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34"/>
  </p:notesMasterIdLst>
  <p:handoutMasterIdLst>
    <p:handoutMasterId r:id="rId35"/>
  </p:handoutMasterIdLst>
  <p:sldIdLst>
    <p:sldId id="265" r:id="rId6"/>
    <p:sldId id="257" r:id="rId7"/>
    <p:sldId id="314" r:id="rId8"/>
    <p:sldId id="288" r:id="rId9"/>
    <p:sldId id="315" r:id="rId10"/>
    <p:sldId id="260" r:id="rId11"/>
    <p:sldId id="296" r:id="rId12"/>
    <p:sldId id="306" r:id="rId13"/>
    <p:sldId id="316" r:id="rId14"/>
    <p:sldId id="297" r:id="rId15"/>
    <p:sldId id="298" r:id="rId16"/>
    <p:sldId id="319" r:id="rId17"/>
    <p:sldId id="307" r:id="rId18"/>
    <p:sldId id="289" r:id="rId19"/>
    <p:sldId id="317" r:id="rId20"/>
    <p:sldId id="284" r:id="rId21"/>
    <p:sldId id="301" r:id="rId22"/>
    <p:sldId id="311" r:id="rId23"/>
    <p:sldId id="277" r:id="rId24"/>
    <p:sldId id="320" r:id="rId25"/>
    <p:sldId id="299" r:id="rId26"/>
    <p:sldId id="280" r:id="rId27"/>
    <p:sldId id="295" r:id="rId28"/>
    <p:sldId id="292" r:id="rId29"/>
    <p:sldId id="303" r:id="rId30"/>
    <p:sldId id="318" r:id="rId31"/>
    <p:sldId id="291" r:id="rId32"/>
    <p:sldId id="294" r:id="rId33"/>
  </p:sldIdLst>
  <p:sldSz cx="9144000" cy="6858000" type="screen4x3"/>
  <p:notesSz cx="6718300" cy="9867900"/>
  <p:embeddedFontLst>
    <p:embeddedFont>
      <p:font typeface="Arial Bold" panose="020B0704020202020204" pitchFamily="34" charset="0"/>
      <p:bold r:id="rId36"/>
    </p:embeddedFont>
    <p:embeddedFont>
      <p:font typeface="Effra" panose="020B060402020202020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C1D97-D16F-4859-8A6D-1DAFB7F507F0}" v="4" dt="2024-04-22T11:47:17.711"/>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6" autoAdjust="0"/>
    <p:restoredTop sz="83510" autoAdjust="0"/>
  </p:normalViewPr>
  <p:slideViewPr>
    <p:cSldViewPr showGuides="1">
      <p:cViewPr>
        <p:scale>
          <a:sx n="40" d="100"/>
          <a:sy n="40" d="100"/>
        </p:scale>
        <p:origin x="1148" y="4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1648-0797-42C2-9A7A-4B9D789BA769}" type="doc">
      <dgm:prSet loTypeId="urn:microsoft.com/office/officeart/2005/8/layout/pyramid4" loCatId="relationship" qsTypeId="urn:microsoft.com/office/officeart/2005/8/quickstyle/3d1" qsCatId="3D" csTypeId="urn:microsoft.com/office/officeart/2005/8/colors/colorful2" csCatId="colorful" phldr="1"/>
      <dgm:spPr/>
      <dgm:t>
        <a:bodyPr/>
        <a:lstStyle/>
        <a:p>
          <a:endParaRPr lang="en-GB"/>
        </a:p>
      </dgm:t>
    </dgm:pt>
    <dgm:pt modelId="{1B15BCEA-74C3-4722-BA29-B4743EDF2043}">
      <dgm:prSet phldrT="[Text]"/>
      <dgm:spPr/>
      <dgm:t>
        <a:bodyPr/>
        <a:lstStyle/>
        <a:p>
          <a:r>
            <a:rPr lang="en-GB" dirty="0"/>
            <a:t>School Based Mentor</a:t>
          </a:r>
        </a:p>
      </dgm:t>
    </dgm:pt>
    <dgm:pt modelId="{737FF5D1-2782-4113-B579-F64FCDC2CD3B}" type="parTrans" cxnId="{FFA6EBE3-9DE1-4525-979C-B1C067C121BB}">
      <dgm:prSet/>
      <dgm:spPr/>
      <dgm:t>
        <a:bodyPr/>
        <a:lstStyle/>
        <a:p>
          <a:endParaRPr lang="en-GB"/>
        </a:p>
      </dgm:t>
    </dgm:pt>
    <dgm:pt modelId="{4869622A-F155-47E3-B8FF-90D73D475D26}" type="sibTrans" cxnId="{FFA6EBE3-9DE1-4525-979C-B1C067C121BB}">
      <dgm:prSet/>
      <dgm:spPr/>
      <dgm:t>
        <a:bodyPr/>
        <a:lstStyle/>
        <a:p>
          <a:endParaRPr lang="en-GB"/>
        </a:p>
      </dgm:t>
    </dgm:pt>
    <dgm:pt modelId="{F2C2058C-6A10-46FC-8415-000B2FF82206}">
      <dgm:prSet phldrT="[Text]"/>
      <dgm:spPr/>
      <dgm:t>
        <a:bodyPr/>
        <a:lstStyle/>
        <a:p>
          <a:r>
            <a:rPr lang="en-GB" dirty="0"/>
            <a:t>ITTCo (placement A and B)</a:t>
          </a:r>
        </a:p>
      </dgm:t>
    </dgm:pt>
    <dgm:pt modelId="{A0185C67-A950-4833-A0F0-D924B59955E0}" type="parTrans" cxnId="{293E33F4-D026-40DE-AD25-FB955A25BFB6}">
      <dgm:prSet/>
      <dgm:spPr/>
      <dgm:t>
        <a:bodyPr/>
        <a:lstStyle/>
        <a:p>
          <a:endParaRPr lang="en-GB"/>
        </a:p>
      </dgm:t>
    </dgm:pt>
    <dgm:pt modelId="{F343A2BA-31E2-42D7-94D9-43163EE96EF1}" type="sibTrans" cxnId="{293E33F4-D026-40DE-AD25-FB955A25BFB6}">
      <dgm:prSet/>
      <dgm:spPr/>
      <dgm:t>
        <a:bodyPr/>
        <a:lstStyle/>
        <a:p>
          <a:endParaRPr lang="en-GB"/>
        </a:p>
      </dgm:t>
    </dgm:pt>
    <dgm:pt modelId="{E49E7C6B-24AD-4A43-98FE-6FA3CE89C732}">
      <dgm:prSet phldrT="[Text]" custT="1"/>
      <dgm:spPr/>
      <dgm:t>
        <a:bodyPr/>
        <a:lstStyle/>
        <a:p>
          <a:r>
            <a:rPr lang="en-GB" sz="3200" dirty="0"/>
            <a:t>RPT</a:t>
          </a:r>
        </a:p>
      </dgm:t>
    </dgm:pt>
    <dgm:pt modelId="{ADC24542-1D78-4140-A7B3-BFED18213DDA}" type="parTrans" cxnId="{4711E5B7-0A05-46C8-BBD7-504A0B8FF88A}">
      <dgm:prSet/>
      <dgm:spPr/>
      <dgm:t>
        <a:bodyPr/>
        <a:lstStyle/>
        <a:p>
          <a:endParaRPr lang="en-GB"/>
        </a:p>
      </dgm:t>
    </dgm:pt>
    <dgm:pt modelId="{3DAFCC7B-0DC8-4F3D-9406-BBCD3A5728D1}" type="sibTrans" cxnId="{4711E5B7-0A05-46C8-BBD7-504A0B8FF88A}">
      <dgm:prSet/>
      <dgm:spPr/>
      <dgm:t>
        <a:bodyPr/>
        <a:lstStyle/>
        <a:p>
          <a:endParaRPr lang="en-GB"/>
        </a:p>
      </dgm:t>
    </dgm:pt>
    <dgm:pt modelId="{9871DE62-1A0A-477A-B975-2C6C616B5756}">
      <dgm:prSet phldrT="[Text]"/>
      <dgm:spPr/>
      <dgm:t>
        <a:bodyPr/>
        <a:lstStyle/>
        <a:p>
          <a:r>
            <a:rPr lang="en-GB" dirty="0"/>
            <a:t>University Tutor/SL</a:t>
          </a:r>
        </a:p>
      </dgm:t>
    </dgm:pt>
    <dgm:pt modelId="{EA1A9696-8719-4722-A20F-64108BE60A00}" type="parTrans" cxnId="{0C93D2D1-FCC7-4406-9C44-72538F45F91C}">
      <dgm:prSet/>
      <dgm:spPr/>
      <dgm:t>
        <a:bodyPr/>
        <a:lstStyle/>
        <a:p>
          <a:endParaRPr lang="en-GB"/>
        </a:p>
      </dgm:t>
    </dgm:pt>
    <dgm:pt modelId="{0DF110B8-B0DE-43F4-AB5F-47B24A0B8412}" type="sibTrans" cxnId="{0C93D2D1-FCC7-4406-9C44-72538F45F91C}">
      <dgm:prSet/>
      <dgm:spPr/>
      <dgm:t>
        <a:bodyPr/>
        <a:lstStyle/>
        <a:p>
          <a:endParaRPr lang="en-GB"/>
        </a:p>
      </dgm:t>
    </dgm:pt>
    <dgm:pt modelId="{B2589FC4-730D-44AD-8287-0B3B65CF03E6}" type="pres">
      <dgm:prSet presAssocID="{A1411648-0797-42C2-9A7A-4B9D789BA769}" presName="compositeShape" presStyleCnt="0">
        <dgm:presLayoutVars>
          <dgm:chMax val="9"/>
          <dgm:dir/>
          <dgm:resizeHandles val="exact"/>
        </dgm:presLayoutVars>
      </dgm:prSet>
      <dgm:spPr/>
    </dgm:pt>
    <dgm:pt modelId="{824F363C-E68D-4C52-B3D0-6EB90AA2585F}" type="pres">
      <dgm:prSet presAssocID="{A1411648-0797-42C2-9A7A-4B9D789BA769}" presName="triangle1" presStyleLbl="node1" presStyleIdx="0" presStyleCnt="4" custLinFactNeighborY="-5316">
        <dgm:presLayoutVars>
          <dgm:bulletEnabled val="1"/>
        </dgm:presLayoutVars>
      </dgm:prSet>
      <dgm:spPr/>
    </dgm:pt>
    <dgm:pt modelId="{0D7E0486-36FB-404E-82DD-01E6A29732EF}" type="pres">
      <dgm:prSet presAssocID="{A1411648-0797-42C2-9A7A-4B9D789BA769}" presName="triangle2" presStyleLbl="node1" presStyleIdx="1" presStyleCnt="4" custLinFactNeighborX="0" custLinFactNeighborY="0">
        <dgm:presLayoutVars>
          <dgm:bulletEnabled val="1"/>
        </dgm:presLayoutVars>
      </dgm:prSet>
      <dgm:spPr/>
    </dgm:pt>
    <dgm:pt modelId="{6CD90E2B-725D-4296-8624-B815FB0B4D6F}" type="pres">
      <dgm:prSet presAssocID="{A1411648-0797-42C2-9A7A-4B9D789BA769}" presName="triangle3" presStyleLbl="node1" presStyleIdx="2" presStyleCnt="4">
        <dgm:presLayoutVars>
          <dgm:bulletEnabled val="1"/>
        </dgm:presLayoutVars>
      </dgm:prSet>
      <dgm:spPr/>
    </dgm:pt>
    <dgm:pt modelId="{4B187868-E7C7-4C5B-8C2E-0DE98FCC007B}" type="pres">
      <dgm:prSet presAssocID="{A1411648-0797-42C2-9A7A-4B9D789BA769}" presName="triangle4" presStyleLbl="node1" presStyleIdx="3" presStyleCnt="4" custLinFactNeighborY="0">
        <dgm:presLayoutVars>
          <dgm:bulletEnabled val="1"/>
        </dgm:presLayoutVars>
      </dgm:prSet>
      <dgm:spPr/>
    </dgm:pt>
  </dgm:ptLst>
  <dgm:cxnLst>
    <dgm:cxn modelId="{97E37B2F-12C4-4DFB-995F-660C5E5AAF1C}" type="presOf" srcId="{9871DE62-1A0A-477A-B975-2C6C616B5756}" destId="{4B187868-E7C7-4C5B-8C2E-0DE98FCC007B}" srcOrd="0" destOrd="0" presId="urn:microsoft.com/office/officeart/2005/8/layout/pyramid4"/>
    <dgm:cxn modelId="{B415045E-DA0A-4BFE-8C29-DD2E8788C5A8}" type="presOf" srcId="{F2C2058C-6A10-46FC-8415-000B2FF82206}" destId="{0D7E0486-36FB-404E-82DD-01E6A29732EF}" srcOrd="0" destOrd="0" presId="urn:microsoft.com/office/officeart/2005/8/layout/pyramid4"/>
    <dgm:cxn modelId="{D5159B48-55DD-425F-AD45-59D07682D5F5}" type="presOf" srcId="{E49E7C6B-24AD-4A43-98FE-6FA3CE89C732}" destId="{6CD90E2B-725D-4296-8624-B815FB0B4D6F}" srcOrd="0" destOrd="0" presId="urn:microsoft.com/office/officeart/2005/8/layout/pyramid4"/>
    <dgm:cxn modelId="{C3C3209E-95C1-4391-B80A-F59C5E9ADC2C}" type="presOf" srcId="{1B15BCEA-74C3-4722-BA29-B4743EDF2043}" destId="{824F363C-E68D-4C52-B3D0-6EB90AA2585F}" srcOrd="0" destOrd="0" presId="urn:microsoft.com/office/officeart/2005/8/layout/pyramid4"/>
    <dgm:cxn modelId="{4711E5B7-0A05-46C8-BBD7-504A0B8FF88A}" srcId="{A1411648-0797-42C2-9A7A-4B9D789BA769}" destId="{E49E7C6B-24AD-4A43-98FE-6FA3CE89C732}" srcOrd="2" destOrd="0" parTransId="{ADC24542-1D78-4140-A7B3-BFED18213DDA}" sibTransId="{3DAFCC7B-0DC8-4F3D-9406-BBCD3A5728D1}"/>
    <dgm:cxn modelId="{0C93D2D1-FCC7-4406-9C44-72538F45F91C}" srcId="{A1411648-0797-42C2-9A7A-4B9D789BA769}" destId="{9871DE62-1A0A-477A-B975-2C6C616B5756}" srcOrd="3" destOrd="0" parTransId="{EA1A9696-8719-4722-A20F-64108BE60A00}" sibTransId="{0DF110B8-B0DE-43F4-AB5F-47B24A0B8412}"/>
    <dgm:cxn modelId="{D9E30FDB-9AE1-4C0C-ACF1-4B5DA843D8D1}" type="presOf" srcId="{A1411648-0797-42C2-9A7A-4B9D789BA769}" destId="{B2589FC4-730D-44AD-8287-0B3B65CF03E6}" srcOrd="0" destOrd="0" presId="urn:microsoft.com/office/officeart/2005/8/layout/pyramid4"/>
    <dgm:cxn modelId="{FFA6EBE3-9DE1-4525-979C-B1C067C121BB}" srcId="{A1411648-0797-42C2-9A7A-4B9D789BA769}" destId="{1B15BCEA-74C3-4722-BA29-B4743EDF2043}" srcOrd="0" destOrd="0" parTransId="{737FF5D1-2782-4113-B579-F64FCDC2CD3B}" sibTransId="{4869622A-F155-47E3-B8FF-90D73D475D26}"/>
    <dgm:cxn modelId="{293E33F4-D026-40DE-AD25-FB955A25BFB6}" srcId="{A1411648-0797-42C2-9A7A-4B9D789BA769}" destId="{F2C2058C-6A10-46FC-8415-000B2FF82206}" srcOrd="1" destOrd="0" parTransId="{A0185C67-A950-4833-A0F0-D924B59955E0}" sibTransId="{F343A2BA-31E2-42D7-94D9-43163EE96EF1}"/>
    <dgm:cxn modelId="{5AFEA2CE-74B9-49EF-BF6F-28CE8B56BC56}" type="presParOf" srcId="{B2589FC4-730D-44AD-8287-0B3B65CF03E6}" destId="{824F363C-E68D-4C52-B3D0-6EB90AA2585F}" srcOrd="0" destOrd="0" presId="urn:microsoft.com/office/officeart/2005/8/layout/pyramid4"/>
    <dgm:cxn modelId="{3E91E6E2-E713-4D74-ADBD-D02BD041DC80}" type="presParOf" srcId="{B2589FC4-730D-44AD-8287-0B3B65CF03E6}" destId="{0D7E0486-36FB-404E-82DD-01E6A29732EF}" srcOrd="1" destOrd="0" presId="urn:microsoft.com/office/officeart/2005/8/layout/pyramid4"/>
    <dgm:cxn modelId="{17515228-A5BD-47E7-A53C-CFAFB9535495}" type="presParOf" srcId="{B2589FC4-730D-44AD-8287-0B3B65CF03E6}" destId="{6CD90E2B-725D-4296-8624-B815FB0B4D6F}" srcOrd="2" destOrd="0" presId="urn:microsoft.com/office/officeart/2005/8/layout/pyramid4"/>
    <dgm:cxn modelId="{02F677E2-75BA-489E-8AC4-398797F5553A}" type="presParOf" srcId="{B2589FC4-730D-44AD-8287-0B3B65CF03E6}" destId="{4B187868-E7C7-4C5B-8C2E-0DE98FCC007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F363C-E68D-4C52-B3D0-6EB90AA2585F}">
      <dsp:nvSpPr>
        <dsp:cNvPr id="0" name=""/>
        <dsp:cNvSpPr/>
      </dsp:nvSpPr>
      <dsp:spPr>
        <a:xfrm>
          <a:off x="2032000" y="0"/>
          <a:ext cx="2032000" cy="20320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School Based Mentor</a:t>
          </a:r>
        </a:p>
      </dsp:txBody>
      <dsp:txXfrm>
        <a:off x="2540000" y="1016000"/>
        <a:ext cx="1016000" cy="1016000"/>
      </dsp:txXfrm>
    </dsp:sp>
    <dsp:sp modelId="{0D7E0486-36FB-404E-82DD-01E6A29732EF}">
      <dsp:nvSpPr>
        <dsp:cNvPr id="0" name=""/>
        <dsp:cNvSpPr/>
      </dsp:nvSpPr>
      <dsp:spPr>
        <a:xfrm>
          <a:off x="1016000" y="2032000"/>
          <a:ext cx="2032000" cy="2032000"/>
        </a:xfrm>
        <a:prstGeom prst="triangle">
          <a:avLst/>
        </a:prstGeom>
        <a:gradFill rotWithShape="0">
          <a:gsLst>
            <a:gs pos="0">
              <a:schemeClr val="accent2">
                <a:hueOff val="3061518"/>
                <a:satOff val="5280"/>
                <a:lumOff val="-10065"/>
                <a:alphaOff val="0"/>
                <a:shade val="51000"/>
                <a:satMod val="130000"/>
              </a:schemeClr>
            </a:gs>
            <a:gs pos="80000">
              <a:schemeClr val="accent2">
                <a:hueOff val="3061518"/>
                <a:satOff val="5280"/>
                <a:lumOff val="-10065"/>
                <a:alphaOff val="0"/>
                <a:shade val="93000"/>
                <a:satMod val="130000"/>
              </a:schemeClr>
            </a:gs>
            <a:gs pos="100000">
              <a:schemeClr val="accent2">
                <a:hueOff val="3061518"/>
                <a:satOff val="5280"/>
                <a:lumOff val="-100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ITTCo (placement A and B)</a:t>
          </a:r>
        </a:p>
      </dsp:txBody>
      <dsp:txXfrm>
        <a:off x="1524000" y="3048000"/>
        <a:ext cx="1016000" cy="1016000"/>
      </dsp:txXfrm>
    </dsp:sp>
    <dsp:sp modelId="{6CD90E2B-725D-4296-8624-B815FB0B4D6F}">
      <dsp:nvSpPr>
        <dsp:cNvPr id="0" name=""/>
        <dsp:cNvSpPr/>
      </dsp:nvSpPr>
      <dsp:spPr>
        <a:xfrm rot="10800000">
          <a:off x="2032000" y="2032000"/>
          <a:ext cx="2032000" cy="2032000"/>
        </a:xfrm>
        <a:prstGeom prst="triangle">
          <a:avLst/>
        </a:prstGeom>
        <a:gradFill rotWithShape="0">
          <a:gsLst>
            <a:gs pos="0">
              <a:schemeClr val="accent2">
                <a:hueOff val="6123036"/>
                <a:satOff val="10561"/>
                <a:lumOff val="-20131"/>
                <a:alphaOff val="0"/>
                <a:shade val="51000"/>
                <a:satMod val="130000"/>
              </a:schemeClr>
            </a:gs>
            <a:gs pos="80000">
              <a:schemeClr val="accent2">
                <a:hueOff val="6123036"/>
                <a:satOff val="10561"/>
                <a:lumOff val="-20131"/>
                <a:alphaOff val="0"/>
                <a:shade val="93000"/>
                <a:satMod val="130000"/>
              </a:schemeClr>
            </a:gs>
            <a:gs pos="100000">
              <a:schemeClr val="accent2">
                <a:hueOff val="6123036"/>
                <a:satOff val="10561"/>
                <a:lumOff val="-20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RPT</a:t>
          </a:r>
        </a:p>
      </dsp:txBody>
      <dsp:txXfrm rot="10800000">
        <a:off x="2540000" y="2032000"/>
        <a:ext cx="1016000" cy="1016000"/>
      </dsp:txXfrm>
    </dsp:sp>
    <dsp:sp modelId="{4B187868-E7C7-4C5B-8C2E-0DE98FCC007B}">
      <dsp:nvSpPr>
        <dsp:cNvPr id="0" name=""/>
        <dsp:cNvSpPr/>
      </dsp:nvSpPr>
      <dsp:spPr>
        <a:xfrm>
          <a:off x="3048000" y="2032000"/>
          <a:ext cx="2032000" cy="2032000"/>
        </a:xfrm>
        <a:prstGeom prst="triangle">
          <a:avLst/>
        </a:prstGeom>
        <a:gradFill rotWithShape="0">
          <a:gsLst>
            <a:gs pos="0">
              <a:schemeClr val="accent2">
                <a:hueOff val="9184554"/>
                <a:satOff val="15841"/>
                <a:lumOff val="-30196"/>
                <a:alphaOff val="0"/>
                <a:shade val="51000"/>
                <a:satMod val="130000"/>
              </a:schemeClr>
            </a:gs>
            <a:gs pos="80000">
              <a:schemeClr val="accent2">
                <a:hueOff val="9184554"/>
                <a:satOff val="15841"/>
                <a:lumOff val="-30196"/>
                <a:alphaOff val="0"/>
                <a:shade val="93000"/>
                <a:satMod val="130000"/>
              </a:schemeClr>
            </a:gs>
            <a:gs pos="100000">
              <a:schemeClr val="accent2">
                <a:hueOff val="9184554"/>
                <a:satOff val="15841"/>
                <a:lumOff val="-30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University Tutor/SL</a:t>
          </a:r>
        </a:p>
      </dsp:txBody>
      <dsp:txXfrm>
        <a:off x="3556000"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latin typeface="+mj-lt"/>
              </a:rPr>
              <a:t>Meeting to take place between </a:t>
            </a:r>
            <a:r>
              <a:rPr lang="en-GB" b="0" i="0" u="none" strike="noStrike" dirty="0">
                <a:effectLst/>
                <a:latin typeface="+mj-lt"/>
              </a:rPr>
              <a:t>week beginning in February (before the start of School B placement) </a:t>
            </a:r>
            <a:r>
              <a:rPr lang="en-GB" b="0" i="0" dirty="0">
                <a:effectLst/>
                <a:latin typeface="+mj-lt"/>
              </a:rPr>
              <a:t>​</a:t>
            </a:r>
            <a:endParaRPr lang="en-GB" dirty="0">
              <a:latin typeface="+mj-lt"/>
            </a:endParaRP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35057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ITAP2 Professional Behaviours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26</a:t>
            </a:fld>
            <a:endParaRPr lang="en-GB" altLang="en-US" dirty="0"/>
          </a:p>
        </p:txBody>
      </p:sp>
    </p:spTree>
    <p:extLst>
      <p:ext uri="{BB962C8B-B14F-4D97-AF65-F5344CB8AC3E}">
        <p14:creationId xmlns:p14="http://schemas.microsoft.com/office/powerpoint/2010/main" val="247443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27C6EB-51D6-4AAB-8461-F3940861FE12}" type="slidenum">
              <a:rPr lang="en-GB" smtClean="0"/>
              <a:t>4</a:t>
            </a:fld>
            <a:endParaRPr lang="en-GB"/>
          </a:p>
        </p:txBody>
      </p:sp>
    </p:spTree>
    <p:extLst>
      <p:ext uri="{BB962C8B-B14F-4D97-AF65-F5344CB8AC3E}">
        <p14:creationId xmlns:p14="http://schemas.microsoft.com/office/powerpoint/2010/main" val="105867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MoG</a:t>
            </a:r>
            <a:r>
              <a:rPr lang="en-GB" dirty="0"/>
              <a:t> pp9-11</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98036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224570-003B-4227-BFEA-03D6F8A51DBE}" type="slidenum">
              <a:rPr lang="en-GB" smtClean="0"/>
              <a:t>6</a:t>
            </a:fld>
            <a:endParaRPr lang="en-GB"/>
          </a:p>
        </p:txBody>
      </p:sp>
    </p:spTree>
    <p:extLst>
      <p:ext uri="{BB962C8B-B14F-4D97-AF65-F5344CB8AC3E}">
        <p14:creationId xmlns:p14="http://schemas.microsoft.com/office/powerpoint/2010/main" val="401230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Mentor HB (pp4-6) https://sitesb.reading.ac.uk/ioe-mentoring/wp-content/uploads/sites/41/2025/09/Secondary-ITE-Mentor-Handbook-2526-FINAL.pdf</a:t>
            </a:r>
          </a:p>
          <a:p>
            <a:endParaRPr lang="en-GB" dirty="0"/>
          </a:p>
          <a:p>
            <a:r>
              <a:rPr lang="en-GB" dirty="0"/>
              <a:t> on the Mentor Hub: https://sitesb.reading.ac.uk/ioe-mentoring/sample-page/pgce-secondary/ </a:t>
            </a:r>
          </a:p>
        </p:txBody>
      </p:sp>
      <p:sp>
        <p:nvSpPr>
          <p:cNvPr id="4" name="Slide Number Placeholder 3"/>
          <p:cNvSpPr>
            <a:spLocks noGrp="1"/>
          </p:cNvSpPr>
          <p:nvPr>
            <p:ph type="sldNum" sz="quarter" idx="5"/>
          </p:nvPr>
        </p:nvSpPr>
        <p:spPr/>
        <p:txBody>
          <a:bodyPr/>
          <a:lstStyle/>
          <a:p>
            <a:fld id="{8027C6EB-51D6-4AAB-8461-F3940861FE12}" type="slidenum">
              <a:rPr lang="en-GB" smtClean="0"/>
              <a:t>11</a:t>
            </a:fld>
            <a:endParaRPr lang="en-GB"/>
          </a:p>
        </p:txBody>
      </p:sp>
    </p:spTree>
    <p:extLst>
      <p:ext uri="{BB962C8B-B14F-4D97-AF65-F5344CB8AC3E}">
        <p14:creationId xmlns:p14="http://schemas.microsoft.com/office/powerpoint/2010/main" val="4138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a:p>
        </p:txBody>
      </p:sp>
    </p:spTree>
    <p:extLst>
      <p:ext uri="{BB962C8B-B14F-4D97-AF65-F5344CB8AC3E}">
        <p14:creationId xmlns:p14="http://schemas.microsoft.com/office/powerpoint/2010/main" val="379028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Captures RPTs’ learning over the course of the week.  RPTs’ responsibility to maintain. Kept in the E-Portfolio</a:t>
            </a:r>
          </a:p>
        </p:txBody>
      </p:sp>
      <p:sp>
        <p:nvSpPr>
          <p:cNvPr id="4" name="Slide Number Placeholder 3"/>
          <p:cNvSpPr>
            <a:spLocks noGrp="1"/>
          </p:cNvSpPr>
          <p:nvPr>
            <p:ph type="sldNum" sz="quarter" idx="5"/>
          </p:nvPr>
        </p:nvSpPr>
        <p:spPr/>
        <p:txBody>
          <a:bodyPr/>
          <a:lstStyle/>
          <a:p>
            <a:fld id="{8027C6EB-51D6-4AAB-8461-F3940861FE12}" type="slidenum">
              <a:rPr lang="en-GB" smtClean="0"/>
              <a:t>19</a:t>
            </a:fld>
            <a:endParaRPr lang="en-GB"/>
          </a:p>
        </p:txBody>
      </p:sp>
    </p:spTree>
    <p:extLst>
      <p:ext uri="{BB962C8B-B14F-4D97-AF65-F5344CB8AC3E}">
        <p14:creationId xmlns:p14="http://schemas.microsoft.com/office/powerpoint/2010/main" val="114323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this proforma every time you observe your RPT.  A Word version will be available for you to use in their E-Portfolio.</a:t>
            </a:r>
          </a:p>
          <a:p>
            <a:r>
              <a:rPr lang="en-GB" dirty="0"/>
              <a:t>Also share with any other members of staff who may observe and feedback to your RPT.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397087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share the PS timetable with mentors, and ask them to ensure this is included in their RPTs’ timetable.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203129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800" y="2322040"/>
            <a:ext cx="3888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1340768"/>
            <a:ext cx="828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424800" y="2319968"/>
            <a:ext cx="828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2322040"/>
            <a:ext cx="828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2322040"/>
            <a:ext cx="828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800"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581327"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hasCustomPrompt="1"/>
          </p:nvPr>
        </p:nvSpPr>
        <p:spPr>
          <a:xfrm>
            <a:off x="424800" y="4653136"/>
            <a:ext cx="7920038"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itesb.reading.ac.uk/ioe-mentoring/sample-page/pgce-seconda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mailto:b.king@reading.ac.uk" TargetMode="External"/><Relationship Id="rId3" Type="http://schemas.openxmlformats.org/officeDocument/2006/relationships/hyperlink" Target="mailto:r.l.roberts@reading.ac.uk" TargetMode="External"/><Relationship Id="rId7" Type="http://schemas.openxmlformats.org/officeDocument/2006/relationships/hyperlink" Target="mailto:f.r.curtis@reading.ac.uk" TargetMode="External"/><Relationship Id="rId12" Type="http://schemas.openxmlformats.org/officeDocument/2006/relationships/hyperlink" Target="mailto:a.j.happle@reading.ac.uk" TargetMode="External"/><Relationship Id="rId2" Type="http://schemas.openxmlformats.org/officeDocument/2006/relationships/hyperlink" Target="mailto:joanne.giles@reading.ac.uk" TargetMode="External"/><Relationship Id="rId1" Type="http://schemas.openxmlformats.org/officeDocument/2006/relationships/slideLayout" Target="../slideLayouts/slideLayout2.xml"/><Relationship Id="rId6" Type="http://schemas.openxmlformats.org/officeDocument/2006/relationships/hyperlink" Target="mailto:l.a.ford@reading.ac.uk" TargetMode="External"/><Relationship Id="rId11" Type="http://schemas.openxmlformats.org/officeDocument/2006/relationships/hyperlink" Target="mailto:c.s.foulkes@reading.ac.uk" TargetMode="External"/><Relationship Id="rId5" Type="http://schemas.openxmlformats.org/officeDocument/2006/relationships/hyperlink" Target="mailto:w.baileywatson@reading.ac.uk" TargetMode="External"/><Relationship Id="rId10" Type="http://schemas.openxmlformats.org/officeDocument/2006/relationships/hyperlink" Target="mailto:g.m.lappin@reading.ac.uk" TargetMode="External"/><Relationship Id="rId4" Type="http://schemas.openxmlformats.org/officeDocument/2006/relationships/hyperlink" Target="mailto:m.sutton@reading.ac.uk" TargetMode="External"/><Relationship Id="rId9" Type="http://schemas.openxmlformats.org/officeDocument/2006/relationships/hyperlink" Target="mailto:h.grout@reading.ac.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sz="2800" dirty="0"/>
              <a:t>Mentor Curriculum 3.3</a:t>
            </a:r>
          </a:p>
        </p:txBody>
      </p:sp>
      <p:sp>
        <p:nvSpPr>
          <p:cNvPr id="8" name="Subtitle 7">
            <a:extLst>
              <a:ext uri="{FF2B5EF4-FFF2-40B4-BE49-F238E27FC236}">
                <a16:creationId xmlns:a16="http://schemas.microsoft.com/office/drawing/2014/main" id="{24413674-061C-49AA-928B-9DC95B92319E}"/>
              </a:ext>
            </a:extLst>
          </p:cNvPr>
          <p:cNvSpPr>
            <a:spLocks noGrp="1"/>
          </p:cNvSpPr>
          <p:nvPr>
            <p:ph type="subTitle" idx="1"/>
          </p:nvPr>
        </p:nvSpPr>
        <p:spPr/>
        <p:txBody>
          <a:bodyPr/>
          <a:lstStyle/>
          <a:p>
            <a:r>
              <a:rPr lang="en-GB" sz="2400" b="0" i="0" dirty="0">
                <a:effectLst/>
                <a:latin typeface="Open Sans" panose="020B0606030504020204" pitchFamily="34" charset="0"/>
              </a:rPr>
              <a:t>Understanding trainee knowledge &amp; development: </a:t>
            </a:r>
            <a:r>
              <a:rPr lang="en-GB" sz="2400" b="0" i="1" dirty="0">
                <a:effectLst/>
                <a:latin typeface="Open Sans" panose="020B0606030504020204" pitchFamily="34" charset="0"/>
              </a:rPr>
              <a:t>Being an RPT mentor in your school</a:t>
            </a:r>
          </a:p>
          <a:p>
            <a:r>
              <a:rPr lang="en-GB" sz="2400" dirty="0">
                <a:latin typeface="KG Drops of Jupiter" panose="02000000000000000000" pitchFamily="2" charset="0"/>
              </a:rPr>
              <a:t>ITT Mentors Placement B</a:t>
            </a:r>
          </a:p>
          <a:p>
            <a:r>
              <a:rPr lang="en-GB" dirty="0">
                <a:latin typeface="KG Drops of Jupiter" panose="02000000000000000000" pitchFamily="2" charset="0"/>
              </a:rPr>
              <a:t>[Name]</a:t>
            </a:r>
          </a:p>
          <a:p>
            <a:r>
              <a:rPr lang="en-GB" sz="2400" dirty="0" err="1">
                <a:latin typeface="KG Drops of Jupiter" panose="02000000000000000000" pitchFamily="2" charset="0"/>
              </a:rPr>
              <a:t>ITTCo</a:t>
            </a:r>
            <a:r>
              <a:rPr lang="en-GB" sz="2400" dirty="0">
                <a:latin typeface="KG Drops of Jupiter" panose="02000000000000000000" pitchFamily="2" charset="0"/>
              </a:rPr>
              <a:t> </a:t>
            </a:r>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9" name="Text Placeholder 8">
            <a:extLst>
              <a:ext uri="{FF2B5EF4-FFF2-40B4-BE49-F238E27FC236}">
                <a16:creationId xmlns:a16="http://schemas.microsoft.com/office/drawing/2014/main" id="{D7DA4DB9-C06E-4C50-A1A6-42D861AC1AB4}"/>
              </a:ext>
            </a:extLst>
          </p:cNvPr>
          <p:cNvSpPr>
            <a:spLocks noGrp="1"/>
          </p:cNvSpPr>
          <p:nvPr>
            <p:ph type="body" sz="quarter" idx="13"/>
          </p:nvPr>
        </p:nvSpPr>
        <p:spPr>
          <a:xfrm>
            <a:off x="417512" y="0"/>
            <a:ext cx="2858344" cy="620885"/>
          </a:xfrm>
        </p:spPr>
        <p:txBody>
          <a:bodyPr/>
          <a:lstStyle/>
          <a:p>
            <a:r>
              <a:rPr lang="en-GB" dirty="0"/>
              <a:t>ITE Mentor Curriculum</a:t>
            </a:r>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31A5-2676-4FB8-A7D4-3D17CB341C4B}"/>
              </a:ext>
            </a:extLst>
          </p:cNvPr>
          <p:cNvSpPr>
            <a:spLocks noGrp="1"/>
          </p:cNvSpPr>
          <p:nvPr>
            <p:ph type="title"/>
          </p:nvPr>
        </p:nvSpPr>
        <p:spPr>
          <a:xfrm>
            <a:off x="176141" y="395924"/>
            <a:ext cx="6736018" cy="396489"/>
          </a:xfrm>
        </p:spPr>
        <p:txBody>
          <a:bodyPr>
            <a:normAutofit fontScale="90000"/>
          </a:bodyPr>
          <a:lstStyle/>
          <a:p>
            <a:r>
              <a:rPr lang="en-GB" dirty="0">
                <a:latin typeface="KG Drops of Jupiter" panose="02000000000000000000" pitchFamily="2" charset="0"/>
              </a:rPr>
              <a:t>What this means in practice:</a:t>
            </a:r>
          </a:p>
        </p:txBody>
      </p:sp>
      <p:sp>
        <p:nvSpPr>
          <p:cNvPr id="3" name="Content Placeholder 2">
            <a:extLst>
              <a:ext uri="{FF2B5EF4-FFF2-40B4-BE49-F238E27FC236}">
                <a16:creationId xmlns:a16="http://schemas.microsoft.com/office/drawing/2014/main" id="{0B37E9CD-2E6C-4228-BBB7-1A4FB4C7A6E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18120F9-88A7-405A-8AAC-A632B37C1658}"/>
              </a:ext>
            </a:extLst>
          </p:cNvPr>
          <p:cNvPicPr>
            <a:picLocks noChangeAspect="1"/>
          </p:cNvPicPr>
          <p:nvPr/>
        </p:nvPicPr>
        <p:blipFill>
          <a:blip r:embed="rId2"/>
          <a:stretch>
            <a:fillRect/>
          </a:stretch>
        </p:blipFill>
        <p:spPr>
          <a:xfrm>
            <a:off x="176141" y="1112227"/>
            <a:ext cx="7487286" cy="4335296"/>
          </a:xfrm>
          <a:prstGeom prst="rect">
            <a:avLst/>
          </a:prstGeom>
        </p:spPr>
      </p:pic>
      <p:pic>
        <p:nvPicPr>
          <p:cNvPr id="9" name="Picture 8">
            <a:extLst>
              <a:ext uri="{FF2B5EF4-FFF2-40B4-BE49-F238E27FC236}">
                <a16:creationId xmlns:a16="http://schemas.microsoft.com/office/drawing/2014/main" id="{1EFD4FEF-B353-4D37-B9C2-9C6D57B1D54A}"/>
              </a:ext>
            </a:extLst>
          </p:cNvPr>
          <p:cNvPicPr>
            <a:picLocks noChangeAspect="1"/>
          </p:cNvPicPr>
          <p:nvPr/>
        </p:nvPicPr>
        <p:blipFill>
          <a:blip r:embed="rId3"/>
          <a:stretch>
            <a:fillRect/>
          </a:stretch>
        </p:blipFill>
        <p:spPr>
          <a:xfrm>
            <a:off x="105802" y="5206201"/>
            <a:ext cx="7781714" cy="1388030"/>
          </a:xfrm>
          <a:prstGeom prst="rect">
            <a:avLst/>
          </a:prstGeom>
        </p:spPr>
      </p:pic>
    </p:spTree>
    <p:extLst>
      <p:ext uri="{BB962C8B-B14F-4D97-AF65-F5344CB8AC3E}">
        <p14:creationId xmlns:p14="http://schemas.microsoft.com/office/powerpoint/2010/main" val="29515650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40D8-9097-4673-8C1F-FF812F89AC11}"/>
              </a:ext>
            </a:extLst>
          </p:cNvPr>
          <p:cNvSpPr>
            <a:spLocks noGrp="1"/>
          </p:cNvSpPr>
          <p:nvPr>
            <p:ph type="title"/>
          </p:nvPr>
        </p:nvSpPr>
        <p:spPr>
          <a:xfrm>
            <a:off x="432000" y="50128"/>
            <a:ext cx="8280000" cy="828000"/>
          </a:xfrm>
        </p:spPr>
        <p:txBody>
          <a:bodyPr/>
          <a:lstStyle/>
          <a:p>
            <a:r>
              <a:rPr lang="en-GB" dirty="0">
                <a:latin typeface="KG Drops of Jupiter" panose="02000000000000000000" pitchFamily="2" charset="0"/>
              </a:rPr>
              <a:t>Mentor curriculum with </a:t>
            </a:r>
            <a:r>
              <a:rPr lang="en-GB" dirty="0" err="1">
                <a:latin typeface="KG Drops of Jupiter" panose="02000000000000000000" pitchFamily="2" charset="0"/>
              </a:rPr>
              <a:t>UoR</a:t>
            </a:r>
            <a:endParaRPr lang="en-GB" dirty="0">
              <a:latin typeface="KG Drops of Jupiter" panose="02000000000000000000" pitchFamily="2" charset="0"/>
            </a:endParaRPr>
          </a:p>
        </p:txBody>
      </p:sp>
      <p:pic>
        <p:nvPicPr>
          <p:cNvPr id="4" name="Picture 3">
            <a:extLst>
              <a:ext uri="{FF2B5EF4-FFF2-40B4-BE49-F238E27FC236}">
                <a16:creationId xmlns:a16="http://schemas.microsoft.com/office/drawing/2014/main" id="{8AE4C1B6-F9B5-E506-EACC-97D7E0ED6A94}"/>
              </a:ext>
            </a:extLst>
          </p:cNvPr>
          <p:cNvPicPr>
            <a:picLocks noChangeAspect="1"/>
          </p:cNvPicPr>
          <p:nvPr/>
        </p:nvPicPr>
        <p:blipFill>
          <a:blip r:embed="rId3"/>
          <a:stretch>
            <a:fillRect/>
          </a:stretch>
        </p:blipFill>
        <p:spPr>
          <a:xfrm>
            <a:off x="4210" y="1471983"/>
            <a:ext cx="9144000" cy="5370859"/>
          </a:xfrm>
          <a:prstGeom prst="rect">
            <a:avLst/>
          </a:prstGeom>
        </p:spPr>
      </p:pic>
      <p:sp>
        <p:nvSpPr>
          <p:cNvPr id="6" name="TextBox 5">
            <a:extLst>
              <a:ext uri="{FF2B5EF4-FFF2-40B4-BE49-F238E27FC236}">
                <a16:creationId xmlns:a16="http://schemas.microsoft.com/office/drawing/2014/main" id="{0236F9FD-93BB-7595-1EFD-11723D453C7A}"/>
              </a:ext>
            </a:extLst>
          </p:cNvPr>
          <p:cNvSpPr txBox="1"/>
          <p:nvPr/>
        </p:nvSpPr>
        <p:spPr>
          <a:xfrm>
            <a:off x="6444208" y="3861048"/>
            <a:ext cx="2479558" cy="1323439"/>
          </a:xfrm>
          <a:prstGeom prst="rect">
            <a:avLst/>
          </a:prstGeom>
          <a:solidFill>
            <a:srgbClr val="FFFF00"/>
          </a:solidFill>
        </p:spPr>
        <p:txBody>
          <a:bodyPr wrap="square" rtlCol="0">
            <a:spAutoFit/>
          </a:bodyPr>
          <a:lstStyle/>
          <a:p>
            <a:r>
              <a:rPr lang="en-GB" b="1" dirty="0">
                <a:solidFill>
                  <a:schemeClr val="tx2"/>
                </a:solidFill>
                <a:latin typeface="+mn-lt"/>
              </a:rPr>
              <a:t>PLUS</a:t>
            </a:r>
            <a:r>
              <a:rPr lang="en-GB" dirty="0">
                <a:solidFill>
                  <a:schemeClr val="tx2"/>
                </a:solidFill>
                <a:latin typeface="+mn-lt"/>
              </a:rPr>
              <a:t>: New Sch B Mentor training: Thurs 5</a:t>
            </a:r>
            <a:r>
              <a:rPr lang="en-GB" baseline="30000" dirty="0">
                <a:solidFill>
                  <a:schemeClr val="tx2"/>
                </a:solidFill>
                <a:latin typeface="+mn-lt"/>
              </a:rPr>
              <a:t>th</a:t>
            </a:r>
            <a:r>
              <a:rPr lang="en-GB" dirty="0">
                <a:solidFill>
                  <a:schemeClr val="tx2"/>
                </a:solidFill>
                <a:latin typeface="+mn-lt"/>
              </a:rPr>
              <a:t> Feb, 3.40-5pm, online</a:t>
            </a:r>
          </a:p>
        </p:txBody>
      </p:sp>
    </p:spTree>
    <p:extLst>
      <p:ext uri="{BB962C8B-B14F-4D97-AF65-F5344CB8AC3E}">
        <p14:creationId xmlns:p14="http://schemas.microsoft.com/office/powerpoint/2010/main" val="38368185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B555F-4FE6-5306-1485-776F947D9FAE}"/>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799490F7-CB65-A4C4-CDA1-BC2F24E4C60D}"/>
              </a:ext>
            </a:extLst>
          </p:cNvPr>
          <p:cNvSpPr>
            <a:spLocks noGrp="1"/>
          </p:cNvSpPr>
          <p:nvPr>
            <p:ph type="sldNum" sz="quarter" idx="10"/>
          </p:nvPr>
        </p:nvSpPr>
        <p:spPr/>
        <p:txBody>
          <a:bodyPr/>
          <a:lstStyle/>
          <a:p>
            <a:fld id="{DCF6A46F-80AB-49F3-8C7E-9717ED945456}" type="slidenum">
              <a:rPr lang="en-GB" altLang="en-US" smtClean="0"/>
              <a:pPr/>
              <a:t>12</a:t>
            </a:fld>
            <a:endParaRPr lang="en-GB" altLang="en-US"/>
          </a:p>
        </p:txBody>
      </p:sp>
      <p:sp>
        <p:nvSpPr>
          <p:cNvPr id="4" name="Title 3">
            <a:extLst>
              <a:ext uri="{FF2B5EF4-FFF2-40B4-BE49-F238E27FC236}">
                <a16:creationId xmlns:a16="http://schemas.microsoft.com/office/drawing/2014/main" id="{81B61E47-D750-38F9-CD50-295CCA3FB755}"/>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8FD1B58A-5D19-8D81-3BDB-32C4CFAC0FDC}"/>
              </a:ext>
            </a:extLst>
          </p:cNvPr>
          <p:cNvPicPr>
            <a:picLocks noChangeAspect="1"/>
          </p:cNvPicPr>
          <p:nvPr/>
        </p:nvPicPr>
        <p:blipFill>
          <a:blip r:embed="rId2"/>
          <a:stretch>
            <a:fillRect/>
          </a:stretch>
        </p:blipFill>
        <p:spPr>
          <a:xfrm>
            <a:off x="690021" y="66205"/>
            <a:ext cx="7763958" cy="6725589"/>
          </a:xfrm>
          <a:prstGeom prst="rect">
            <a:avLst/>
          </a:prstGeom>
        </p:spPr>
      </p:pic>
    </p:spTree>
    <p:extLst>
      <p:ext uri="{BB962C8B-B14F-4D97-AF65-F5344CB8AC3E}">
        <p14:creationId xmlns:p14="http://schemas.microsoft.com/office/powerpoint/2010/main" val="12259221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B7D6-1A9B-6494-D8B5-FCEE01AFC401}"/>
              </a:ext>
            </a:extLst>
          </p:cNvPr>
          <p:cNvSpPr>
            <a:spLocks noGrp="1"/>
          </p:cNvSpPr>
          <p:nvPr>
            <p:ph type="title"/>
          </p:nvPr>
        </p:nvSpPr>
        <p:spPr>
          <a:xfrm>
            <a:off x="179512" y="0"/>
            <a:ext cx="8280000" cy="828000"/>
          </a:xfrm>
        </p:spPr>
        <p:txBody>
          <a:bodyPr/>
          <a:lstStyle/>
          <a:p>
            <a:r>
              <a:rPr lang="en-GB" dirty="0">
                <a:latin typeface="KG Drops of Jupiter" panose="02000000000000000000" pitchFamily="2" charset="0"/>
              </a:rPr>
              <a:t>Mentor awards</a:t>
            </a:r>
          </a:p>
        </p:txBody>
      </p:sp>
      <p:pic>
        <p:nvPicPr>
          <p:cNvPr id="5" name="Picture 4">
            <a:extLst>
              <a:ext uri="{FF2B5EF4-FFF2-40B4-BE49-F238E27FC236}">
                <a16:creationId xmlns:a16="http://schemas.microsoft.com/office/drawing/2014/main" id="{2D9C3C6A-8D5B-9831-E095-0FC4985DDA4E}"/>
              </a:ext>
            </a:extLst>
          </p:cNvPr>
          <p:cNvPicPr>
            <a:picLocks noChangeAspect="1"/>
          </p:cNvPicPr>
          <p:nvPr/>
        </p:nvPicPr>
        <p:blipFill>
          <a:blip r:embed="rId2"/>
          <a:stretch>
            <a:fillRect/>
          </a:stretch>
        </p:blipFill>
        <p:spPr>
          <a:xfrm>
            <a:off x="539552" y="1112906"/>
            <a:ext cx="8206751" cy="5916494"/>
          </a:xfrm>
          <a:prstGeom prst="rect">
            <a:avLst/>
          </a:prstGeom>
        </p:spPr>
      </p:pic>
    </p:spTree>
    <p:extLst>
      <p:ext uri="{BB962C8B-B14F-4D97-AF65-F5344CB8AC3E}">
        <p14:creationId xmlns:p14="http://schemas.microsoft.com/office/powerpoint/2010/main" val="2728747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77EE-467D-41A9-92EF-B507A28BE358}"/>
              </a:ext>
            </a:extLst>
          </p:cNvPr>
          <p:cNvSpPr>
            <a:spLocks noGrp="1"/>
          </p:cNvSpPr>
          <p:nvPr>
            <p:ph type="title"/>
          </p:nvPr>
        </p:nvSpPr>
        <p:spPr>
          <a:xfrm>
            <a:off x="81400" y="399564"/>
            <a:ext cx="6736018" cy="376385"/>
          </a:xfrm>
        </p:spPr>
        <p:txBody>
          <a:bodyPr>
            <a:normAutofit fontScale="90000"/>
          </a:bodyPr>
          <a:lstStyle/>
          <a:p>
            <a:r>
              <a:rPr lang="en-GB" sz="4062" dirty="0">
                <a:latin typeface="KG Drops of Jupiter" panose="02000000000000000000" pitchFamily="2" charset="0"/>
              </a:rPr>
              <a:t>Timetable requirements</a:t>
            </a:r>
          </a:p>
        </p:txBody>
      </p:sp>
      <p:sp>
        <p:nvSpPr>
          <p:cNvPr id="3" name="Content Placeholder 2">
            <a:extLst>
              <a:ext uri="{FF2B5EF4-FFF2-40B4-BE49-F238E27FC236}">
                <a16:creationId xmlns:a16="http://schemas.microsoft.com/office/drawing/2014/main" id="{C5311601-FF02-4B5D-8AD4-67ADDA8E6D96}"/>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95838F86-EE94-EB11-9CAA-9530F93839D6}"/>
              </a:ext>
            </a:extLst>
          </p:cNvPr>
          <p:cNvPicPr>
            <a:picLocks noChangeAspect="1"/>
          </p:cNvPicPr>
          <p:nvPr/>
        </p:nvPicPr>
        <p:blipFill>
          <a:blip r:embed="rId2"/>
          <a:stretch>
            <a:fillRect/>
          </a:stretch>
        </p:blipFill>
        <p:spPr>
          <a:xfrm>
            <a:off x="0" y="813842"/>
            <a:ext cx="7411713" cy="5855517"/>
          </a:xfrm>
          <a:prstGeom prst="rect">
            <a:avLst/>
          </a:prstGeom>
        </p:spPr>
      </p:pic>
      <p:sp>
        <p:nvSpPr>
          <p:cNvPr id="5" name="TextBox 4">
            <a:extLst>
              <a:ext uri="{FF2B5EF4-FFF2-40B4-BE49-F238E27FC236}">
                <a16:creationId xmlns:a16="http://schemas.microsoft.com/office/drawing/2014/main" id="{62CEE5E0-463C-4AE7-812B-CD4A26148507}"/>
              </a:ext>
            </a:extLst>
          </p:cNvPr>
          <p:cNvSpPr txBox="1"/>
          <p:nvPr/>
        </p:nvSpPr>
        <p:spPr>
          <a:xfrm>
            <a:off x="4572000" y="1514249"/>
            <a:ext cx="4491614" cy="2932854"/>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846" dirty="0"/>
              <a:t>Please note Trainees are in 5 days per week.</a:t>
            </a:r>
          </a:p>
          <a:p>
            <a:endParaRPr lang="en-GB" sz="1846" dirty="0"/>
          </a:p>
          <a:p>
            <a:pPr marL="263776" indent="-263776">
              <a:buFont typeface="Arial" panose="020B0604020202020204" pitchFamily="34" charset="0"/>
              <a:buChar char="•"/>
            </a:pPr>
            <a:r>
              <a:rPr lang="en-GB" sz="1846" dirty="0"/>
              <a:t>40% timetable for first 4 weeks of placement A</a:t>
            </a:r>
          </a:p>
          <a:p>
            <a:pPr marL="263776" indent="-263776">
              <a:buFont typeface="Arial" panose="020B0604020202020204" pitchFamily="34" charset="0"/>
              <a:buChar char="•"/>
            </a:pPr>
            <a:endParaRPr lang="en-GB" sz="1846" dirty="0"/>
          </a:p>
          <a:p>
            <a:pPr marL="263776" indent="-263776">
              <a:buFont typeface="Arial" panose="020B0604020202020204" pitchFamily="34" charset="0"/>
              <a:buChar char="•"/>
            </a:pPr>
            <a:r>
              <a:rPr lang="en-GB" sz="1846" dirty="0"/>
              <a:t>50% two weeks before Easter</a:t>
            </a:r>
          </a:p>
          <a:p>
            <a:pPr marL="263776" indent="-263776">
              <a:buFont typeface="Arial" panose="020B0604020202020204" pitchFamily="34" charset="0"/>
              <a:buChar char="•"/>
            </a:pPr>
            <a:endParaRPr lang="en-GB" sz="1846" dirty="0"/>
          </a:p>
          <a:p>
            <a:pPr marL="263776" indent="-263776">
              <a:buFont typeface="Arial" panose="020B0604020202020204" pitchFamily="34" charset="0"/>
              <a:buChar char="•"/>
            </a:pPr>
            <a:r>
              <a:rPr lang="en-GB" sz="1846" dirty="0"/>
              <a:t>72% last 4 weeks (12</a:t>
            </a:r>
            <a:r>
              <a:rPr lang="en-GB" sz="1846" baseline="30000" dirty="0"/>
              <a:t>th</a:t>
            </a:r>
            <a:r>
              <a:rPr lang="en-GB" sz="1846" dirty="0"/>
              <a:t> May to 13</a:t>
            </a:r>
            <a:r>
              <a:rPr lang="en-GB" sz="1846" baseline="30000" dirty="0"/>
              <a:t>th</a:t>
            </a:r>
            <a:r>
              <a:rPr lang="en-GB" sz="1846" dirty="0"/>
              <a:t> June(</a:t>
            </a:r>
          </a:p>
          <a:p>
            <a:endParaRPr lang="en-GB" sz="1846" dirty="0"/>
          </a:p>
        </p:txBody>
      </p:sp>
      <p:sp>
        <p:nvSpPr>
          <p:cNvPr id="4" name="TextBox 3">
            <a:extLst>
              <a:ext uri="{FF2B5EF4-FFF2-40B4-BE49-F238E27FC236}">
                <a16:creationId xmlns:a16="http://schemas.microsoft.com/office/drawing/2014/main" id="{8F2FD7E6-A6DD-5B1A-E1B6-35E5A3F25CFB}"/>
              </a:ext>
            </a:extLst>
          </p:cNvPr>
          <p:cNvSpPr txBox="1"/>
          <p:nvPr/>
        </p:nvSpPr>
        <p:spPr>
          <a:xfrm>
            <a:off x="65986" y="4447103"/>
            <a:ext cx="7170310" cy="2222256"/>
          </a:xfrm>
          <a:prstGeom prst="rect">
            <a:avLst/>
          </a:prstGeom>
          <a:noFill/>
          <a:ln w="76200">
            <a:solidFill>
              <a:srgbClr val="FF0000"/>
            </a:solidFill>
          </a:ln>
        </p:spPr>
        <p:txBody>
          <a:bodyPr wrap="square" rtlCol="0">
            <a:spAutoFit/>
          </a:bodyPr>
          <a:lstStyle/>
          <a:p>
            <a:endParaRPr lang="en-GB" sz="1846" dirty="0"/>
          </a:p>
        </p:txBody>
      </p:sp>
    </p:spTree>
    <p:extLst>
      <p:ext uri="{BB962C8B-B14F-4D97-AF65-F5344CB8AC3E}">
        <p14:creationId xmlns:p14="http://schemas.microsoft.com/office/powerpoint/2010/main" val="722116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9016B-6C0F-1DEB-ECE7-62C744924E21}"/>
              </a:ext>
            </a:extLst>
          </p:cNvPr>
          <p:cNvPicPr>
            <a:picLocks noChangeAspect="1"/>
          </p:cNvPicPr>
          <p:nvPr/>
        </p:nvPicPr>
        <p:blipFill>
          <a:blip r:embed="rId2"/>
          <a:stretch>
            <a:fillRect/>
          </a:stretch>
        </p:blipFill>
        <p:spPr>
          <a:xfrm>
            <a:off x="683568" y="188640"/>
            <a:ext cx="6840760" cy="6719506"/>
          </a:xfrm>
          <a:prstGeom prst="rect">
            <a:avLst/>
          </a:prstGeom>
        </p:spPr>
      </p:pic>
    </p:spTree>
    <p:extLst>
      <p:ext uri="{BB962C8B-B14F-4D97-AF65-F5344CB8AC3E}">
        <p14:creationId xmlns:p14="http://schemas.microsoft.com/office/powerpoint/2010/main" val="7869489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60A9E-4233-0372-AB36-A76B5B92955B}"/>
              </a:ext>
            </a:extLst>
          </p:cNvPr>
          <p:cNvSpPr>
            <a:spLocks noGrp="1"/>
          </p:cNvSpPr>
          <p:nvPr>
            <p:ph type="title"/>
          </p:nvPr>
        </p:nvSpPr>
        <p:spPr>
          <a:xfrm>
            <a:off x="182751" y="603848"/>
            <a:ext cx="3597161" cy="629403"/>
          </a:xfrm>
        </p:spPr>
        <p:txBody>
          <a:bodyPr>
            <a:noAutofit/>
          </a:bodyPr>
          <a:lstStyle/>
          <a:p>
            <a:r>
              <a:rPr lang="en-GB" sz="2400" b="1" dirty="0">
                <a:latin typeface="KG Drops of Jupiter" panose="02000000000000000000" pitchFamily="2" charset="0"/>
              </a:rPr>
              <a:t>Making a 72% TT work </a:t>
            </a:r>
            <a:br>
              <a:rPr lang="en-GB" sz="2400" b="1" dirty="0">
                <a:latin typeface="KG Drops of Jupiter" panose="02000000000000000000" pitchFamily="2" charset="0"/>
              </a:rPr>
            </a:br>
            <a:r>
              <a:rPr lang="en-GB" sz="2400" b="1" dirty="0">
                <a:latin typeface="KG Drops of Jupiter" panose="02000000000000000000" pitchFamily="2" charset="0"/>
              </a:rPr>
              <a:t>25 periods per week - example</a:t>
            </a:r>
          </a:p>
        </p:txBody>
      </p:sp>
      <p:pic>
        <p:nvPicPr>
          <p:cNvPr id="8" name="Picture 7">
            <a:extLst>
              <a:ext uri="{FF2B5EF4-FFF2-40B4-BE49-F238E27FC236}">
                <a16:creationId xmlns:a16="http://schemas.microsoft.com/office/drawing/2014/main" id="{E0F535D1-71DA-B7AD-2E8B-11110B565899}"/>
              </a:ext>
            </a:extLst>
          </p:cNvPr>
          <p:cNvPicPr>
            <a:picLocks noChangeAspect="1"/>
          </p:cNvPicPr>
          <p:nvPr/>
        </p:nvPicPr>
        <p:blipFill>
          <a:blip r:embed="rId3"/>
          <a:stretch>
            <a:fillRect/>
          </a:stretch>
        </p:blipFill>
        <p:spPr>
          <a:xfrm>
            <a:off x="5040694" y="1763870"/>
            <a:ext cx="3983700" cy="3154954"/>
          </a:xfrm>
          <a:prstGeom prst="rect">
            <a:avLst/>
          </a:prstGeom>
        </p:spPr>
      </p:pic>
      <p:graphicFrame>
        <p:nvGraphicFramePr>
          <p:cNvPr id="14" name="Table 13">
            <a:extLst>
              <a:ext uri="{FF2B5EF4-FFF2-40B4-BE49-F238E27FC236}">
                <a16:creationId xmlns:a16="http://schemas.microsoft.com/office/drawing/2014/main" id="{B4A8FEBB-1D88-B7B6-038D-E165E264235F}"/>
              </a:ext>
            </a:extLst>
          </p:cNvPr>
          <p:cNvGraphicFramePr>
            <a:graphicFrameLocks noGrp="1"/>
          </p:cNvGraphicFramePr>
          <p:nvPr/>
        </p:nvGraphicFramePr>
        <p:xfrm>
          <a:off x="182751" y="5060868"/>
          <a:ext cx="3863128" cy="563880"/>
        </p:xfrm>
        <a:graphic>
          <a:graphicData uri="http://schemas.openxmlformats.org/drawingml/2006/table">
            <a:tbl>
              <a:tblPr firstRow="1" bandRow="1">
                <a:tableStyleId>{6E25E649-3F16-4E02-A733-19D2CDBF48F0}</a:tableStyleId>
              </a:tblPr>
              <a:tblGrid>
                <a:gridCol w="965782">
                  <a:extLst>
                    <a:ext uri="{9D8B030D-6E8A-4147-A177-3AD203B41FA5}">
                      <a16:colId xmlns:a16="http://schemas.microsoft.com/office/drawing/2014/main" val="1993394768"/>
                    </a:ext>
                  </a:extLst>
                </a:gridCol>
                <a:gridCol w="965782">
                  <a:extLst>
                    <a:ext uri="{9D8B030D-6E8A-4147-A177-3AD203B41FA5}">
                      <a16:colId xmlns:a16="http://schemas.microsoft.com/office/drawing/2014/main" val="623938663"/>
                    </a:ext>
                  </a:extLst>
                </a:gridCol>
                <a:gridCol w="965782">
                  <a:extLst>
                    <a:ext uri="{9D8B030D-6E8A-4147-A177-3AD203B41FA5}">
                      <a16:colId xmlns:a16="http://schemas.microsoft.com/office/drawing/2014/main" val="2709425741"/>
                    </a:ext>
                  </a:extLst>
                </a:gridCol>
                <a:gridCol w="965782">
                  <a:extLst>
                    <a:ext uri="{9D8B030D-6E8A-4147-A177-3AD203B41FA5}">
                      <a16:colId xmlns:a16="http://schemas.microsoft.com/office/drawing/2014/main" val="3311091210"/>
                    </a:ext>
                  </a:extLst>
                </a:gridCol>
              </a:tblGrid>
              <a:tr h="279596">
                <a:tc>
                  <a:txBody>
                    <a:bodyPr/>
                    <a:lstStyle/>
                    <a:p>
                      <a:r>
                        <a:rPr lang="en-GB" sz="1400" dirty="0"/>
                        <a:t>Load</a:t>
                      </a:r>
                    </a:p>
                  </a:txBody>
                  <a:tcPr marL="68580" marR="68580" marT="34290" marB="34290"/>
                </a:tc>
                <a:tc>
                  <a:txBody>
                    <a:bodyPr/>
                    <a:lstStyle/>
                    <a:p>
                      <a:r>
                        <a:rPr lang="en-GB" sz="1400" dirty="0"/>
                        <a:t>Teaching</a:t>
                      </a:r>
                    </a:p>
                  </a:txBody>
                  <a:tcPr marL="68580" marR="68580" marT="34290" marB="34290"/>
                </a:tc>
                <a:tc>
                  <a:txBody>
                    <a:bodyPr/>
                    <a:lstStyle/>
                    <a:p>
                      <a:r>
                        <a:rPr lang="en-GB" sz="1400" dirty="0"/>
                        <a:t>Other</a:t>
                      </a:r>
                    </a:p>
                  </a:txBody>
                  <a:tcPr marL="68580" marR="68580" marT="34290" marB="34290"/>
                </a:tc>
                <a:tc>
                  <a:txBody>
                    <a:bodyPr/>
                    <a:lstStyle/>
                    <a:p>
                      <a:r>
                        <a:rPr lang="en-GB" sz="1400" dirty="0"/>
                        <a:t>PPA</a:t>
                      </a:r>
                    </a:p>
                  </a:txBody>
                  <a:tcPr marL="68580" marR="68580" marT="34290" marB="34290"/>
                </a:tc>
                <a:extLst>
                  <a:ext uri="{0D108BD9-81ED-4DB2-BD59-A6C34878D82A}">
                    <a16:rowId xmlns:a16="http://schemas.microsoft.com/office/drawing/2014/main" val="503293745"/>
                  </a:ext>
                </a:extLst>
              </a:tr>
              <a:tr h="279596">
                <a:tc>
                  <a:txBody>
                    <a:bodyPr/>
                    <a:lstStyle/>
                    <a:p>
                      <a:r>
                        <a:rPr lang="en-GB" sz="1400" dirty="0"/>
                        <a:t>50%</a:t>
                      </a:r>
                    </a:p>
                  </a:txBody>
                  <a:tcPr marL="68580" marR="68580" marT="34290" marB="34290"/>
                </a:tc>
                <a:tc>
                  <a:txBody>
                    <a:bodyPr/>
                    <a:lstStyle/>
                    <a:p>
                      <a:r>
                        <a:rPr lang="en-GB" sz="1400" dirty="0"/>
                        <a:t>12</a:t>
                      </a:r>
                    </a:p>
                  </a:txBody>
                  <a:tcPr marL="68580" marR="68580" marT="34290" marB="34290"/>
                </a:tc>
                <a:tc>
                  <a:txBody>
                    <a:bodyPr/>
                    <a:lstStyle/>
                    <a:p>
                      <a:r>
                        <a:rPr lang="en-GB" sz="1400" dirty="0"/>
                        <a:t>6</a:t>
                      </a:r>
                    </a:p>
                  </a:txBody>
                  <a:tcPr marL="68580" marR="68580" marT="34290" marB="34290"/>
                </a:tc>
                <a:tc>
                  <a:txBody>
                    <a:bodyPr/>
                    <a:lstStyle/>
                    <a:p>
                      <a:r>
                        <a:rPr lang="en-GB" sz="1400" dirty="0"/>
                        <a:t>7</a:t>
                      </a:r>
                    </a:p>
                  </a:txBody>
                  <a:tcPr marL="68580" marR="68580" marT="34290" marB="34290"/>
                </a:tc>
                <a:extLst>
                  <a:ext uri="{0D108BD9-81ED-4DB2-BD59-A6C34878D82A}">
                    <a16:rowId xmlns:a16="http://schemas.microsoft.com/office/drawing/2014/main" val="2762356673"/>
                  </a:ext>
                </a:extLst>
              </a:tr>
            </a:tbl>
          </a:graphicData>
        </a:graphic>
      </p:graphicFrame>
      <p:graphicFrame>
        <p:nvGraphicFramePr>
          <p:cNvPr id="15" name="Table 14">
            <a:extLst>
              <a:ext uri="{FF2B5EF4-FFF2-40B4-BE49-F238E27FC236}">
                <a16:creationId xmlns:a16="http://schemas.microsoft.com/office/drawing/2014/main" id="{BE85D924-32D3-8AED-6E15-77077B30EC53}"/>
              </a:ext>
            </a:extLst>
          </p:cNvPr>
          <p:cNvGraphicFramePr>
            <a:graphicFrameLocks noGrp="1"/>
          </p:cNvGraphicFramePr>
          <p:nvPr/>
        </p:nvGraphicFramePr>
        <p:xfrm>
          <a:off x="5161266" y="5129455"/>
          <a:ext cx="3863128" cy="563880"/>
        </p:xfrm>
        <a:graphic>
          <a:graphicData uri="http://schemas.openxmlformats.org/drawingml/2006/table">
            <a:tbl>
              <a:tblPr firstRow="1" bandRow="1">
                <a:tableStyleId>{6E25E649-3F16-4E02-A733-19D2CDBF48F0}</a:tableStyleId>
              </a:tblPr>
              <a:tblGrid>
                <a:gridCol w="965782">
                  <a:extLst>
                    <a:ext uri="{9D8B030D-6E8A-4147-A177-3AD203B41FA5}">
                      <a16:colId xmlns:a16="http://schemas.microsoft.com/office/drawing/2014/main" val="1993394768"/>
                    </a:ext>
                  </a:extLst>
                </a:gridCol>
                <a:gridCol w="965782">
                  <a:extLst>
                    <a:ext uri="{9D8B030D-6E8A-4147-A177-3AD203B41FA5}">
                      <a16:colId xmlns:a16="http://schemas.microsoft.com/office/drawing/2014/main" val="623938663"/>
                    </a:ext>
                  </a:extLst>
                </a:gridCol>
                <a:gridCol w="965782">
                  <a:extLst>
                    <a:ext uri="{9D8B030D-6E8A-4147-A177-3AD203B41FA5}">
                      <a16:colId xmlns:a16="http://schemas.microsoft.com/office/drawing/2014/main" val="2709425741"/>
                    </a:ext>
                  </a:extLst>
                </a:gridCol>
                <a:gridCol w="965782">
                  <a:extLst>
                    <a:ext uri="{9D8B030D-6E8A-4147-A177-3AD203B41FA5}">
                      <a16:colId xmlns:a16="http://schemas.microsoft.com/office/drawing/2014/main" val="3311091210"/>
                    </a:ext>
                  </a:extLst>
                </a:gridCol>
              </a:tblGrid>
              <a:tr h="279596">
                <a:tc>
                  <a:txBody>
                    <a:bodyPr/>
                    <a:lstStyle/>
                    <a:p>
                      <a:r>
                        <a:rPr lang="en-GB" sz="1400" dirty="0"/>
                        <a:t>Load</a:t>
                      </a:r>
                    </a:p>
                  </a:txBody>
                  <a:tcPr marL="68580" marR="68580" marT="34290" marB="34290"/>
                </a:tc>
                <a:tc>
                  <a:txBody>
                    <a:bodyPr/>
                    <a:lstStyle/>
                    <a:p>
                      <a:r>
                        <a:rPr lang="en-GB" sz="1400" dirty="0"/>
                        <a:t>Teaching</a:t>
                      </a:r>
                    </a:p>
                  </a:txBody>
                  <a:tcPr marL="68580" marR="68580" marT="34290" marB="34290"/>
                </a:tc>
                <a:tc>
                  <a:txBody>
                    <a:bodyPr/>
                    <a:lstStyle/>
                    <a:p>
                      <a:r>
                        <a:rPr lang="en-GB" sz="1400" dirty="0"/>
                        <a:t>Other</a:t>
                      </a:r>
                    </a:p>
                  </a:txBody>
                  <a:tcPr marL="68580" marR="68580" marT="34290" marB="34290"/>
                </a:tc>
                <a:tc>
                  <a:txBody>
                    <a:bodyPr/>
                    <a:lstStyle/>
                    <a:p>
                      <a:r>
                        <a:rPr lang="en-GB" sz="1400" dirty="0"/>
                        <a:t>PPA</a:t>
                      </a:r>
                    </a:p>
                  </a:txBody>
                  <a:tcPr marL="68580" marR="68580" marT="34290" marB="34290"/>
                </a:tc>
                <a:extLst>
                  <a:ext uri="{0D108BD9-81ED-4DB2-BD59-A6C34878D82A}">
                    <a16:rowId xmlns:a16="http://schemas.microsoft.com/office/drawing/2014/main" val="503293745"/>
                  </a:ext>
                </a:extLst>
              </a:tr>
              <a:tr h="279596">
                <a:tc>
                  <a:txBody>
                    <a:bodyPr/>
                    <a:lstStyle/>
                    <a:p>
                      <a:r>
                        <a:rPr lang="en-GB" sz="1400" dirty="0"/>
                        <a:t>72%</a:t>
                      </a:r>
                    </a:p>
                  </a:txBody>
                  <a:tcPr marL="68580" marR="68580" marT="34290" marB="34290"/>
                </a:tc>
                <a:tc>
                  <a:txBody>
                    <a:bodyPr/>
                    <a:lstStyle/>
                    <a:p>
                      <a:r>
                        <a:rPr lang="en-GB" sz="1400" dirty="0"/>
                        <a:t>18</a:t>
                      </a:r>
                    </a:p>
                  </a:txBody>
                  <a:tcPr marL="68580" marR="68580" marT="34290" marB="34290"/>
                </a:tc>
                <a:tc>
                  <a:txBody>
                    <a:bodyPr/>
                    <a:lstStyle/>
                    <a:p>
                      <a:r>
                        <a:rPr lang="en-GB" sz="1400" dirty="0"/>
                        <a:t>3</a:t>
                      </a:r>
                    </a:p>
                  </a:txBody>
                  <a:tcPr marL="68580" marR="68580" marT="34290" marB="34290"/>
                </a:tc>
                <a:tc>
                  <a:txBody>
                    <a:bodyPr/>
                    <a:lstStyle/>
                    <a:p>
                      <a:r>
                        <a:rPr lang="en-GB" sz="1400" dirty="0"/>
                        <a:t>4</a:t>
                      </a:r>
                    </a:p>
                  </a:txBody>
                  <a:tcPr marL="68580" marR="68580" marT="34290" marB="34290"/>
                </a:tc>
                <a:extLst>
                  <a:ext uri="{0D108BD9-81ED-4DB2-BD59-A6C34878D82A}">
                    <a16:rowId xmlns:a16="http://schemas.microsoft.com/office/drawing/2014/main" val="2762356673"/>
                  </a:ext>
                </a:extLst>
              </a:tr>
            </a:tbl>
          </a:graphicData>
        </a:graphic>
      </p:graphicFrame>
      <p:pic>
        <p:nvPicPr>
          <p:cNvPr id="17" name="Picture 16">
            <a:extLst>
              <a:ext uri="{FF2B5EF4-FFF2-40B4-BE49-F238E27FC236}">
                <a16:creationId xmlns:a16="http://schemas.microsoft.com/office/drawing/2014/main" id="{96895EEF-76C5-5029-744C-8436F08965E3}"/>
              </a:ext>
            </a:extLst>
          </p:cNvPr>
          <p:cNvPicPr>
            <a:picLocks noChangeAspect="1"/>
          </p:cNvPicPr>
          <p:nvPr/>
        </p:nvPicPr>
        <p:blipFill>
          <a:blip r:embed="rId4"/>
          <a:stretch>
            <a:fillRect/>
          </a:stretch>
        </p:blipFill>
        <p:spPr>
          <a:xfrm>
            <a:off x="119608" y="1819610"/>
            <a:ext cx="3989416" cy="3069222"/>
          </a:xfrm>
          <a:prstGeom prst="rect">
            <a:avLst/>
          </a:prstGeom>
        </p:spPr>
      </p:pic>
      <p:sp>
        <p:nvSpPr>
          <p:cNvPr id="19" name="Arrow: Right 18">
            <a:extLst>
              <a:ext uri="{FF2B5EF4-FFF2-40B4-BE49-F238E27FC236}">
                <a16:creationId xmlns:a16="http://schemas.microsoft.com/office/drawing/2014/main" id="{10EB357D-CC00-62E3-4574-15DFFB9DBAC6}"/>
              </a:ext>
            </a:extLst>
          </p:cNvPr>
          <p:cNvSpPr/>
          <p:nvPr/>
        </p:nvSpPr>
        <p:spPr>
          <a:xfrm>
            <a:off x="4026349" y="2276652"/>
            <a:ext cx="1165592" cy="2155135"/>
          </a:xfrm>
          <a:prstGeom prst="rightArrow">
            <a:avLst/>
          </a:prstGeom>
          <a:solidFill>
            <a:schemeClr val="accent1"/>
          </a:solidFill>
          <a:ln w="38100">
            <a:solidFill>
              <a:schemeClr val="accent1"/>
            </a:solidFill>
          </a:ln>
        </p:spPr>
        <p:txBody>
          <a:bodyPr vert="vert270" wrap="square" rtlCol="0" anchor="ctr">
            <a:spAutoFit/>
          </a:bodyPr>
          <a:lstStyle/>
          <a:p>
            <a:pPr algn="ctr"/>
            <a:r>
              <a:rPr lang="en-GB" sz="900" dirty="0">
                <a:solidFill>
                  <a:schemeClr val="bg1"/>
                </a:solidFill>
              </a:rPr>
              <a:t>Reduce observations (purple), increasing ownership of tutor time</a:t>
            </a:r>
          </a:p>
        </p:txBody>
      </p:sp>
      <p:sp>
        <p:nvSpPr>
          <p:cNvPr id="2" name="TextBox 1">
            <a:extLst>
              <a:ext uri="{FF2B5EF4-FFF2-40B4-BE49-F238E27FC236}">
                <a16:creationId xmlns:a16="http://schemas.microsoft.com/office/drawing/2014/main" id="{4A03286F-A8F5-C618-25B3-7DE2FCA56500}"/>
              </a:ext>
            </a:extLst>
          </p:cNvPr>
          <p:cNvSpPr txBox="1"/>
          <p:nvPr/>
        </p:nvSpPr>
        <p:spPr>
          <a:xfrm>
            <a:off x="4045879" y="50625"/>
            <a:ext cx="5007238" cy="1512594"/>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1846" dirty="0"/>
              <a:t>The mentor always has some discretion to reduce the teaching involvement for targeted periods to address specific RPT needs but this should always be done in conversation with the Academic tutor and ITTCo</a:t>
            </a:r>
          </a:p>
        </p:txBody>
      </p:sp>
      <p:sp>
        <p:nvSpPr>
          <p:cNvPr id="5" name="TextBox 4">
            <a:extLst>
              <a:ext uri="{FF2B5EF4-FFF2-40B4-BE49-F238E27FC236}">
                <a16:creationId xmlns:a16="http://schemas.microsoft.com/office/drawing/2014/main" id="{162C6B03-C470-530A-0FAC-FADA26B3B26D}"/>
              </a:ext>
            </a:extLst>
          </p:cNvPr>
          <p:cNvSpPr txBox="1"/>
          <p:nvPr/>
        </p:nvSpPr>
        <p:spPr>
          <a:xfrm>
            <a:off x="182751" y="5885998"/>
            <a:ext cx="5262287" cy="944489"/>
          </a:xfrm>
          <a:prstGeom prst="rect">
            <a:avLst/>
          </a:prstGeom>
          <a:noFill/>
        </p:spPr>
        <p:txBody>
          <a:bodyPr wrap="square" rtlCol="0">
            <a:spAutoFit/>
          </a:bodyPr>
          <a:lstStyle/>
          <a:p>
            <a:pPr marL="263776" indent="-263776">
              <a:buFont typeface="Arial" panose="020B0604020202020204" pitchFamily="34" charset="0"/>
              <a:buChar char="•"/>
            </a:pPr>
            <a:r>
              <a:rPr lang="en-GB" sz="1846" dirty="0"/>
              <a:t>Timetable WRoPs and e-portfolio admin</a:t>
            </a:r>
          </a:p>
          <a:p>
            <a:endParaRPr lang="en-GB" sz="1846" dirty="0"/>
          </a:p>
          <a:p>
            <a:endParaRPr lang="en-GB" sz="1846" dirty="0"/>
          </a:p>
        </p:txBody>
      </p:sp>
    </p:spTree>
    <p:extLst>
      <p:ext uri="{BB962C8B-B14F-4D97-AF65-F5344CB8AC3E}">
        <p14:creationId xmlns:p14="http://schemas.microsoft.com/office/powerpoint/2010/main" val="13471138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A515-74D1-4331-8470-711F962037C7}"/>
              </a:ext>
            </a:extLst>
          </p:cNvPr>
          <p:cNvSpPr>
            <a:spLocks noGrp="1"/>
          </p:cNvSpPr>
          <p:nvPr>
            <p:ph type="title"/>
          </p:nvPr>
        </p:nvSpPr>
        <p:spPr>
          <a:xfrm>
            <a:off x="424800" y="675486"/>
            <a:ext cx="8280000" cy="828000"/>
          </a:xfrm>
        </p:spPr>
        <p:txBody>
          <a:bodyPr/>
          <a:lstStyle/>
          <a:p>
            <a:r>
              <a:rPr lang="en-GB" dirty="0">
                <a:latin typeface="KG Drops of Jupiter" panose="02000000000000000000" pitchFamily="2" charset="0"/>
              </a:rPr>
              <a:t>Sixth form teaching</a:t>
            </a:r>
          </a:p>
        </p:txBody>
      </p:sp>
      <p:sp>
        <p:nvSpPr>
          <p:cNvPr id="3" name="Content Placeholder 2">
            <a:extLst>
              <a:ext uri="{FF2B5EF4-FFF2-40B4-BE49-F238E27FC236}">
                <a16:creationId xmlns:a16="http://schemas.microsoft.com/office/drawing/2014/main" id="{E05F8621-E1B6-47D6-A6DA-319C6AC3CCC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B77FD6B-8D22-4CD2-A56B-1591624839B5}"/>
              </a:ext>
            </a:extLst>
          </p:cNvPr>
          <p:cNvPicPr>
            <a:picLocks noChangeAspect="1"/>
          </p:cNvPicPr>
          <p:nvPr/>
        </p:nvPicPr>
        <p:blipFill>
          <a:blip r:embed="rId2"/>
          <a:stretch>
            <a:fillRect/>
          </a:stretch>
        </p:blipFill>
        <p:spPr>
          <a:xfrm>
            <a:off x="333804" y="2029349"/>
            <a:ext cx="8476392" cy="3399273"/>
          </a:xfrm>
          <a:prstGeom prst="rect">
            <a:avLst/>
          </a:prstGeom>
        </p:spPr>
      </p:pic>
    </p:spTree>
    <p:extLst>
      <p:ext uri="{BB962C8B-B14F-4D97-AF65-F5344CB8AC3E}">
        <p14:creationId xmlns:p14="http://schemas.microsoft.com/office/powerpoint/2010/main" val="9883390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EB43-7AA4-BB63-A2D1-23B78094B4AD}"/>
              </a:ext>
            </a:extLst>
          </p:cNvPr>
          <p:cNvSpPr>
            <a:spLocks noGrp="1"/>
          </p:cNvSpPr>
          <p:nvPr>
            <p:ph type="title"/>
          </p:nvPr>
        </p:nvSpPr>
        <p:spPr>
          <a:xfrm>
            <a:off x="251520" y="75432"/>
            <a:ext cx="8280000" cy="828000"/>
          </a:xfrm>
        </p:spPr>
        <p:txBody>
          <a:bodyPr/>
          <a:lstStyle/>
          <a:p>
            <a:r>
              <a:rPr lang="en-GB" dirty="0">
                <a:latin typeface="KG Drops of Jupiter" panose="02000000000000000000" pitchFamily="2" charset="0"/>
              </a:rPr>
              <a:t>Lesson Planning </a:t>
            </a:r>
          </a:p>
        </p:txBody>
      </p:sp>
      <p:pic>
        <p:nvPicPr>
          <p:cNvPr id="7" name="Picture 6">
            <a:extLst>
              <a:ext uri="{FF2B5EF4-FFF2-40B4-BE49-F238E27FC236}">
                <a16:creationId xmlns:a16="http://schemas.microsoft.com/office/drawing/2014/main" id="{997BEF22-733F-D5E3-9E13-DA7F41C18B93}"/>
              </a:ext>
            </a:extLst>
          </p:cNvPr>
          <p:cNvPicPr>
            <a:picLocks noChangeAspect="1"/>
          </p:cNvPicPr>
          <p:nvPr/>
        </p:nvPicPr>
        <p:blipFill>
          <a:blip r:embed="rId2"/>
          <a:stretch>
            <a:fillRect/>
          </a:stretch>
        </p:blipFill>
        <p:spPr>
          <a:xfrm>
            <a:off x="396434" y="903432"/>
            <a:ext cx="8351131" cy="4253760"/>
          </a:xfrm>
          <a:prstGeom prst="rect">
            <a:avLst/>
          </a:prstGeom>
        </p:spPr>
      </p:pic>
      <p:pic>
        <p:nvPicPr>
          <p:cNvPr id="9" name="Picture 8">
            <a:extLst>
              <a:ext uri="{FF2B5EF4-FFF2-40B4-BE49-F238E27FC236}">
                <a16:creationId xmlns:a16="http://schemas.microsoft.com/office/drawing/2014/main" id="{873D9906-CF60-01E3-42DA-4ED9479677F4}"/>
              </a:ext>
            </a:extLst>
          </p:cNvPr>
          <p:cNvPicPr>
            <a:picLocks noChangeAspect="1"/>
          </p:cNvPicPr>
          <p:nvPr/>
        </p:nvPicPr>
        <p:blipFill>
          <a:blip r:embed="rId3"/>
          <a:stretch>
            <a:fillRect/>
          </a:stretch>
        </p:blipFill>
        <p:spPr>
          <a:xfrm>
            <a:off x="490509" y="5157192"/>
            <a:ext cx="8302088" cy="797376"/>
          </a:xfrm>
          <a:prstGeom prst="rect">
            <a:avLst/>
          </a:prstGeom>
        </p:spPr>
      </p:pic>
      <p:sp>
        <p:nvSpPr>
          <p:cNvPr id="4" name="TextBox 3">
            <a:extLst>
              <a:ext uri="{FF2B5EF4-FFF2-40B4-BE49-F238E27FC236}">
                <a16:creationId xmlns:a16="http://schemas.microsoft.com/office/drawing/2014/main" id="{F407F257-8FF5-F7A4-B766-AF7E4692471F}"/>
              </a:ext>
            </a:extLst>
          </p:cNvPr>
          <p:cNvSpPr txBox="1"/>
          <p:nvPr/>
        </p:nvSpPr>
        <p:spPr>
          <a:xfrm>
            <a:off x="285274" y="1916832"/>
            <a:ext cx="8507323" cy="4012637"/>
          </a:xfrm>
          <a:prstGeom prst="rect">
            <a:avLst/>
          </a:prstGeom>
          <a:noFill/>
          <a:ln w="76200">
            <a:solidFill>
              <a:srgbClr val="FF0000"/>
            </a:solidFill>
          </a:ln>
        </p:spPr>
        <p:txBody>
          <a:bodyPr wrap="square" rtlCol="0">
            <a:spAutoFit/>
          </a:bodyPr>
          <a:lstStyle/>
          <a:p>
            <a:endParaRPr lang="en-GB" sz="2123" dirty="0"/>
          </a:p>
          <a:p>
            <a:endParaRPr lang="en-GB" sz="2123" dirty="0"/>
          </a:p>
          <a:p>
            <a:endParaRPr lang="en-GB" sz="2123" dirty="0"/>
          </a:p>
          <a:p>
            <a:endParaRPr lang="en-GB" sz="2123" dirty="0"/>
          </a:p>
          <a:p>
            <a:endParaRPr lang="en-GB" sz="2123" dirty="0"/>
          </a:p>
          <a:p>
            <a:endParaRPr lang="en-GB" sz="2123" dirty="0"/>
          </a:p>
          <a:p>
            <a:endParaRPr lang="en-GB" sz="2123" dirty="0"/>
          </a:p>
          <a:p>
            <a:endParaRPr lang="en-GB" sz="2123" dirty="0"/>
          </a:p>
          <a:p>
            <a:endParaRPr lang="en-GB" sz="2123" dirty="0"/>
          </a:p>
          <a:p>
            <a:endParaRPr lang="en-GB" sz="2123" dirty="0"/>
          </a:p>
          <a:p>
            <a:endParaRPr lang="en-GB" sz="2123" dirty="0"/>
          </a:p>
          <a:p>
            <a:endParaRPr lang="en-GB" sz="2123" dirty="0"/>
          </a:p>
        </p:txBody>
      </p:sp>
    </p:spTree>
    <p:extLst>
      <p:ext uri="{BB962C8B-B14F-4D97-AF65-F5344CB8AC3E}">
        <p14:creationId xmlns:p14="http://schemas.microsoft.com/office/powerpoint/2010/main" val="5096366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579D-4F3C-4D53-975D-9F3079900DA1}"/>
              </a:ext>
            </a:extLst>
          </p:cNvPr>
          <p:cNvSpPr>
            <a:spLocks noGrp="1"/>
          </p:cNvSpPr>
          <p:nvPr>
            <p:ph type="title"/>
          </p:nvPr>
        </p:nvSpPr>
        <p:spPr>
          <a:xfrm>
            <a:off x="0" y="340080"/>
            <a:ext cx="7886700" cy="647171"/>
          </a:xfrm>
        </p:spPr>
        <p:txBody>
          <a:bodyPr>
            <a:normAutofit/>
          </a:bodyPr>
          <a:lstStyle/>
          <a:p>
            <a:r>
              <a:rPr lang="en-GB" sz="2954" dirty="0">
                <a:latin typeface="KG Drops of Jupiter" panose="02000000000000000000" pitchFamily="2" charset="0"/>
              </a:rPr>
              <a:t>Weekly Records of Progress (WRoPs) </a:t>
            </a:r>
          </a:p>
        </p:txBody>
      </p:sp>
      <p:pic>
        <p:nvPicPr>
          <p:cNvPr id="7" name="Picture 6">
            <a:extLst>
              <a:ext uri="{FF2B5EF4-FFF2-40B4-BE49-F238E27FC236}">
                <a16:creationId xmlns:a16="http://schemas.microsoft.com/office/drawing/2014/main" id="{7E294015-24AC-3B0A-2484-764D89DCF6B1}"/>
              </a:ext>
            </a:extLst>
          </p:cNvPr>
          <p:cNvPicPr>
            <a:picLocks noChangeAspect="1"/>
          </p:cNvPicPr>
          <p:nvPr/>
        </p:nvPicPr>
        <p:blipFill>
          <a:blip r:embed="rId3"/>
          <a:stretch>
            <a:fillRect/>
          </a:stretch>
        </p:blipFill>
        <p:spPr>
          <a:xfrm>
            <a:off x="413197" y="1412776"/>
            <a:ext cx="8317605" cy="4890021"/>
          </a:xfrm>
          <a:prstGeom prst="rect">
            <a:avLst/>
          </a:prstGeom>
        </p:spPr>
      </p:pic>
    </p:spTree>
    <p:extLst>
      <p:ext uri="{BB962C8B-B14F-4D97-AF65-F5344CB8AC3E}">
        <p14:creationId xmlns:p14="http://schemas.microsoft.com/office/powerpoint/2010/main" val="2969504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0E58-1AB4-4337-9F88-4455DDEDA43F}"/>
              </a:ext>
            </a:extLst>
          </p:cNvPr>
          <p:cNvSpPr>
            <a:spLocks noGrp="1"/>
          </p:cNvSpPr>
          <p:nvPr>
            <p:ph type="title"/>
          </p:nvPr>
        </p:nvSpPr>
        <p:spPr>
          <a:xfrm>
            <a:off x="160774" y="600810"/>
            <a:ext cx="7757327" cy="1223597"/>
          </a:xfrm>
        </p:spPr>
        <p:txBody>
          <a:bodyPr>
            <a:normAutofit fontScale="90000"/>
          </a:bodyPr>
          <a:lstStyle/>
          <a:p>
            <a:r>
              <a:rPr lang="en-GB" sz="4431" dirty="0">
                <a:latin typeface="KG Drops of Jupiter" panose="02000000000000000000" pitchFamily="2" charset="0"/>
              </a:rPr>
              <a:t>Reading Initial Teacher Training </a:t>
            </a:r>
            <a:br>
              <a:rPr lang="en-GB" sz="4431" dirty="0">
                <a:latin typeface="KG Drops of Jupiter" panose="02000000000000000000" pitchFamily="2" charset="0"/>
              </a:rPr>
            </a:br>
            <a:r>
              <a:rPr lang="en-GB" sz="4431" dirty="0">
                <a:latin typeface="KG Drops of Jupiter" panose="02000000000000000000" pitchFamily="2" charset="0"/>
              </a:rPr>
              <a:t>Placement B Mentors</a:t>
            </a:r>
          </a:p>
        </p:txBody>
      </p:sp>
      <p:sp>
        <p:nvSpPr>
          <p:cNvPr id="6" name="Content Placeholder 5">
            <a:extLst>
              <a:ext uri="{FF2B5EF4-FFF2-40B4-BE49-F238E27FC236}">
                <a16:creationId xmlns:a16="http://schemas.microsoft.com/office/drawing/2014/main" id="{AF957296-E164-4736-BA08-E32E55F4D991}"/>
              </a:ext>
            </a:extLst>
          </p:cNvPr>
          <p:cNvSpPr>
            <a:spLocks noGrp="1"/>
          </p:cNvSpPr>
          <p:nvPr>
            <p:ph idx="1"/>
          </p:nvPr>
        </p:nvSpPr>
        <p:spPr>
          <a:xfrm>
            <a:off x="412223" y="2082764"/>
            <a:ext cx="8319554" cy="3732335"/>
          </a:xfrm>
        </p:spPr>
        <p:txBody>
          <a:bodyPr>
            <a:noAutofit/>
          </a:bodyPr>
          <a:lstStyle/>
          <a:p>
            <a:pPr>
              <a:defRPr sz="3600" b="1"/>
            </a:pPr>
            <a:r>
              <a:rPr lang="en-GB" sz="2215" dirty="0">
                <a:solidFill>
                  <a:srgbClr val="18446C"/>
                </a:solidFill>
              </a:rPr>
              <a:t>Key dates and Programme Structure</a:t>
            </a:r>
          </a:p>
          <a:p>
            <a:pPr>
              <a:defRPr sz="3600" b="1"/>
            </a:pPr>
            <a:r>
              <a:rPr lang="en-GB" sz="2215" dirty="0">
                <a:solidFill>
                  <a:srgbClr val="18446C"/>
                </a:solidFill>
              </a:rPr>
              <a:t>Placement B RPTs</a:t>
            </a:r>
          </a:p>
          <a:p>
            <a:pPr>
              <a:defRPr sz="3600" b="1"/>
            </a:pPr>
            <a:r>
              <a:rPr lang="en-GB" sz="2215" dirty="0">
                <a:solidFill>
                  <a:srgbClr val="18446C"/>
                </a:solidFill>
              </a:rPr>
              <a:t>Communication</a:t>
            </a:r>
          </a:p>
          <a:p>
            <a:pPr>
              <a:defRPr sz="3600" b="1"/>
            </a:pPr>
            <a:r>
              <a:rPr lang="en-GB" sz="2215" dirty="0">
                <a:solidFill>
                  <a:srgbClr val="18446C"/>
                </a:solidFill>
              </a:rPr>
              <a:t>Consistency </a:t>
            </a:r>
          </a:p>
          <a:p>
            <a:pPr>
              <a:defRPr sz="3600" b="1"/>
            </a:pPr>
            <a:r>
              <a:rPr lang="en-GB" sz="2215" dirty="0">
                <a:solidFill>
                  <a:srgbClr val="18446C"/>
                </a:solidFill>
              </a:rPr>
              <a:t>Manual of Guidance (</a:t>
            </a:r>
            <a:r>
              <a:rPr lang="en-GB" sz="2215" dirty="0" err="1">
                <a:solidFill>
                  <a:srgbClr val="18446C"/>
                </a:solidFill>
              </a:rPr>
              <a:t>MoG</a:t>
            </a:r>
            <a:r>
              <a:rPr lang="en-GB" sz="2215" dirty="0">
                <a:solidFill>
                  <a:srgbClr val="18446C"/>
                </a:solidFill>
              </a:rPr>
              <a:t>) key information</a:t>
            </a:r>
          </a:p>
          <a:p>
            <a:pPr>
              <a:defRPr sz="3600" b="1"/>
            </a:pPr>
            <a:r>
              <a:rPr lang="en-GB" sz="2215" dirty="0">
                <a:solidFill>
                  <a:srgbClr val="18446C"/>
                </a:solidFill>
              </a:rPr>
              <a:t>ITAPs</a:t>
            </a:r>
          </a:p>
          <a:p>
            <a:pPr>
              <a:defRPr sz="3600" b="1"/>
            </a:pPr>
            <a:r>
              <a:rPr lang="en-GB" sz="2215" dirty="0">
                <a:solidFill>
                  <a:srgbClr val="18446C"/>
                </a:solidFill>
              </a:rPr>
              <a:t>Professional Studies</a:t>
            </a:r>
          </a:p>
          <a:p>
            <a:pPr>
              <a:defRPr sz="3600" b="1"/>
            </a:pPr>
            <a:r>
              <a:rPr lang="en-GB" sz="2215" dirty="0">
                <a:solidFill>
                  <a:srgbClr val="18446C"/>
                </a:solidFill>
              </a:rPr>
              <a:t>What next?</a:t>
            </a:r>
          </a:p>
          <a:p>
            <a:pPr>
              <a:defRPr sz="3600" b="1"/>
            </a:pPr>
            <a:endParaRPr lang="en-GB" sz="2215" dirty="0">
              <a:solidFill>
                <a:srgbClr val="18446C"/>
              </a:solidFill>
            </a:endParaRPr>
          </a:p>
        </p:txBody>
      </p:sp>
    </p:spTree>
    <p:extLst>
      <p:ext uri="{BB962C8B-B14F-4D97-AF65-F5344CB8AC3E}">
        <p14:creationId xmlns:p14="http://schemas.microsoft.com/office/powerpoint/2010/main" val="28651061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7BD76F-50C3-6474-B05F-E86FF2C11C40}"/>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20</a:t>
            </a:fld>
            <a:endParaRPr lang="en-GB" altLang="en-US"/>
          </a:p>
        </p:txBody>
      </p:sp>
      <p:pic>
        <p:nvPicPr>
          <p:cNvPr id="6" name="Picture 5">
            <a:extLst>
              <a:ext uri="{FF2B5EF4-FFF2-40B4-BE49-F238E27FC236}">
                <a16:creationId xmlns:a16="http://schemas.microsoft.com/office/drawing/2014/main" id="{BF16CB0D-8DAD-BA5E-7E8D-F4F0965E18BE}"/>
              </a:ext>
            </a:extLst>
          </p:cNvPr>
          <p:cNvPicPr>
            <a:picLocks noChangeAspect="1"/>
          </p:cNvPicPr>
          <p:nvPr/>
        </p:nvPicPr>
        <p:blipFill>
          <a:blip r:embed="rId2"/>
          <a:srcRect r="1309" b="-3"/>
          <a:stretch>
            <a:fillRect/>
          </a:stretch>
        </p:blipFill>
        <p:spPr>
          <a:xfrm>
            <a:off x="20" y="10"/>
            <a:ext cx="6095749" cy="6877394"/>
          </a:xfrm>
          <a:prstGeom prst="rect">
            <a:avLst/>
          </a:prstGeom>
          <a:noFill/>
          <a:ln>
            <a:noFill/>
          </a:ln>
        </p:spPr>
      </p:pic>
      <p:sp>
        <p:nvSpPr>
          <p:cNvPr id="4" name="Title 3">
            <a:extLst>
              <a:ext uri="{FF2B5EF4-FFF2-40B4-BE49-F238E27FC236}">
                <a16:creationId xmlns:a16="http://schemas.microsoft.com/office/drawing/2014/main" id="{11B8C370-CB0C-4A25-8B7F-0CEF0B6BF365}"/>
              </a:ext>
            </a:extLst>
          </p:cNvPr>
          <p:cNvSpPr>
            <a:spLocks noGrp="1"/>
          </p:cNvSpPr>
          <p:nvPr>
            <p:ph type="title"/>
          </p:nvPr>
        </p:nvSpPr>
        <p:spPr>
          <a:xfrm>
            <a:off x="6300192" y="332656"/>
            <a:ext cx="2592288" cy="1730144"/>
          </a:xfrm>
        </p:spPr>
        <p:txBody>
          <a:bodyPr wrap="square" anchor="b">
            <a:normAutofit/>
          </a:bodyPr>
          <a:lstStyle/>
          <a:p>
            <a:r>
              <a:rPr lang="en-GB" dirty="0"/>
              <a:t>Mentor Meeting Log</a:t>
            </a:r>
          </a:p>
        </p:txBody>
      </p:sp>
      <p:sp>
        <p:nvSpPr>
          <p:cNvPr id="11" name="Content Placeholder 4">
            <a:extLst>
              <a:ext uri="{FF2B5EF4-FFF2-40B4-BE49-F238E27FC236}">
                <a16:creationId xmlns:a16="http://schemas.microsoft.com/office/drawing/2014/main" id="{74A31548-5A28-5A9F-701B-AB2E5972776A}"/>
              </a:ext>
            </a:extLst>
          </p:cNvPr>
          <p:cNvSpPr>
            <a:spLocks noGrp="1"/>
          </p:cNvSpPr>
          <p:nvPr>
            <p:ph sz="quarter" idx="12"/>
          </p:nvPr>
        </p:nvSpPr>
        <p:spPr>
          <a:xfrm>
            <a:off x="6300192" y="2214000"/>
            <a:ext cx="2592288" cy="4383352"/>
          </a:xfrm>
          <a:solidFill>
            <a:schemeClr val="accent6">
              <a:lumMod val="20000"/>
              <a:lumOff val="80000"/>
            </a:schemeClr>
          </a:solidFill>
        </p:spPr>
        <p:txBody>
          <a:bodyPr/>
          <a:lstStyle/>
          <a:p>
            <a:r>
              <a:rPr lang="en-US" dirty="0"/>
              <a:t>Mentor to complete</a:t>
            </a:r>
          </a:p>
          <a:p>
            <a:r>
              <a:rPr lang="en-US" dirty="0"/>
              <a:t>Kept in E-Portfolio</a:t>
            </a:r>
          </a:p>
          <a:p>
            <a:r>
              <a:rPr lang="en-US" dirty="0"/>
              <a:t>Please contact university tutor if there are any issues with the RPT not engaging with course expectations</a:t>
            </a:r>
          </a:p>
        </p:txBody>
      </p:sp>
      <p:sp>
        <p:nvSpPr>
          <p:cNvPr id="12" name="TextBox 11">
            <a:extLst>
              <a:ext uri="{FF2B5EF4-FFF2-40B4-BE49-F238E27FC236}">
                <a16:creationId xmlns:a16="http://schemas.microsoft.com/office/drawing/2014/main" id="{2A9E4CA6-B0A8-CAB2-AC3E-7814D4188173}"/>
              </a:ext>
            </a:extLst>
          </p:cNvPr>
          <p:cNvSpPr txBox="1"/>
          <p:nvPr/>
        </p:nvSpPr>
        <p:spPr>
          <a:xfrm>
            <a:off x="0" y="6283159"/>
            <a:ext cx="6112512" cy="594245"/>
          </a:xfrm>
          <a:prstGeom prst="rect">
            <a:avLst/>
          </a:prstGeom>
          <a:noFill/>
          <a:ln w="76200">
            <a:solidFill>
              <a:srgbClr val="FF0000"/>
            </a:solidFill>
          </a:ln>
        </p:spPr>
        <p:txBody>
          <a:bodyPr wrap="square" rtlCol="0">
            <a:spAutoFit/>
          </a:bodyPr>
          <a:lstStyle/>
          <a:p>
            <a:endParaRPr lang="en-GB" sz="1846" dirty="0"/>
          </a:p>
        </p:txBody>
      </p:sp>
    </p:spTree>
    <p:extLst>
      <p:ext uri="{BB962C8B-B14F-4D97-AF65-F5344CB8AC3E}">
        <p14:creationId xmlns:p14="http://schemas.microsoft.com/office/powerpoint/2010/main" val="29106695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067B-3051-4E9C-8BC6-52E908AE5B3F}"/>
              </a:ext>
            </a:extLst>
          </p:cNvPr>
          <p:cNvSpPr>
            <a:spLocks noGrp="1"/>
          </p:cNvSpPr>
          <p:nvPr>
            <p:ph type="title"/>
          </p:nvPr>
        </p:nvSpPr>
        <p:spPr>
          <a:xfrm>
            <a:off x="107504" y="165037"/>
            <a:ext cx="7561530" cy="821846"/>
          </a:xfrm>
        </p:spPr>
        <p:txBody>
          <a:bodyPr>
            <a:normAutofit/>
          </a:bodyPr>
          <a:lstStyle/>
          <a:p>
            <a:r>
              <a:rPr lang="en-GB" dirty="0">
                <a:latin typeface="KG Drops of Jupiter" panose="02000000000000000000" pitchFamily="2" charset="0"/>
              </a:rPr>
              <a:t>Lesson Feedback – </a:t>
            </a:r>
            <a:r>
              <a:rPr lang="en-GB" dirty="0" err="1">
                <a:latin typeface="KG Drops of Jupiter" panose="02000000000000000000" pitchFamily="2" charset="0"/>
              </a:rPr>
              <a:t>MoG</a:t>
            </a:r>
            <a:r>
              <a:rPr lang="en-GB" dirty="0">
                <a:latin typeface="KG Drops of Jupiter" panose="02000000000000000000" pitchFamily="2" charset="0"/>
              </a:rPr>
              <a:t> App. 7</a:t>
            </a:r>
          </a:p>
        </p:txBody>
      </p:sp>
      <p:sp>
        <p:nvSpPr>
          <p:cNvPr id="3" name="Content Placeholder 2">
            <a:extLst>
              <a:ext uri="{FF2B5EF4-FFF2-40B4-BE49-F238E27FC236}">
                <a16:creationId xmlns:a16="http://schemas.microsoft.com/office/drawing/2014/main" id="{E639230C-B351-41A8-BB71-A663228B2702}"/>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7E55C0C9-3D5A-2A39-91DF-D9240F475723}"/>
              </a:ext>
            </a:extLst>
          </p:cNvPr>
          <p:cNvPicPr>
            <a:picLocks noChangeAspect="1"/>
          </p:cNvPicPr>
          <p:nvPr/>
        </p:nvPicPr>
        <p:blipFill>
          <a:blip r:embed="rId3"/>
          <a:stretch>
            <a:fillRect/>
          </a:stretch>
        </p:blipFill>
        <p:spPr>
          <a:xfrm>
            <a:off x="289594" y="1052178"/>
            <a:ext cx="3763975" cy="5267018"/>
          </a:xfrm>
          <a:prstGeom prst="rect">
            <a:avLst/>
          </a:prstGeom>
        </p:spPr>
      </p:pic>
      <p:pic>
        <p:nvPicPr>
          <p:cNvPr id="9" name="Picture 8">
            <a:extLst>
              <a:ext uri="{FF2B5EF4-FFF2-40B4-BE49-F238E27FC236}">
                <a16:creationId xmlns:a16="http://schemas.microsoft.com/office/drawing/2014/main" id="{3D37121E-E84D-44A3-901B-39D96A983B2A}"/>
              </a:ext>
            </a:extLst>
          </p:cNvPr>
          <p:cNvPicPr>
            <a:picLocks noChangeAspect="1"/>
          </p:cNvPicPr>
          <p:nvPr/>
        </p:nvPicPr>
        <p:blipFill>
          <a:blip r:embed="rId4"/>
          <a:stretch>
            <a:fillRect/>
          </a:stretch>
        </p:blipFill>
        <p:spPr>
          <a:xfrm>
            <a:off x="1979712" y="1658871"/>
            <a:ext cx="7247789" cy="4593148"/>
          </a:xfrm>
          <a:prstGeom prst="rect">
            <a:avLst/>
          </a:prstGeom>
        </p:spPr>
      </p:pic>
    </p:spTree>
    <p:extLst>
      <p:ext uri="{BB962C8B-B14F-4D97-AF65-F5344CB8AC3E}">
        <p14:creationId xmlns:p14="http://schemas.microsoft.com/office/powerpoint/2010/main" val="156353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AFA5-9BD5-4D85-BD13-45B2DD7FB7CA}"/>
              </a:ext>
            </a:extLst>
          </p:cNvPr>
          <p:cNvSpPr>
            <a:spLocks noGrp="1"/>
          </p:cNvSpPr>
          <p:nvPr>
            <p:ph type="title"/>
          </p:nvPr>
        </p:nvSpPr>
        <p:spPr>
          <a:xfrm>
            <a:off x="212652" y="240375"/>
            <a:ext cx="7886700" cy="994172"/>
          </a:xfrm>
        </p:spPr>
        <p:txBody>
          <a:bodyPr>
            <a:normAutofit fontScale="90000"/>
          </a:bodyPr>
          <a:lstStyle/>
          <a:p>
            <a:r>
              <a:rPr lang="en-GB" dirty="0">
                <a:latin typeface="KG Drops of Jupiter" panose="02000000000000000000" pitchFamily="2" charset="0"/>
              </a:rPr>
              <a:t>Lesson Feedback: </a:t>
            </a:r>
            <a:br>
              <a:rPr lang="en-GB" dirty="0">
                <a:latin typeface="KG Drops of Jupiter" panose="02000000000000000000" pitchFamily="2" charset="0"/>
              </a:rPr>
            </a:br>
            <a:r>
              <a:rPr lang="en-GB" dirty="0">
                <a:latin typeface="KG Drops of Jupiter" panose="02000000000000000000" pitchFamily="2" charset="0"/>
              </a:rPr>
              <a:t>The REVIEW process</a:t>
            </a:r>
            <a:br>
              <a:rPr lang="en-GB" dirty="0"/>
            </a:br>
            <a:r>
              <a:rPr lang="en-GB" sz="1350" dirty="0"/>
              <a:t>(UoR ECTs will be used to this style of feedback)</a:t>
            </a:r>
            <a:endParaRPr lang="en-GB" dirty="0"/>
          </a:p>
        </p:txBody>
      </p:sp>
      <p:sp>
        <p:nvSpPr>
          <p:cNvPr id="3" name="Content Placeholder 2">
            <a:extLst>
              <a:ext uri="{FF2B5EF4-FFF2-40B4-BE49-F238E27FC236}">
                <a16:creationId xmlns:a16="http://schemas.microsoft.com/office/drawing/2014/main" id="{FCEDAC62-0D81-4354-AA2E-7CA43261D858}"/>
              </a:ext>
            </a:extLst>
          </p:cNvPr>
          <p:cNvSpPr>
            <a:spLocks noGrp="1"/>
          </p:cNvSpPr>
          <p:nvPr>
            <p:ph idx="1"/>
          </p:nvPr>
        </p:nvSpPr>
        <p:spPr>
          <a:xfrm>
            <a:off x="3994345" y="1982757"/>
            <a:ext cx="4937004" cy="3263503"/>
          </a:xfrm>
        </p:spPr>
        <p:txBody>
          <a:bodyPr>
            <a:normAutofit lnSpcReduction="10000"/>
          </a:bodyPr>
          <a:lstStyle/>
          <a:p>
            <a:pPr marL="0" indent="0">
              <a:buNone/>
            </a:pPr>
            <a:r>
              <a:rPr lang="en-GB" b="1" u="sng" dirty="0">
                <a:solidFill>
                  <a:srgbClr val="FF0000"/>
                </a:solidFill>
              </a:rPr>
              <a:t>R</a:t>
            </a:r>
            <a:r>
              <a:rPr lang="en-GB" u="sng" dirty="0"/>
              <a:t>eassure</a:t>
            </a:r>
            <a:r>
              <a:rPr lang="en-GB" dirty="0"/>
              <a:t> and re-integrate</a:t>
            </a:r>
          </a:p>
          <a:p>
            <a:pPr marL="0" indent="0">
              <a:buNone/>
            </a:pPr>
            <a:r>
              <a:rPr lang="en-GB" b="1" u="sng" dirty="0">
                <a:solidFill>
                  <a:srgbClr val="FF0000"/>
                </a:solidFill>
              </a:rPr>
              <a:t>E</a:t>
            </a:r>
            <a:r>
              <a:rPr lang="en-GB" u="sng" dirty="0"/>
              <a:t>stablish</a:t>
            </a:r>
            <a:r>
              <a:rPr lang="en-GB" dirty="0"/>
              <a:t> focus on objectives</a:t>
            </a:r>
          </a:p>
          <a:p>
            <a:pPr marL="0" indent="0">
              <a:buNone/>
            </a:pPr>
            <a:r>
              <a:rPr lang="en-GB" b="1" u="sng" dirty="0">
                <a:solidFill>
                  <a:srgbClr val="FF0000"/>
                </a:solidFill>
              </a:rPr>
              <a:t>V</a:t>
            </a:r>
            <a:r>
              <a:rPr lang="en-GB" u="sng" dirty="0"/>
              <a:t>isit</a:t>
            </a:r>
            <a:r>
              <a:rPr lang="en-GB" dirty="0"/>
              <a:t> through questions</a:t>
            </a:r>
          </a:p>
          <a:p>
            <a:pPr marL="0" indent="0">
              <a:buNone/>
            </a:pPr>
            <a:r>
              <a:rPr lang="en-GB" b="1" u="sng" dirty="0">
                <a:solidFill>
                  <a:srgbClr val="FF0000"/>
                </a:solidFill>
              </a:rPr>
              <a:t>I</a:t>
            </a:r>
            <a:r>
              <a:rPr lang="en-GB" u="sng" dirty="0"/>
              <a:t>nput</a:t>
            </a:r>
            <a:r>
              <a:rPr lang="en-GB" dirty="0"/>
              <a:t> – your own contribution</a:t>
            </a:r>
          </a:p>
          <a:p>
            <a:pPr marL="0" indent="0">
              <a:buNone/>
            </a:pPr>
            <a:r>
              <a:rPr lang="en-GB" b="1" u="sng" dirty="0">
                <a:solidFill>
                  <a:srgbClr val="FF0000"/>
                </a:solidFill>
              </a:rPr>
              <a:t>E</a:t>
            </a:r>
            <a:r>
              <a:rPr lang="en-GB" u="sng" dirty="0"/>
              <a:t>mphasis</a:t>
            </a:r>
            <a:r>
              <a:rPr lang="en-GB" dirty="0"/>
              <a:t> and summarise key points raised</a:t>
            </a:r>
          </a:p>
          <a:p>
            <a:pPr marL="0" indent="0">
              <a:buNone/>
            </a:pPr>
            <a:r>
              <a:rPr lang="en-GB" b="1" u="sng" dirty="0">
                <a:solidFill>
                  <a:srgbClr val="FF0000"/>
                </a:solidFill>
              </a:rPr>
              <a:t>W</a:t>
            </a:r>
            <a:r>
              <a:rPr lang="en-GB" u="sng" dirty="0"/>
              <a:t>hat</a:t>
            </a:r>
            <a:r>
              <a:rPr lang="en-GB" dirty="0"/>
              <a:t> have you learnt? What will you do now?</a:t>
            </a:r>
          </a:p>
          <a:p>
            <a:endParaRPr lang="en-GB" dirty="0"/>
          </a:p>
        </p:txBody>
      </p:sp>
      <p:pic>
        <p:nvPicPr>
          <p:cNvPr id="4" name="Picture 3">
            <a:extLst>
              <a:ext uri="{FF2B5EF4-FFF2-40B4-BE49-F238E27FC236}">
                <a16:creationId xmlns:a16="http://schemas.microsoft.com/office/drawing/2014/main" id="{63793C43-E830-43FC-9A37-E111E5B36DB7}"/>
              </a:ext>
            </a:extLst>
          </p:cNvPr>
          <p:cNvPicPr>
            <a:picLocks noChangeAspect="1"/>
          </p:cNvPicPr>
          <p:nvPr/>
        </p:nvPicPr>
        <p:blipFill rotWithShape="1">
          <a:blip r:embed="rId2"/>
          <a:srcRect l="36462" t="17625" r="36307" b="18895"/>
          <a:stretch/>
        </p:blipFill>
        <p:spPr>
          <a:xfrm>
            <a:off x="212652" y="1308966"/>
            <a:ext cx="3819379" cy="5005885"/>
          </a:xfrm>
          <a:prstGeom prst="rect">
            <a:avLst/>
          </a:prstGeom>
        </p:spPr>
      </p:pic>
      <p:sp>
        <p:nvSpPr>
          <p:cNvPr id="5" name="TextBox 4">
            <a:extLst>
              <a:ext uri="{FF2B5EF4-FFF2-40B4-BE49-F238E27FC236}">
                <a16:creationId xmlns:a16="http://schemas.microsoft.com/office/drawing/2014/main" id="{5B527691-F070-48DF-BD00-575D51766367}"/>
              </a:ext>
            </a:extLst>
          </p:cNvPr>
          <p:cNvSpPr txBox="1"/>
          <p:nvPr/>
        </p:nvSpPr>
        <p:spPr>
          <a:xfrm>
            <a:off x="4032031" y="5480539"/>
            <a:ext cx="4937004" cy="660437"/>
          </a:xfrm>
          <a:prstGeom prst="rect">
            <a:avLst/>
          </a:prstGeom>
          <a:noFill/>
        </p:spPr>
        <p:txBody>
          <a:bodyPr wrap="square" rtlCol="0">
            <a:spAutoFit/>
          </a:bodyPr>
          <a:lstStyle/>
          <a:p>
            <a:r>
              <a:rPr lang="en-GB" sz="1846" dirty="0"/>
              <a:t>Please ensure this guidance is shared with ALL teachers who will be giving feedback</a:t>
            </a:r>
          </a:p>
        </p:txBody>
      </p:sp>
    </p:spTree>
    <p:extLst>
      <p:ext uri="{BB962C8B-B14F-4D97-AF65-F5344CB8AC3E}">
        <p14:creationId xmlns:p14="http://schemas.microsoft.com/office/powerpoint/2010/main" val="31666975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D4CD-C6BA-46E7-96F9-406BDBEF50BF}"/>
              </a:ext>
            </a:extLst>
          </p:cNvPr>
          <p:cNvSpPr>
            <a:spLocks noGrp="1"/>
          </p:cNvSpPr>
          <p:nvPr>
            <p:ph type="title"/>
          </p:nvPr>
        </p:nvSpPr>
        <p:spPr>
          <a:xfrm>
            <a:off x="432000" y="404664"/>
            <a:ext cx="8280000" cy="828000"/>
          </a:xfrm>
        </p:spPr>
        <p:txBody>
          <a:bodyPr/>
          <a:lstStyle/>
          <a:p>
            <a:r>
              <a:rPr lang="en-GB" dirty="0">
                <a:latin typeface="KG Drops of Jupiter" panose="02000000000000000000" pitchFamily="2" charset="0"/>
              </a:rPr>
              <a:t>E-Portfolio</a:t>
            </a:r>
          </a:p>
        </p:txBody>
      </p:sp>
      <p:sp>
        <p:nvSpPr>
          <p:cNvPr id="6" name="Content Placeholder 2">
            <a:extLst>
              <a:ext uri="{FF2B5EF4-FFF2-40B4-BE49-F238E27FC236}">
                <a16:creationId xmlns:a16="http://schemas.microsoft.com/office/drawing/2014/main" id="{0DE96A32-E34D-4F6E-A0DB-164986B8A466}"/>
              </a:ext>
            </a:extLst>
          </p:cNvPr>
          <p:cNvSpPr>
            <a:spLocks noGrp="1"/>
          </p:cNvSpPr>
          <p:nvPr>
            <p:ph idx="1"/>
          </p:nvPr>
        </p:nvSpPr>
        <p:spPr>
          <a:xfrm>
            <a:off x="7256724" y="2264631"/>
            <a:ext cx="1797768" cy="2244489"/>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GB" sz="1846" dirty="0"/>
          </a:p>
          <a:p>
            <a:pPr marL="0" indent="0">
              <a:buNone/>
            </a:pPr>
            <a:r>
              <a:rPr lang="en-GB" sz="1846" dirty="0"/>
              <a:t>Housed in OneDrive.  RPTs will be able to share the link with you directly. </a:t>
            </a:r>
          </a:p>
          <a:p>
            <a:pPr marL="0" indent="0">
              <a:buNone/>
            </a:pPr>
            <a:endParaRPr lang="en-GB" sz="1846" dirty="0"/>
          </a:p>
        </p:txBody>
      </p:sp>
      <p:pic>
        <p:nvPicPr>
          <p:cNvPr id="5" name="Picture 4">
            <a:extLst>
              <a:ext uri="{FF2B5EF4-FFF2-40B4-BE49-F238E27FC236}">
                <a16:creationId xmlns:a16="http://schemas.microsoft.com/office/drawing/2014/main" id="{73EAFCAF-90C8-6A36-D6B0-9F68732F2E7C}"/>
              </a:ext>
            </a:extLst>
          </p:cNvPr>
          <p:cNvPicPr>
            <a:picLocks noChangeAspect="1"/>
          </p:cNvPicPr>
          <p:nvPr/>
        </p:nvPicPr>
        <p:blipFill>
          <a:blip r:embed="rId2"/>
          <a:stretch>
            <a:fillRect/>
          </a:stretch>
        </p:blipFill>
        <p:spPr>
          <a:xfrm>
            <a:off x="179512" y="1324906"/>
            <a:ext cx="7077212" cy="5533094"/>
          </a:xfrm>
          <a:prstGeom prst="rect">
            <a:avLst/>
          </a:prstGeom>
        </p:spPr>
      </p:pic>
    </p:spTree>
    <p:extLst>
      <p:ext uri="{BB962C8B-B14F-4D97-AF65-F5344CB8AC3E}">
        <p14:creationId xmlns:p14="http://schemas.microsoft.com/office/powerpoint/2010/main" val="28617991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C716-80CB-F842-66F3-7E992F35DBC4}"/>
              </a:ext>
            </a:extLst>
          </p:cNvPr>
          <p:cNvSpPr>
            <a:spLocks noGrp="1"/>
          </p:cNvSpPr>
          <p:nvPr>
            <p:ph type="title"/>
          </p:nvPr>
        </p:nvSpPr>
        <p:spPr/>
        <p:txBody>
          <a:bodyPr/>
          <a:lstStyle/>
          <a:p>
            <a:r>
              <a:rPr lang="en-GB" dirty="0"/>
              <a:t>Professional Studies</a:t>
            </a:r>
          </a:p>
        </p:txBody>
      </p:sp>
      <p:sp>
        <p:nvSpPr>
          <p:cNvPr id="3" name="Content Placeholder 2">
            <a:extLst>
              <a:ext uri="{FF2B5EF4-FFF2-40B4-BE49-F238E27FC236}">
                <a16:creationId xmlns:a16="http://schemas.microsoft.com/office/drawing/2014/main" id="{45A646F7-B4D9-13CE-7AC0-07947F82743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6425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B69F-DF87-7C6B-E3E9-FF5CCA169695}"/>
              </a:ext>
            </a:extLst>
          </p:cNvPr>
          <p:cNvSpPr>
            <a:spLocks noGrp="1"/>
          </p:cNvSpPr>
          <p:nvPr>
            <p:ph type="title"/>
          </p:nvPr>
        </p:nvSpPr>
        <p:spPr>
          <a:xfrm>
            <a:off x="451711" y="783916"/>
            <a:ext cx="8280000" cy="828000"/>
          </a:xfrm>
        </p:spPr>
        <p:txBody>
          <a:bodyPr/>
          <a:lstStyle/>
          <a:p>
            <a:r>
              <a:rPr lang="en-GB" dirty="0">
                <a:latin typeface="KG Drops of Jupiter" panose="02000000000000000000" pitchFamily="2" charset="0"/>
              </a:rPr>
              <a:t>ITAPs: Intensive Training and Practice units</a:t>
            </a:r>
          </a:p>
        </p:txBody>
      </p:sp>
      <p:pic>
        <p:nvPicPr>
          <p:cNvPr id="10" name="Picture 9">
            <a:extLst>
              <a:ext uri="{FF2B5EF4-FFF2-40B4-BE49-F238E27FC236}">
                <a16:creationId xmlns:a16="http://schemas.microsoft.com/office/drawing/2014/main" id="{0B84DB8D-5097-E398-14F5-ABAFC5633FB8}"/>
              </a:ext>
            </a:extLst>
          </p:cNvPr>
          <p:cNvPicPr>
            <a:picLocks noChangeAspect="1"/>
          </p:cNvPicPr>
          <p:nvPr/>
        </p:nvPicPr>
        <p:blipFill>
          <a:blip r:embed="rId2"/>
          <a:stretch>
            <a:fillRect/>
          </a:stretch>
        </p:blipFill>
        <p:spPr>
          <a:xfrm>
            <a:off x="628651" y="1862182"/>
            <a:ext cx="7883409" cy="1143867"/>
          </a:xfrm>
          <a:prstGeom prst="rect">
            <a:avLst/>
          </a:prstGeom>
        </p:spPr>
      </p:pic>
      <p:pic>
        <p:nvPicPr>
          <p:cNvPr id="12" name="Picture 11">
            <a:extLst>
              <a:ext uri="{FF2B5EF4-FFF2-40B4-BE49-F238E27FC236}">
                <a16:creationId xmlns:a16="http://schemas.microsoft.com/office/drawing/2014/main" id="{613F3E4E-F0A5-D2D0-94C3-7052C6A0B191}"/>
              </a:ext>
            </a:extLst>
          </p:cNvPr>
          <p:cNvPicPr>
            <a:picLocks noChangeAspect="1"/>
          </p:cNvPicPr>
          <p:nvPr/>
        </p:nvPicPr>
        <p:blipFill>
          <a:blip r:embed="rId3"/>
          <a:stretch>
            <a:fillRect/>
          </a:stretch>
        </p:blipFill>
        <p:spPr>
          <a:xfrm>
            <a:off x="921910" y="2925654"/>
            <a:ext cx="7844825" cy="2233672"/>
          </a:xfrm>
          <a:prstGeom prst="rect">
            <a:avLst/>
          </a:prstGeom>
        </p:spPr>
      </p:pic>
      <p:sp>
        <p:nvSpPr>
          <p:cNvPr id="13" name="TextBox 12">
            <a:extLst>
              <a:ext uri="{FF2B5EF4-FFF2-40B4-BE49-F238E27FC236}">
                <a16:creationId xmlns:a16="http://schemas.microsoft.com/office/drawing/2014/main" id="{4D8AB8D1-A774-E1A8-452D-49FDE1C94663}"/>
              </a:ext>
            </a:extLst>
          </p:cNvPr>
          <p:cNvSpPr txBox="1"/>
          <p:nvPr/>
        </p:nvSpPr>
        <p:spPr>
          <a:xfrm>
            <a:off x="377265" y="5441436"/>
            <a:ext cx="8536025" cy="660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846" dirty="0"/>
              <a:t>RPTs will be responsible for completing a booklet. Ensure you are aware of when ITAPs are and refer to these in mentor meetings.  </a:t>
            </a:r>
          </a:p>
        </p:txBody>
      </p:sp>
    </p:spTree>
    <p:extLst>
      <p:ext uri="{BB962C8B-B14F-4D97-AF65-F5344CB8AC3E}">
        <p14:creationId xmlns:p14="http://schemas.microsoft.com/office/powerpoint/2010/main" val="389328711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F4DC-6613-DBAD-BC72-92A44ED5B8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837D9E-6358-AEF4-0E77-65816C3374C6}"/>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0063FCF5-ACF7-975A-F92A-934F814FCFD7}"/>
              </a:ext>
            </a:extLst>
          </p:cNvPr>
          <p:cNvPicPr>
            <a:picLocks noChangeAspect="1"/>
          </p:cNvPicPr>
          <p:nvPr/>
        </p:nvPicPr>
        <p:blipFill>
          <a:blip r:embed="rId3"/>
          <a:stretch>
            <a:fillRect/>
          </a:stretch>
        </p:blipFill>
        <p:spPr>
          <a:xfrm>
            <a:off x="0" y="1162613"/>
            <a:ext cx="9144000" cy="4532774"/>
          </a:xfrm>
          <a:prstGeom prst="rect">
            <a:avLst/>
          </a:prstGeom>
        </p:spPr>
      </p:pic>
      <p:sp>
        <p:nvSpPr>
          <p:cNvPr id="6" name="TextBox 5">
            <a:extLst>
              <a:ext uri="{FF2B5EF4-FFF2-40B4-BE49-F238E27FC236}">
                <a16:creationId xmlns:a16="http://schemas.microsoft.com/office/drawing/2014/main" id="{A49A79DA-7287-6D15-9129-C4516D762B54}"/>
              </a:ext>
            </a:extLst>
          </p:cNvPr>
          <p:cNvSpPr txBox="1"/>
          <p:nvPr/>
        </p:nvSpPr>
        <p:spPr>
          <a:xfrm>
            <a:off x="6610038" y="1756840"/>
            <a:ext cx="2314362" cy="3785011"/>
          </a:xfrm>
          <a:prstGeom prst="rect">
            <a:avLst/>
          </a:prstGeom>
          <a:noFill/>
          <a:ln w="76200">
            <a:solidFill>
              <a:srgbClr val="FF0000"/>
            </a:solidFill>
          </a:ln>
        </p:spPr>
        <p:txBody>
          <a:bodyPr wrap="square" rtlCol="0">
            <a:spAutoFit/>
          </a:bodyPr>
          <a:lstStyle/>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a:p>
            <a:endParaRPr lang="en-GB" sz="1846" dirty="0"/>
          </a:p>
        </p:txBody>
      </p:sp>
    </p:spTree>
    <p:extLst>
      <p:ext uri="{BB962C8B-B14F-4D97-AF65-F5344CB8AC3E}">
        <p14:creationId xmlns:p14="http://schemas.microsoft.com/office/powerpoint/2010/main" val="31050583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7BE0-3CF1-49A6-A386-C98CFA227F54}"/>
              </a:ext>
            </a:extLst>
          </p:cNvPr>
          <p:cNvSpPr>
            <a:spLocks noGrp="1"/>
          </p:cNvSpPr>
          <p:nvPr>
            <p:ph type="title"/>
          </p:nvPr>
        </p:nvSpPr>
        <p:spPr>
          <a:xfrm>
            <a:off x="251520" y="575960"/>
            <a:ext cx="7886700" cy="994172"/>
          </a:xfrm>
        </p:spPr>
        <p:txBody>
          <a:bodyPr>
            <a:normAutofit/>
          </a:bodyPr>
          <a:lstStyle/>
          <a:p>
            <a:r>
              <a:rPr lang="en-GB" sz="2700" dirty="0">
                <a:latin typeface="KG Drops of Jupiter" panose="02000000000000000000" pitchFamily="2" charset="0"/>
              </a:rPr>
              <a:t>What next…ask to see RTP Opening Position Statement </a:t>
            </a:r>
            <a:br>
              <a:rPr lang="en-GB" sz="2700" dirty="0">
                <a:latin typeface="KG Drops of Jupiter" panose="02000000000000000000" pitchFamily="2" charset="0"/>
              </a:rPr>
            </a:br>
            <a:r>
              <a:rPr lang="en-GB" sz="2700" dirty="0">
                <a:latin typeface="KG Drops of Jupiter" panose="02000000000000000000" pitchFamily="2" charset="0"/>
              </a:rPr>
              <a:t>(available in the E-Portfolio)</a:t>
            </a:r>
          </a:p>
        </p:txBody>
      </p:sp>
      <p:sp>
        <p:nvSpPr>
          <p:cNvPr id="3" name="Content Placeholder 2">
            <a:extLst>
              <a:ext uri="{FF2B5EF4-FFF2-40B4-BE49-F238E27FC236}">
                <a16:creationId xmlns:a16="http://schemas.microsoft.com/office/drawing/2014/main" id="{C1D10775-FD1A-492E-BB27-08B2A7430DB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185ADB4-2AFA-4F97-8683-850AA87B5DED}"/>
              </a:ext>
            </a:extLst>
          </p:cNvPr>
          <p:cNvPicPr>
            <a:picLocks noChangeAspect="1"/>
          </p:cNvPicPr>
          <p:nvPr/>
        </p:nvPicPr>
        <p:blipFill rotWithShape="1">
          <a:blip r:embed="rId2"/>
          <a:srcRect l="28962" t="19472" r="31808" b="32299"/>
          <a:stretch/>
        </p:blipFill>
        <p:spPr>
          <a:xfrm>
            <a:off x="827584" y="1570132"/>
            <a:ext cx="7898518" cy="5459268"/>
          </a:xfrm>
          <a:prstGeom prst="rect">
            <a:avLst/>
          </a:prstGeom>
        </p:spPr>
      </p:pic>
    </p:spTree>
    <p:extLst>
      <p:ext uri="{BB962C8B-B14F-4D97-AF65-F5344CB8AC3E}">
        <p14:creationId xmlns:p14="http://schemas.microsoft.com/office/powerpoint/2010/main" val="27517311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5FE0-422F-4EAB-9F41-9E470E449ED4}"/>
              </a:ext>
            </a:extLst>
          </p:cNvPr>
          <p:cNvSpPr>
            <a:spLocks noGrp="1"/>
          </p:cNvSpPr>
          <p:nvPr>
            <p:ph type="title"/>
          </p:nvPr>
        </p:nvSpPr>
        <p:spPr/>
        <p:txBody>
          <a:bodyPr/>
          <a:lstStyle/>
          <a:p>
            <a:r>
              <a:rPr lang="en-GB" dirty="0">
                <a:latin typeface="KG Drops of Jupiter" panose="02000000000000000000" pitchFamily="2" charset="0"/>
              </a:rPr>
              <a:t>Any questions?</a:t>
            </a:r>
          </a:p>
        </p:txBody>
      </p:sp>
      <p:sp>
        <p:nvSpPr>
          <p:cNvPr id="3" name="Content Placeholder 2">
            <a:extLst>
              <a:ext uri="{FF2B5EF4-FFF2-40B4-BE49-F238E27FC236}">
                <a16:creationId xmlns:a16="http://schemas.microsoft.com/office/drawing/2014/main" id="{21725714-5CAB-4DAD-A426-8AC0B14D9CC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736834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A0E3-84FE-4280-826C-3219FAF247D5}"/>
              </a:ext>
            </a:extLst>
          </p:cNvPr>
          <p:cNvSpPr>
            <a:spLocks noGrp="1"/>
          </p:cNvSpPr>
          <p:nvPr>
            <p:ph type="title"/>
          </p:nvPr>
        </p:nvSpPr>
        <p:spPr/>
        <p:txBody>
          <a:bodyPr/>
          <a:lstStyle/>
          <a:p>
            <a:r>
              <a:rPr lang="en-GB" dirty="0">
                <a:latin typeface="KG Drops of Jupiter" panose="02000000000000000000" pitchFamily="2" charset="0"/>
              </a:rPr>
              <a:t>The Manual of Guidance (MOG)</a:t>
            </a:r>
          </a:p>
        </p:txBody>
      </p:sp>
      <p:sp>
        <p:nvSpPr>
          <p:cNvPr id="3" name="Content Placeholder 2">
            <a:extLst>
              <a:ext uri="{FF2B5EF4-FFF2-40B4-BE49-F238E27FC236}">
                <a16:creationId xmlns:a16="http://schemas.microsoft.com/office/drawing/2014/main" id="{7FD6E269-BA3E-6BAE-1909-8097016DE97F}"/>
              </a:ext>
            </a:extLst>
          </p:cNvPr>
          <p:cNvSpPr>
            <a:spLocks noGrp="1"/>
          </p:cNvSpPr>
          <p:nvPr>
            <p:ph idx="1"/>
          </p:nvPr>
        </p:nvSpPr>
        <p:spPr/>
        <p:txBody>
          <a:bodyPr/>
          <a:lstStyle/>
          <a:p>
            <a:endParaRPr lang="en-GB" dirty="0"/>
          </a:p>
          <a:p>
            <a:r>
              <a:rPr lang="en-GB" dirty="0"/>
              <a:t>All the information in presentation is taken from key parts of the MOG. Please ensure you have downloaded this and read it.</a:t>
            </a:r>
          </a:p>
          <a:p>
            <a:endParaRPr lang="en-GB" dirty="0"/>
          </a:p>
          <a:p>
            <a:r>
              <a:rPr lang="en-GB" dirty="0"/>
              <a:t>University of Reading Secondary Mentor Hub</a:t>
            </a:r>
          </a:p>
          <a:p>
            <a:r>
              <a:rPr lang="en-GB" dirty="0">
                <a:solidFill>
                  <a:schemeClr val="accent5"/>
                </a:solidFill>
                <a:hlinkClick r:id="rId2">
                  <a:extLst>
                    <a:ext uri="{A12FA001-AC4F-418D-AE19-62706E023703}">
                      <ahyp:hlinkClr xmlns:ahyp="http://schemas.microsoft.com/office/drawing/2018/hyperlinkcolor" val="tx"/>
                    </a:ext>
                  </a:extLst>
                </a:hlinkClick>
              </a:rPr>
              <a:t>Reading Mentor Hub</a:t>
            </a:r>
            <a:endParaRPr lang="en-GB" dirty="0">
              <a:solidFill>
                <a:schemeClr val="accent5"/>
              </a:solidFill>
            </a:endParaRPr>
          </a:p>
        </p:txBody>
      </p:sp>
    </p:spTree>
    <p:extLst>
      <p:ext uri="{BB962C8B-B14F-4D97-AF65-F5344CB8AC3E}">
        <p14:creationId xmlns:p14="http://schemas.microsoft.com/office/powerpoint/2010/main" val="32724162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1AC7-5D72-4186-A438-1C6BFC348AF7}"/>
              </a:ext>
            </a:extLst>
          </p:cNvPr>
          <p:cNvSpPr>
            <a:spLocks noGrp="1"/>
          </p:cNvSpPr>
          <p:nvPr>
            <p:ph type="title"/>
          </p:nvPr>
        </p:nvSpPr>
        <p:spPr>
          <a:xfrm>
            <a:off x="97574" y="592016"/>
            <a:ext cx="7886700" cy="576470"/>
          </a:xfrm>
        </p:spPr>
        <p:txBody>
          <a:bodyPr>
            <a:noAutofit/>
          </a:bodyPr>
          <a:lstStyle/>
          <a:p>
            <a:r>
              <a:rPr lang="en-GB" sz="4062" dirty="0">
                <a:latin typeface="KG Drops of Jupiter" panose="02000000000000000000" pitchFamily="2" charset="0"/>
              </a:rPr>
              <a:t>Key Dates</a:t>
            </a:r>
          </a:p>
        </p:txBody>
      </p:sp>
      <p:graphicFrame>
        <p:nvGraphicFramePr>
          <p:cNvPr id="4" name="Table 3">
            <a:extLst>
              <a:ext uri="{FF2B5EF4-FFF2-40B4-BE49-F238E27FC236}">
                <a16:creationId xmlns:a16="http://schemas.microsoft.com/office/drawing/2014/main" id="{04C59CDA-13EA-4635-8F06-1291D028EB7B}"/>
              </a:ext>
            </a:extLst>
          </p:cNvPr>
          <p:cNvGraphicFramePr>
            <a:graphicFrameLocks noGrp="1"/>
          </p:cNvGraphicFramePr>
          <p:nvPr>
            <p:extLst>
              <p:ext uri="{D42A27DB-BD31-4B8C-83A1-F6EECF244321}">
                <p14:modId xmlns:p14="http://schemas.microsoft.com/office/powerpoint/2010/main" val="2830801388"/>
              </p:ext>
            </p:extLst>
          </p:nvPr>
        </p:nvGraphicFramePr>
        <p:xfrm>
          <a:off x="97574" y="1168486"/>
          <a:ext cx="8948850" cy="4682471"/>
        </p:xfrm>
        <a:graphic>
          <a:graphicData uri="http://schemas.openxmlformats.org/drawingml/2006/table">
            <a:tbl>
              <a:tblPr firstRow="1" firstCol="1" bandRow="1">
                <a:tableStyleId>{073A0DAA-6AF3-43AB-8588-CEC1D06C72B9}</a:tableStyleId>
              </a:tblPr>
              <a:tblGrid>
                <a:gridCol w="2134429">
                  <a:extLst>
                    <a:ext uri="{9D8B030D-6E8A-4147-A177-3AD203B41FA5}">
                      <a16:colId xmlns:a16="http://schemas.microsoft.com/office/drawing/2014/main" val="924621690"/>
                    </a:ext>
                  </a:extLst>
                </a:gridCol>
                <a:gridCol w="4000311">
                  <a:extLst>
                    <a:ext uri="{9D8B030D-6E8A-4147-A177-3AD203B41FA5}">
                      <a16:colId xmlns:a16="http://schemas.microsoft.com/office/drawing/2014/main" val="594082847"/>
                    </a:ext>
                  </a:extLst>
                </a:gridCol>
                <a:gridCol w="2814110">
                  <a:extLst>
                    <a:ext uri="{9D8B030D-6E8A-4147-A177-3AD203B41FA5}">
                      <a16:colId xmlns:a16="http://schemas.microsoft.com/office/drawing/2014/main" val="2187699312"/>
                    </a:ext>
                  </a:extLst>
                </a:gridCol>
              </a:tblGrid>
              <a:tr h="410516">
                <a:tc>
                  <a:txBody>
                    <a:bodyPr/>
                    <a:lstStyle/>
                    <a:p>
                      <a:pPr algn="ctr">
                        <a:lnSpc>
                          <a:spcPct val="115000"/>
                        </a:lnSpc>
                        <a:spcAft>
                          <a:spcPts val="0"/>
                        </a:spcAft>
                      </a:pPr>
                      <a:r>
                        <a:rPr lang="en-GB" sz="1400" dirty="0">
                          <a:effectLst/>
                          <a:latin typeface="+mn-lt"/>
                        </a:rPr>
                        <a:t>Event</a:t>
                      </a:r>
                      <a:endParaRPr lang="en-GB" sz="12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GB" sz="1400" dirty="0">
                          <a:effectLst/>
                          <a:latin typeface="+mn-lt"/>
                        </a:rPr>
                        <a:t>Date</a:t>
                      </a:r>
                      <a:endParaRPr lang="en-GB" sz="12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GB" sz="1400" dirty="0">
                          <a:effectLst/>
                          <a:latin typeface="+mn-lt"/>
                        </a:rPr>
                        <a:t>For whom</a:t>
                      </a:r>
                      <a:endParaRPr lang="en-GB" sz="12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8310633"/>
                  </a:ext>
                </a:extLst>
              </a:tr>
              <a:tr h="644850">
                <a:tc>
                  <a:txBody>
                    <a:bodyPr/>
                    <a:lstStyle/>
                    <a:p>
                      <a:pPr>
                        <a:lnSpc>
                          <a:spcPct val="115000"/>
                        </a:lnSpc>
                        <a:spcAft>
                          <a:spcPts val="0"/>
                        </a:spcAft>
                      </a:pPr>
                      <a:r>
                        <a:rPr lang="en-GB" sz="1500" dirty="0">
                          <a:effectLst/>
                          <a:latin typeface="+mn-lt"/>
                        </a:rPr>
                        <a:t>Induction of RTPs </a:t>
                      </a:r>
                      <a:endParaRPr lang="en-GB" sz="15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School induction: Thursday 12</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February</a:t>
                      </a:r>
                    </a:p>
                  </a:txBody>
                  <a:tcPr marL="51435" marR="51435" marT="0" marB="0"/>
                </a:tc>
                <a:tc>
                  <a:txBody>
                    <a:bodyPr/>
                    <a:lstStyle/>
                    <a:p>
                      <a:pPr algn="ctr">
                        <a:lnSpc>
                          <a:spcPct val="115000"/>
                        </a:lnSpc>
                        <a:spcAft>
                          <a:spcPts val="0"/>
                        </a:spcAft>
                      </a:pPr>
                      <a:r>
                        <a:rPr lang="en-GB" sz="1500" dirty="0" err="1">
                          <a:effectLst/>
                          <a:latin typeface="+mn-lt"/>
                          <a:ea typeface="Calibri" panose="020F0502020204030204" pitchFamily="34" charset="0"/>
                          <a:cs typeface="Times New Roman" panose="02020603050405020304" pitchFamily="18" charset="0"/>
                        </a:rPr>
                        <a:t>ITTCos</a:t>
                      </a:r>
                      <a:r>
                        <a:rPr lang="en-GB" sz="1500" dirty="0">
                          <a:effectLst/>
                          <a:latin typeface="+mn-lt"/>
                          <a:ea typeface="Calibri" panose="020F0502020204030204" pitchFamily="34" charset="0"/>
                          <a:cs typeface="Times New Roman" panose="02020603050405020304" pitchFamily="18" charset="0"/>
                        </a:rPr>
                        <a:t> &amp; RPTs</a:t>
                      </a:r>
                    </a:p>
                  </a:txBody>
                  <a:tcPr marL="51435" marR="51435" marT="0" marB="0"/>
                </a:tc>
                <a:extLst>
                  <a:ext uri="{0D108BD9-81ED-4DB2-BD59-A6C34878D82A}">
                    <a16:rowId xmlns:a16="http://schemas.microsoft.com/office/drawing/2014/main" val="1106483261"/>
                  </a:ext>
                </a:extLst>
              </a:tr>
              <a:tr h="718332">
                <a:tc>
                  <a:txBody>
                    <a:bodyPr/>
                    <a:lstStyle/>
                    <a:p>
                      <a:pPr>
                        <a:lnSpc>
                          <a:spcPct val="115000"/>
                        </a:lnSpc>
                        <a:spcAft>
                          <a:spcPts val="0"/>
                        </a:spcAft>
                      </a:pPr>
                      <a:r>
                        <a:rPr lang="en-GB" sz="1500" dirty="0">
                          <a:effectLst/>
                          <a:latin typeface="+mn-lt"/>
                        </a:rPr>
                        <a:t>RTPs commence second placement</a:t>
                      </a:r>
                      <a:endParaRPr lang="en-GB" sz="15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Thursday 26</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February</a:t>
                      </a:r>
                    </a:p>
                  </a:txBody>
                  <a:tcPr marL="51435" marR="51435" marT="0" marB="0"/>
                </a:tc>
                <a:tc>
                  <a:txBody>
                    <a:bodyPr/>
                    <a:lstStyle/>
                    <a:p>
                      <a:pPr algn="ctr">
                        <a:lnSpc>
                          <a:spcPct val="115000"/>
                        </a:lnSpc>
                        <a:spcAft>
                          <a:spcPts val="0"/>
                        </a:spcAft>
                      </a:pPr>
                      <a:r>
                        <a:rPr lang="en-GB" sz="1500" dirty="0" err="1">
                          <a:effectLst/>
                          <a:latin typeface="+mn-lt"/>
                          <a:ea typeface="Calibri" panose="020F0502020204030204" pitchFamily="34" charset="0"/>
                          <a:cs typeface="Times New Roman" panose="02020603050405020304" pitchFamily="18" charset="0"/>
                        </a:rPr>
                        <a:t>ITTCos</a:t>
                      </a:r>
                      <a:r>
                        <a:rPr lang="en-GB" sz="1500" dirty="0">
                          <a:effectLst/>
                          <a:latin typeface="+mn-lt"/>
                          <a:ea typeface="Calibri" panose="020F0502020204030204" pitchFamily="34" charset="0"/>
                          <a:cs typeface="Times New Roman" panose="02020603050405020304" pitchFamily="18" charset="0"/>
                        </a:rPr>
                        <a:t>, Mentors, RPTs</a:t>
                      </a:r>
                    </a:p>
                  </a:txBody>
                  <a:tcPr marL="51435" marR="51435" marT="0" marB="0"/>
                </a:tc>
                <a:extLst>
                  <a:ext uri="{0D108BD9-81ED-4DB2-BD59-A6C34878D82A}">
                    <a16:rowId xmlns:a16="http://schemas.microsoft.com/office/drawing/2014/main" val="3937096039"/>
                  </a:ext>
                </a:extLst>
              </a:tr>
              <a:tr h="54768">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Placement B Generic mentor training</a:t>
                      </a: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3.40-5pm, Thursday 5</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February (online)</a:t>
                      </a:r>
                    </a:p>
                  </a:txBody>
                  <a:tcPr marL="51435" marR="51435" marT="0" marB="0"/>
                </a:tc>
                <a:tc>
                  <a:txBody>
                    <a:bodyPr/>
                    <a:lstStyle/>
                    <a:p>
                      <a:pPr algn="ct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New Mentors</a:t>
                      </a:r>
                    </a:p>
                  </a:txBody>
                  <a:tcPr marL="51435" marR="51435" marT="0" marB="0"/>
                </a:tc>
                <a:extLst>
                  <a:ext uri="{0D108BD9-81ED-4DB2-BD59-A6C34878D82A}">
                    <a16:rowId xmlns:a16="http://schemas.microsoft.com/office/drawing/2014/main" val="3668811680"/>
                  </a:ext>
                </a:extLst>
              </a:tr>
              <a:tr h="607662">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Spring Term Subject Mentor Training</a:t>
                      </a: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Tuesday 3</a:t>
                      </a:r>
                      <a:r>
                        <a:rPr lang="en-GB" sz="1500" baseline="30000" dirty="0">
                          <a:effectLst/>
                          <a:latin typeface="+mn-lt"/>
                          <a:ea typeface="Calibri" panose="020F0502020204030204" pitchFamily="34" charset="0"/>
                          <a:cs typeface="Times New Roman" panose="02020603050405020304" pitchFamily="18" charset="0"/>
                        </a:rPr>
                        <a:t>rd</a:t>
                      </a:r>
                      <a:r>
                        <a:rPr lang="en-GB" sz="1500" dirty="0">
                          <a:effectLst/>
                          <a:latin typeface="+mn-lt"/>
                          <a:ea typeface="Calibri" panose="020F0502020204030204" pitchFamily="34" charset="0"/>
                          <a:cs typeface="Times New Roman" panose="02020603050405020304" pitchFamily="18" charset="0"/>
                        </a:rPr>
                        <a:t> March 3.40-5pm (online)</a:t>
                      </a:r>
                    </a:p>
                  </a:txBody>
                  <a:tcPr marL="51435" marR="51435" marT="0" marB="0"/>
                </a:tc>
                <a:tc>
                  <a:txBody>
                    <a:bodyPr/>
                    <a:lstStyle/>
                    <a:p>
                      <a:pPr algn="ct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All mentors</a:t>
                      </a:r>
                    </a:p>
                  </a:txBody>
                  <a:tcPr marL="51435" marR="51435" marT="0" marB="0"/>
                </a:tc>
                <a:extLst>
                  <a:ext uri="{0D108BD9-81ED-4DB2-BD59-A6C34878D82A}">
                    <a16:rowId xmlns:a16="http://schemas.microsoft.com/office/drawing/2014/main" val="3878837524"/>
                  </a:ext>
                </a:extLst>
              </a:tr>
              <a:tr h="598275">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PPR visiting window (tutor visits) </a:t>
                      </a: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20</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April – 12</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June</a:t>
                      </a:r>
                    </a:p>
                  </a:txBody>
                  <a:tcPr marL="51435" marR="51435" marT="0" marB="0"/>
                </a:tc>
                <a:tc>
                  <a:txBody>
                    <a:bodyPr/>
                    <a:lstStyle/>
                    <a:p>
                      <a:pPr algn="ct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RPTs, mentors, tutors</a:t>
                      </a:r>
                    </a:p>
                  </a:txBody>
                  <a:tcPr marL="51435" marR="51435" marT="0" marB="0"/>
                </a:tc>
                <a:extLst>
                  <a:ext uri="{0D108BD9-81ED-4DB2-BD59-A6C34878D82A}">
                    <a16:rowId xmlns:a16="http://schemas.microsoft.com/office/drawing/2014/main" val="116108402"/>
                  </a:ext>
                </a:extLst>
              </a:tr>
              <a:tr h="598275">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Report 2 deadline </a:t>
                      </a: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Friday 20</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March </a:t>
                      </a:r>
                    </a:p>
                  </a:txBody>
                  <a:tcPr marL="51435" marR="51435" marT="0" marB="0"/>
                </a:tc>
                <a:tc>
                  <a:txBody>
                    <a:bodyPr/>
                    <a:lstStyle/>
                    <a:p>
                      <a:pPr algn="ct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RPTs, mentors, </a:t>
                      </a:r>
                      <a:r>
                        <a:rPr lang="en-GB" sz="1500" dirty="0" err="1">
                          <a:effectLst/>
                          <a:latin typeface="+mn-lt"/>
                          <a:ea typeface="Calibri" panose="020F0502020204030204" pitchFamily="34" charset="0"/>
                          <a:cs typeface="Times New Roman" panose="02020603050405020304" pitchFamily="18" charset="0"/>
                        </a:rPr>
                        <a:t>ITTCos</a:t>
                      </a:r>
                      <a:endParaRPr lang="en-GB" sz="15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1415871"/>
                  </a:ext>
                </a:extLst>
              </a:tr>
              <a:tr h="598275">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Report 3 deadline</a:t>
                      </a:r>
                    </a:p>
                  </a:txBody>
                  <a:tcPr marL="51435" marR="51435" marT="0" marB="0"/>
                </a:tc>
                <a:tc>
                  <a:txBody>
                    <a:bodyPr/>
                    <a:lstStyle/>
                    <a:p>
                      <a:pPr algn="l">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Friday 19</a:t>
                      </a:r>
                      <a:r>
                        <a:rPr lang="en-GB" sz="1500" baseline="30000" dirty="0">
                          <a:effectLst/>
                          <a:latin typeface="+mn-lt"/>
                          <a:ea typeface="Calibri" panose="020F0502020204030204" pitchFamily="34" charset="0"/>
                          <a:cs typeface="Times New Roman" panose="02020603050405020304" pitchFamily="18" charset="0"/>
                        </a:rPr>
                        <a:t>th</a:t>
                      </a:r>
                      <a:r>
                        <a:rPr lang="en-GB" sz="1500" dirty="0">
                          <a:effectLst/>
                          <a:latin typeface="+mn-lt"/>
                          <a:ea typeface="Calibri" panose="020F0502020204030204" pitchFamily="34" charset="0"/>
                          <a:cs typeface="Times New Roman" panose="02020603050405020304" pitchFamily="18" charset="0"/>
                        </a:rPr>
                        <a:t> June </a:t>
                      </a:r>
                    </a:p>
                  </a:txBody>
                  <a:tcPr marL="51435" marR="51435" marT="0" marB="0"/>
                </a:tc>
                <a:tc>
                  <a:txBody>
                    <a:bodyPr/>
                    <a:lstStyle/>
                    <a:p>
                      <a:pPr algn="ct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RPTs, mentors, </a:t>
                      </a:r>
                      <a:r>
                        <a:rPr lang="en-GB" sz="1500" dirty="0" err="1">
                          <a:effectLst/>
                          <a:latin typeface="+mn-lt"/>
                          <a:ea typeface="Calibri" panose="020F0502020204030204" pitchFamily="34" charset="0"/>
                          <a:cs typeface="Times New Roman" panose="02020603050405020304" pitchFamily="18" charset="0"/>
                        </a:rPr>
                        <a:t>ITTCos</a:t>
                      </a:r>
                      <a:endParaRPr lang="en-GB" sz="15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55556085"/>
                  </a:ext>
                </a:extLst>
              </a:tr>
            </a:tbl>
          </a:graphicData>
        </a:graphic>
      </p:graphicFrame>
    </p:spTree>
    <p:extLst>
      <p:ext uri="{BB962C8B-B14F-4D97-AF65-F5344CB8AC3E}">
        <p14:creationId xmlns:p14="http://schemas.microsoft.com/office/powerpoint/2010/main" val="37466038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58A7-10E2-8E28-BE70-DFA7AAE364A1}"/>
              </a:ext>
            </a:extLst>
          </p:cNvPr>
          <p:cNvSpPr>
            <a:spLocks noGrp="1"/>
          </p:cNvSpPr>
          <p:nvPr>
            <p:ph type="title"/>
          </p:nvPr>
        </p:nvSpPr>
        <p:spPr>
          <a:xfrm>
            <a:off x="216423" y="243511"/>
            <a:ext cx="6736018" cy="291609"/>
          </a:xfrm>
        </p:spPr>
        <p:txBody>
          <a:bodyPr>
            <a:normAutofit fontScale="90000"/>
          </a:bodyPr>
          <a:lstStyle/>
          <a:p>
            <a:r>
              <a:rPr lang="en-GB" dirty="0">
                <a:latin typeface="KG Drops of Jupiter" panose="02000000000000000000" pitchFamily="2" charset="0"/>
              </a:rPr>
              <a:t>Programme Structure</a:t>
            </a:r>
          </a:p>
        </p:txBody>
      </p:sp>
      <p:sp>
        <p:nvSpPr>
          <p:cNvPr id="3" name="Content Placeholder 2">
            <a:extLst>
              <a:ext uri="{FF2B5EF4-FFF2-40B4-BE49-F238E27FC236}">
                <a16:creationId xmlns:a16="http://schemas.microsoft.com/office/drawing/2014/main" id="{80BB58D3-FA40-425A-7A88-A247B0885B8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52FF154-59EC-1576-7D31-E35292F2B465}"/>
              </a:ext>
            </a:extLst>
          </p:cNvPr>
          <p:cNvPicPr>
            <a:picLocks noChangeAspect="1"/>
          </p:cNvPicPr>
          <p:nvPr/>
        </p:nvPicPr>
        <p:blipFill>
          <a:blip r:embed="rId3"/>
          <a:stretch>
            <a:fillRect/>
          </a:stretch>
        </p:blipFill>
        <p:spPr>
          <a:xfrm>
            <a:off x="258743" y="746614"/>
            <a:ext cx="8100392" cy="5231361"/>
          </a:xfrm>
          <a:prstGeom prst="rect">
            <a:avLst/>
          </a:prstGeom>
        </p:spPr>
      </p:pic>
      <p:sp>
        <p:nvSpPr>
          <p:cNvPr id="6" name="TextBox 5">
            <a:extLst>
              <a:ext uri="{FF2B5EF4-FFF2-40B4-BE49-F238E27FC236}">
                <a16:creationId xmlns:a16="http://schemas.microsoft.com/office/drawing/2014/main" id="{C88C2E6E-7408-5C9C-1767-3A3FD14F8E65}"/>
              </a:ext>
            </a:extLst>
          </p:cNvPr>
          <p:cNvSpPr txBox="1"/>
          <p:nvPr/>
        </p:nvSpPr>
        <p:spPr>
          <a:xfrm>
            <a:off x="5612032" y="2918336"/>
            <a:ext cx="3168352" cy="660437"/>
          </a:xfrm>
          <a:prstGeom prst="rect">
            <a:avLst/>
          </a:prstGeom>
          <a:solidFill>
            <a:schemeClr val="tx1">
              <a:lumMod val="20000"/>
              <a:lumOff val="80000"/>
            </a:schemeClr>
          </a:solidFill>
        </p:spPr>
        <p:txBody>
          <a:bodyPr wrap="square" rtlCol="0">
            <a:spAutoFit/>
          </a:bodyPr>
          <a:lstStyle/>
          <a:p>
            <a:r>
              <a:rPr lang="en-GB" sz="1846" dirty="0"/>
              <a:t>Placement B </a:t>
            </a:r>
          </a:p>
          <a:p>
            <a:r>
              <a:rPr lang="en-GB" sz="1846" dirty="0"/>
              <a:t>26</a:t>
            </a:r>
            <a:r>
              <a:rPr lang="en-GB" sz="1846" baseline="30000" dirty="0"/>
              <a:t>th</a:t>
            </a:r>
            <a:r>
              <a:rPr lang="en-GB" sz="1846" dirty="0"/>
              <a:t> February – 19</a:t>
            </a:r>
            <a:r>
              <a:rPr lang="en-GB" sz="1846" baseline="30000" dirty="0"/>
              <a:t>th</a:t>
            </a:r>
            <a:r>
              <a:rPr lang="en-GB" sz="1846" dirty="0"/>
              <a:t> June</a:t>
            </a:r>
          </a:p>
        </p:txBody>
      </p:sp>
      <p:pic>
        <p:nvPicPr>
          <p:cNvPr id="10" name="Picture 9">
            <a:extLst>
              <a:ext uri="{FF2B5EF4-FFF2-40B4-BE49-F238E27FC236}">
                <a16:creationId xmlns:a16="http://schemas.microsoft.com/office/drawing/2014/main" id="{85B09274-AF91-B2ED-CF1C-BB872A0A68DE}"/>
              </a:ext>
            </a:extLst>
          </p:cNvPr>
          <p:cNvPicPr>
            <a:picLocks noChangeAspect="1"/>
          </p:cNvPicPr>
          <p:nvPr/>
        </p:nvPicPr>
        <p:blipFill>
          <a:blip r:embed="rId4"/>
          <a:stretch>
            <a:fillRect/>
          </a:stretch>
        </p:blipFill>
        <p:spPr>
          <a:xfrm>
            <a:off x="274059" y="5976517"/>
            <a:ext cx="8142712" cy="611046"/>
          </a:xfrm>
          <a:prstGeom prst="rect">
            <a:avLst/>
          </a:prstGeom>
        </p:spPr>
      </p:pic>
    </p:spTree>
    <p:extLst>
      <p:ext uri="{BB962C8B-B14F-4D97-AF65-F5344CB8AC3E}">
        <p14:creationId xmlns:p14="http://schemas.microsoft.com/office/powerpoint/2010/main" val="30752598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ADAD-56A0-4F28-92D3-85A4B381C33E}"/>
              </a:ext>
            </a:extLst>
          </p:cNvPr>
          <p:cNvSpPr>
            <a:spLocks noGrp="1"/>
          </p:cNvSpPr>
          <p:nvPr>
            <p:ph type="title"/>
          </p:nvPr>
        </p:nvSpPr>
        <p:spPr>
          <a:xfrm>
            <a:off x="128955" y="119389"/>
            <a:ext cx="7939872" cy="881284"/>
          </a:xfrm>
        </p:spPr>
        <p:txBody>
          <a:bodyPr/>
          <a:lstStyle/>
          <a:p>
            <a:r>
              <a:rPr lang="en-GB" dirty="0">
                <a:latin typeface="KG Drops of Jupiter" panose="02000000000000000000" pitchFamily="2" charset="0"/>
              </a:rPr>
              <a:t>Communication: Getting it right</a:t>
            </a:r>
          </a:p>
        </p:txBody>
      </p:sp>
      <p:graphicFrame>
        <p:nvGraphicFramePr>
          <p:cNvPr id="8" name="Diagram 7">
            <a:extLst>
              <a:ext uri="{FF2B5EF4-FFF2-40B4-BE49-F238E27FC236}">
                <a16:creationId xmlns:a16="http://schemas.microsoft.com/office/drawing/2014/main" id="{CAD2B05F-E925-4791-9F3B-ED45F1823F60}"/>
              </a:ext>
            </a:extLst>
          </p:cNvPr>
          <p:cNvGraphicFramePr/>
          <p:nvPr>
            <p:extLst>
              <p:ext uri="{D42A27DB-BD31-4B8C-83A1-F6EECF244321}">
                <p14:modId xmlns:p14="http://schemas.microsoft.com/office/powerpoint/2010/main" val="29958020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803627DB-4EF0-4F46-87C5-3F2103C88589}"/>
              </a:ext>
            </a:extLst>
          </p:cNvPr>
          <p:cNvSpPr/>
          <p:nvPr/>
        </p:nvSpPr>
        <p:spPr>
          <a:xfrm>
            <a:off x="128955" y="1000673"/>
            <a:ext cx="3211737" cy="19016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46" dirty="0">
                <a:solidFill>
                  <a:schemeClr val="bg1"/>
                </a:solidFill>
              </a:rPr>
              <a:t>The school-based mentor has responsibility for day-to-day communication with RPT and informing ITTCo of any issues. They also have a direct link with University tutor</a:t>
            </a:r>
          </a:p>
        </p:txBody>
      </p:sp>
      <p:sp>
        <p:nvSpPr>
          <p:cNvPr id="10" name="Rectangle: Rounded Corners 9">
            <a:extLst>
              <a:ext uri="{FF2B5EF4-FFF2-40B4-BE49-F238E27FC236}">
                <a16:creationId xmlns:a16="http://schemas.microsoft.com/office/drawing/2014/main" id="{7796CBD7-02E2-4963-B310-F37030DD3BA4}"/>
              </a:ext>
            </a:extLst>
          </p:cNvPr>
          <p:cNvSpPr/>
          <p:nvPr/>
        </p:nvSpPr>
        <p:spPr>
          <a:xfrm>
            <a:off x="128955" y="3107290"/>
            <a:ext cx="2704680" cy="2553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77" dirty="0">
                <a:solidFill>
                  <a:schemeClr val="bg1"/>
                </a:solidFill>
              </a:rPr>
              <a:t>The ITTCo should be copied in on emails to university tutor  / external communication with UoR</a:t>
            </a:r>
          </a:p>
        </p:txBody>
      </p:sp>
      <p:sp>
        <p:nvSpPr>
          <p:cNvPr id="11" name="Rectangle: Rounded Corners 10">
            <a:extLst>
              <a:ext uri="{FF2B5EF4-FFF2-40B4-BE49-F238E27FC236}">
                <a16:creationId xmlns:a16="http://schemas.microsoft.com/office/drawing/2014/main" id="{9B665B75-6768-4AA6-BE9D-96FA236D2B39}"/>
              </a:ext>
            </a:extLst>
          </p:cNvPr>
          <p:cNvSpPr/>
          <p:nvPr/>
        </p:nvSpPr>
        <p:spPr>
          <a:xfrm>
            <a:off x="6521383" y="3107289"/>
            <a:ext cx="2622618" cy="27500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46" dirty="0">
                <a:solidFill>
                  <a:schemeClr val="bg1"/>
                </a:solidFill>
              </a:rPr>
              <a:t>The University tutor / Subject Leader will sometimes communicate directly with the mentor/RPT and not necessarily the ITTCo so as mentor, please reply and CC ITTCO</a:t>
            </a:r>
          </a:p>
        </p:txBody>
      </p:sp>
      <p:sp>
        <p:nvSpPr>
          <p:cNvPr id="12" name="Rectangle: Rounded Corners 11">
            <a:extLst>
              <a:ext uri="{FF2B5EF4-FFF2-40B4-BE49-F238E27FC236}">
                <a16:creationId xmlns:a16="http://schemas.microsoft.com/office/drawing/2014/main" id="{C1982D0F-7F75-413C-92D3-B9C34FFAC2D0}"/>
              </a:ext>
            </a:extLst>
          </p:cNvPr>
          <p:cNvSpPr/>
          <p:nvPr/>
        </p:nvSpPr>
        <p:spPr>
          <a:xfrm>
            <a:off x="5398634" y="1288970"/>
            <a:ext cx="3745366" cy="17506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46" dirty="0">
                <a:solidFill>
                  <a:schemeClr val="bg1"/>
                </a:solidFill>
              </a:rPr>
              <a:t>The RPT could choose to involve the ITTCo and/or University Tutor / Subject leader – the version of events can sometimes become blurred when multiple people are involved</a:t>
            </a:r>
          </a:p>
        </p:txBody>
      </p:sp>
    </p:spTree>
    <p:extLst>
      <p:ext uri="{BB962C8B-B14F-4D97-AF65-F5344CB8AC3E}">
        <p14:creationId xmlns:p14="http://schemas.microsoft.com/office/powerpoint/2010/main" val="4159911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393D-A548-A9BE-B37B-163224DF21A9}"/>
              </a:ext>
            </a:extLst>
          </p:cNvPr>
          <p:cNvSpPr txBox="1"/>
          <p:nvPr/>
        </p:nvSpPr>
        <p:spPr>
          <a:xfrm>
            <a:off x="378112" y="188640"/>
            <a:ext cx="5994088" cy="88793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585" dirty="0">
                <a:latin typeface="KG Drops of Jupiter" panose="02000000000000000000" pitchFamily="2" charset="0"/>
              </a:rPr>
              <a:t>Subject leader and LM contacts UoR- </a:t>
            </a:r>
          </a:p>
          <a:p>
            <a:r>
              <a:rPr lang="en-GB" sz="2585" dirty="0">
                <a:latin typeface="KG Drops of Jupiter" panose="02000000000000000000" pitchFamily="2" charset="0"/>
              </a:rPr>
              <a:t>(please CC ITTCo in any communication)</a:t>
            </a:r>
          </a:p>
        </p:txBody>
      </p:sp>
      <p:graphicFrame>
        <p:nvGraphicFramePr>
          <p:cNvPr id="6" name="Table 5">
            <a:extLst>
              <a:ext uri="{FF2B5EF4-FFF2-40B4-BE49-F238E27FC236}">
                <a16:creationId xmlns:a16="http://schemas.microsoft.com/office/drawing/2014/main" id="{DCCE5298-A99C-BD96-38CE-49C7649D55CC}"/>
              </a:ext>
            </a:extLst>
          </p:cNvPr>
          <p:cNvGraphicFramePr>
            <a:graphicFrameLocks noGrp="1"/>
          </p:cNvGraphicFramePr>
          <p:nvPr>
            <p:extLst>
              <p:ext uri="{D42A27DB-BD31-4B8C-83A1-F6EECF244321}">
                <p14:modId xmlns:p14="http://schemas.microsoft.com/office/powerpoint/2010/main" val="3891231744"/>
              </p:ext>
            </p:extLst>
          </p:nvPr>
        </p:nvGraphicFramePr>
        <p:xfrm>
          <a:off x="179512" y="1184321"/>
          <a:ext cx="8582238" cy="6408714"/>
        </p:xfrm>
        <a:graphic>
          <a:graphicData uri="http://schemas.openxmlformats.org/drawingml/2006/table">
            <a:tbl>
              <a:tblPr/>
              <a:tblGrid>
                <a:gridCol w="2016224">
                  <a:extLst>
                    <a:ext uri="{9D8B030D-6E8A-4147-A177-3AD203B41FA5}">
                      <a16:colId xmlns:a16="http://schemas.microsoft.com/office/drawing/2014/main" val="1298199380"/>
                    </a:ext>
                  </a:extLst>
                </a:gridCol>
                <a:gridCol w="736440">
                  <a:extLst>
                    <a:ext uri="{9D8B030D-6E8A-4147-A177-3AD203B41FA5}">
                      <a16:colId xmlns:a16="http://schemas.microsoft.com/office/drawing/2014/main" val="675964415"/>
                    </a:ext>
                  </a:extLst>
                </a:gridCol>
                <a:gridCol w="506563">
                  <a:extLst>
                    <a:ext uri="{9D8B030D-6E8A-4147-A177-3AD203B41FA5}">
                      <a16:colId xmlns:a16="http://schemas.microsoft.com/office/drawing/2014/main" val="2044129414"/>
                    </a:ext>
                  </a:extLst>
                </a:gridCol>
                <a:gridCol w="506563">
                  <a:extLst>
                    <a:ext uri="{9D8B030D-6E8A-4147-A177-3AD203B41FA5}">
                      <a16:colId xmlns:a16="http://schemas.microsoft.com/office/drawing/2014/main" val="2096886361"/>
                    </a:ext>
                  </a:extLst>
                </a:gridCol>
                <a:gridCol w="506563">
                  <a:extLst>
                    <a:ext uri="{9D8B030D-6E8A-4147-A177-3AD203B41FA5}">
                      <a16:colId xmlns:a16="http://schemas.microsoft.com/office/drawing/2014/main" val="1700469033"/>
                    </a:ext>
                  </a:extLst>
                </a:gridCol>
                <a:gridCol w="506563">
                  <a:extLst>
                    <a:ext uri="{9D8B030D-6E8A-4147-A177-3AD203B41FA5}">
                      <a16:colId xmlns:a16="http://schemas.microsoft.com/office/drawing/2014/main" val="1623024487"/>
                    </a:ext>
                  </a:extLst>
                </a:gridCol>
                <a:gridCol w="3803322">
                  <a:extLst>
                    <a:ext uri="{9D8B030D-6E8A-4147-A177-3AD203B41FA5}">
                      <a16:colId xmlns:a16="http://schemas.microsoft.com/office/drawing/2014/main" val="554540964"/>
                    </a:ext>
                  </a:extLst>
                </a:gridCol>
              </a:tblGrid>
              <a:tr h="89138">
                <a:tc gridSpan="2">
                  <a:txBody>
                    <a:bodyPr/>
                    <a:lstStyle/>
                    <a:p>
                      <a:pPr>
                        <a:lnSpc>
                          <a:spcPct val="115000"/>
                        </a:lnSpc>
                        <a:spcAft>
                          <a:spcPts val="800"/>
                        </a:spcAft>
                        <a:buNone/>
                      </a:pPr>
                      <a:r>
                        <a:rPr lang="en-GB" sz="200" b="1" kern="100">
                          <a:effectLst/>
                          <a:latin typeface="Aptos" panose="020B0004020202020204" pitchFamily="34" charset="0"/>
                          <a:ea typeface="Aptos" panose="020B0004020202020204" pitchFamily="34" charset="0"/>
                          <a:cs typeface="Arial" panose="020B0604020202020204" pitchFamily="34" charset="0"/>
                        </a:rPr>
                        <a:t>Name </a:t>
                      </a:r>
                      <a:endParaRPr lang="en-GB" sz="200" kern="10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tc hMerge="1">
                  <a:txBody>
                    <a:bodyPr/>
                    <a:lstStyle/>
                    <a:p>
                      <a:pPr>
                        <a:lnSpc>
                          <a:spcPct val="115000"/>
                        </a:lnSpc>
                        <a:spcAft>
                          <a:spcPts val="800"/>
                        </a:spcAft>
                        <a:buNone/>
                      </a:pPr>
                      <a:endParaRPr lang="en-GB" sz="200" kern="10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tc gridSpan="2">
                  <a:txBody>
                    <a:bodyPr/>
                    <a:lstStyle/>
                    <a:p>
                      <a:pPr>
                        <a:lnSpc>
                          <a:spcPct val="115000"/>
                        </a:lnSpc>
                        <a:spcAft>
                          <a:spcPts val="800"/>
                        </a:spcAft>
                        <a:buNone/>
                      </a:pPr>
                      <a:r>
                        <a:rPr lang="en-GB" sz="200" b="1" kern="100">
                          <a:effectLst/>
                          <a:latin typeface="Aptos" panose="020B0004020202020204" pitchFamily="34" charset="0"/>
                          <a:ea typeface="Aptos" panose="020B0004020202020204" pitchFamily="34" charset="0"/>
                          <a:cs typeface="Arial" panose="020B0604020202020204" pitchFamily="34" charset="0"/>
                        </a:rPr>
                        <a:t>Role </a:t>
                      </a:r>
                      <a:endParaRPr lang="en-GB" sz="200" kern="10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200" b="1" kern="100">
                          <a:effectLst/>
                          <a:latin typeface="Aptos" panose="020B0004020202020204" pitchFamily="34" charset="0"/>
                          <a:ea typeface="Aptos" panose="020B0004020202020204" pitchFamily="34" charset="0"/>
                          <a:cs typeface="Arial" panose="020B0604020202020204" pitchFamily="34" charset="0"/>
                        </a:rPr>
                        <a:t>Office </a:t>
                      </a:r>
                      <a:endParaRPr lang="en-GB" sz="200" kern="10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200" b="1" kern="100">
                          <a:effectLst/>
                          <a:latin typeface="Aptos" panose="020B0004020202020204" pitchFamily="34" charset="0"/>
                          <a:ea typeface="Aptos" panose="020B0004020202020204" pitchFamily="34" charset="0"/>
                          <a:cs typeface="Arial" panose="020B0604020202020204" pitchFamily="34" charset="0"/>
                        </a:rPr>
                        <a:t>Email </a:t>
                      </a:r>
                      <a:endParaRPr lang="en-GB" sz="200" kern="10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extLst>
                  <a:ext uri="{0D108BD9-81ED-4DB2-BD59-A6C34878D82A}">
                    <a16:rowId xmlns:a16="http://schemas.microsoft.com/office/drawing/2014/main" val="754733153"/>
                  </a:ext>
                </a:extLst>
              </a:tr>
              <a:tr h="635992">
                <a:tc gridSpan="2">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Art &amp; Design </a:t>
                      </a:r>
                    </a:p>
                  </a:txBody>
                  <a:tcPr marL="9206" marR="9206" marT="0" marB="0">
                    <a:lnL>
                      <a:noFill/>
                    </a:lnL>
                    <a:lnR>
                      <a:noFill/>
                    </a:lnR>
                    <a:lnT>
                      <a:noFill/>
                    </a:lnT>
                    <a:lnB>
                      <a:noFill/>
                    </a:lnB>
                    <a:noFill/>
                  </a:tcPr>
                </a:tc>
                <a:tc hMerge="1">
                  <a:txBody>
                    <a:bodyPr/>
                    <a:lstStyle/>
                    <a:p>
                      <a:pPr>
                        <a:lnSpc>
                          <a:spcPct val="115000"/>
                        </a:lnSpc>
                        <a:spcAft>
                          <a:spcPts val="800"/>
                        </a:spcAft>
                        <a:buNone/>
                      </a:pP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tc gridSpan="2">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Jo Giles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G29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joanne.giles@reading.ac.uk</a:t>
                      </a:r>
                      <a:r>
                        <a:rPr lang="en-GB" sz="1600" kern="100" dirty="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23962367"/>
                  </a:ext>
                </a:extLst>
              </a:tr>
              <a:tr h="385416">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Design &amp; Technology </a:t>
                      </a:r>
                    </a:p>
                  </a:txBody>
                  <a:tcPr marL="9206" marR="9206" marT="0" marB="0">
                    <a:lnL>
                      <a:noFill/>
                    </a:lnL>
                    <a:lnR>
                      <a:noFill/>
                    </a:lnR>
                    <a:lnT>
                      <a:noFill/>
                    </a:lnT>
                    <a:lnB>
                      <a:noFill/>
                    </a:lnB>
                    <a:noFill/>
                  </a:tcPr>
                </a:tc>
                <a:tc hMerge="1">
                  <a:txBody>
                    <a:bodyPr/>
                    <a:lstStyle/>
                    <a:p>
                      <a:endParaRPr lang="en-GB"/>
                    </a:p>
                  </a:txBody>
                  <a:tcPr/>
                </a:tc>
                <a:tc hMerge="1">
                  <a:txBody>
                    <a:bodyPr/>
                    <a:lstStyle/>
                    <a:p>
                      <a:endParaRPr lang="en-GB"/>
                    </a:p>
                  </a:txBody>
                  <a:tcPr/>
                </a:tc>
                <a:tc gridSpan="2">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Jo Giles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G29 </a:t>
                      </a:r>
                    </a:p>
                  </a:txBody>
                  <a:tcPr marL="9206" marR="9206" marT="0" marB="0">
                    <a:lnL>
                      <a:noFill/>
                    </a:lnL>
                    <a:lnR>
                      <a:noFill/>
                    </a:lnR>
                    <a:lnT>
                      <a:noFill/>
                    </a:lnT>
                    <a:lnB>
                      <a:noFill/>
                    </a:lnB>
                    <a:noFill/>
                  </a:tcPr>
                </a:tc>
                <a:tc hMerge="1">
                  <a:txBody>
                    <a:bodyPr/>
                    <a:lstStyle/>
                    <a:p>
                      <a:endParaRPr lang="en-GB"/>
                    </a:p>
                  </a:txBody>
                  <a:tcPr/>
                </a:tc>
                <a:extLst>
                  <a:ext uri="{0D108BD9-81ED-4DB2-BD59-A6C34878D82A}">
                    <a16:rowId xmlns:a16="http://schemas.microsoft.com/office/drawing/2014/main" val="2079556804"/>
                  </a:ext>
                </a:extLst>
              </a:tr>
              <a:tr h="727392">
                <a:tc>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English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Dr Rachel Roberts </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Dr Rachel Roberts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G07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r.l.roberts@reading.ac.uk</a:t>
                      </a:r>
                      <a:r>
                        <a:rPr lang="en-GB" sz="1600" kern="100" dirty="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3081129392"/>
                  </a:ext>
                </a:extLst>
              </a:tr>
              <a:tr h="431114">
                <a:tc>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Geography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Martin Sutton </a:t>
                      </a: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Martin Sutton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G20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m.sutton@reading.ac.uk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3171289613"/>
                  </a:ext>
                </a:extLst>
              </a:tr>
              <a:tr h="751015">
                <a:tc>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History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Will Bailey-Watson </a:t>
                      </a: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Will Bailey-Watson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G26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w.baileywatson@reading.ac.uk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2049794916"/>
                  </a:ext>
                </a:extLst>
              </a:tr>
              <a:tr h="727392">
                <a:tc>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Maths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Lindsey Ford </a:t>
                      </a: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Lindsey Ford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L16 102 </a:t>
                      </a:r>
                    </a:p>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L16 102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6"/>
                        </a:rPr>
                        <a:t>l.a.ford@reading.ac.uk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f.r.curtis@reading.ac.uk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2892998293"/>
                  </a:ext>
                </a:extLst>
              </a:tr>
              <a:tr h="476814">
                <a:tc>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MFL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Barbara King </a:t>
                      </a: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Barbara King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G16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8"/>
                        </a:rPr>
                        <a:t>b.king@reading.ac.uk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112671814"/>
                  </a:ext>
                </a:extLst>
              </a:tr>
              <a:tr h="681693">
                <a:tc>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PE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Harvey Grout </a:t>
                      </a: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Harvey Grout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G14 </a:t>
                      </a:r>
                    </a:p>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L33 G04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9"/>
                        </a:rPr>
                        <a:t>h.grout@reading.ac.uk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p>
                      <a:pPr>
                        <a:lnSpc>
                          <a:spcPct val="115000"/>
                        </a:lnSpc>
                        <a:spcAft>
                          <a:spcPts val="800"/>
                        </a:spcAft>
                        <a:buNone/>
                      </a:pPr>
                      <a:r>
                        <a:rPr lang="en-GB" sz="16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0"/>
                        </a:rPr>
                        <a:t>g.m.lappin@reading.ac.uk</a:t>
                      </a:r>
                      <a:r>
                        <a:rPr lang="en-GB" sz="1600" kern="10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3819432758"/>
                  </a:ext>
                </a:extLst>
              </a:tr>
              <a:tr h="1502748">
                <a:tc>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Science </a:t>
                      </a:r>
                    </a:p>
                  </a:txBody>
                  <a:tcPr marL="9206" marR="9206" marT="0" marB="0">
                    <a:lnL>
                      <a:noFill/>
                    </a:lnL>
                    <a:lnR>
                      <a:noFill/>
                    </a:lnR>
                    <a:lnT>
                      <a:noFill/>
                    </a:lnT>
                    <a:lnB>
                      <a:noFill/>
                    </a:lnB>
                    <a:noFill/>
                  </a:tcPr>
                </a:tc>
                <a:tc gridSpan="3">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Dr Caroline Foulkes </a:t>
                      </a:r>
                    </a:p>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Andrew Happle </a:t>
                      </a:r>
                    </a:p>
                  </a:txBody>
                  <a:tcPr marL="9206" marR="9206" marT="0" marB="0">
                    <a:lnL>
                      <a:noFill/>
                    </a:lnL>
                    <a:lnR>
                      <a:noFill/>
                    </a:lnR>
                    <a:lnT>
                      <a:noFill/>
                    </a:lnT>
                    <a:lnB>
                      <a:noFill/>
                    </a:lnB>
                    <a:noFill/>
                  </a:tcPr>
                </a:tc>
                <a:tc hMerge="1">
                  <a:txBody>
                    <a:bodyPr/>
                    <a:lstStyle/>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Dr Caroline Foulkes </a:t>
                      </a:r>
                    </a:p>
                    <a:p>
                      <a:pPr>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Andrew Happle </a:t>
                      </a:r>
                    </a:p>
                  </a:txBody>
                  <a:tcPr marL="9206" marR="9206" marT="0" marB="0">
                    <a:lnL>
                      <a:noFill/>
                    </a:lnL>
                    <a:lnR>
                      <a:noFill/>
                    </a:lnR>
                    <a:lnT>
                      <a:noFill/>
                    </a:lnT>
                    <a:lnB>
                      <a:noFill/>
                    </a:lnB>
                    <a:noFill/>
                  </a:tcPr>
                </a:tc>
                <a:tc hMerge="1">
                  <a:txBody>
                    <a:bodyPr/>
                    <a:lstStyle/>
                    <a:p>
                      <a:endParaRPr lang="en-GB"/>
                    </a:p>
                  </a:txBody>
                  <a:tcPr/>
                </a:tc>
                <a:tc gridSpan="2">
                  <a:txBody>
                    <a:bodyPr/>
                    <a:lstStyle/>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L16 112 </a:t>
                      </a:r>
                    </a:p>
                    <a:p>
                      <a:pPr>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L19 G29 </a:t>
                      </a:r>
                    </a:p>
                  </a:txBody>
                  <a:tcPr marL="9206" marR="9206" marT="0" marB="0">
                    <a:lnL>
                      <a:noFill/>
                    </a:lnL>
                    <a:lnR>
                      <a:noFill/>
                    </a:lnR>
                    <a:lnT>
                      <a:noFill/>
                    </a:lnT>
                    <a:lnB>
                      <a:noFill/>
                    </a:lnB>
                    <a:noFill/>
                  </a:tcPr>
                </a:tc>
                <a:tc hMerge="1">
                  <a:txBody>
                    <a:bodyPr/>
                    <a:lstStyle/>
                    <a:p>
                      <a:endParaRPr lang="en-GB"/>
                    </a:p>
                  </a:txBody>
                  <a:tcPr/>
                </a:tc>
                <a:tc>
                  <a:txBody>
                    <a:bodyPr/>
                    <a:lstStyle/>
                    <a:p>
                      <a:pPr>
                        <a:lnSpc>
                          <a:spcPct val="115000"/>
                        </a:lnSpc>
                        <a:spcAft>
                          <a:spcPts val="800"/>
                        </a:spcAft>
                        <a:buNone/>
                      </a:pPr>
                      <a:r>
                        <a:rPr lang="en-GB" sz="16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1"/>
                        </a:rPr>
                        <a:t>c.s.foulkes@reading.ac.uk</a:t>
                      </a:r>
                      <a:r>
                        <a:rPr lang="en-GB" sz="16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15000"/>
                        </a:lnSpc>
                        <a:spcAft>
                          <a:spcPts val="800"/>
                        </a:spcAft>
                        <a:buNone/>
                      </a:pPr>
                      <a:r>
                        <a:rPr lang="en-GB" sz="16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2"/>
                        </a:rPr>
                        <a:t>a.j.happle@reading.ac.uk</a:t>
                      </a:r>
                      <a:r>
                        <a:rPr lang="en-GB" sz="1600" kern="100" dirty="0">
                          <a:effectLst/>
                          <a:latin typeface="Aptos" panose="020B0004020202020204" pitchFamily="34" charset="0"/>
                          <a:ea typeface="Aptos" panose="020B0004020202020204" pitchFamily="34" charset="0"/>
                          <a:cs typeface="Arial" panose="020B0604020202020204" pitchFamily="34" charset="0"/>
                        </a:rPr>
                        <a:t>  </a:t>
                      </a:r>
                    </a:p>
                  </a:txBody>
                  <a:tcPr marL="9206" marR="9206" marT="0" marB="0">
                    <a:lnL>
                      <a:noFill/>
                    </a:lnL>
                    <a:lnR>
                      <a:noFill/>
                    </a:lnR>
                    <a:lnT>
                      <a:noFill/>
                    </a:lnT>
                    <a:lnB>
                      <a:noFill/>
                    </a:lnB>
                    <a:noFill/>
                  </a:tcPr>
                </a:tc>
                <a:extLst>
                  <a:ext uri="{0D108BD9-81ED-4DB2-BD59-A6C34878D82A}">
                    <a16:rowId xmlns:a16="http://schemas.microsoft.com/office/drawing/2014/main" val="621332001"/>
                  </a:ext>
                </a:extLst>
              </a:tr>
            </a:tbl>
          </a:graphicData>
        </a:graphic>
      </p:graphicFrame>
    </p:spTree>
    <p:extLst>
      <p:ext uri="{BB962C8B-B14F-4D97-AF65-F5344CB8AC3E}">
        <p14:creationId xmlns:p14="http://schemas.microsoft.com/office/powerpoint/2010/main" val="14705160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1B3B-AC88-88A6-3C7C-54EDEEF943AF}"/>
              </a:ext>
            </a:extLst>
          </p:cNvPr>
          <p:cNvSpPr>
            <a:spLocks noGrp="1"/>
          </p:cNvSpPr>
          <p:nvPr>
            <p:ph type="title"/>
          </p:nvPr>
        </p:nvSpPr>
        <p:spPr>
          <a:xfrm>
            <a:off x="359643" y="689800"/>
            <a:ext cx="8280000" cy="828000"/>
          </a:xfrm>
        </p:spPr>
        <p:txBody>
          <a:bodyPr/>
          <a:lstStyle/>
          <a:p>
            <a:r>
              <a:rPr lang="en-GB" dirty="0">
                <a:latin typeface="KG Drops of Jupiter" panose="02000000000000000000" pitchFamily="2" charset="0"/>
              </a:rPr>
              <a:t>Consistency and Support</a:t>
            </a:r>
          </a:p>
        </p:txBody>
      </p:sp>
      <p:sp>
        <p:nvSpPr>
          <p:cNvPr id="3" name="Content Placeholder 2">
            <a:extLst>
              <a:ext uri="{FF2B5EF4-FFF2-40B4-BE49-F238E27FC236}">
                <a16:creationId xmlns:a16="http://schemas.microsoft.com/office/drawing/2014/main" id="{50EFBE14-8054-4633-3EE9-1A5F286E65D6}"/>
              </a:ext>
            </a:extLst>
          </p:cNvPr>
          <p:cNvSpPr>
            <a:spLocks noGrp="1"/>
          </p:cNvSpPr>
          <p:nvPr>
            <p:ph idx="1"/>
          </p:nvPr>
        </p:nvSpPr>
        <p:spPr>
          <a:xfrm>
            <a:off x="359643" y="2249338"/>
            <a:ext cx="7886700" cy="4016620"/>
          </a:xfrm>
        </p:spPr>
        <p:txBody>
          <a:bodyPr>
            <a:normAutofit fontScale="85000" lnSpcReduction="10000"/>
          </a:bodyPr>
          <a:lstStyle/>
          <a:p>
            <a:r>
              <a:rPr lang="en-GB" dirty="0"/>
              <a:t>ITTCo and mentor joint observation (new Placement B mentors)</a:t>
            </a:r>
          </a:p>
          <a:p>
            <a:endParaRPr lang="en-GB" dirty="0"/>
          </a:p>
          <a:p>
            <a:r>
              <a:rPr lang="en-GB" dirty="0"/>
              <a:t>ITTCo / Mentor to review e-Portfolios</a:t>
            </a:r>
          </a:p>
          <a:p>
            <a:endParaRPr lang="en-GB" dirty="0"/>
          </a:p>
          <a:p>
            <a:r>
              <a:rPr lang="en-GB" dirty="0"/>
              <a:t>Mentor Bulletins</a:t>
            </a:r>
            <a:endParaRPr lang="en-GB" dirty="0">
              <a:solidFill>
                <a:schemeClr val="tx2"/>
              </a:solidFill>
            </a:endParaRPr>
          </a:p>
          <a:p>
            <a:pPr marL="0" indent="0">
              <a:buNone/>
            </a:pPr>
            <a:endParaRPr lang="en-GB" dirty="0"/>
          </a:p>
          <a:p>
            <a:r>
              <a:rPr lang="en-GB" dirty="0"/>
              <a:t>ITTCo to join university visits from tutors if possible</a:t>
            </a:r>
          </a:p>
          <a:p>
            <a:endParaRPr lang="en-GB" dirty="0"/>
          </a:p>
          <a:p>
            <a:r>
              <a:rPr lang="en-GB" dirty="0"/>
              <a:t>Mentors to ensure consistency of high-quality feedback in department – model the REVIEW feedback style (see later). Sit in on feedback given by other members of your department</a:t>
            </a:r>
          </a:p>
        </p:txBody>
      </p:sp>
    </p:spTree>
    <p:extLst>
      <p:ext uri="{BB962C8B-B14F-4D97-AF65-F5344CB8AC3E}">
        <p14:creationId xmlns:p14="http://schemas.microsoft.com/office/powerpoint/2010/main" val="42250534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305DC1-F600-4C74-8A18-5E8FB8D12556}"/>
              </a:ext>
            </a:extLst>
          </p:cNvPr>
          <p:cNvSpPr>
            <a:spLocks noGrp="1"/>
          </p:cNvSpPr>
          <p:nvPr>
            <p:ph type="title"/>
          </p:nvPr>
        </p:nvSpPr>
        <p:spPr>
          <a:xfrm>
            <a:off x="491245" y="299953"/>
            <a:ext cx="6736018" cy="680775"/>
          </a:xfrm>
        </p:spPr>
        <p:txBody>
          <a:bodyPr/>
          <a:lstStyle/>
          <a:p>
            <a:r>
              <a:rPr lang="en-GB" dirty="0" err="1">
                <a:latin typeface="KG Drops of Jupiter" panose="02000000000000000000" pitchFamily="2" charset="0"/>
              </a:rPr>
              <a:t>MoG</a:t>
            </a:r>
            <a:r>
              <a:rPr lang="en-GB" dirty="0">
                <a:latin typeface="KG Drops of Jupiter" panose="02000000000000000000" pitchFamily="2" charset="0"/>
              </a:rPr>
              <a:t>: Subject Mentor Role</a:t>
            </a:r>
          </a:p>
        </p:txBody>
      </p:sp>
      <p:pic>
        <p:nvPicPr>
          <p:cNvPr id="4" name="Picture 3">
            <a:extLst>
              <a:ext uri="{FF2B5EF4-FFF2-40B4-BE49-F238E27FC236}">
                <a16:creationId xmlns:a16="http://schemas.microsoft.com/office/drawing/2014/main" id="{B3B2C179-B106-C01F-B05D-E502403DE42B}"/>
              </a:ext>
            </a:extLst>
          </p:cNvPr>
          <p:cNvPicPr>
            <a:picLocks noChangeAspect="1"/>
          </p:cNvPicPr>
          <p:nvPr/>
        </p:nvPicPr>
        <p:blipFill>
          <a:blip r:embed="rId2"/>
          <a:stretch>
            <a:fillRect/>
          </a:stretch>
        </p:blipFill>
        <p:spPr>
          <a:xfrm>
            <a:off x="683568" y="1261408"/>
            <a:ext cx="5039428" cy="5296639"/>
          </a:xfrm>
          <a:prstGeom prst="rect">
            <a:avLst/>
          </a:prstGeom>
        </p:spPr>
      </p:pic>
    </p:spTree>
    <p:extLst>
      <p:ext uri="{BB962C8B-B14F-4D97-AF65-F5344CB8AC3E}">
        <p14:creationId xmlns:p14="http://schemas.microsoft.com/office/powerpoint/2010/main" val="647494716"/>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AA13B2C8A718488EF2F5D8A0649C41" ma:contentTypeVersion="18" ma:contentTypeDescription="Create a new document." ma:contentTypeScope="" ma:versionID="012f3ffbdea55d876642dbc05172ebb8">
  <xsd:schema xmlns:xsd="http://www.w3.org/2001/XMLSchema" xmlns:xs="http://www.w3.org/2001/XMLSchema" xmlns:p="http://schemas.microsoft.com/office/2006/metadata/properties" xmlns:ns2="78123c3a-406e-4a36-a5af-2987ad867fc7" xmlns:ns3="c279c929-2068-4b67-9b9e-e1bb8172b49d" targetNamespace="http://schemas.microsoft.com/office/2006/metadata/properties" ma:root="true" ma:fieldsID="3a9208044b26971b0ba6055fc6120749" ns2:_="" ns3:_="">
    <xsd:import namespace="78123c3a-406e-4a36-a5af-2987ad867fc7"/>
    <xsd:import namespace="c279c929-2068-4b67-9b9e-e1bb8172b4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TaxCatchAll" minOccurs="0"/>
                <xsd:element ref="ns2:lcf76f155ced4ddcb4097134ff3c332f"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23c3a-406e-4a36-a5af-2987ad867f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79c929-2068-4b67-9b9e-e1bb8172b4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e04f66c-680e-4c68-b6eb-327e5d747289}" ma:internalName="TaxCatchAll" ma:showField="CatchAllData" ma:web="c279c929-2068-4b67-9b9e-e1bb8172b4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79c929-2068-4b67-9b9e-e1bb8172b49d" xsi:nil="true"/>
    <lcf76f155ced4ddcb4097134ff3c332f xmlns="78123c3a-406e-4a36-a5af-2987ad867f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7C4BD3-B49E-4885-BDC8-91B70E10D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23c3a-406e-4a36-a5af-2987ad867fc7"/>
    <ds:schemaRef ds:uri="c279c929-2068-4b67-9b9e-e1bb8172b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2FA7C-DD43-4415-89BD-A5D9077040AB}">
  <ds:schemaRefs>
    <ds:schemaRef ds:uri="http://schemas.microsoft.com/sharepoint/v3/contenttype/forms"/>
  </ds:schemaRefs>
</ds:datastoreItem>
</file>

<file path=customXml/itemProps3.xml><?xml version="1.0" encoding="utf-8"?>
<ds:datastoreItem xmlns:ds="http://schemas.openxmlformats.org/officeDocument/2006/customXml" ds:itemID="{B0169067-D07F-43E0-9AE3-E4F2E34A6EDB}">
  <ds:schemaRefs>
    <ds:schemaRef ds:uri="http://schemas.microsoft.com/office/2006/metadata/properties"/>
    <ds:schemaRef ds:uri="http://schemas.microsoft.com/office/infopath/2007/PartnerControls"/>
    <ds:schemaRef ds:uri="c279c929-2068-4b67-9b9e-e1bb8172b49d"/>
    <ds:schemaRef ds:uri="78123c3a-406e-4a36-a5af-2987ad867fc7"/>
  </ds:schemaRefs>
</ds:datastoreItem>
</file>

<file path=docProps/app.xml><?xml version="1.0" encoding="utf-8"?>
<Properties xmlns="http://schemas.openxmlformats.org/officeDocument/2006/extended-properties" xmlns:vt="http://schemas.openxmlformats.org/officeDocument/2006/docPropsVTypes">
  <Template>rdg-accessible-ppt-standard-19</Template>
  <TotalTime>482</TotalTime>
  <Words>1082</Words>
  <Application>Microsoft Office PowerPoint</Application>
  <PresentationFormat>On-screen Show (4:3)</PresentationFormat>
  <Paragraphs>217</Paragraphs>
  <Slides>28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Open Sans</vt:lpstr>
      <vt:lpstr>Arial</vt:lpstr>
      <vt:lpstr>Aptos</vt:lpstr>
      <vt:lpstr>Arial Bold</vt:lpstr>
      <vt:lpstr>Effra</vt:lpstr>
      <vt:lpstr>KG Drops of Jupiter</vt:lpstr>
      <vt:lpstr>UoR Theme</vt:lpstr>
      <vt:lpstr>1_UoR Theme off-white background</vt:lpstr>
      <vt:lpstr>Mentor Curriculum 3.3</vt:lpstr>
      <vt:lpstr>Reading Initial Teacher Training  Placement B Mentors</vt:lpstr>
      <vt:lpstr>The Manual of Guidance (MOG)</vt:lpstr>
      <vt:lpstr>Key Dates</vt:lpstr>
      <vt:lpstr>Programme Structure</vt:lpstr>
      <vt:lpstr>Communication: Getting it right</vt:lpstr>
      <vt:lpstr>PowerPoint Presentation</vt:lpstr>
      <vt:lpstr>Consistency and Support</vt:lpstr>
      <vt:lpstr>MoG: Subject Mentor Role</vt:lpstr>
      <vt:lpstr>What this means in practice:</vt:lpstr>
      <vt:lpstr>Mentor curriculum with UoR</vt:lpstr>
      <vt:lpstr>PowerPoint Presentation</vt:lpstr>
      <vt:lpstr>Mentor awards</vt:lpstr>
      <vt:lpstr>Timetable requirements</vt:lpstr>
      <vt:lpstr>PowerPoint Presentation</vt:lpstr>
      <vt:lpstr>Making a 72% TT work  25 periods per week - example</vt:lpstr>
      <vt:lpstr>Sixth form teaching</vt:lpstr>
      <vt:lpstr>Lesson Planning </vt:lpstr>
      <vt:lpstr>Weekly Records of Progress (WRoPs) </vt:lpstr>
      <vt:lpstr>Mentor Meeting Log</vt:lpstr>
      <vt:lpstr>Lesson Feedback – MoG App. 7</vt:lpstr>
      <vt:lpstr>Lesson Feedback:  The REVIEW process (UoR ECTs will be used to this style of feedback)</vt:lpstr>
      <vt:lpstr>E-Portfolio</vt:lpstr>
      <vt:lpstr>Professional Studies</vt:lpstr>
      <vt:lpstr>ITAPs: Intensive Training and Practice units</vt:lpstr>
      <vt:lpstr>PowerPoint Presentation</vt:lpstr>
      <vt:lpstr>What next…ask to see RTP Opening Position Statement  (available in the E-Portfolio)</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Rachel Roberts</cp:lastModifiedBy>
  <cp:revision>5</cp:revision>
  <cp:lastPrinted>2006-09-19T14:59:33Z</cp:lastPrinted>
  <dcterms:created xsi:type="dcterms:W3CDTF">2023-09-14T12:40:12Z</dcterms:created>
  <dcterms:modified xsi:type="dcterms:W3CDTF">2026-01-15T16:03:50Z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0x010100CEAA13B2C8A718488EF2F5D8A0649C41</vt:lpwstr>
  </property>
</Properties>
</file>