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 id="2147483723" r:id="rId2"/>
  </p:sldMasterIdLst>
  <p:notesMasterIdLst>
    <p:notesMasterId r:id="rId28"/>
  </p:notesMasterIdLst>
  <p:handoutMasterIdLst>
    <p:handoutMasterId r:id="rId29"/>
  </p:handoutMasterIdLst>
  <p:sldIdLst>
    <p:sldId id="265" r:id="rId3"/>
    <p:sldId id="279" r:id="rId4"/>
    <p:sldId id="288" r:id="rId5"/>
    <p:sldId id="315" r:id="rId6"/>
    <p:sldId id="305" r:id="rId7"/>
    <p:sldId id="316" r:id="rId8"/>
    <p:sldId id="260" r:id="rId9"/>
    <p:sldId id="306" r:id="rId10"/>
    <p:sldId id="272" r:id="rId11"/>
    <p:sldId id="297" r:id="rId12"/>
    <p:sldId id="1107" r:id="rId13"/>
    <p:sldId id="264" r:id="rId14"/>
    <p:sldId id="289" r:id="rId15"/>
    <p:sldId id="317" r:id="rId16"/>
    <p:sldId id="308" r:id="rId17"/>
    <p:sldId id="311" r:id="rId18"/>
    <p:sldId id="277" r:id="rId19"/>
    <p:sldId id="299" r:id="rId20"/>
    <p:sldId id="280" r:id="rId21"/>
    <p:sldId id="295" r:id="rId22"/>
    <p:sldId id="292" r:id="rId23"/>
    <p:sldId id="313" r:id="rId24"/>
    <p:sldId id="318" r:id="rId25"/>
    <p:sldId id="1109" r:id="rId26"/>
    <p:sldId id="1108" r:id="rId27"/>
  </p:sldIdLst>
  <p:sldSz cx="12192000" cy="6858000"/>
  <p:notesSz cx="6718300" cy="9867900"/>
  <p:embeddedFontLst>
    <p:embeddedFont>
      <p:font typeface="Arial Bold" panose="020B0704020202020204" pitchFamily="34" charset="0"/>
      <p:bold r:id="rId30"/>
    </p:embeddedFont>
    <p:embeddedFont>
      <p:font typeface="Effra" panose="020B0604020202020204" charset="0"/>
      <p:regular r:id="rId31"/>
      <p:bold r:id="rId32"/>
      <p:italic r:id="rId33"/>
      <p:boldItalic r:id="rId34"/>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000000"/>
    <a:srgbClr val="FDE6AB"/>
    <a:srgbClr val="D799A1"/>
    <a:srgbClr val="BF0071"/>
    <a:srgbClr val="7EAF35"/>
    <a:srgbClr val="F3F3F3"/>
    <a:srgbClr val="F0F0F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33327-BA6F-4380-8AB5-D5B0508C3D86}" v="1" dt="2024-09-12T15:29:47.865"/>
    <p1510:client id="{CDAA7CF3-01AF-A269-5FD0-D06977D542C8}" v="307" dt="2024-09-12T18:26:28.284"/>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76067" autoAdjust="0"/>
  </p:normalViewPr>
  <p:slideViewPr>
    <p:cSldViewPr showGuides="1">
      <p:cViewPr varScale="1">
        <p:scale>
          <a:sx n="45" d="100"/>
          <a:sy n="45" d="100"/>
        </p:scale>
        <p:origin x="564" y="260"/>
      </p:cViewPr>
      <p:guideLst>
        <p:guide orient="horz" pos="2160"/>
        <p:guide pos="384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11648-0797-42C2-9A7A-4B9D789BA769}" type="doc">
      <dgm:prSet loTypeId="urn:microsoft.com/office/officeart/2005/8/layout/pyramid4" loCatId="relationship" qsTypeId="urn:microsoft.com/office/officeart/2005/8/quickstyle/simple1" qsCatId="simple" csTypeId="urn:microsoft.com/office/officeart/2005/8/colors/colorful2" csCatId="colorful" phldr="1"/>
      <dgm:spPr/>
      <dgm:t>
        <a:bodyPr/>
        <a:lstStyle/>
        <a:p>
          <a:endParaRPr lang="en-GB"/>
        </a:p>
      </dgm:t>
    </dgm:pt>
    <dgm:pt modelId="{1B15BCEA-74C3-4722-BA29-B4743EDF2043}">
      <dgm:prSet phldrT="[Text]"/>
      <dgm:spPr/>
      <dgm:t>
        <a:bodyPr/>
        <a:lstStyle/>
        <a:p>
          <a:r>
            <a:rPr lang="en-GB" dirty="0"/>
            <a:t>School Based Mentor</a:t>
          </a:r>
        </a:p>
      </dgm:t>
    </dgm:pt>
    <dgm:pt modelId="{737FF5D1-2782-4113-B579-F64FCDC2CD3B}" type="parTrans" cxnId="{FFA6EBE3-9DE1-4525-979C-B1C067C121BB}">
      <dgm:prSet/>
      <dgm:spPr/>
      <dgm:t>
        <a:bodyPr/>
        <a:lstStyle/>
        <a:p>
          <a:endParaRPr lang="en-GB"/>
        </a:p>
      </dgm:t>
    </dgm:pt>
    <dgm:pt modelId="{4869622A-F155-47E3-B8FF-90D73D475D26}" type="sibTrans" cxnId="{FFA6EBE3-9DE1-4525-979C-B1C067C121BB}">
      <dgm:prSet/>
      <dgm:spPr/>
      <dgm:t>
        <a:bodyPr/>
        <a:lstStyle/>
        <a:p>
          <a:endParaRPr lang="en-GB"/>
        </a:p>
      </dgm:t>
    </dgm:pt>
    <dgm:pt modelId="{F2C2058C-6A10-46FC-8415-000B2FF82206}">
      <dgm:prSet phldrT="[Text]"/>
      <dgm:spPr/>
      <dgm:t>
        <a:bodyPr/>
        <a:lstStyle/>
        <a:p>
          <a:r>
            <a:rPr lang="en-GB" dirty="0"/>
            <a:t>ITTCo (placement A and B)</a:t>
          </a:r>
        </a:p>
      </dgm:t>
    </dgm:pt>
    <dgm:pt modelId="{A0185C67-A950-4833-A0F0-D924B59955E0}" type="parTrans" cxnId="{293E33F4-D026-40DE-AD25-FB955A25BFB6}">
      <dgm:prSet/>
      <dgm:spPr/>
      <dgm:t>
        <a:bodyPr/>
        <a:lstStyle/>
        <a:p>
          <a:endParaRPr lang="en-GB"/>
        </a:p>
      </dgm:t>
    </dgm:pt>
    <dgm:pt modelId="{F343A2BA-31E2-42D7-94D9-43163EE96EF1}" type="sibTrans" cxnId="{293E33F4-D026-40DE-AD25-FB955A25BFB6}">
      <dgm:prSet/>
      <dgm:spPr/>
      <dgm:t>
        <a:bodyPr/>
        <a:lstStyle/>
        <a:p>
          <a:endParaRPr lang="en-GB"/>
        </a:p>
      </dgm:t>
    </dgm:pt>
    <dgm:pt modelId="{E49E7C6B-24AD-4A43-98FE-6FA3CE89C732}">
      <dgm:prSet phldrT="[Text]" custT="1"/>
      <dgm:spPr/>
      <dgm:t>
        <a:bodyPr/>
        <a:lstStyle/>
        <a:p>
          <a:r>
            <a:rPr lang="en-GB" sz="3200" dirty="0"/>
            <a:t>RPT</a:t>
          </a:r>
        </a:p>
      </dgm:t>
    </dgm:pt>
    <dgm:pt modelId="{ADC24542-1D78-4140-A7B3-BFED18213DDA}" type="parTrans" cxnId="{4711E5B7-0A05-46C8-BBD7-504A0B8FF88A}">
      <dgm:prSet/>
      <dgm:spPr/>
      <dgm:t>
        <a:bodyPr/>
        <a:lstStyle/>
        <a:p>
          <a:endParaRPr lang="en-GB"/>
        </a:p>
      </dgm:t>
    </dgm:pt>
    <dgm:pt modelId="{3DAFCC7B-0DC8-4F3D-9406-BBCD3A5728D1}" type="sibTrans" cxnId="{4711E5B7-0A05-46C8-BBD7-504A0B8FF88A}">
      <dgm:prSet/>
      <dgm:spPr/>
      <dgm:t>
        <a:bodyPr/>
        <a:lstStyle/>
        <a:p>
          <a:endParaRPr lang="en-GB"/>
        </a:p>
      </dgm:t>
    </dgm:pt>
    <dgm:pt modelId="{9871DE62-1A0A-477A-B975-2C6C616B5756}">
      <dgm:prSet phldrT="[Text]"/>
      <dgm:spPr/>
      <dgm:t>
        <a:bodyPr/>
        <a:lstStyle/>
        <a:p>
          <a:r>
            <a:rPr lang="en-GB" dirty="0"/>
            <a:t>University Tutor/SL</a:t>
          </a:r>
        </a:p>
      </dgm:t>
    </dgm:pt>
    <dgm:pt modelId="{EA1A9696-8719-4722-A20F-64108BE60A00}" type="parTrans" cxnId="{0C93D2D1-FCC7-4406-9C44-72538F45F91C}">
      <dgm:prSet/>
      <dgm:spPr/>
      <dgm:t>
        <a:bodyPr/>
        <a:lstStyle/>
        <a:p>
          <a:endParaRPr lang="en-GB"/>
        </a:p>
      </dgm:t>
    </dgm:pt>
    <dgm:pt modelId="{0DF110B8-B0DE-43F4-AB5F-47B24A0B8412}" type="sibTrans" cxnId="{0C93D2D1-FCC7-4406-9C44-72538F45F91C}">
      <dgm:prSet/>
      <dgm:spPr/>
      <dgm:t>
        <a:bodyPr/>
        <a:lstStyle/>
        <a:p>
          <a:endParaRPr lang="en-GB"/>
        </a:p>
      </dgm:t>
    </dgm:pt>
    <dgm:pt modelId="{B2589FC4-730D-44AD-8287-0B3B65CF03E6}" type="pres">
      <dgm:prSet presAssocID="{A1411648-0797-42C2-9A7A-4B9D789BA769}" presName="compositeShape" presStyleCnt="0">
        <dgm:presLayoutVars>
          <dgm:chMax val="9"/>
          <dgm:dir/>
          <dgm:resizeHandles val="exact"/>
        </dgm:presLayoutVars>
      </dgm:prSet>
      <dgm:spPr/>
    </dgm:pt>
    <dgm:pt modelId="{824F363C-E68D-4C52-B3D0-6EB90AA2585F}" type="pres">
      <dgm:prSet presAssocID="{A1411648-0797-42C2-9A7A-4B9D789BA769}" presName="triangle1" presStyleLbl="node1" presStyleIdx="0" presStyleCnt="4" custLinFactNeighborY="-5316">
        <dgm:presLayoutVars>
          <dgm:bulletEnabled val="1"/>
        </dgm:presLayoutVars>
      </dgm:prSet>
      <dgm:spPr/>
    </dgm:pt>
    <dgm:pt modelId="{0D7E0486-36FB-404E-82DD-01E6A29732EF}" type="pres">
      <dgm:prSet presAssocID="{A1411648-0797-42C2-9A7A-4B9D789BA769}" presName="triangle2" presStyleLbl="node1" presStyleIdx="1" presStyleCnt="4" custLinFactNeighborX="0" custLinFactNeighborY="0">
        <dgm:presLayoutVars>
          <dgm:bulletEnabled val="1"/>
        </dgm:presLayoutVars>
      </dgm:prSet>
      <dgm:spPr/>
    </dgm:pt>
    <dgm:pt modelId="{6CD90E2B-725D-4296-8624-B815FB0B4D6F}" type="pres">
      <dgm:prSet presAssocID="{A1411648-0797-42C2-9A7A-4B9D789BA769}" presName="triangle3" presStyleLbl="node1" presStyleIdx="2" presStyleCnt="4">
        <dgm:presLayoutVars>
          <dgm:bulletEnabled val="1"/>
        </dgm:presLayoutVars>
      </dgm:prSet>
      <dgm:spPr/>
    </dgm:pt>
    <dgm:pt modelId="{4B187868-E7C7-4C5B-8C2E-0DE98FCC007B}" type="pres">
      <dgm:prSet presAssocID="{A1411648-0797-42C2-9A7A-4B9D789BA769}" presName="triangle4" presStyleLbl="node1" presStyleIdx="3" presStyleCnt="4" custLinFactNeighborY="0">
        <dgm:presLayoutVars>
          <dgm:bulletEnabled val="1"/>
        </dgm:presLayoutVars>
      </dgm:prSet>
      <dgm:spPr/>
    </dgm:pt>
  </dgm:ptLst>
  <dgm:cxnLst>
    <dgm:cxn modelId="{97E37B2F-12C4-4DFB-995F-660C5E5AAF1C}" type="presOf" srcId="{9871DE62-1A0A-477A-B975-2C6C616B5756}" destId="{4B187868-E7C7-4C5B-8C2E-0DE98FCC007B}" srcOrd="0" destOrd="0" presId="urn:microsoft.com/office/officeart/2005/8/layout/pyramid4"/>
    <dgm:cxn modelId="{B415045E-DA0A-4BFE-8C29-DD2E8788C5A8}" type="presOf" srcId="{F2C2058C-6A10-46FC-8415-000B2FF82206}" destId="{0D7E0486-36FB-404E-82DD-01E6A29732EF}" srcOrd="0" destOrd="0" presId="urn:microsoft.com/office/officeart/2005/8/layout/pyramid4"/>
    <dgm:cxn modelId="{D5159B48-55DD-425F-AD45-59D07682D5F5}" type="presOf" srcId="{E49E7C6B-24AD-4A43-98FE-6FA3CE89C732}" destId="{6CD90E2B-725D-4296-8624-B815FB0B4D6F}" srcOrd="0" destOrd="0" presId="urn:microsoft.com/office/officeart/2005/8/layout/pyramid4"/>
    <dgm:cxn modelId="{C3C3209E-95C1-4391-B80A-F59C5E9ADC2C}" type="presOf" srcId="{1B15BCEA-74C3-4722-BA29-B4743EDF2043}" destId="{824F363C-E68D-4C52-B3D0-6EB90AA2585F}" srcOrd="0" destOrd="0" presId="urn:microsoft.com/office/officeart/2005/8/layout/pyramid4"/>
    <dgm:cxn modelId="{4711E5B7-0A05-46C8-BBD7-504A0B8FF88A}" srcId="{A1411648-0797-42C2-9A7A-4B9D789BA769}" destId="{E49E7C6B-24AD-4A43-98FE-6FA3CE89C732}" srcOrd="2" destOrd="0" parTransId="{ADC24542-1D78-4140-A7B3-BFED18213DDA}" sibTransId="{3DAFCC7B-0DC8-4F3D-9406-BBCD3A5728D1}"/>
    <dgm:cxn modelId="{0C93D2D1-FCC7-4406-9C44-72538F45F91C}" srcId="{A1411648-0797-42C2-9A7A-4B9D789BA769}" destId="{9871DE62-1A0A-477A-B975-2C6C616B5756}" srcOrd="3" destOrd="0" parTransId="{EA1A9696-8719-4722-A20F-64108BE60A00}" sibTransId="{0DF110B8-B0DE-43F4-AB5F-47B24A0B8412}"/>
    <dgm:cxn modelId="{D9E30FDB-9AE1-4C0C-ACF1-4B5DA843D8D1}" type="presOf" srcId="{A1411648-0797-42C2-9A7A-4B9D789BA769}" destId="{B2589FC4-730D-44AD-8287-0B3B65CF03E6}" srcOrd="0" destOrd="0" presId="urn:microsoft.com/office/officeart/2005/8/layout/pyramid4"/>
    <dgm:cxn modelId="{FFA6EBE3-9DE1-4525-979C-B1C067C121BB}" srcId="{A1411648-0797-42C2-9A7A-4B9D789BA769}" destId="{1B15BCEA-74C3-4722-BA29-B4743EDF2043}" srcOrd="0" destOrd="0" parTransId="{737FF5D1-2782-4113-B579-F64FCDC2CD3B}" sibTransId="{4869622A-F155-47E3-B8FF-90D73D475D26}"/>
    <dgm:cxn modelId="{293E33F4-D026-40DE-AD25-FB955A25BFB6}" srcId="{A1411648-0797-42C2-9A7A-4B9D789BA769}" destId="{F2C2058C-6A10-46FC-8415-000B2FF82206}" srcOrd="1" destOrd="0" parTransId="{A0185C67-A950-4833-A0F0-D924B59955E0}" sibTransId="{F343A2BA-31E2-42D7-94D9-43163EE96EF1}"/>
    <dgm:cxn modelId="{5AFEA2CE-74B9-49EF-BF6F-28CE8B56BC56}" type="presParOf" srcId="{B2589FC4-730D-44AD-8287-0B3B65CF03E6}" destId="{824F363C-E68D-4C52-B3D0-6EB90AA2585F}" srcOrd="0" destOrd="0" presId="urn:microsoft.com/office/officeart/2005/8/layout/pyramid4"/>
    <dgm:cxn modelId="{3E91E6E2-E713-4D74-ADBD-D02BD041DC80}" type="presParOf" srcId="{B2589FC4-730D-44AD-8287-0B3B65CF03E6}" destId="{0D7E0486-36FB-404E-82DD-01E6A29732EF}" srcOrd="1" destOrd="0" presId="urn:microsoft.com/office/officeart/2005/8/layout/pyramid4"/>
    <dgm:cxn modelId="{17515228-A5BD-47E7-A53C-CFAFB9535495}" type="presParOf" srcId="{B2589FC4-730D-44AD-8287-0B3B65CF03E6}" destId="{6CD90E2B-725D-4296-8624-B815FB0B4D6F}" srcOrd="2" destOrd="0" presId="urn:microsoft.com/office/officeart/2005/8/layout/pyramid4"/>
    <dgm:cxn modelId="{02F677E2-75BA-489E-8AC4-398797F5553A}" type="presParOf" srcId="{B2589FC4-730D-44AD-8287-0B3B65CF03E6}" destId="{4B187868-E7C7-4C5B-8C2E-0DE98FCC007B}"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F363C-E68D-4C52-B3D0-6EB90AA2585F}">
      <dsp:nvSpPr>
        <dsp:cNvPr id="0" name=""/>
        <dsp:cNvSpPr/>
      </dsp:nvSpPr>
      <dsp:spPr>
        <a:xfrm>
          <a:off x="2201333" y="0"/>
          <a:ext cx="2201333" cy="2201333"/>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School Based Mentor</a:t>
          </a:r>
        </a:p>
      </dsp:txBody>
      <dsp:txXfrm>
        <a:off x="2751666" y="1100667"/>
        <a:ext cx="1100667" cy="1100666"/>
      </dsp:txXfrm>
    </dsp:sp>
    <dsp:sp modelId="{0D7E0486-36FB-404E-82DD-01E6A29732EF}">
      <dsp:nvSpPr>
        <dsp:cNvPr id="0" name=""/>
        <dsp:cNvSpPr/>
      </dsp:nvSpPr>
      <dsp:spPr>
        <a:xfrm>
          <a:off x="1100666" y="2201333"/>
          <a:ext cx="2201333" cy="2201333"/>
        </a:xfrm>
        <a:prstGeom prst="triangle">
          <a:avLst/>
        </a:prstGeom>
        <a:solidFill>
          <a:schemeClr val="accent2">
            <a:hueOff val="3061518"/>
            <a:satOff val="5280"/>
            <a:lumOff val="-100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ITTCo (placement A and B)</a:t>
          </a:r>
        </a:p>
      </dsp:txBody>
      <dsp:txXfrm>
        <a:off x="1650999" y="3302000"/>
        <a:ext cx="1100667" cy="1100666"/>
      </dsp:txXfrm>
    </dsp:sp>
    <dsp:sp modelId="{6CD90E2B-725D-4296-8624-B815FB0B4D6F}">
      <dsp:nvSpPr>
        <dsp:cNvPr id="0" name=""/>
        <dsp:cNvSpPr/>
      </dsp:nvSpPr>
      <dsp:spPr>
        <a:xfrm rot="10800000">
          <a:off x="2201333" y="2201333"/>
          <a:ext cx="2201333" cy="2201333"/>
        </a:xfrm>
        <a:prstGeom prst="triangle">
          <a:avLst/>
        </a:prstGeom>
        <a:solidFill>
          <a:schemeClr val="accent2">
            <a:hueOff val="6123036"/>
            <a:satOff val="10561"/>
            <a:lumOff val="-20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RPT</a:t>
          </a:r>
        </a:p>
      </dsp:txBody>
      <dsp:txXfrm rot="10800000">
        <a:off x="2751666" y="2201333"/>
        <a:ext cx="1100667" cy="1100666"/>
      </dsp:txXfrm>
    </dsp:sp>
    <dsp:sp modelId="{4B187868-E7C7-4C5B-8C2E-0DE98FCC007B}">
      <dsp:nvSpPr>
        <dsp:cNvPr id="0" name=""/>
        <dsp:cNvSpPr/>
      </dsp:nvSpPr>
      <dsp:spPr>
        <a:xfrm>
          <a:off x="3302000" y="2201333"/>
          <a:ext cx="2201333" cy="2201333"/>
        </a:xfrm>
        <a:prstGeom prst="triangle">
          <a:avLst/>
        </a:prstGeom>
        <a:solidFill>
          <a:schemeClr val="accent2">
            <a:hueOff val="9184554"/>
            <a:satOff val="15841"/>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University Tutor/SL</a:t>
          </a:r>
        </a:p>
      </dsp:txBody>
      <dsp:txXfrm>
        <a:off x="3852333" y="3302000"/>
        <a:ext cx="1100667" cy="1100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71438" y="739775"/>
            <a:ext cx="657860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This ppt is a suggested template; </a:t>
            </a:r>
            <a:r>
              <a:rPr lang="en-GB" dirty="0" err="1">
                <a:latin typeface="Effra"/>
              </a:rPr>
              <a:t>ITTCos</a:t>
            </a:r>
            <a:r>
              <a:rPr lang="en-GB" dirty="0">
                <a:latin typeface="Effra"/>
              </a:rPr>
              <a:t> are encouraged to adapt as they see fit to reflect the unique nature of their school’s setting, cohorts, ethos and the experience of your mentors. </a:t>
            </a:r>
            <a:endParaRPr lang="en-GB" dirty="0"/>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a:t>
            </a:fld>
            <a:endParaRPr lang="en-GB" altLang="en-US" dirty="0"/>
          </a:p>
        </p:txBody>
      </p:sp>
    </p:spTree>
    <p:extLst>
      <p:ext uri="{BB962C8B-B14F-4D97-AF65-F5344CB8AC3E}">
        <p14:creationId xmlns:p14="http://schemas.microsoft.com/office/powerpoint/2010/main" val="941356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Slides 13 and 14 provide information on teaching involvement and timetabling from the </a:t>
            </a:r>
            <a:r>
              <a:rPr lang="en-US" dirty="0" err="1">
                <a:latin typeface="Calibri"/>
                <a:ea typeface="Calibri"/>
                <a:cs typeface="Calibri"/>
              </a:rPr>
              <a:t>MoG</a:t>
            </a:r>
            <a:r>
              <a:rPr lang="en-US" dirty="0">
                <a:latin typeface="Calibri"/>
                <a:ea typeface="Calibri"/>
                <a:cs typeface="Calibri"/>
              </a:rPr>
              <a:t>.  Please talk this through with your mentors, as they should be aware of when the RPTs' teaching involvement increases.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13</a:t>
            </a:fld>
            <a:endParaRPr lang="en-GB" altLang="en-US" dirty="0"/>
          </a:p>
        </p:txBody>
      </p:sp>
    </p:spTree>
    <p:extLst>
      <p:ext uri="{BB962C8B-B14F-4D97-AF65-F5344CB8AC3E}">
        <p14:creationId xmlns:p14="http://schemas.microsoft.com/office/powerpoint/2010/main" val="1566381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This is an example timetable, based on a 5 period day/two week timetable.  Sharing an example timetable can be helpful for new mentors to see how this works in practice (and how they might want to plan for 72% teaching timetable, which the RPT will gradually build up to. </a:t>
            </a:r>
            <a:endParaRPr lang="en-GB" dirty="0"/>
          </a:p>
          <a:p>
            <a:endParaRPr lang="en-GB" dirty="0">
              <a:latin typeface="Effra"/>
            </a:endParaRPr>
          </a:p>
          <a:p>
            <a:r>
              <a:rPr lang="en-GB" dirty="0"/>
              <a:t>From the </a:t>
            </a:r>
            <a:r>
              <a:rPr lang="en-GB" dirty="0" err="1"/>
              <a:t>MoG</a:t>
            </a:r>
            <a:r>
              <a:rPr lang="en-GB" dirty="0"/>
              <a:t>:</a:t>
            </a:r>
          </a:p>
          <a:p>
            <a:pPr marL="0" indent="0">
              <a:buNone/>
            </a:pPr>
            <a:r>
              <a:rPr lang="en-GB" sz="1200" dirty="0"/>
              <a:t>‘Supported subject-specific teaching’ can involve: </a:t>
            </a:r>
          </a:p>
          <a:p>
            <a:pPr marL="0" indent="0">
              <a:buNone/>
            </a:pPr>
            <a:r>
              <a:rPr lang="en-GB" sz="1200" dirty="0"/>
              <a:t>• Teaching </a:t>
            </a:r>
            <a:r>
              <a:rPr lang="en-GB" sz="1200" b="1" dirty="0"/>
              <a:t>small sections of a lesson</a:t>
            </a:r>
            <a:r>
              <a:rPr lang="en-GB" sz="1200" dirty="0"/>
              <a:t>, using resources that the RPT has already observed being used effectively • Teaching small sections of a lesson from </a:t>
            </a:r>
            <a:r>
              <a:rPr lang="en-GB" sz="1200" b="1" dirty="0"/>
              <a:t>established resources </a:t>
            </a:r>
          </a:p>
          <a:p>
            <a:pPr marL="0" indent="0">
              <a:buNone/>
            </a:pPr>
            <a:r>
              <a:rPr lang="en-GB" sz="1200" dirty="0"/>
              <a:t>• </a:t>
            </a:r>
            <a:r>
              <a:rPr lang="en-GB" sz="1200" b="1" dirty="0"/>
              <a:t>Co-planning</a:t>
            </a:r>
            <a:r>
              <a:rPr lang="en-GB" sz="1200" dirty="0"/>
              <a:t> resources and </a:t>
            </a:r>
            <a:r>
              <a:rPr lang="en-GB" sz="1200" b="1" dirty="0"/>
              <a:t>observing</a:t>
            </a:r>
            <a:r>
              <a:rPr lang="en-GB" sz="1200" dirty="0"/>
              <a:t> an experienced teacher deliver them </a:t>
            </a:r>
          </a:p>
          <a:p>
            <a:pPr marL="0" indent="0">
              <a:buNone/>
            </a:pPr>
            <a:r>
              <a:rPr lang="en-GB" sz="1200" dirty="0"/>
              <a:t>• </a:t>
            </a:r>
            <a:r>
              <a:rPr lang="en-GB" sz="1200" b="1" dirty="0"/>
              <a:t>Micro-teaching</a:t>
            </a:r>
            <a:r>
              <a:rPr lang="en-GB" sz="1200" dirty="0"/>
              <a:t> within lessons, focussing on a particular aspect (e.g. substantive content exposition, welcoming pupils and setting starter, managing a transition, questioning pupils after a task, discussing homework, setting a difficult task by modelling an outcome with pupils, etc), with detailed planning and explicitly stated rationale</a:t>
            </a:r>
          </a:p>
          <a:p>
            <a:pPr marL="0" indent="0">
              <a:buNone/>
            </a:pPr>
            <a:r>
              <a:rPr lang="en-GB" sz="1200" dirty="0"/>
              <a:t> • </a:t>
            </a:r>
            <a:r>
              <a:rPr lang="en-GB" sz="1200" b="1" dirty="0"/>
              <a:t>Co-planning a full lesson </a:t>
            </a:r>
            <a:r>
              <a:rPr lang="en-GB" sz="1200" dirty="0"/>
              <a:t>with an experienced teacher, then teaching • Co-planning a lesson that is not currently taught or resourced, with an experienced teacher, then teaching </a:t>
            </a:r>
          </a:p>
          <a:p>
            <a:pPr marL="0" indent="0">
              <a:buNone/>
            </a:pPr>
            <a:r>
              <a:rPr lang="en-GB" sz="1200" dirty="0"/>
              <a:t>• </a:t>
            </a:r>
            <a:r>
              <a:rPr lang="en-GB" sz="1200" b="1" dirty="0"/>
              <a:t>Co-planning a short sequence </a:t>
            </a:r>
            <a:r>
              <a:rPr lang="en-GB" sz="1200" dirty="0"/>
              <a:t>of lessons, with an experienced teacher, then teaching.’</a:t>
            </a:r>
          </a:p>
          <a:p>
            <a:pPr marL="0" indent="0">
              <a:buNone/>
            </a:pPr>
            <a:endParaRPr lang="en-GB" sz="1200" dirty="0"/>
          </a:p>
          <a:p>
            <a:pPr marL="0" indent="0">
              <a:buNone/>
            </a:pPr>
            <a:r>
              <a:rPr lang="en-GB" sz="1200" dirty="0"/>
              <a:t>You may also want to discuss opportunities for 6</a:t>
            </a:r>
            <a:r>
              <a:rPr lang="en-GB" sz="1200" baseline="30000" dirty="0"/>
              <a:t>th</a:t>
            </a:r>
            <a:r>
              <a:rPr lang="en-GB" sz="1200" dirty="0"/>
              <a:t> Form teaching, if that is appropriate for your school setting (see </a:t>
            </a:r>
            <a:r>
              <a:rPr lang="en-GB" sz="1200" dirty="0" err="1"/>
              <a:t>MoG</a:t>
            </a:r>
            <a:r>
              <a:rPr lang="en-GB" sz="1200" dirty="0"/>
              <a:t>, section 8.4)</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15</a:t>
            </a:fld>
            <a:endParaRPr lang="en-GB" altLang="en-US" dirty="0"/>
          </a:p>
        </p:txBody>
      </p:sp>
    </p:spTree>
    <p:extLst>
      <p:ext uri="{BB962C8B-B14F-4D97-AF65-F5344CB8AC3E}">
        <p14:creationId xmlns:p14="http://schemas.microsoft.com/office/powerpoint/2010/main" val="95276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lesson planning expectations across the different phases of the course.  </a:t>
            </a:r>
          </a:p>
          <a:p>
            <a:r>
              <a:rPr lang="en-GB" dirty="0">
                <a:latin typeface="Effra"/>
              </a:rPr>
              <a:t>There is opportunity here to discuss mentors’ facilitating RPTs’ access to teaching resources and existing plans (curriculum maps, schemes of work/medium term plans).  Talking the RPTs through existing materials, how to access them, how and when to use them (and how they might be adapted) is really helpful.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16</a:t>
            </a:fld>
            <a:endParaRPr lang="en-GB" altLang="en-US" dirty="0"/>
          </a:p>
        </p:txBody>
      </p:sp>
    </p:spTree>
    <p:extLst>
      <p:ext uri="{BB962C8B-B14F-4D97-AF65-F5344CB8AC3E}">
        <p14:creationId xmlns:p14="http://schemas.microsoft.com/office/powerpoint/2010/main" val="413686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Effra" panose="020B0603020203020204" pitchFamily="34" charset="0"/>
                <a:ea typeface="+mn-ea"/>
                <a:cs typeface="+mn-cs"/>
              </a:rPr>
              <a:t>One of the most important parts of the University of Reading Partnership </a:t>
            </a:r>
            <a:r>
              <a:rPr lang="en-US" sz="1200" b="0" i="0" u="none" strike="noStrike" kern="1200" baseline="0" dirty="0" err="1">
                <a:solidFill>
                  <a:schemeClr val="tx1"/>
                </a:solidFill>
                <a:latin typeface="Effra" panose="020B0603020203020204" pitchFamily="34" charset="0"/>
                <a:ea typeface="+mn-ea"/>
                <a:cs typeface="+mn-cs"/>
              </a:rPr>
              <a:t>programme</a:t>
            </a:r>
            <a:r>
              <a:rPr lang="en-US" sz="1200" b="0" i="0" u="none" strike="noStrike" kern="1200" baseline="0" dirty="0">
                <a:solidFill>
                  <a:schemeClr val="tx1"/>
                </a:solidFill>
                <a:latin typeface="Effra" panose="020B0603020203020204" pitchFamily="34" charset="0"/>
                <a:ea typeface="+mn-ea"/>
                <a:cs typeface="+mn-cs"/>
              </a:rPr>
              <a:t> is the </a:t>
            </a:r>
            <a:r>
              <a:rPr lang="en-US" sz="1200" b="0" i="0" u="none" strike="noStrike" kern="1200" baseline="0" dirty="0" err="1">
                <a:solidFill>
                  <a:schemeClr val="tx1"/>
                </a:solidFill>
                <a:latin typeface="Effra" panose="020B0603020203020204" pitchFamily="34" charset="0"/>
                <a:ea typeface="+mn-ea"/>
                <a:cs typeface="+mn-cs"/>
              </a:rPr>
              <a:t>WRoP</a:t>
            </a:r>
            <a:r>
              <a:rPr lang="en-US" sz="1200" b="0" i="0" u="none" strike="noStrike" kern="1200" baseline="0" dirty="0">
                <a:solidFill>
                  <a:schemeClr val="tx1"/>
                </a:solidFill>
                <a:latin typeface="Effra" panose="020B0603020203020204" pitchFamily="34" charset="0"/>
                <a:ea typeface="+mn-ea"/>
                <a:cs typeface="+mn-cs"/>
              </a:rPr>
              <a:t>. The purpose of this document is for RPTs to embed critical and constructive reflective practice into their day-to-day teaching. It is the RPT’s responsibility to write </a:t>
            </a:r>
            <a:r>
              <a:rPr lang="en-US" sz="1200" b="0" i="0" u="none" strike="noStrike" kern="1200" baseline="0" dirty="0" err="1">
                <a:solidFill>
                  <a:schemeClr val="tx1"/>
                </a:solidFill>
                <a:latin typeface="Effra" panose="020B0603020203020204" pitchFamily="34" charset="0"/>
                <a:ea typeface="+mn-ea"/>
                <a:cs typeface="+mn-cs"/>
              </a:rPr>
              <a:t>WRoPs</a:t>
            </a:r>
            <a:r>
              <a:rPr lang="en-US" sz="1200" b="0" i="0" u="none" strike="noStrike" kern="1200" baseline="0" dirty="0">
                <a:solidFill>
                  <a:schemeClr val="tx1"/>
                </a:solidFill>
                <a:latin typeface="Effra" panose="020B0603020203020204" pitchFamily="34" charset="0"/>
                <a:ea typeface="+mn-ea"/>
                <a:cs typeface="+mn-cs"/>
              </a:rPr>
              <a:t>. The </a:t>
            </a:r>
            <a:r>
              <a:rPr lang="en-US" sz="1200" b="0" i="0" u="none" strike="noStrike" kern="1200" baseline="0" dirty="0" err="1">
                <a:solidFill>
                  <a:schemeClr val="tx1"/>
                </a:solidFill>
                <a:latin typeface="Effra" panose="020B0603020203020204" pitchFamily="34" charset="0"/>
                <a:ea typeface="+mn-ea"/>
                <a:cs typeface="+mn-cs"/>
              </a:rPr>
              <a:t>WRoP</a:t>
            </a:r>
            <a:r>
              <a:rPr lang="en-US" sz="1200" b="0" i="0" u="none" strike="noStrike" kern="1200" baseline="0" dirty="0">
                <a:solidFill>
                  <a:schemeClr val="tx1"/>
                </a:solidFill>
                <a:latin typeface="Effra" panose="020B0603020203020204" pitchFamily="34" charset="0"/>
                <a:ea typeface="+mn-ea"/>
                <a:cs typeface="+mn-cs"/>
              </a:rPr>
              <a:t> will then be discussed as part of each Mentor Meeting, giving RPTs a chance to share and discuss with their Mentor their reflection upon some of their powerful experiences. Subject Leaders will share examples of effective and ineffective </a:t>
            </a:r>
            <a:r>
              <a:rPr lang="en-US" sz="1200" b="0" i="0" u="none" strike="noStrike" kern="1200" baseline="0" dirty="0" err="1">
                <a:solidFill>
                  <a:schemeClr val="tx1"/>
                </a:solidFill>
                <a:latin typeface="Effra" panose="020B0603020203020204" pitchFamily="34" charset="0"/>
                <a:ea typeface="+mn-ea"/>
                <a:cs typeface="+mn-cs"/>
              </a:rPr>
              <a:t>WRoPs</a:t>
            </a:r>
            <a:r>
              <a:rPr lang="en-US" sz="1200" b="0" i="0" u="none" strike="noStrike" kern="1200" baseline="0" dirty="0">
                <a:solidFill>
                  <a:schemeClr val="tx1"/>
                </a:solidFill>
                <a:latin typeface="Effra" panose="020B0603020203020204" pitchFamily="34" charset="0"/>
                <a:ea typeface="+mn-ea"/>
                <a:cs typeface="+mn-cs"/>
              </a:rPr>
              <a:t>; the important thing is that it should not be a description of all RPTs have done but a summary of their key learning ‘moments’. </a:t>
            </a:r>
          </a:p>
          <a:p>
            <a:r>
              <a:rPr lang="en-US" sz="1200" b="0" i="0" u="none" strike="noStrike" kern="1200" baseline="0" dirty="0">
                <a:solidFill>
                  <a:schemeClr val="tx1"/>
                </a:solidFill>
                <a:latin typeface="Effra" panose="020B0603020203020204" pitchFamily="34" charset="0"/>
                <a:ea typeface="+mn-ea"/>
                <a:cs typeface="+mn-cs"/>
              </a:rPr>
              <a:t>During the Mentor Meeting each week, the Mentor will complete a Mentor Meeting Log. Guidance on completing this document is given here: </a:t>
            </a:r>
          </a:p>
          <a:p>
            <a:r>
              <a:rPr lang="en-US" sz="1200" b="0" i="0" u="none" strike="noStrike" kern="1200" baseline="0" dirty="0">
                <a:solidFill>
                  <a:schemeClr val="tx1"/>
                </a:solidFill>
                <a:latin typeface="Effra" panose="020B0603020203020204" pitchFamily="34" charset="0"/>
                <a:ea typeface="+mn-ea"/>
                <a:cs typeface="+mn-cs"/>
              </a:rPr>
              <a:t>We recommend one target should be set, focusing on an area that will be most helpful to the RPT’s development in the following week. Targets will be informed by feedback given to RPTs on their teaching by staff in the previous week. </a:t>
            </a:r>
          </a:p>
          <a:p>
            <a:r>
              <a:rPr lang="en-US" sz="1200" b="0" i="0" u="none" strike="noStrike" kern="1200" baseline="0" dirty="0">
                <a:solidFill>
                  <a:schemeClr val="tx1"/>
                </a:solidFill>
                <a:latin typeface="Effra" panose="020B0603020203020204" pitchFamily="34" charset="0"/>
                <a:ea typeface="+mn-ea"/>
                <a:cs typeface="+mn-cs"/>
              </a:rPr>
              <a:t>Each target should relate to an aspect of their development as a teacher (e.g. “Communicate effectively with parents regarding their child’s learning”) not to specific tasks (such as “prepare, attend and participate in Year 8 parents’ evening”, which is a strategy (or way) for meeting the target). If RPTs or Mentors want guidance on the distinction, they should discuss it with the University Tutor. </a:t>
            </a:r>
          </a:p>
          <a:p>
            <a:r>
              <a:rPr lang="en-US" sz="1200" b="0" i="0" u="none" strike="noStrike" kern="1200" baseline="0" dirty="0">
                <a:solidFill>
                  <a:schemeClr val="tx1"/>
                </a:solidFill>
                <a:latin typeface="Effra" panose="020B0603020203020204" pitchFamily="34" charset="0"/>
                <a:ea typeface="+mn-ea"/>
                <a:cs typeface="+mn-cs"/>
              </a:rPr>
              <a:t>Targets should be SMART (Specific, Measurable, Achievable, Relevant, Time-bound). </a:t>
            </a:r>
          </a:p>
          <a:p>
            <a:endParaRPr lang="en-GB" sz="1200" b="0" i="0" u="none" strike="noStrike" kern="1200" baseline="0" dirty="0">
              <a:solidFill>
                <a:schemeClr val="tx1"/>
              </a:solidFill>
              <a:latin typeface="Effra" panose="020B0603020203020204" pitchFamily="34" charset="0"/>
              <a:ea typeface="+mn-ea"/>
              <a:cs typeface="+mn-cs"/>
            </a:endParaRPr>
          </a:p>
          <a:p>
            <a:r>
              <a:rPr lang="en-US" sz="1200" b="0" i="0" u="none" strike="noStrike" kern="1200" baseline="0" dirty="0">
                <a:solidFill>
                  <a:schemeClr val="tx1"/>
                </a:solidFill>
                <a:latin typeface="Effra" panose="020B0603020203020204" pitchFamily="34" charset="0"/>
                <a:ea typeface="+mn-ea"/>
                <a:cs typeface="+mn-cs"/>
              </a:rPr>
              <a:t>Possible strategies or ways for meeting targets might include reading around an issue or aspect of their subject specialism, researching teaching resources, observations of teachers, trying out a strategy with a particular class. </a:t>
            </a:r>
          </a:p>
          <a:p>
            <a:endParaRPr lang="en-GB" dirty="0"/>
          </a:p>
          <a:p>
            <a:r>
              <a:rPr lang="en-GB" dirty="0">
                <a:latin typeface="Effra"/>
              </a:rPr>
              <a:t>This is a good opportunity to discuss how to set targets, SMART targets are helpful and should address the intended learning of RPT.  For example 'improve timings' as a target is too vague and could be re-worded to something like: 'Consider the timing of activities for your Yr7 lesson, so that things don't overrun/there is dead time in the lesson'.  Strategies can then be suggested to support the target, such as 'Observe the Yr7 lesson with teacher X, making a note of how much time is assigned to activities.  Use a timer in your lesson as a reminder for yourself'  etc. </a:t>
            </a:r>
            <a:endParaRPr lang="en-GB" dirty="0"/>
          </a:p>
        </p:txBody>
      </p:sp>
      <p:sp>
        <p:nvSpPr>
          <p:cNvPr id="4" name="Slide Number Placeholder 3"/>
          <p:cNvSpPr>
            <a:spLocks noGrp="1"/>
          </p:cNvSpPr>
          <p:nvPr>
            <p:ph type="sldNum" sz="quarter" idx="5"/>
          </p:nvPr>
        </p:nvSpPr>
        <p:spPr/>
        <p:txBody>
          <a:bodyPr/>
          <a:lstStyle/>
          <a:p>
            <a:fld id="{8027C6EB-51D6-4AAB-8461-F3940861FE12}" type="slidenum">
              <a:rPr lang="en-GB" smtClean="0"/>
              <a:t>17</a:t>
            </a:fld>
            <a:endParaRPr lang="en-GB"/>
          </a:p>
        </p:txBody>
      </p:sp>
    </p:spTree>
    <p:extLst>
      <p:ext uri="{BB962C8B-B14F-4D97-AF65-F5344CB8AC3E}">
        <p14:creationId xmlns:p14="http://schemas.microsoft.com/office/powerpoint/2010/main" val="1143237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we’ve added guidance for observers to the lesson feedback form.  Please encourage mentors to refer to this and disseminate good practice with other colleagues who are not mentors but may observe their RPT and provide feedback.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18</a:t>
            </a:fld>
            <a:endParaRPr lang="en-GB" altLang="en-US" dirty="0"/>
          </a:p>
        </p:txBody>
      </p:sp>
    </p:spTree>
    <p:extLst>
      <p:ext uri="{BB962C8B-B14F-4D97-AF65-F5344CB8AC3E}">
        <p14:creationId xmlns:p14="http://schemas.microsoft.com/office/powerpoint/2010/main" val="837648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You can use the opportunity to discuss how and when feedback should be given (positive framing; and soon after the observation wherever possible).  Rather than asking how the RPT thought the lesson went, mentors/observers can ask: 'what did you want the pupils to learn?  How far do you feel this was achieved?'</a:t>
            </a:r>
            <a:endParaRPr lang="en-GB" dirty="0"/>
          </a:p>
          <a:p>
            <a:r>
              <a:rPr lang="en-GB" dirty="0">
                <a:latin typeface="Effra"/>
              </a:rPr>
              <a:t>Note that mentor training 2.3 (a video released in October) will cover observation and feedback.  </a:t>
            </a:r>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19</a:t>
            </a:fld>
            <a:endParaRPr lang="en-GB" altLang="en-US" dirty="0"/>
          </a:p>
        </p:txBody>
      </p:sp>
    </p:spTree>
    <p:extLst>
      <p:ext uri="{BB962C8B-B14F-4D97-AF65-F5344CB8AC3E}">
        <p14:creationId xmlns:p14="http://schemas.microsoft.com/office/powerpoint/2010/main" val="3007846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20</a:t>
            </a:fld>
            <a:endParaRPr lang="en-GB" altLang="en-US" dirty="0"/>
          </a:p>
        </p:txBody>
      </p:sp>
    </p:spTree>
    <p:extLst>
      <p:ext uri="{BB962C8B-B14F-4D97-AF65-F5344CB8AC3E}">
        <p14:creationId xmlns:p14="http://schemas.microsoft.com/office/powerpoint/2010/main" val="1804890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share your PS timetable with your mentors, so that they are aware of what is covered when (it may form part of the mentor meeting conversation that week).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21</a:t>
            </a:fld>
            <a:endParaRPr lang="en-GB" altLang="en-US" dirty="0"/>
          </a:p>
        </p:txBody>
      </p:sp>
    </p:spTree>
    <p:extLst>
      <p:ext uri="{BB962C8B-B14F-4D97-AF65-F5344CB8AC3E}">
        <p14:creationId xmlns:p14="http://schemas.microsoft.com/office/powerpoint/2010/main" val="2822100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latin typeface="Effra"/>
              </a:rPr>
              <a:t>RPTs will be responsible for completing a booklet. Ensure you are aware of when ITAPs are and refer to these in mentor meetings. </a:t>
            </a:r>
            <a:endParaRPr lang="en-US" dirty="0">
              <a:latin typeface="Effra"/>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22</a:t>
            </a:fld>
            <a:endParaRPr lang="en-GB" altLang="en-US" dirty="0"/>
          </a:p>
        </p:txBody>
      </p:sp>
    </p:spTree>
    <p:extLst>
      <p:ext uri="{BB962C8B-B14F-4D97-AF65-F5344CB8AC3E}">
        <p14:creationId xmlns:p14="http://schemas.microsoft.com/office/powerpoint/2010/main" val="1758814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Depending on how you're </a:t>
            </a:r>
            <a:r>
              <a:rPr lang="en-US" dirty="0" err="1">
                <a:latin typeface="Calibri"/>
                <a:ea typeface="Calibri"/>
                <a:cs typeface="Calibri"/>
              </a:rPr>
              <a:t>organising</a:t>
            </a:r>
            <a:r>
              <a:rPr lang="en-US" dirty="0">
                <a:latin typeface="Calibri"/>
                <a:ea typeface="Calibri"/>
                <a:cs typeface="Calibri"/>
              </a:rPr>
              <a:t> the school-based aspects of the ITAPs, please do share your expectations of mentor involvement in these activities.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23</a:t>
            </a:fld>
            <a:endParaRPr lang="en-GB" altLang="en-US" dirty="0"/>
          </a:p>
        </p:txBody>
      </p:sp>
    </p:spTree>
    <p:extLst>
      <p:ext uri="{BB962C8B-B14F-4D97-AF65-F5344CB8AC3E}">
        <p14:creationId xmlns:p14="http://schemas.microsoft.com/office/powerpoint/2010/main" val="140814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dirty="0"/>
          </a:p>
        </p:txBody>
      </p:sp>
    </p:spTree>
    <p:extLst>
      <p:ext uri="{BB962C8B-B14F-4D97-AF65-F5344CB8AC3E}">
        <p14:creationId xmlns:p14="http://schemas.microsoft.com/office/powerpoint/2010/main" val="1205889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Use these scenarios to discuss how mentors might handle potentially difficult situations with their RPT.  If you have experienced mentors, they will be able to share their experiences with new mentors.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25</a:t>
            </a:fld>
            <a:endParaRPr lang="en-GB" altLang="en-US" dirty="0"/>
          </a:p>
        </p:txBody>
      </p:sp>
    </p:spTree>
    <p:extLst>
      <p:ext uri="{BB962C8B-B14F-4D97-AF65-F5344CB8AC3E}">
        <p14:creationId xmlns:p14="http://schemas.microsoft.com/office/powerpoint/2010/main" val="116116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ensure mentors have downloaded and read the Manual of Guidance and the Mentor Handbook.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a:t>
            </a:fld>
            <a:endParaRPr lang="en-GB" altLang="en-US" dirty="0"/>
          </a:p>
        </p:txBody>
      </p:sp>
    </p:spTree>
    <p:extLst>
      <p:ext uri="{BB962C8B-B14F-4D97-AF65-F5344CB8AC3E}">
        <p14:creationId xmlns:p14="http://schemas.microsoft.com/office/powerpoint/2010/main" val="308355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5</a:t>
            </a:fld>
            <a:endParaRPr lang="en-GB" altLang="en-US" dirty="0"/>
          </a:p>
        </p:txBody>
      </p:sp>
    </p:spTree>
    <p:extLst>
      <p:ext uri="{BB962C8B-B14F-4D97-AF65-F5344CB8AC3E}">
        <p14:creationId xmlns:p14="http://schemas.microsoft.com/office/powerpoint/2010/main" val="3868342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Share the names and subject specialisms of the trainee teachers you will be hosting this year.   Depending on whether or not your mentors have met their RPTs, this is a good opportunity for them to share some information/background/experience/subject knowledge specialisms that they are bringing to the programme (the RPTs' Opening Position Statements are helpful here).  This would also allow a discussion of how mentors might personalise their training to meet their RPTs' needs, and possibly considerations that they may need to have with regards, for example, if their RPT has very little/no school experience.  </a:t>
            </a:r>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6</a:t>
            </a:fld>
            <a:endParaRPr lang="en-GB" altLang="en-US" dirty="0"/>
          </a:p>
        </p:txBody>
      </p:sp>
    </p:spTree>
    <p:extLst>
      <p:ext uri="{BB962C8B-B14F-4D97-AF65-F5344CB8AC3E}">
        <p14:creationId xmlns:p14="http://schemas.microsoft.com/office/powerpoint/2010/main" val="207822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a:latin typeface="Effra"/>
              </a:rPr>
              <a:t>If communicating with university tutors/subject leads, it is helpful to cc the </a:t>
            </a:r>
            <a:r>
              <a:rPr lang="en-GB" dirty="0" err="1">
                <a:latin typeface="Effra"/>
              </a:rPr>
              <a:t>ITTCo</a:t>
            </a:r>
            <a:endParaRPr lang="en-GB" dirty="0" err="1"/>
          </a:p>
          <a:p>
            <a:endParaRPr lang="en-GB" dirty="0"/>
          </a:p>
        </p:txBody>
      </p:sp>
      <p:sp>
        <p:nvSpPr>
          <p:cNvPr id="4" name="Slide Number Placeholder 3"/>
          <p:cNvSpPr>
            <a:spLocks noGrp="1"/>
          </p:cNvSpPr>
          <p:nvPr>
            <p:ph type="sldNum" sz="quarter" idx="5"/>
          </p:nvPr>
        </p:nvSpPr>
        <p:spPr/>
        <p:txBody>
          <a:bodyPr/>
          <a:lstStyle/>
          <a:p>
            <a:fld id="{C3224570-003B-4227-BFEA-03D6F8A51DBE}" type="slidenum">
              <a:rPr lang="en-GB" smtClean="0"/>
              <a:t>7</a:t>
            </a:fld>
            <a:endParaRPr lang="en-GB"/>
          </a:p>
        </p:txBody>
      </p:sp>
    </p:spTree>
    <p:extLst>
      <p:ext uri="{BB962C8B-B14F-4D97-AF65-F5344CB8AC3E}">
        <p14:creationId xmlns:p14="http://schemas.microsoft.com/office/powerpoint/2010/main" val="401230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These are some of the ways in which </a:t>
            </a:r>
            <a:r>
              <a:rPr lang="en-US" dirty="0" err="1">
                <a:latin typeface="Calibri"/>
                <a:ea typeface="Calibri"/>
                <a:cs typeface="Calibri"/>
              </a:rPr>
              <a:t>ITTCos</a:t>
            </a:r>
            <a:r>
              <a:rPr lang="en-US" dirty="0">
                <a:latin typeface="Calibri"/>
                <a:ea typeface="Calibri"/>
                <a:cs typeface="Calibri"/>
              </a:rPr>
              <a:t> can ensure consistency in mentoring in their setting.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8</a:t>
            </a:fld>
            <a:endParaRPr lang="en-GB" altLang="en-US" dirty="0"/>
          </a:p>
        </p:txBody>
      </p:sp>
    </p:spTree>
    <p:extLst>
      <p:ext uri="{BB962C8B-B14F-4D97-AF65-F5344CB8AC3E}">
        <p14:creationId xmlns:p14="http://schemas.microsoft.com/office/powerpoint/2010/main" val="383494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opportunity to discuss why they’ve been asked to be a mentor and what being a mentor means in the context of your school.  You could frame this around your school ethos, for example, and draw out some of the considerations that might need to be made/mentors might need to think about to help their RPTs acclimatise to your school.  For example, if your school is single sex or selective etc.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10</a:t>
            </a:fld>
            <a:endParaRPr lang="en-GB" altLang="en-US" dirty="0"/>
          </a:p>
        </p:txBody>
      </p:sp>
    </p:spTree>
    <p:extLst>
      <p:ext uri="{BB962C8B-B14F-4D97-AF65-F5344CB8AC3E}">
        <p14:creationId xmlns:p14="http://schemas.microsoft.com/office/powerpoint/2010/main" val="3033676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Effra"/>
              </a:rPr>
              <a:t>This is the outline for the </a:t>
            </a:r>
            <a:r>
              <a:rPr lang="en-GB" dirty="0" err="1">
                <a:latin typeface="Effra"/>
              </a:rPr>
              <a:t>UoR</a:t>
            </a:r>
            <a:r>
              <a:rPr lang="en-GB" dirty="0">
                <a:latin typeface="Effra"/>
              </a:rPr>
              <a:t> Mentor Curriculum for 2025-26.  Please direct them to the </a:t>
            </a:r>
            <a:r>
              <a:rPr lang="en-GB" dirty="0" err="1">
                <a:latin typeface="Effra"/>
              </a:rPr>
              <a:t>UoR</a:t>
            </a:r>
            <a:r>
              <a:rPr lang="en-GB" dirty="0">
                <a:latin typeface="Effra"/>
              </a:rPr>
              <a:t> Mentor Hub: https://sitesb.reading.ac.uk/ioe-mentoring/ </a:t>
            </a:r>
            <a:r>
              <a:rPr lang="en-US" sz="1200" b="0" i="0" kern="1200" dirty="0">
                <a:solidFill>
                  <a:schemeClr val="tx1"/>
                </a:solidFill>
                <a:effectLst/>
                <a:latin typeface="Effra" panose="020B0603020203020204" pitchFamily="34" charset="0"/>
                <a:ea typeface="+mn-ea"/>
                <a:cs typeface="+mn-cs"/>
              </a:rPr>
              <a:t>All Mentors must engage with all Core Training.  All Mentors can benefit from Materials to Scaffold Mentoring.  New Mentors and Aspiring Mentors can engage with Optional Training Materials. Mentors who complete all Core and Optional Training will achieve </a:t>
            </a:r>
            <a:r>
              <a:rPr lang="en-US" sz="1200" b="0" i="0" kern="1200" dirty="0" err="1">
                <a:solidFill>
                  <a:schemeClr val="tx1"/>
                </a:solidFill>
                <a:effectLst/>
                <a:latin typeface="Effra" panose="020B0603020203020204" pitchFamily="34" charset="0"/>
                <a:ea typeface="+mn-ea"/>
                <a:cs typeface="+mn-cs"/>
              </a:rPr>
              <a:t>UoR</a:t>
            </a:r>
            <a:r>
              <a:rPr lang="en-US" sz="1200" b="0" i="0" kern="1200" dirty="0">
                <a:solidFill>
                  <a:schemeClr val="tx1"/>
                </a:solidFill>
                <a:effectLst/>
                <a:latin typeface="Effra" panose="020B0603020203020204" pitchFamily="34" charset="0"/>
                <a:ea typeface="+mn-ea"/>
                <a:cs typeface="+mn-cs"/>
              </a:rPr>
              <a:t> Mentor Certification. </a:t>
            </a:r>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11</a:t>
            </a:fld>
            <a:endParaRPr lang="en-GB" altLang="en-US" dirty="0"/>
          </a:p>
        </p:txBody>
      </p:sp>
    </p:spTree>
    <p:extLst>
      <p:ext uri="{BB962C8B-B14F-4D97-AF65-F5344CB8AC3E}">
        <p14:creationId xmlns:p14="http://schemas.microsoft.com/office/powerpoint/2010/main" val="3333626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566400"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8400256" y="2214000"/>
            <a:ext cx="3456384"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566400" y="2322040"/>
            <a:ext cx="5184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66400" y="1340768"/>
            <a:ext cx="11040000" cy="82800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10704702" y="6343280"/>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566400" y="2319968"/>
            <a:ext cx="11040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400" y="2322040"/>
            <a:ext cx="11040000" cy="396000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bg>
      <p:bgPr>
        <a:solidFill>
          <a:srgbClr val="FDE6AB"/>
        </a:solidFill>
        <a:effectLst/>
      </p:bgPr>
    </p:bg>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ysClr val="windowText" lastClr="000000"/>
                </a:solidFill>
              </a:defRPr>
            </a:lvl1pPr>
          </a:lstStyle>
          <a:p>
            <a:pPr lvl="0"/>
            <a:r>
              <a:rPr lang="en-US" altLang="en-US" noProof="0" dirty="0"/>
              <a:t>Click to add subtitle</a:t>
            </a:r>
            <a:endParaRPr lang="en-GB" altLang="en-US" noProof="0"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tx2"/>
                </a:solidFill>
                <a:latin typeface="Arial" panose="020B0604020202020204" pitchFamily="34" charset="0"/>
                <a:cs typeface="Arial" panose="020B0604020202020204" pitchFamily="34" charset="0"/>
              </a:defRPr>
            </a:lvl1pPr>
          </a:lstStyle>
          <a:p>
            <a:r>
              <a:rPr lang="en-GB" dirty="0"/>
              <a:t>Wednesday, 11 June 2014</a:t>
            </a:r>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2"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566400" y="476672"/>
            <a:ext cx="1104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52128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2" y="0"/>
            <a:ext cx="8127692"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8400256" y="2214000"/>
            <a:ext cx="3456384"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566400" y="2322040"/>
            <a:ext cx="1104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566400"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6108436"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sz="2000"/>
          </a:p>
        </p:txBody>
      </p:sp>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pic>
        <p:nvPicPr>
          <p:cNvPr id="32" name="Picture 55" descr="White version of the University of Reading's logo." title="University of Reading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15"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1"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3084" name="Rectangle 12"/>
          <p:cNvSpPr>
            <a:spLocks noGrp="1" noChangeArrowheads="1"/>
          </p:cNvSpPr>
          <p:nvPr>
            <p:ph type="subTitle" idx="1" hasCustomPrompt="1"/>
          </p:nvPr>
        </p:nvSpPr>
        <p:spPr>
          <a:xfrm>
            <a:off x="566401" y="4653136"/>
            <a:ext cx="10560051"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556685" y="3"/>
            <a:ext cx="2442972"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sp>
        <p:nvSpPr>
          <p:cNvPr id="19" name="TextBox 18"/>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4" name="Content Placeholder 5"/>
          <p:cNvSpPr>
            <a:spLocks noGrp="1"/>
          </p:cNvSpPr>
          <p:nvPr>
            <p:ph sz="quarter" idx="11" hasCustomPrompt="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hidden">
          <a:xfrm>
            <a:off x="10033002" y="438150"/>
            <a:ext cx="1560195" cy="5109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66400" y="134284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566400" y="232204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705" r:id="rId5"/>
    <p:sldLayoutId id="2147483696" r:id="rId6"/>
    <p:sldLayoutId id="2147483701" r:id="rId7"/>
    <p:sldLayoutId id="2147483702" r:id="rId8"/>
    <p:sldLayoutId id="2147483708" r:id="rId9"/>
    <p:sldLayoutId id="2147483713" r:id="rId10"/>
    <p:sldLayoutId id="2147483709" r:id="rId11"/>
    <p:sldLayoutId id="2147483710" r:id="rId12"/>
    <p:sldLayoutId id="2147483711" r:id="rId13"/>
    <p:sldLayoutId id="2147483712" r:id="rId14"/>
    <p:sldLayoutId id="2147483714" r:id="rId15"/>
    <p:sldLayoutId id="2147483715" r:id="rId16"/>
    <p:sldLayoutId id="2147483716" r:id="rId17"/>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6400" y="137012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566400" y="234932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a:t>Mentor Training Materials (1.6)</a:t>
            </a:r>
          </a:p>
        </p:txBody>
      </p:sp>
      <p:sp>
        <p:nvSpPr>
          <p:cNvPr id="9" name="Subtitle 8"/>
          <p:cNvSpPr>
            <a:spLocks noGrp="1"/>
          </p:cNvSpPr>
          <p:nvPr>
            <p:ph type="subTitle" idx="1"/>
          </p:nvPr>
        </p:nvSpPr>
        <p:spPr>
          <a:xfrm>
            <a:off x="407368" y="5046371"/>
            <a:ext cx="11040000" cy="925512"/>
          </a:xfrm>
        </p:spPr>
        <p:txBody>
          <a:bodyPr/>
          <a:lstStyle/>
          <a:p>
            <a:r>
              <a:rPr lang="en-GB" dirty="0"/>
              <a:t>‘Being an RPT mentor in your school’</a:t>
            </a:r>
          </a:p>
          <a:p>
            <a:r>
              <a:rPr lang="en-GB" dirty="0" err="1"/>
              <a:t>ITTCo</a:t>
            </a:r>
            <a:r>
              <a:rPr lang="en-GB" dirty="0"/>
              <a:t>-Mentor Training</a:t>
            </a:r>
          </a:p>
          <a:p>
            <a:endParaRPr lang="en-GB" dirty="0"/>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10" name="Text Placeholder 9"/>
          <p:cNvSpPr>
            <a:spLocks noGrp="1"/>
          </p:cNvSpPr>
          <p:nvPr>
            <p:ph type="body" sz="quarter" idx="13"/>
          </p:nvPr>
        </p:nvSpPr>
        <p:spPr>
          <a:xfrm>
            <a:off x="556685" y="3"/>
            <a:ext cx="2442971" cy="805551"/>
          </a:xfrm>
        </p:spPr>
        <p:txBody>
          <a:bodyPr/>
          <a:lstStyle/>
          <a:p>
            <a:r>
              <a:rPr lang="en-GB" dirty="0"/>
              <a:t>Secondary ITE – Mentor Curriculum 2025-26</a:t>
            </a:r>
          </a:p>
        </p:txBody>
      </p:sp>
      <p:pic>
        <p:nvPicPr>
          <p:cNvPr id="3" name="Picture 2">
            <a:extLst>
              <a:ext uri="{FF2B5EF4-FFF2-40B4-BE49-F238E27FC236}">
                <a16:creationId xmlns:a16="http://schemas.microsoft.com/office/drawing/2014/main" id="{70DA5AB8-DDF1-D2E5-BA8E-04D8629E96C0}"/>
              </a:ext>
            </a:extLst>
          </p:cNvPr>
          <p:cNvPicPr>
            <a:picLocks noChangeAspect="1"/>
          </p:cNvPicPr>
          <p:nvPr/>
        </p:nvPicPr>
        <p:blipFill>
          <a:blip r:embed="rId3"/>
          <a:stretch>
            <a:fillRect/>
          </a:stretch>
        </p:blipFill>
        <p:spPr>
          <a:xfrm>
            <a:off x="0" y="2028405"/>
            <a:ext cx="12192000" cy="2801190"/>
          </a:xfrm>
          <a:prstGeom prst="rect">
            <a:avLst/>
          </a:prstGeom>
        </p:spPr>
      </p:pic>
    </p:spTree>
    <p:extLst>
      <p:ext uri="{BB962C8B-B14F-4D97-AF65-F5344CB8AC3E}">
        <p14:creationId xmlns:p14="http://schemas.microsoft.com/office/powerpoint/2010/main" val="9416704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31A5-2676-4FB8-A7D4-3D17CB341C4B}"/>
              </a:ext>
            </a:extLst>
          </p:cNvPr>
          <p:cNvSpPr>
            <a:spLocks noGrp="1"/>
          </p:cNvSpPr>
          <p:nvPr>
            <p:ph type="title"/>
          </p:nvPr>
        </p:nvSpPr>
        <p:spPr>
          <a:xfrm>
            <a:off x="1333820" y="143167"/>
            <a:ext cx="7297353" cy="429530"/>
          </a:xfrm>
        </p:spPr>
        <p:txBody>
          <a:bodyPr>
            <a:normAutofit fontScale="90000"/>
          </a:bodyPr>
          <a:lstStyle/>
          <a:p>
            <a:r>
              <a:rPr lang="en-GB" dirty="0">
                <a:latin typeface="KG Drops of Jupiter" panose="02000000000000000000" pitchFamily="2" charset="0"/>
              </a:rPr>
              <a:t>What this means in practice:</a:t>
            </a:r>
          </a:p>
        </p:txBody>
      </p:sp>
      <p:sp>
        <p:nvSpPr>
          <p:cNvPr id="3" name="Content Placeholder 2">
            <a:extLst>
              <a:ext uri="{FF2B5EF4-FFF2-40B4-BE49-F238E27FC236}">
                <a16:creationId xmlns:a16="http://schemas.microsoft.com/office/drawing/2014/main" id="{0B37E9CD-2E6C-4228-BBB7-1A4FB4C7A6ED}"/>
              </a:ext>
            </a:extLst>
          </p:cNvPr>
          <p:cNvSpPr>
            <a:spLocks noGrp="1"/>
          </p:cNvSpPr>
          <p:nvPr>
            <p:ph idx="1"/>
          </p:nvPr>
        </p:nvSpPr>
        <p:spPr>
          <a:xfrm>
            <a:off x="8446587" y="1916832"/>
            <a:ext cx="3782208" cy="1080120"/>
          </a:xfrm>
          <a:solidFill>
            <a:schemeClr val="accent1">
              <a:lumMod val="20000"/>
              <a:lumOff val="80000"/>
            </a:schemeClr>
          </a:solidFill>
        </p:spPr>
        <p:txBody>
          <a:bodyPr/>
          <a:lstStyle/>
          <a:p>
            <a:r>
              <a:rPr lang="en-GB" i="1" dirty="0"/>
              <a:t>What does it mean to be a mentor in our school? </a:t>
            </a:r>
          </a:p>
        </p:txBody>
      </p:sp>
      <p:pic>
        <p:nvPicPr>
          <p:cNvPr id="5" name="Picture 4">
            <a:extLst>
              <a:ext uri="{FF2B5EF4-FFF2-40B4-BE49-F238E27FC236}">
                <a16:creationId xmlns:a16="http://schemas.microsoft.com/office/drawing/2014/main" id="{E18120F9-88A7-405A-8AAC-A632B37C1658}"/>
              </a:ext>
            </a:extLst>
          </p:cNvPr>
          <p:cNvPicPr>
            <a:picLocks noChangeAspect="1"/>
          </p:cNvPicPr>
          <p:nvPr/>
        </p:nvPicPr>
        <p:blipFill>
          <a:blip r:embed="rId3"/>
          <a:stretch>
            <a:fillRect/>
          </a:stretch>
        </p:blipFill>
        <p:spPr>
          <a:xfrm>
            <a:off x="335360" y="503535"/>
            <a:ext cx="8111227" cy="4696571"/>
          </a:xfrm>
          <a:prstGeom prst="rect">
            <a:avLst/>
          </a:prstGeom>
        </p:spPr>
      </p:pic>
      <p:pic>
        <p:nvPicPr>
          <p:cNvPr id="9" name="Picture 8">
            <a:extLst>
              <a:ext uri="{FF2B5EF4-FFF2-40B4-BE49-F238E27FC236}">
                <a16:creationId xmlns:a16="http://schemas.microsoft.com/office/drawing/2014/main" id="{1EFD4FEF-B353-4D37-B9C2-9C6D57B1D54A}"/>
              </a:ext>
            </a:extLst>
          </p:cNvPr>
          <p:cNvPicPr>
            <a:picLocks noChangeAspect="1"/>
          </p:cNvPicPr>
          <p:nvPr/>
        </p:nvPicPr>
        <p:blipFill>
          <a:blip r:embed="rId4"/>
          <a:stretch>
            <a:fillRect/>
          </a:stretch>
        </p:blipFill>
        <p:spPr>
          <a:xfrm>
            <a:off x="335360" y="5211134"/>
            <a:ext cx="8430190" cy="1503699"/>
          </a:xfrm>
          <a:prstGeom prst="rect">
            <a:avLst/>
          </a:prstGeom>
        </p:spPr>
      </p:pic>
    </p:spTree>
    <p:extLst>
      <p:ext uri="{BB962C8B-B14F-4D97-AF65-F5344CB8AC3E}">
        <p14:creationId xmlns:p14="http://schemas.microsoft.com/office/powerpoint/2010/main" val="29515650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E294DB-977A-12F7-B1D6-0BEBCD34A7B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94EB25E-D881-3775-9D7F-98C452A73427}"/>
              </a:ext>
            </a:extLst>
          </p:cNvPr>
          <p:cNvPicPr>
            <a:picLocks noChangeAspect="1"/>
          </p:cNvPicPr>
          <p:nvPr/>
        </p:nvPicPr>
        <p:blipFill>
          <a:blip r:embed="rId3"/>
          <a:stretch>
            <a:fillRect/>
          </a:stretch>
        </p:blipFill>
        <p:spPr>
          <a:xfrm>
            <a:off x="0" y="789406"/>
            <a:ext cx="12192000" cy="5279187"/>
          </a:xfrm>
          <a:prstGeom prst="rect">
            <a:avLst/>
          </a:prstGeom>
        </p:spPr>
      </p:pic>
    </p:spTree>
    <p:extLst>
      <p:ext uri="{BB962C8B-B14F-4D97-AF65-F5344CB8AC3E}">
        <p14:creationId xmlns:p14="http://schemas.microsoft.com/office/powerpoint/2010/main" val="16048508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ABE5-11F4-9340-A7FA-A0C51B63494C}"/>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A86982C0-FE06-1C80-498D-BDE11C87025A}"/>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D9D362A4-56C7-5815-5D66-BC2FC77EB71D}"/>
              </a:ext>
            </a:extLst>
          </p:cNvPr>
          <p:cNvPicPr>
            <a:picLocks noChangeAspect="1"/>
          </p:cNvPicPr>
          <p:nvPr/>
        </p:nvPicPr>
        <p:blipFill>
          <a:blip r:embed="rId2"/>
          <a:srcRect b="82377"/>
          <a:stretch>
            <a:fillRect/>
          </a:stretch>
        </p:blipFill>
        <p:spPr>
          <a:xfrm>
            <a:off x="121104" y="937736"/>
            <a:ext cx="11504496" cy="1233104"/>
          </a:xfrm>
          <a:prstGeom prst="rect">
            <a:avLst/>
          </a:prstGeom>
        </p:spPr>
      </p:pic>
      <p:pic>
        <p:nvPicPr>
          <p:cNvPr id="9" name="Picture 8">
            <a:extLst>
              <a:ext uri="{FF2B5EF4-FFF2-40B4-BE49-F238E27FC236}">
                <a16:creationId xmlns:a16="http://schemas.microsoft.com/office/drawing/2014/main" id="{54F632D7-0670-AC8F-424B-67D5373E1094}"/>
              </a:ext>
            </a:extLst>
          </p:cNvPr>
          <p:cNvPicPr>
            <a:picLocks noChangeAspect="1"/>
          </p:cNvPicPr>
          <p:nvPr/>
        </p:nvPicPr>
        <p:blipFill>
          <a:blip r:embed="rId2"/>
          <a:srcRect t="37358"/>
          <a:stretch>
            <a:fillRect/>
          </a:stretch>
        </p:blipFill>
        <p:spPr>
          <a:xfrm>
            <a:off x="121104" y="2159887"/>
            <a:ext cx="11504496" cy="4383176"/>
          </a:xfrm>
          <a:prstGeom prst="rect">
            <a:avLst/>
          </a:prstGeom>
        </p:spPr>
      </p:pic>
    </p:spTree>
    <p:extLst>
      <p:ext uri="{BB962C8B-B14F-4D97-AF65-F5344CB8AC3E}">
        <p14:creationId xmlns:p14="http://schemas.microsoft.com/office/powerpoint/2010/main" val="32923844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77EE-467D-41A9-92EF-B507A28BE358}"/>
              </a:ext>
            </a:extLst>
          </p:cNvPr>
          <p:cNvSpPr>
            <a:spLocks noGrp="1"/>
          </p:cNvSpPr>
          <p:nvPr>
            <p:ph type="title"/>
          </p:nvPr>
        </p:nvSpPr>
        <p:spPr>
          <a:xfrm>
            <a:off x="191344" y="103991"/>
            <a:ext cx="7297353" cy="662782"/>
          </a:xfrm>
        </p:spPr>
        <p:txBody>
          <a:bodyPr>
            <a:normAutofit fontScale="90000"/>
          </a:bodyPr>
          <a:lstStyle/>
          <a:p>
            <a:r>
              <a:rPr lang="en-GB" sz="4400" dirty="0">
                <a:latin typeface="KG Drops of Jupiter" panose="02000000000000000000" pitchFamily="2" charset="0"/>
              </a:rPr>
              <a:t>Timetable requirements</a:t>
            </a:r>
          </a:p>
        </p:txBody>
      </p:sp>
      <p:sp>
        <p:nvSpPr>
          <p:cNvPr id="5" name="TextBox 4">
            <a:extLst>
              <a:ext uri="{FF2B5EF4-FFF2-40B4-BE49-F238E27FC236}">
                <a16:creationId xmlns:a16="http://schemas.microsoft.com/office/drawing/2014/main" id="{62CEE5E0-463C-4AE7-812B-CD4A26148507}"/>
              </a:ext>
            </a:extLst>
          </p:cNvPr>
          <p:cNvSpPr txBox="1"/>
          <p:nvPr/>
        </p:nvSpPr>
        <p:spPr>
          <a:xfrm>
            <a:off x="7142443" y="2159705"/>
            <a:ext cx="3819472" cy="40934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Please note Trainees are Wednesday-Friday until October half term</a:t>
            </a:r>
            <a:r>
              <a:rPr lang="en-GB" b="1" dirty="0"/>
              <a:t> (so 33% teaching load of 15 periods per week).</a:t>
            </a:r>
          </a:p>
          <a:p>
            <a:endParaRPr lang="en-GB" dirty="0"/>
          </a:p>
          <a:p>
            <a:r>
              <a:rPr lang="en-GB" dirty="0"/>
              <a:t>After October half term, Trainees are in school Tuesday-Friday so please bare this in mind for class allocation.</a:t>
            </a:r>
          </a:p>
          <a:p>
            <a:endParaRPr lang="en-GB" dirty="0"/>
          </a:p>
          <a:p>
            <a:r>
              <a:rPr lang="en-GB" dirty="0"/>
              <a:t>Please position mentor meeting on a Wednesday, Thursday or Friday each week.</a:t>
            </a:r>
          </a:p>
        </p:txBody>
      </p:sp>
      <p:pic>
        <p:nvPicPr>
          <p:cNvPr id="6" name="Picture 5">
            <a:extLst>
              <a:ext uri="{FF2B5EF4-FFF2-40B4-BE49-F238E27FC236}">
                <a16:creationId xmlns:a16="http://schemas.microsoft.com/office/drawing/2014/main" id="{AB5C5606-CC14-14C9-8772-58B29C20A426}"/>
              </a:ext>
            </a:extLst>
          </p:cNvPr>
          <p:cNvPicPr>
            <a:picLocks noChangeAspect="1"/>
          </p:cNvPicPr>
          <p:nvPr/>
        </p:nvPicPr>
        <p:blipFill>
          <a:blip r:embed="rId3"/>
          <a:stretch>
            <a:fillRect/>
          </a:stretch>
        </p:blipFill>
        <p:spPr>
          <a:xfrm>
            <a:off x="1626271" y="809894"/>
            <a:ext cx="5121084" cy="5944115"/>
          </a:xfrm>
          <a:prstGeom prst="rect">
            <a:avLst/>
          </a:prstGeom>
        </p:spPr>
      </p:pic>
    </p:spTree>
    <p:extLst>
      <p:ext uri="{BB962C8B-B14F-4D97-AF65-F5344CB8AC3E}">
        <p14:creationId xmlns:p14="http://schemas.microsoft.com/office/powerpoint/2010/main" val="7221164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69016B-6C0F-1DEB-ECE7-62C744924E21}"/>
              </a:ext>
            </a:extLst>
          </p:cNvPr>
          <p:cNvPicPr>
            <a:picLocks noChangeAspect="1"/>
          </p:cNvPicPr>
          <p:nvPr/>
        </p:nvPicPr>
        <p:blipFill>
          <a:blip r:embed="rId2"/>
          <a:stretch>
            <a:fillRect/>
          </a:stretch>
        </p:blipFill>
        <p:spPr>
          <a:xfrm>
            <a:off x="2135560" y="104739"/>
            <a:ext cx="6897704" cy="6775440"/>
          </a:xfrm>
          <a:prstGeom prst="rect">
            <a:avLst/>
          </a:prstGeom>
        </p:spPr>
      </p:pic>
    </p:spTree>
    <p:extLst>
      <p:ext uri="{BB962C8B-B14F-4D97-AF65-F5344CB8AC3E}">
        <p14:creationId xmlns:p14="http://schemas.microsoft.com/office/powerpoint/2010/main" val="7869489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C4CC-56B7-A536-B9D3-857A36E4E252}"/>
              </a:ext>
            </a:extLst>
          </p:cNvPr>
          <p:cNvSpPr>
            <a:spLocks noGrp="1"/>
          </p:cNvSpPr>
          <p:nvPr>
            <p:ph type="title"/>
          </p:nvPr>
        </p:nvSpPr>
        <p:spPr>
          <a:xfrm>
            <a:off x="251702" y="-545517"/>
            <a:ext cx="7297353" cy="1325563"/>
          </a:xfrm>
        </p:spPr>
        <p:txBody>
          <a:bodyPr/>
          <a:lstStyle/>
          <a:p>
            <a:r>
              <a:rPr lang="en-GB" dirty="0">
                <a:latin typeface="KG Drops of Jupiter" panose="02000000000000000000" pitchFamily="2" charset="0"/>
              </a:rPr>
              <a:t>Example timetable</a:t>
            </a:r>
          </a:p>
        </p:txBody>
      </p:sp>
      <p:pic>
        <p:nvPicPr>
          <p:cNvPr id="5" name="Picture 4">
            <a:extLst>
              <a:ext uri="{FF2B5EF4-FFF2-40B4-BE49-F238E27FC236}">
                <a16:creationId xmlns:a16="http://schemas.microsoft.com/office/drawing/2014/main" id="{8CCE1473-D2D2-9A51-2E30-7B97AEEF2D95}"/>
              </a:ext>
            </a:extLst>
          </p:cNvPr>
          <p:cNvPicPr>
            <a:picLocks noChangeAspect="1"/>
          </p:cNvPicPr>
          <p:nvPr/>
        </p:nvPicPr>
        <p:blipFill rotWithShape="1">
          <a:blip r:embed="rId3"/>
          <a:srcRect b="58378"/>
          <a:stretch/>
        </p:blipFill>
        <p:spPr>
          <a:xfrm>
            <a:off x="695400" y="1064472"/>
            <a:ext cx="4672129" cy="3077253"/>
          </a:xfrm>
          <a:prstGeom prst="rect">
            <a:avLst/>
          </a:prstGeom>
        </p:spPr>
      </p:pic>
      <p:pic>
        <p:nvPicPr>
          <p:cNvPr id="6" name="Picture 5">
            <a:extLst>
              <a:ext uri="{FF2B5EF4-FFF2-40B4-BE49-F238E27FC236}">
                <a16:creationId xmlns:a16="http://schemas.microsoft.com/office/drawing/2014/main" id="{D0C7C1D6-2E7C-7FC7-5E23-EDDB429B57D0}"/>
              </a:ext>
            </a:extLst>
          </p:cNvPr>
          <p:cNvPicPr>
            <a:picLocks noChangeAspect="1"/>
          </p:cNvPicPr>
          <p:nvPr/>
        </p:nvPicPr>
        <p:blipFill rotWithShape="1">
          <a:blip r:embed="rId3"/>
          <a:srcRect t="39292" b="9822"/>
          <a:stretch/>
        </p:blipFill>
        <p:spPr>
          <a:xfrm>
            <a:off x="6248384" y="2117260"/>
            <a:ext cx="5499660" cy="4428477"/>
          </a:xfrm>
          <a:prstGeom prst="rect">
            <a:avLst/>
          </a:prstGeom>
        </p:spPr>
      </p:pic>
      <p:sp>
        <p:nvSpPr>
          <p:cNvPr id="7" name="TextBox 6">
            <a:extLst>
              <a:ext uri="{FF2B5EF4-FFF2-40B4-BE49-F238E27FC236}">
                <a16:creationId xmlns:a16="http://schemas.microsoft.com/office/drawing/2014/main" id="{1CC02BF6-9901-0AA4-FF6C-60EBE3BFC098}"/>
              </a:ext>
            </a:extLst>
          </p:cNvPr>
          <p:cNvSpPr txBox="1"/>
          <p:nvPr/>
        </p:nvSpPr>
        <p:spPr>
          <a:xfrm>
            <a:off x="2258578" y="1454114"/>
            <a:ext cx="772886" cy="400110"/>
          </a:xfrm>
          <a:prstGeom prst="rect">
            <a:avLst/>
          </a:prstGeom>
          <a:noFill/>
          <a:ln w="76200">
            <a:solidFill>
              <a:srgbClr val="FF0000"/>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DF0C9270-4F66-34D9-39D5-C7DD5D174D2A}"/>
              </a:ext>
            </a:extLst>
          </p:cNvPr>
          <p:cNvSpPr txBox="1"/>
          <p:nvPr/>
        </p:nvSpPr>
        <p:spPr>
          <a:xfrm>
            <a:off x="3786331" y="1763318"/>
            <a:ext cx="772886" cy="707886"/>
          </a:xfrm>
          <a:prstGeom prst="rect">
            <a:avLst/>
          </a:prstGeom>
          <a:noFill/>
          <a:ln w="76200">
            <a:solidFill>
              <a:srgbClr val="FF0000"/>
            </a:solidFill>
          </a:ln>
        </p:spPr>
        <p:txBody>
          <a:bodyPr wrap="square" rtlCol="0">
            <a:spAutoFit/>
          </a:bodyPr>
          <a:lstStyle/>
          <a:p>
            <a:endParaRPr lang="en-GB" sz="4000" dirty="0"/>
          </a:p>
        </p:txBody>
      </p:sp>
      <p:sp>
        <p:nvSpPr>
          <p:cNvPr id="9" name="TextBox 8">
            <a:extLst>
              <a:ext uri="{FF2B5EF4-FFF2-40B4-BE49-F238E27FC236}">
                <a16:creationId xmlns:a16="http://schemas.microsoft.com/office/drawing/2014/main" id="{9737A3F8-D6AB-74E5-ACEF-D722DF665C92}"/>
              </a:ext>
            </a:extLst>
          </p:cNvPr>
          <p:cNvSpPr txBox="1"/>
          <p:nvPr/>
        </p:nvSpPr>
        <p:spPr>
          <a:xfrm>
            <a:off x="443956" y="4293096"/>
            <a:ext cx="5175015" cy="2862322"/>
          </a:xfrm>
          <a:prstGeom prst="rect">
            <a:avLst/>
          </a:prstGeom>
          <a:noFill/>
        </p:spPr>
        <p:txBody>
          <a:bodyPr wrap="square" rtlCol="0">
            <a:spAutoFit/>
          </a:bodyPr>
          <a:lstStyle/>
          <a:p>
            <a:pPr marL="285750" indent="-285750">
              <a:buFont typeface="Arial" panose="020B0604020202020204" pitchFamily="34" charset="0"/>
              <a:buChar char="•"/>
            </a:pPr>
            <a:r>
              <a:rPr lang="en-GB" dirty="0"/>
              <a:t>Before half term: 5 lessons per week (can add more which are just observation lessons)</a:t>
            </a:r>
          </a:p>
          <a:p>
            <a:pPr marL="285750" indent="-285750">
              <a:buFont typeface="Arial" panose="020B0604020202020204" pitchFamily="34" charset="0"/>
              <a:buChar char="•"/>
            </a:pPr>
            <a:r>
              <a:rPr lang="en-GB" dirty="0"/>
              <a:t>Should cover KS3, 4 and 5 (shared teaching)</a:t>
            </a:r>
          </a:p>
          <a:p>
            <a:pPr marL="285750" indent="-285750">
              <a:buFont typeface="Arial" panose="020B0604020202020204" pitchFamily="34" charset="0"/>
              <a:buChar char="•"/>
            </a:pPr>
            <a:r>
              <a:rPr lang="en-GB" dirty="0"/>
              <a:t>Build in adding Tuesday for after half term</a:t>
            </a:r>
          </a:p>
          <a:p>
            <a:pPr marL="285750" indent="-285750">
              <a:buFont typeface="Arial" panose="020B0604020202020204" pitchFamily="34" charset="0"/>
              <a:buChar char="•"/>
            </a:pPr>
            <a:r>
              <a:rPr lang="en-GB" dirty="0"/>
              <a:t>Timetable WRoPs and e-portfolio admin</a:t>
            </a:r>
          </a:p>
          <a:p>
            <a:endParaRPr lang="en-GB" dirty="0"/>
          </a:p>
          <a:p>
            <a:r>
              <a:rPr lang="en-GB" dirty="0"/>
              <a:t> </a:t>
            </a:r>
          </a:p>
        </p:txBody>
      </p:sp>
      <p:sp>
        <p:nvSpPr>
          <p:cNvPr id="11" name="TextBox 10">
            <a:extLst>
              <a:ext uri="{FF2B5EF4-FFF2-40B4-BE49-F238E27FC236}">
                <a16:creationId xmlns:a16="http://schemas.microsoft.com/office/drawing/2014/main" id="{BD31FC00-8276-AB82-859B-A5240B213E69}"/>
              </a:ext>
            </a:extLst>
          </p:cNvPr>
          <p:cNvSpPr txBox="1"/>
          <p:nvPr/>
        </p:nvSpPr>
        <p:spPr>
          <a:xfrm>
            <a:off x="6248384" y="213362"/>
            <a:ext cx="5536248"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dirty="0"/>
              <a:t>The mentor always has some discretion to reduce the teaching involvement for targeted periods to address specific RPT needs but this should always be done in conversation with the Academic tutor and ITTCo</a:t>
            </a:r>
          </a:p>
        </p:txBody>
      </p:sp>
    </p:spTree>
    <p:extLst>
      <p:ext uri="{BB962C8B-B14F-4D97-AF65-F5344CB8AC3E}">
        <p14:creationId xmlns:p14="http://schemas.microsoft.com/office/powerpoint/2010/main" val="57231088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EB43-7AA4-BB63-A2D1-23B78094B4AD}"/>
              </a:ext>
            </a:extLst>
          </p:cNvPr>
          <p:cNvSpPr>
            <a:spLocks noGrp="1"/>
          </p:cNvSpPr>
          <p:nvPr>
            <p:ph type="title"/>
          </p:nvPr>
        </p:nvSpPr>
        <p:spPr>
          <a:xfrm>
            <a:off x="561524" y="161960"/>
            <a:ext cx="11040000" cy="828000"/>
          </a:xfrm>
        </p:spPr>
        <p:txBody>
          <a:bodyPr/>
          <a:lstStyle/>
          <a:p>
            <a:r>
              <a:rPr lang="en-GB" dirty="0">
                <a:latin typeface="KG Drops of Jupiter" panose="02000000000000000000" pitchFamily="2" charset="0"/>
              </a:rPr>
              <a:t>Lesson Planning </a:t>
            </a:r>
          </a:p>
        </p:txBody>
      </p:sp>
      <p:sp>
        <p:nvSpPr>
          <p:cNvPr id="3" name="Content Placeholder 2">
            <a:extLst>
              <a:ext uri="{FF2B5EF4-FFF2-40B4-BE49-F238E27FC236}">
                <a16:creationId xmlns:a16="http://schemas.microsoft.com/office/drawing/2014/main" id="{C03A4552-382B-934A-72FD-7BC07B13CFA4}"/>
              </a:ext>
            </a:extLst>
          </p:cNvPr>
          <p:cNvSpPr>
            <a:spLocks noGrp="1"/>
          </p:cNvSpPr>
          <p:nvPr>
            <p:ph idx="1"/>
          </p:nvPr>
        </p:nvSpPr>
        <p:spPr>
          <a:xfrm>
            <a:off x="9192344" y="6237312"/>
            <a:ext cx="2808312" cy="458728"/>
          </a:xfrm>
        </p:spPr>
        <p:txBody>
          <a:bodyPr/>
          <a:lstStyle/>
          <a:p>
            <a:pPr marL="0" indent="0">
              <a:buNone/>
            </a:pPr>
            <a:r>
              <a:rPr lang="en-GB" dirty="0"/>
              <a:t>See </a:t>
            </a:r>
            <a:r>
              <a:rPr lang="en-GB" dirty="0" err="1"/>
              <a:t>MoG</a:t>
            </a:r>
            <a:r>
              <a:rPr lang="en-GB" dirty="0"/>
              <a:t> App. 19</a:t>
            </a:r>
          </a:p>
        </p:txBody>
      </p:sp>
      <p:pic>
        <p:nvPicPr>
          <p:cNvPr id="6" name="Picture 5">
            <a:extLst>
              <a:ext uri="{FF2B5EF4-FFF2-40B4-BE49-F238E27FC236}">
                <a16:creationId xmlns:a16="http://schemas.microsoft.com/office/drawing/2014/main" id="{190420CC-ED3C-5E90-5B8B-1409F81A8456}"/>
              </a:ext>
            </a:extLst>
          </p:cNvPr>
          <p:cNvPicPr>
            <a:picLocks noChangeAspect="1"/>
          </p:cNvPicPr>
          <p:nvPr/>
        </p:nvPicPr>
        <p:blipFill>
          <a:blip r:embed="rId3"/>
          <a:stretch>
            <a:fillRect/>
          </a:stretch>
        </p:blipFill>
        <p:spPr>
          <a:xfrm>
            <a:off x="1559495" y="1124744"/>
            <a:ext cx="8425723" cy="4185326"/>
          </a:xfrm>
          <a:prstGeom prst="rect">
            <a:avLst/>
          </a:prstGeom>
        </p:spPr>
      </p:pic>
      <p:pic>
        <p:nvPicPr>
          <p:cNvPr id="8" name="Picture 7">
            <a:extLst>
              <a:ext uri="{FF2B5EF4-FFF2-40B4-BE49-F238E27FC236}">
                <a16:creationId xmlns:a16="http://schemas.microsoft.com/office/drawing/2014/main" id="{7B4D0A91-DBD4-1A8E-FF03-F2A9A90A3BA7}"/>
              </a:ext>
            </a:extLst>
          </p:cNvPr>
          <p:cNvPicPr>
            <a:picLocks noChangeAspect="1"/>
          </p:cNvPicPr>
          <p:nvPr/>
        </p:nvPicPr>
        <p:blipFill>
          <a:blip r:embed="rId4"/>
          <a:stretch>
            <a:fillRect/>
          </a:stretch>
        </p:blipFill>
        <p:spPr>
          <a:xfrm>
            <a:off x="1559495" y="5310070"/>
            <a:ext cx="8589116" cy="828000"/>
          </a:xfrm>
          <a:prstGeom prst="rect">
            <a:avLst/>
          </a:prstGeom>
        </p:spPr>
      </p:pic>
    </p:spTree>
    <p:extLst>
      <p:ext uri="{BB962C8B-B14F-4D97-AF65-F5344CB8AC3E}">
        <p14:creationId xmlns:p14="http://schemas.microsoft.com/office/powerpoint/2010/main" val="50963664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579D-4F3C-4D53-975D-9F3079900DA1}"/>
              </a:ext>
            </a:extLst>
          </p:cNvPr>
          <p:cNvSpPr>
            <a:spLocks noGrp="1"/>
          </p:cNvSpPr>
          <p:nvPr>
            <p:ph type="title"/>
          </p:nvPr>
        </p:nvSpPr>
        <p:spPr>
          <a:xfrm>
            <a:off x="263352" y="404664"/>
            <a:ext cx="8543925" cy="701102"/>
          </a:xfrm>
        </p:spPr>
        <p:txBody>
          <a:bodyPr>
            <a:normAutofit fontScale="90000"/>
          </a:bodyPr>
          <a:lstStyle/>
          <a:p>
            <a:r>
              <a:rPr lang="en-GB" sz="3200" dirty="0">
                <a:latin typeface="KG Drops of Jupiter" panose="02000000000000000000" pitchFamily="2" charset="0"/>
              </a:rPr>
              <a:t>Weekly Records of Progress (</a:t>
            </a:r>
            <a:r>
              <a:rPr lang="en-GB" sz="3200" dirty="0" err="1">
                <a:latin typeface="KG Drops of Jupiter" panose="02000000000000000000" pitchFamily="2" charset="0"/>
              </a:rPr>
              <a:t>WRoPs</a:t>
            </a:r>
            <a:r>
              <a:rPr lang="en-GB" sz="3200" dirty="0">
                <a:latin typeface="KG Drops of Jupiter" panose="02000000000000000000" pitchFamily="2" charset="0"/>
              </a:rPr>
              <a:t>) </a:t>
            </a:r>
            <a:br>
              <a:rPr lang="en-GB" sz="3200" dirty="0">
                <a:latin typeface="KG Drops of Jupiter" panose="02000000000000000000" pitchFamily="2" charset="0"/>
              </a:rPr>
            </a:br>
            <a:r>
              <a:rPr lang="en-GB" sz="3200" dirty="0">
                <a:latin typeface="KG Drops of Jupiter" panose="02000000000000000000" pitchFamily="2" charset="0"/>
              </a:rPr>
              <a:t>&amp; Mentor Meeting Logs </a:t>
            </a:r>
          </a:p>
        </p:txBody>
      </p:sp>
      <p:pic>
        <p:nvPicPr>
          <p:cNvPr id="4" name="Picture 3">
            <a:extLst>
              <a:ext uri="{FF2B5EF4-FFF2-40B4-BE49-F238E27FC236}">
                <a16:creationId xmlns:a16="http://schemas.microsoft.com/office/drawing/2014/main" id="{B1E1D7AA-5455-6B62-CF3D-4DD6F8D07BD7}"/>
              </a:ext>
            </a:extLst>
          </p:cNvPr>
          <p:cNvPicPr>
            <a:picLocks noChangeAspect="1"/>
          </p:cNvPicPr>
          <p:nvPr/>
        </p:nvPicPr>
        <p:blipFill>
          <a:blip r:embed="rId3"/>
          <a:stretch>
            <a:fillRect/>
          </a:stretch>
        </p:blipFill>
        <p:spPr>
          <a:xfrm>
            <a:off x="0" y="1393798"/>
            <a:ext cx="5882916" cy="3419955"/>
          </a:xfrm>
          <a:prstGeom prst="rect">
            <a:avLst/>
          </a:prstGeom>
        </p:spPr>
      </p:pic>
      <p:pic>
        <p:nvPicPr>
          <p:cNvPr id="7" name="Picture 6">
            <a:extLst>
              <a:ext uri="{FF2B5EF4-FFF2-40B4-BE49-F238E27FC236}">
                <a16:creationId xmlns:a16="http://schemas.microsoft.com/office/drawing/2014/main" id="{F223F910-25D7-DE08-B937-CBBCFC7BB78D}"/>
              </a:ext>
            </a:extLst>
          </p:cNvPr>
          <p:cNvPicPr>
            <a:picLocks noChangeAspect="1"/>
          </p:cNvPicPr>
          <p:nvPr/>
        </p:nvPicPr>
        <p:blipFill>
          <a:blip r:embed="rId4"/>
          <a:stretch>
            <a:fillRect/>
          </a:stretch>
        </p:blipFill>
        <p:spPr>
          <a:xfrm>
            <a:off x="5967796" y="71437"/>
            <a:ext cx="6224204" cy="6858000"/>
          </a:xfrm>
          <a:prstGeom prst="rect">
            <a:avLst/>
          </a:prstGeom>
        </p:spPr>
      </p:pic>
    </p:spTree>
    <p:extLst>
      <p:ext uri="{BB962C8B-B14F-4D97-AF65-F5344CB8AC3E}">
        <p14:creationId xmlns:p14="http://schemas.microsoft.com/office/powerpoint/2010/main" val="2969504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067B-3051-4E9C-8BC6-52E908AE5B3F}"/>
              </a:ext>
            </a:extLst>
          </p:cNvPr>
          <p:cNvSpPr>
            <a:spLocks noGrp="1"/>
          </p:cNvSpPr>
          <p:nvPr>
            <p:ph type="title"/>
          </p:nvPr>
        </p:nvSpPr>
        <p:spPr>
          <a:xfrm>
            <a:off x="566400" y="-147379"/>
            <a:ext cx="8191657" cy="890333"/>
          </a:xfrm>
        </p:spPr>
        <p:txBody>
          <a:bodyPr>
            <a:normAutofit/>
          </a:bodyPr>
          <a:lstStyle/>
          <a:p>
            <a:r>
              <a:rPr lang="en-GB" dirty="0">
                <a:latin typeface="KG Drops of Jupiter" panose="02000000000000000000" pitchFamily="2" charset="0"/>
              </a:rPr>
              <a:t>Lesson Feedback – App. 7 MOG</a:t>
            </a:r>
          </a:p>
        </p:txBody>
      </p:sp>
      <p:sp>
        <p:nvSpPr>
          <p:cNvPr id="3" name="Content Placeholder 2">
            <a:extLst>
              <a:ext uri="{FF2B5EF4-FFF2-40B4-BE49-F238E27FC236}">
                <a16:creationId xmlns:a16="http://schemas.microsoft.com/office/drawing/2014/main" id="{E639230C-B351-41A8-BB71-A663228B2702}"/>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7E55C0C9-3D5A-2A39-91DF-D9240F475723}"/>
              </a:ext>
            </a:extLst>
          </p:cNvPr>
          <p:cNvPicPr>
            <a:picLocks noChangeAspect="1"/>
          </p:cNvPicPr>
          <p:nvPr/>
        </p:nvPicPr>
        <p:blipFill>
          <a:blip r:embed="rId3"/>
          <a:stretch>
            <a:fillRect/>
          </a:stretch>
        </p:blipFill>
        <p:spPr>
          <a:xfrm>
            <a:off x="119336" y="1061364"/>
            <a:ext cx="4077640" cy="5705936"/>
          </a:xfrm>
          <a:prstGeom prst="rect">
            <a:avLst/>
          </a:prstGeom>
        </p:spPr>
      </p:pic>
      <p:pic>
        <p:nvPicPr>
          <p:cNvPr id="9" name="Picture 8">
            <a:extLst>
              <a:ext uri="{FF2B5EF4-FFF2-40B4-BE49-F238E27FC236}">
                <a16:creationId xmlns:a16="http://schemas.microsoft.com/office/drawing/2014/main" id="{3D37121E-E84D-44A3-901B-39D96A983B2A}"/>
              </a:ext>
            </a:extLst>
          </p:cNvPr>
          <p:cNvPicPr>
            <a:picLocks noChangeAspect="1"/>
          </p:cNvPicPr>
          <p:nvPr/>
        </p:nvPicPr>
        <p:blipFill>
          <a:blip r:embed="rId4"/>
          <a:stretch>
            <a:fillRect/>
          </a:stretch>
        </p:blipFill>
        <p:spPr>
          <a:xfrm>
            <a:off x="3773829" y="1426377"/>
            <a:ext cx="7851771" cy="4975910"/>
          </a:xfrm>
          <a:prstGeom prst="rect">
            <a:avLst/>
          </a:prstGeom>
        </p:spPr>
      </p:pic>
    </p:spTree>
    <p:extLst>
      <p:ext uri="{BB962C8B-B14F-4D97-AF65-F5344CB8AC3E}">
        <p14:creationId xmlns:p14="http://schemas.microsoft.com/office/powerpoint/2010/main" val="1563538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AFA5-9BD5-4D85-BD13-45B2DD7FB7CA}"/>
              </a:ext>
            </a:extLst>
          </p:cNvPr>
          <p:cNvSpPr>
            <a:spLocks noGrp="1"/>
          </p:cNvSpPr>
          <p:nvPr>
            <p:ph type="title"/>
          </p:nvPr>
        </p:nvSpPr>
        <p:spPr>
          <a:xfrm>
            <a:off x="191344" y="-118263"/>
            <a:ext cx="8543925" cy="1077020"/>
          </a:xfrm>
        </p:spPr>
        <p:txBody>
          <a:bodyPr>
            <a:normAutofit/>
          </a:bodyPr>
          <a:lstStyle/>
          <a:p>
            <a:r>
              <a:rPr lang="en-GB" dirty="0">
                <a:latin typeface="KG Drops of Jupiter" panose="02000000000000000000" pitchFamily="2" charset="0"/>
              </a:rPr>
              <a:t>Lesson Feedback: The REVIEW process</a:t>
            </a:r>
            <a:br>
              <a:rPr lang="en-GB" dirty="0"/>
            </a:br>
            <a:r>
              <a:rPr lang="en-GB" sz="1463" dirty="0"/>
              <a:t>(UoR ECTs will be used to this style of feedback)</a:t>
            </a:r>
            <a:endParaRPr lang="en-GB" dirty="0"/>
          </a:p>
        </p:txBody>
      </p:sp>
      <p:sp>
        <p:nvSpPr>
          <p:cNvPr id="3" name="Content Placeholder 2">
            <a:extLst>
              <a:ext uri="{FF2B5EF4-FFF2-40B4-BE49-F238E27FC236}">
                <a16:creationId xmlns:a16="http://schemas.microsoft.com/office/drawing/2014/main" id="{FCEDAC62-0D81-4354-AA2E-7CA43261D858}"/>
              </a:ext>
            </a:extLst>
          </p:cNvPr>
          <p:cNvSpPr>
            <a:spLocks noGrp="1"/>
          </p:cNvSpPr>
          <p:nvPr>
            <p:ph idx="1"/>
          </p:nvPr>
        </p:nvSpPr>
        <p:spPr>
          <a:xfrm>
            <a:off x="5470208" y="1862236"/>
            <a:ext cx="5348421" cy="3535462"/>
          </a:xfrm>
        </p:spPr>
        <p:txBody>
          <a:bodyPr>
            <a:normAutofit/>
          </a:bodyPr>
          <a:lstStyle/>
          <a:p>
            <a:pPr marL="0" indent="0">
              <a:buNone/>
            </a:pPr>
            <a:r>
              <a:rPr lang="en-GB" b="1" u="sng" dirty="0">
                <a:solidFill>
                  <a:srgbClr val="FF0000"/>
                </a:solidFill>
              </a:rPr>
              <a:t>R</a:t>
            </a:r>
            <a:r>
              <a:rPr lang="en-GB" u="sng" dirty="0"/>
              <a:t>eassure</a:t>
            </a:r>
            <a:r>
              <a:rPr lang="en-GB" dirty="0"/>
              <a:t> and re-integrate</a:t>
            </a:r>
          </a:p>
          <a:p>
            <a:pPr marL="0" indent="0">
              <a:buNone/>
            </a:pPr>
            <a:r>
              <a:rPr lang="en-GB" b="1" u="sng" dirty="0">
                <a:solidFill>
                  <a:srgbClr val="FF0000"/>
                </a:solidFill>
              </a:rPr>
              <a:t>E</a:t>
            </a:r>
            <a:r>
              <a:rPr lang="en-GB" u="sng" dirty="0"/>
              <a:t>stablish</a:t>
            </a:r>
            <a:r>
              <a:rPr lang="en-GB" dirty="0"/>
              <a:t> focus on objectives</a:t>
            </a:r>
          </a:p>
          <a:p>
            <a:pPr marL="0" indent="0">
              <a:buNone/>
            </a:pPr>
            <a:r>
              <a:rPr lang="en-GB" b="1" u="sng" dirty="0">
                <a:solidFill>
                  <a:srgbClr val="FF0000"/>
                </a:solidFill>
              </a:rPr>
              <a:t>V</a:t>
            </a:r>
            <a:r>
              <a:rPr lang="en-GB" u="sng" dirty="0"/>
              <a:t>isit</a:t>
            </a:r>
            <a:r>
              <a:rPr lang="en-GB" dirty="0"/>
              <a:t> through questions</a:t>
            </a:r>
          </a:p>
          <a:p>
            <a:pPr marL="0" indent="0">
              <a:buNone/>
            </a:pPr>
            <a:r>
              <a:rPr lang="en-GB" b="1" u="sng" dirty="0">
                <a:solidFill>
                  <a:srgbClr val="FF0000"/>
                </a:solidFill>
              </a:rPr>
              <a:t>I</a:t>
            </a:r>
            <a:r>
              <a:rPr lang="en-GB" u="sng" dirty="0"/>
              <a:t>nput</a:t>
            </a:r>
            <a:r>
              <a:rPr lang="en-GB" dirty="0"/>
              <a:t> – your own contribution</a:t>
            </a:r>
          </a:p>
          <a:p>
            <a:pPr marL="0" indent="0">
              <a:buNone/>
            </a:pPr>
            <a:r>
              <a:rPr lang="en-GB" b="1" u="sng" dirty="0">
                <a:solidFill>
                  <a:srgbClr val="FF0000"/>
                </a:solidFill>
              </a:rPr>
              <a:t>E</a:t>
            </a:r>
            <a:r>
              <a:rPr lang="en-GB" u="sng" dirty="0"/>
              <a:t>mphasis</a:t>
            </a:r>
            <a:r>
              <a:rPr lang="en-GB" dirty="0"/>
              <a:t> and summarise key points raised</a:t>
            </a:r>
          </a:p>
          <a:p>
            <a:pPr marL="0" indent="0">
              <a:buNone/>
            </a:pPr>
            <a:r>
              <a:rPr lang="en-GB" b="1" u="sng" dirty="0">
                <a:solidFill>
                  <a:srgbClr val="FF0000"/>
                </a:solidFill>
              </a:rPr>
              <a:t>W</a:t>
            </a:r>
            <a:r>
              <a:rPr lang="en-GB" u="sng" dirty="0"/>
              <a:t>hat</a:t>
            </a:r>
            <a:r>
              <a:rPr lang="en-GB" dirty="0"/>
              <a:t> have you learnt? What will you do now?</a:t>
            </a:r>
          </a:p>
          <a:p>
            <a:endParaRPr lang="en-GB" dirty="0"/>
          </a:p>
        </p:txBody>
      </p:sp>
      <p:pic>
        <p:nvPicPr>
          <p:cNvPr id="4" name="Picture 3">
            <a:extLst>
              <a:ext uri="{FF2B5EF4-FFF2-40B4-BE49-F238E27FC236}">
                <a16:creationId xmlns:a16="http://schemas.microsoft.com/office/drawing/2014/main" id="{63793C43-E830-43FC-9A37-E111E5B36DB7}"/>
              </a:ext>
            </a:extLst>
          </p:cNvPr>
          <p:cNvPicPr>
            <a:picLocks noChangeAspect="1"/>
          </p:cNvPicPr>
          <p:nvPr/>
        </p:nvPicPr>
        <p:blipFill rotWithShape="1">
          <a:blip r:embed="rId3"/>
          <a:srcRect l="36462" t="17625" r="36307" b="18895"/>
          <a:stretch/>
        </p:blipFill>
        <p:spPr>
          <a:xfrm>
            <a:off x="325645" y="1052735"/>
            <a:ext cx="4402203" cy="5769765"/>
          </a:xfrm>
          <a:prstGeom prst="rect">
            <a:avLst/>
          </a:prstGeom>
        </p:spPr>
      </p:pic>
      <p:sp>
        <p:nvSpPr>
          <p:cNvPr id="5" name="TextBox 4">
            <a:extLst>
              <a:ext uri="{FF2B5EF4-FFF2-40B4-BE49-F238E27FC236}">
                <a16:creationId xmlns:a16="http://schemas.microsoft.com/office/drawing/2014/main" id="{5B527691-F070-48DF-BD00-575D51766367}"/>
              </a:ext>
            </a:extLst>
          </p:cNvPr>
          <p:cNvSpPr txBox="1"/>
          <p:nvPr/>
        </p:nvSpPr>
        <p:spPr>
          <a:xfrm>
            <a:off x="5511034" y="5651500"/>
            <a:ext cx="5348421" cy="707886"/>
          </a:xfrm>
          <a:prstGeom prst="rect">
            <a:avLst/>
          </a:prstGeom>
          <a:solidFill>
            <a:srgbClr val="FFFF00"/>
          </a:solidFill>
        </p:spPr>
        <p:txBody>
          <a:bodyPr wrap="square" rtlCol="0">
            <a:spAutoFit/>
          </a:bodyPr>
          <a:lstStyle/>
          <a:p>
            <a:r>
              <a:rPr lang="en-GB" dirty="0"/>
              <a:t>Please ensure this guidance is shared with ALL teachers who will be giving feedback</a:t>
            </a:r>
          </a:p>
        </p:txBody>
      </p:sp>
    </p:spTree>
    <p:extLst>
      <p:ext uri="{BB962C8B-B14F-4D97-AF65-F5344CB8AC3E}">
        <p14:creationId xmlns:p14="http://schemas.microsoft.com/office/powerpoint/2010/main" val="31666975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FC2011-07C5-A4E8-6BE1-4456FAB60806}"/>
              </a:ext>
            </a:extLst>
          </p:cNvPr>
          <p:cNvSpPr>
            <a:spLocks noGrp="1"/>
          </p:cNvSpPr>
          <p:nvPr>
            <p:ph idx="1"/>
          </p:nvPr>
        </p:nvSpPr>
        <p:spPr>
          <a:xfrm>
            <a:off x="566400" y="2322040"/>
            <a:ext cx="8230967" cy="4017509"/>
          </a:xfrm>
        </p:spPr>
        <p:txBody>
          <a:bodyPr/>
          <a:lstStyle/>
          <a:p>
            <a:pPr marL="179705" indent="-179705"/>
            <a:endParaRPr lang="en-GB" dirty="0"/>
          </a:p>
          <a:p>
            <a:pPr marL="179705" indent="-179705"/>
            <a:r>
              <a:rPr lang="en-GB" err="1">
                <a:latin typeface="Arial"/>
                <a:cs typeface="Arial"/>
              </a:rPr>
              <a:t>ITTCo</a:t>
            </a:r>
            <a:r>
              <a:rPr lang="en-GB" dirty="0">
                <a:latin typeface="Arial"/>
                <a:cs typeface="Arial"/>
              </a:rPr>
              <a:t> to lead with mentors in their school</a:t>
            </a:r>
          </a:p>
          <a:p>
            <a:pPr marL="179705" indent="-179705"/>
            <a:r>
              <a:rPr lang="en-GB" dirty="0"/>
              <a:t>1hr; mid-September </a:t>
            </a:r>
          </a:p>
          <a:p>
            <a:pPr marL="0" indent="0">
              <a:buNone/>
            </a:pPr>
            <a:endParaRPr lang="en-GB" dirty="0"/>
          </a:p>
          <a:p>
            <a:pPr marL="179705" indent="-179705"/>
            <a:r>
              <a:rPr lang="en-GB" i="1">
                <a:latin typeface="Arial"/>
                <a:cs typeface="Arial"/>
              </a:rPr>
              <a:t>Focus: What does it mean to be a mentor in </a:t>
            </a:r>
            <a:r>
              <a:rPr lang="en-GB" i="1" u="sng" dirty="0">
                <a:latin typeface="Arial"/>
                <a:cs typeface="Arial"/>
              </a:rPr>
              <a:t>this</a:t>
            </a:r>
            <a:r>
              <a:rPr lang="en-GB" i="1" dirty="0">
                <a:latin typeface="Arial"/>
                <a:cs typeface="Arial"/>
              </a:rPr>
              <a:t> school? </a:t>
            </a:r>
          </a:p>
        </p:txBody>
      </p:sp>
      <p:sp>
        <p:nvSpPr>
          <p:cNvPr id="3" name="Slide Number Placeholder 2">
            <a:extLst>
              <a:ext uri="{FF2B5EF4-FFF2-40B4-BE49-F238E27FC236}">
                <a16:creationId xmlns:a16="http://schemas.microsoft.com/office/drawing/2014/main" id="{05B07BAD-F6B2-D556-6176-7A82C04982F2}"/>
              </a:ext>
            </a:extLst>
          </p:cNvPr>
          <p:cNvSpPr>
            <a:spLocks noGrp="1"/>
          </p:cNvSpPr>
          <p:nvPr>
            <p:ph type="sldNum" sz="quarter" idx="10"/>
          </p:nvPr>
        </p:nvSpPr>
        <p:spPr/>
        <p:txBody>
          <a:bodyPr/>
          <a:lstStyle/>
          <a:p>
            <a:fld id="{DCF6A46F-80AB-49F3-8C7E-9717ED945456}" type="slidenum">
              <a:rPr lang="en-GB" altLang="en-US" smtClean="0"/>
              <a:pPr/>
              <a:t>2</a:t>
            </a:fld>
            <a:endParaRPr lang="en-GB" altLang="en-US"/>
          </a:p>
        </p:txBody>
      </p:sp>
      <p:sp>
        <p:nvSpPr>
          <p:cNvPr id="4" name="Title 3">
            <a:extLst>
              <a:ext uri="{FF2B5EF4-FFF2-40B4-BE49-F238E27FC236}">
                <a16:creationId xmlns:a16="http://schemas.microsoft.com/office/drawing/2014/main" id="{8E2395ED-FB8C-731F-752A-E3D6D34AEEF2}"/>
              </a:ext>
            </a:extLst>
          </p:cNvPr>
          <p:cNvSpPr>
            <a:spLocks noGrp="1"/>
          </p:cNvSpPr>
          <p:nvPr>
            <p:ph type="title"/>
          </p:nvPr>
        </p:nvSpPr>
        <p:spPr>
          <a:xfrm>
            <a:off x="566400" y="476672"/>
            <a:ext cx="11040000" cy="828000"/>
          </a:xfrm>
        </p:spPr>
        <p:txBody>
          <a:bodyPr/>
          <a:lstStyle/>
          <a:p>
            <a:r>
              <a:rPr lang="en-GB">
                <a:solidFill>
                  <a:srgbClr val="D2002E"/>
                </a:solidFill>
                <a:latin typeface="Arial Bold"/>
                <a:cs typeface="Arial Bold"/>
              </a:rPr>
              <a:t>Being an RPT Mentor in your school</a:t>
            </a:r>
            <a:endParaRPr lang="en-US"/>
          </a:p>
        </p:txBody>
      </p:sp>
    </p:spTree>
    <p:extLst>
      <p:ext uri="{BB962C8B-B14F-4D97-AF65-F5344CB8AC3E}">
        <p14:creationId xmlns:p14="http://schemas.microsoft.com/office/powerpoint/2010/main" val="15234766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ED4CD-C6BA-46E7-96F9-406BDBEF50BF}"/>
              </a:ext>
            </a:extLst>
          </p:cNvPr>
          <p:cNvSpPr>
            <a:spLocks noGrp="1"/>
          </p:cNvSpPr>
          <p:nvPr>
            <p:ph type="title"/>
          </p:nvPr>
        </p:nvSpPr>
        <p:spPr>
          <a:xfrm>
            <a:off x="276429" y="-225360"/>
            <a:ext cx="11040000" cy="828000"/>
          </a:xfrm>
        </p:spPr>
        <p:txBody>
          <a:bodyPr/>
          <a:lstStyle/>
          <a:p>
            <a:r>
              <a:rPr lang="en-GB" dirty="0">
                <a:latin typeface="KG Drops of Jupiter" panose="02000000000000000000" pitchFamily="2" charset="0"/>
              </a:rPr>
              <a:t>E-Portfolio</a:t>
            </a:r>
          </a:p>
        </p:txBody>
      </p:sp>
      <p:sp>
        <p:nvSpPr>
          <p:cNvPr id="6" name="Content Placeholder 2">
            <a:extLst>
              <a:ext uri="{FF2B5EF4-FFF2-40B4-BE49-F238E27FC236}">
                <a16:creationId xmlns:a16="http://schemas.microsoft.com/office/drawing/2014/main" id="{0DE96A32-E34D-4F6E-A0DB-164986B8A466}"/>
              </a:ext>
            </a:extLst>
          </p:cNvPr>
          <p:cNvSpPr>
            <a:spLocks noGrp="1"/>
          </p:cNvSpPr>
          <p:nvPr>
            <p:ph idx="1"/>
          </p:nvPr>
        </p:nvSpPr>
        <p:spPr>
          <a:xfrm>
            <a:off x="8675914" y="2167600"/>
            <a:ext cx="2276119" cy="3535462"/>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en-GB" sz="2000" dirty="0"/>
              <a:t>You trainee will be trained in how to complete these and they will show you.</a:t>
            </a:r>
          </a:p>
          <a:p>
            <a:pPr marL="0" indent="0">
              <a:buNone/>
            </a:pPr>
            <a:endParaRPr lang="en-GB" sz="2000" dirty="0"/>
          </a:p>
          <a:p>
            <a:pPr marL="0" indent="0">
              <a:buNone/>
            </a:pPr>
            <a:r>
              <a:rPr lang="en-GB" sz="2000" dirty="0"/>
              <a:t>You will be emailed a link so you can access.</a:t>
            </a:r>
          </a:p>
          <a:p>
            <a:pPr marL="0" indent="0">
              <a:buNone/>
            </a:pPr>
            <a:endParaRPr lang="en-GB" sz="2000" dirty="0"/>
          </a:p>
          <a:p>
            <a:pPr marL="0" indent="0">
              <a:buNone/>
            </a:pPr>
            <a:r>
              <a:rPr lang="en-GB" sz="2000" dirty="0"/>
              <a:t>Previous mentors can offer support if necessary</a:t>
            </a:r>
          </a:p>
          <a:p>
            <a:pPr marL="0" indent="0">
              <a:buNone/>
            </a:pPr>
            <a:endParaRPr lang="en-GB" sz="2000" dirty="0"/>
          </a:p>
        </p:txBody>
      </p:sp>
      <p:pic>
        <p:nvPicPr>
          <p:cNvPr id="5" name="Picture 4">
            <a:extLst>
              <a:ext uri="{FF2B5EF4-FFF2-40B4-BE49-F238E27FC236}">
                <a16:creationId xmlns:a16="http://schemas.microsoft.com/office/drawing/2014/main" id="{3AE7BD31-E46D-9A0E-9187-EF45580512FA}"/>
              </a:ext>
            </a:extLst>
          </p:cNvPr>
          <p:cNvPicPr>
            <a:picLocks noChangeAspect="1"/>
          </p:cNvPicPr>
          <p:nvPr/>
        </p:nvPicPr>
        <p:blipFill>
          <a:blip r:embed="rId3"/>
          <a:srcRect b="86504"/>
          <a:stretch>
            <a:fillRect/>
          </a:stretch>
        </p:blipFill>
        <p:spPr>
          <a:xfrm>
            <a:off x="407368" y="523477"/>
            <a:ext cx="8080442" cy="1281620"/>
          </a:xfrm>
          <a:prstGeom prst="rect">
            <a:avLst/>
          </a:prstGeom>
        </p:spPr>
      </p:pic>
      <p:pic>
        <p:nvPicPr>
          <p:cNvPr id="8" name="Picture 7">
            <a:extLst>
              <a:ext uri="{FF2B5EF4-FFF2-40B4-BE49-F238E27FC236}">
                <a16:creationId xmlns:a16="http://schemas.microsoft.com/office/drawing/2014/main" id="{0FF5F27D-BEC2-64D6-A78D-3011DF124505}"/>
              </a:ext>
            </a:extLst>
          </p:cNvPr>
          <p:cNvPicPr>
            <a:picLocks noChangeAspect="1"/>
          </p:cNvPicPr>
          <p:nvPr/>
        </p:nvPicPr>
        <p:blipFill>
          <a:blip r:embed="rId3"/>
          <a:srcRect t="37792"/>
          <a:stretch>
            <a:fillRect/>
          </a:stretch>
        </p:blipFill>
        <p:spPr>
          <a:xfrm>
            <a:off x="407368" y="1611809"/>
            <a:ext cx="7416824" cy="5422111"/>
          </a:xfrm>
          <a:prstGeom prst="rect">
            <a:avLst/>
          </a:prstGeom>
        </p:spPr>
      </p:pic>
    </p:spTree>
    <p:extLst>
      <p:ext uri="{BB962C8B-B14F-4D97-AF65-F5344CB8AC3E}">
        <p14:creationId xmlns:p14="http://schemas.microsoft.com/office/powerpoint/2010/main" val="286179911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94AAD3-D6DF-9394-E3B9-118ECA63BDE1}"/>
              </a:ext>
            </a:extLst>
          </p:cNvPr>
          <p:cNvSpPr>
            <a:spLocks noGrp="1"/>
          </p:cNvSpPr>
          <p:nvPr>
            <p:ph idx="1"/>
          </p:nvPr>
        </p:nvSpPr>
        <p:spPr/>
        <p:txBody>
          <a:bodyPr/>
          <a:lstStyle/>
          <a:p>
            <a:endParaRPr lang="en-GB" dirty="0"/>
          </a:p>
        </p:txBody>
      </p:sp>
      <p:sp>
        <p:nvSpPr>
          <p:cNvPr id="2" name="Title 1">
            <a:extLst>
              <a:ext uri="{FF2B5EF4-FFF2-40B4-BE49-F238E27FC236}">
                <a16:creationId xmlns:a16="http://schemas.microsoft.com/office/drawing/2014/main" id="{43E56B2B-51A7-FC16-C6AC-B5B368A2D051}"/>
              </a:ext>
            </a:extLst>
          </p:cNvPr>
          <p:cNvSpPr>
            <a:spLocks noGrp="1"/>
          </p:cNvSpPr>
          <p:nvPr>
            <p:ph type="title"/>
          </p:nvPr>
        </p:nvSpPr>
        <p:spPr/>
        <p:txBody>
          <a:bodyPr/>
          <a:lstStyle/>
          <a:p>
            <a:r>
              <a:rPr lang="en-GB" dirty="0"/>
              <a:t>School-Based Professional Studies</a:t>
            </a:r>
          </a:p>
        </p:txBody>
      </p:sp>
    </p:spTree>
    <p:extLst>
      <p:ext uri="{BB962C8B-B14F-4D97-AF65-F5344CB8AC3E}">
        <p14:creationId xmlns:p14="http://schemas.microsoft.com/office/powerpoint/2010/main" val="464250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59E7-F5DA-AEE6-97BB-4E648D14161B}"/>
              </a:ext>
            </a:extLst>
          </p:cNvPr>
          <p:cNvSpPr>
            <a:spLocks noGrp="1"/>
          </p:cNvSpPr>
          <p:nvPr>
            <p:ph type="title"/>
          </p:nvPr>
        </p:nvSpPr>
        <p:spPr>
          <a:xfrm>
            <a:off x="431984" y="-242372"/>
            <a:ext cx="11040000" cy="828000"/>
          </a:xfrm>
        </p:spPr>
        <p:txBody>
          <a:bodyPr/>
          <a:lstStyle/>
          <a:p>
            <a:r>
              <a:rPr lang="en-GB" dirty="0">
                <a:latin typeface="KG Drops of Jupiter" panose="02000000000000000000" pitchFamily="2" charset="0"/>
              </a:rPr>
              <a:t>ITAPs (Intensive Training and Practice)</a:t>
            </a:r>
          </a:p>
        </p:txBody>
      </p:sp>
      <p:sp>
        <p:nvSpPr>
          <p:cNvPr id="3" name="Content Placeholder 2">
            <a:extLst>
              <a:ext uri="{FF2B5EF4-FFF2-40B4-BE49-F238E27FC236}">
                <a16:creationId xmlns:a16="http://schemas.microsoft.com/office/drawing/2014/main" id="{996A9A9B-76BE-A8AD-F2C5-8F94DA385D5D}"/>
              </a:ext>
            </a:extLst>
          </p:cNvPr>
          <p:cNvSpPr>
            <a:spLocks noGrp="1"/>
          </p:cNvSpPr>
          <p:nvPr>
            <p:ph idx="1"/>
          </p:nvPr>
        </p:nvSpPr>
        <p:spPr>
          <a:xfrm>
            <a:off x="551384" y="1025210"/>
            <a:ext cx="5400600" cy="828001"/>
          </a:xfrm>
        </p:spPr>
        <p:txBody>
          <a:bodyPr/>
          <a:lstStyle/>
          <a:p>
            <a:pPr marL="0" indent="0">
              <a:buNone/>
            </a:pPr>
            <a:r>
              <a:rPr lang="en-GB" b="1" dirty="0"/>
              <a:t>ITAP1 Observing Expert Colleagues</a:t>
            </a:r>
          </a:p>
        </p:txBody>
      </p:sp>
      <p:pic>
        <p:nvPicPr>
          <p:cNvPr id="5" name="Picture 4">
            <a:extLst>
              <a:ext uri="{FF2B5EF4-FFF2-40B4-BE49-F238E27FC236}">
                <a16:creationId xmlns:a16="http://schemas.microsoft.com/office/drawing/2014/main" id="{79D8D16C-104A-6C8C-7B2E-9C7D815B847F}"/>
              </a:ext>
            </a:extLst>
          </p:cNvPr>
          <p:cNvPicPr>
            <a:picLocks noChangeAspect="1"/>
          </p:cNvPicPr>
          <p:nvPr/>
        </p:nvPicPr>
        <p:blipFill>
          <a:blip r:embed="rId3"/>
          <a:stretch>
            <a:fillRect/>
          </a:stretch>
        </p:blipFill>
        <p:spPr>
          <a:xfrm>
            <a:off x="679009" y="1439211"/>
            <a:ext cx="10833981" cy="5247161"/>
          </a:xfrm>
          <a:prstGeom prst="rect">
            <a:avLst/>
          </a:prstGeom>
        </p:spPr>
      </p:pic>
    </p:spTree>
    <p:extLst>
      <p:ext uri="{BB962C8B-B14F-4D97-AF65-F5344CB8AC3E}">
        <p14:creationId xmlns:p14="http://schemas.microsoft.com/office/powerpoint/2010/main" val="202506053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F4DC-6613-DBAD-BC72-92A44ED5B8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5837D9E-6358-AEF4-0E77-65816C3374C6}"/>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2E2F0496-B33B-C2C7-F83B-4DB2C6217E83}"/>
              </a:ext>
            </a:extLst>
          </p:cNvPr>
          <p:cNvPicPr>
            <a:picLocks noChangeAspect="1"/>
          </p:cNvPicPr>
          <p:nvPr/>
        </p:nvPicPr>
        <p:blipFill>
          <a:blip r:embed="rId3"/>
          <a:stretch>
            <a:fillRect/>
          </a:stretch>
        </p:blipFill>
        <p:spPr>
          <a:xfrm>
            <a:off x="230653" y="876635"/>
            <a:ext cx="11730694" cy="5981365"/>
          </a:xfrm>
          <a:prstGeom prst="rect">
            <a:avLst/>
          </a:prstGeom>
        </p:spPr>
      </p:pic>
      <p:sp>
        <p:nvSpPr>
          <p:cNvPr id="6" name="TextBox 5">
            <a:extLst>
              <a:ext uri="{FF2B5EF4-FFF2-40B4-BE49-F238E27FC236}">
                <a16:creationId xmlns:a16="http://schemas.microsoft.com/office/drawing/2014/main" id="{A49A79DA-7287-6D15-9129-C4516D762B54}"/>
              </a:ext>
            </a:extLst>
          </p:cNvPr>
          <p:cNvSpPr txBox="1"/>
          <p:nvPr/>
        </p:nvSpPr>
        <p:spPr>
          <a:xfrm>
            <a:off x="2927648" y="2924944"/>
            <a:ext cx="3744416" cy="676715"/>
          </a:xfrm>
          <a:prstGeom prst="rect">
            <a:avLst/>
          </a:prstGeom>
          <a:noFill/>
          <a:ln w="76200">
            <a:solidFill>
              <a:srgbClr val="FF0000"/>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4B630894-72CA-C6A7-38AD-AB64EB32660B}"/>
              </a:ext>
            </a:extLst>
          </p:cNvPr>
          <p:cNvSpPr txBox="1"/>
          <p:nvPr/>
        </p:nvSpPr>
        <p:spPr>
          <a:xfrm>
            <a:off x="275093" y="300675"/>
            <a:ext cx="5161093" cy="523220"/>
          </a:xfrm>
          <a:prstGeom prst="rect">
            <a:avLst/>
          </a:prstGeom>
          <a:noFill/>
        </p:spPr>
        <p:txBody>
          <a:bodyPr wrap="none" rtlCol="0">
            <a:spAutoFit/>
          </a:bodyPr>
          <a:lstStyle/>
          <a:p>
            <a:r>
              <a:rPr lang="en-GB" sz="2800" b="1" dirty="0">
                <a:solidFill>
                  <a:schemeClr val="tx2"/>
                </a:solidFill>
                <a:latin typeface="+mn-lt"/>
              </a:rPr>
              <a:t>ITAP2: Professional Behaviours</a:t>
            </a:r>
          </a:p>
        </p:txBody>
      </p:sp>
    </p:spTree>
    <p:extLst>
      <p:ext uri="{BB962C8B-B14F-4D97-AF65-F5344CB8AC3E}">
        <p14:creationId xmlns:p14="http://schemas.microsoft.com/office/powerpoint/2010/main" val="310505832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27CE3D-5563-CAE0-E54B-782500CA84EC}"/>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32858211-5AE7-D238-A372-207A5BB15C08}"/>
              </a:ext>
            </a:extLst>
          </p:cNvPr>
          <p:cNvSpPr>
            <a:spLocks noGrp="1"/>
          </p:cNvSpPr>
          <p:nvPr>
            <p:ph type="sldNum" sz="quarter" idx="10"/>
          </p:nvPr>
        </p:nvSpPr>
        <p:spPr/>
        <p:txBody>
          <a:bodyPr/>
          <a:lstStyle/>
          <a:p>
            <a:fld id="{DCF6A46F-80AB-49F3-8C7E-9717ED945456}" type="slidenum">
              <a:rPr lang="en-GB" altLang="en-US" smtClean="0"/>
              <a:pPr/>
              <a:t>24</a:t>
            </a:fld>
            <a:endParaRPr lang="en-GB" altLang="en-US"/>
          </a:p>
        </p:txBody>
      </p:sp>
      <p:sp>
        <p:nvSpPr>
          <p:cNvPr id="4" name="Title 3">
            <a:extLst>
              <a:ext uri="{FF2B5EF4-FFF2-40B4-BE49-F238E27FC236}">
                <a16:creationId xmlns:a16="http://schemas.microsoft.com/office/drawing/2014/main" id="{A42B4DF1-B193-3AE9-D8E5-F0EC2CCE0B87}"/>
              </a:ext>
            </a:extLst>
          </p:cNvPr>
          <p:cNvSpPr>
            <a:spLocks noGrp="1"/>
          </p:cNvSpPr>
          <p:nvPr>
            <p:ph type="title"/>
          </p:nvPr>
        </p:nvSpPr>
        <p:spPr>
          <a:xfrm>
            <a:off x="335360" y="260648"/>
            <a:ext cx="11040000" cy="828000"/>
          </a:xfrm>
        </p:spPr>
        <p:txBody>
          <a:bodyPr/>
          <a:lstStyle/>
          <a:p>
            <a:r>
              <a:rPr lang="en-GB" dirty="0"/>
              <a:t>ITAP3: Being an Adaptive &amp; Inclusive Teacher</a:t>
            </a:r>
          </a:p>
        </p:txBody>
      </p:sp>
      <p:pic>
        <p:nvPicPr>
          <p:cNvPr id="6" name="Picture 5">
            <a:extLst>
              <a:ext uri="{FF2B5EF4-FFF2-40B4-BE49-F238E27FC236}">
                <a16:creationId xmlns:a16="http://schemas.microsoft.com/office/drawing/2014/main" id="{CB466DA1-4D3B-338D-7BAD-75C2C2C87048}"/>
              </a:ext>
            </a:extLst>
          </p:cNvPr>
          <p:cNvPicPr>
            <a:picLocks noChangeAspect="1"/>
          </p:cNvPicPr>
          <p:nvPr/>
        </p:nvPicPr>
        <p:blipFill>
          <a:blip r:embed="rId2"/>
          <a:stretch>
            <a:fillRect/>
          </a:stretch>
        </p:blipFill>
        <p:spPr>
          <a:xfrm>
            <a:off x="534227" y="1423707"/>
            <a:ext cx="11047759" cy="5173645"/>
          </a:xfrm>
          <a:prstGeom prst="rect">
            <a:avLst/>
          </a:prstGeom>
        </p:spPr>
      </p:pic>
    </p:spTree>
    <p:extLst>
      <p:ext uri="{BB962C8B-B14F-4D97-AF65-F5344CB8AC3E}">
        <p14:creationId xmlns:p14="http://schemas.microsoft.com/office/powerpoint/2010/main" val="357421521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9F7F9D-B30D-E387-1CEF-3AA0E46B0923}"/>
              </a:ext>
            </a:extLst>
          </p:cNvPr>
          <p:cNvSpPr>
            <a:spLocks noGrp="1"/>
          </p:cNvSpPr>
          <p:nvPr>
            <p:ph idx="1"/>
          </p:nvPr>
        </p:nvSpPr>
        <p:spPr>
          <a:xfrm>
            <a:off x="247184" y="1446770"/>
            <a:ext cx="11678432" cy="3960000"/>
          </a:xfrm>
        </p:spPr>
        <p:txBody>
          <a:bodyPr/>
          <a:lstStyle/>
          <a:p>
            <a:pPr marL="179705" indent="-179705"/>
            <a:r>
              <a:rPr lang="en-US" i="1">
                <a:latin typeface="Arial"/>
                <a:cs typeface="Arial"/>
              </a:rPr>
              <a:t>Your RPT repeatedly misses deadlines, doesn't appear to read emails and is frequently late for meetings.</a:t>
            </a:r>
          </a:p>
          <a:p>
            <a:pPr marL="179705" indent="-179705"/>
            <a:r>
              <a:rPr lang="en-US" i="1">
                <a:solidFill>
                  <a:srgbClr val="FF0000"/>
                </a:solidFill>
                <a:latin typeface="Arial"/>
                <a:cs typeface="Arial"/>
              </a:rPr>
              <a:t>What do you do?</a:t>
            </a:r>
          </a:p>
          <a:p>
            <a:pPr marL="179705" indent="-179705"/>
            <a:endParaRPr lang="en-US" i="1" dirty="0"/>
          </a:p>
          <a:p>
            <a:pPr marL="179705" indent="-179705"/>
            <a:r>
              <a:rPr lang="en-US" i="1">
                <a:latin typeface="Arial"/>
                <a:cs typeface="Arial"/>
              </a:rPr>
              <a:t>When in front of a class, your RPT appears very nervous and seems to be avoiding getting involved in teaching.</a:t>
            </a:r>
          </a:p>
          <a:p>
            <a:pPr marL="179705" indent="-179705"/>
            <a:r>
              <a:rPr lang="en-US" i="1">
                <a:solidFill>
                  <a:srgbClr val="FF0000"/>
                </a:solidFill>
                <a:latin typeface="Arial"/>
                <a:cs typeface="Arial"/>
              </a:rPr>
              <a:t>What do you do? </a:t>
            </a:r>
          </a:p>
          <a:p>
            <a:pPr marL="179705" indent="-179705"/>
            <a:endParaRPr lang="en-US" i="1" dirty="0">
              <a:latin typeface="Arial"/>
              <a:cs typeface="Arial"/>
            </a:endParaRPr>
          </a:p>
          <a:p>
            <a:pPr marL="179705" indent="-179705"/>
            <a:r>
              <a:rPr lang="en-US" i="1">
                <a:latin typeface="Arial"/>
                <a:cs typeface="Arial"/>
              </a:rPr>
              <a:t>A colleague has requested that your RPT no longer observe them teach, as the RPT did not appear to be engaged in their lesson (they just sat at the back of the classroom typing on their laptop) or show any interest in talking about it with the teacher afterward.  </a:t>
            </a:r>
          </a:p>
          <a:p>
            <a:pPr marL="179705" indent="-179705"/>
            <a:r>
              <a:rPr lang="en-US" i="1">
                <a:solidFill>
                  <a:srgbClr val="FF0000"/>
                </a:solidFill>
                <a:latin typeface="Arial"/>
                <a:cs typeface="Arial"/>
              </a:rPr>
              <a:t>What do you do? </a:t>
            </a:r>
            <a:endParaRPr lang="en-US">
              <a:solidFill>
                <a:srgbClr val="FF0000"/>
              </a:solidFill>
            </a:endParaRPr>
          </a:p>
        </p:txBody>
      </p:sp>
      <p:sp>
        <p:nvSpPr>
          <p:cNvPr id="3" name="Slide Number Placeholder 2">
            <a:extLst>
              <a:ext uri="{FF2B5EF4-FFF2-40B4-BE49-F238E27FC236}">
                <a16:creationId xmlns:a16="http://schemas.microsoft.com/office/drawing/2014/main" id="{564DE623-6D07-A926-672C-25EBD6FA063A}"/>
              </a:ext>
            </a:extLst>
          </p:cNvPr>
          <p:cNvSpPr>
            <a:spLocks noGrp="1"/>
          </p:cNvSpPr>
          <p:nvPr>
            <p:ph type="sldNum" sz="quarter" idx="10"/>
          </p:nvPr>
        </p:nvSpPr>
        <p:spPr/>
        <p:txBody>
          <a:bodyPr/>
          <a:lstStyle/>
          <a:p>
            <a:fld id="{DCF6A46F-80AB-49F3-8C7E-9717ED945456}" type="slidenum">
              <a:rPr lang="en-GB" altLang="en-US"/>
              <a:pPr/>
              <a:t>25</a:t>
            </a:fld>
            <a:endParaRPr lang="en-GB" altLang="en-US"/>
          </a:p>
        </p:txBody>
      </p:sp>
      <p:sp>
        <p:nvSpPr>
          <p:cNvPr id="4" name="Title 3">
            <a:extLst>
              <a:ext uri="{FF2B5EF4-FFF2-40B4-BE49-F238E27FC236}">
                <a16:creationId xmlns:a16="http://schemas.microsoft.com/office/drawing/2014/main" id="{CC063E82-77C3-6FE2-8D1F-6D27AA3782A5}"/>
              </a:ext>
            </a:extLst>
          </p:cNvPr>
          <p:cNvSpPr>
            <a:spLocks noGrp="1"/>
          </p:cNvSpPr>
          <p:nvPr>
            <p:ph type="title"/>
          </p:nvPr>
        </p:nvSpPr>
        <p:spPr>
          <a:xfrm>
            <a:off x="566400" y="271921"/>
            <a:ext cx="11040000" cy="828000"/>
          </a:xfrm>
        </p:spPr>
        <p:txBody>
          <a:bodyPr/>
          <a:lstStyle/>
          <a:p>
            <a:r>
              <a:rPr lang="en-US">
                <a:latin typeface="Arial Bold"/>
                <a:cs typeface="Arial Bold"/>
              </a:rPr>
              <a:t>Scenarios</a:t>
            </a:r>
            <a:endParaRPr lang="en-US"/>
          </a:p>
        </p:txBody>
      </p:sp>
    </p:spTree>
    <p:extLst>
      <p:ext uri="{BB962C8B-B14F-4D97-AF65-F5344CB8AC3E}">
        <p14:creationId xmlns:p14="http://schemas.microsoft.com/office/powerpoint/2010/main" val="2712513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41AC7-5D72-4186-A438-1C6BFC348AF7}"/>
              </a:ext>
            </a:extLst>
          </p:cNvPr>
          <p:cNvSpPr>
            <a:spLocks noGrp="1"/>
          </p:cNvSpPr>
          <p:nvPr>
            <p:ph type="title"/>
          </p:nvPr>
        </p:nvSpPr>
        <p:spPr>
          <a:xfrm>
            <a:off x="1371097" y="163967"/>
            <a:ext cx="8543925" cy="624509"/>
          </a:xfrm>
        </p:spPr>
        <p:txBody>
          <a:bodyPr>
            <a:noAutofit/>
          </a:bodyPr>
          <a:lstStyle/>
          <a:p>
            <a:r>
              <a:rPr lang="en-GB" sz="4400" dirty="0">
                <a:latin typeface="KG Drops of Jupiter" panose="02000000000000000000" pitchFamily="2" charset="0"/>
              </a:rPr>
              <a:t>Key Dates</a:t>
            </a:r>
          </a:p>
        </p:txBody>
      </p:sp>
      <p:graphicFrame>
        <p:nvGraphicFramePr>
          <p:cNvPr id="4" name="Table 3">
            <a:extLst>
              <a:ext uri="{FF2B5EF4-FFF2-40B4-BE49-F238E27FC236}">
                <a16:creationId xmlns:a16="http://schemas.microsoft.com/office/drawing/2014/main" id="{04C59CDA-13EA-4635-8F06-1291D028EB7B}"/>
              </a:ext>
            </a:extLst>
          </p:cNvPr>
          <p:cNvGraphicFramePr>
            <a:graphicFrameLocks noGrp="1"/>
          </p:cNvGraphicFramePr>
          <p:nvPr>
            <p:extLst>
              <p:ext uri="{D42A27DB-BD31-4B8C-83A1-F6EECF244321}">
                <p14:modId xmlns:p14="http://schemas.microsoft.com/office/powerpoint/2010/main" val="179611285"/>
              </p:ext>
            </p:extLst>
          </p:nvPr>
        </p:nvGraphicFramePr>
        <p:xfrm>
          <a:off x="1248707" y="788475"/>
          <a:ext cx="9694587" cy="3470344"/>
        </p:xfrm>
        <a:graphic>
          <a:graphicData uri="http://schemas.openxmlformats.org/drawingml/2006/table">
            <a:tbl>
              <a:tblPr firstRow="1" firstCol="1" bandRow="1">
                <a:tableStyleId>{073A0DAA-6AF3-43AB-8588-CEC1D06C72B9}</a:tableStyleId>
              </a:tblPr>
              <a:tblGrid>
                <a:gridCol w="2312298">
                  <a:extLst>
                    <a:ext uri="{9D8B030D-6E8A-4147-A177-3AD203B41FA5}">
                      <a16:colId xmlns:a16="http://schemas.microsoft.com/office/drawing/2014/main" val="924621690"/>
                    </a:ext>
                  </a:extLst>
                </a:gridCol>
                <a:gridCol w="4333670">
                  <a:extLst>
                    <a:ext uri="{9D8B030D-6E8A-4147-A177-3AD203B41FA5}">
                      <a16:colId xmlns:a16="http://schemas.microsoft.com/office/drawing/2014/main" val="594082847"/>
                    </a:ext>
                  </a:extLst>
                </a:gridCol>
                <a:gridCol w="3048619">
                  <a:extLst>
                    <a:ext uri="{9D8B030D-6E8A-4147-A177-3AD203B41FA5}">
                      <a16:colId xmlns:a16="http://schemas.microsoft.com/office/drawing/2014/main" val="2187699312"/>
                    </a:ext>
                  </a:extLst>
                </a:gridCol>
              </a:tblGrid>
              <a:tr h="370532">
                <a:tc>
                  <a:txBody>
                    <a:bodyPr/>
                    <a:lstStyle/>
                    <a:p>
                      <a:pPr algn="ctr">
                        <a:lnSpc>
                          <a:spcPct val="115000"/>
                        </a:lnSpc>
                        <a:spcAft>
                          <a:spcPts val="0"/>
                        </a:spcAft>
                      </a:pPr>
                      <a:r>
                        <a:rPr lang="en-GB" sz="1500" dirty="0">
                          <a:effectLst/>
                          <a:latin typeface="+mn-lt"/>
                        </a:rPr>
                        <a:t>Event</a:t>
                      </a:r>
                      <a:endParaRPr lang="en-GB" sz="13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500" dirty="0">
                          <a:effectLst/>
                          <a:latin typeface="+mn-lt"/>
                        </a:rPr>
                        <a:t>Date</a:t>
                      </a:r>
                      <a:endParaRPr lang="en-GB" sz="13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500" dirty="0">
                          <a:effectLst/>
                          <a:latin typeface="+mn-lt"/>
                        </a:rPr>
                        <a:t>For whom</a:t>
                      </a:r>
                      <a:endParaRPr lang="en-GB" sz="1300" dirty="0">
                        <a:effectLst/>
                        <a:latin typeface="+mn-lt"/>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38310633"/>
                  </a:ext>
                </a:extLst>
              </a:tr>
              <a:tr h="582042">
                <a:tc>
                  <a:txBody>
                    <a:bodyPr/>
                    <a:lstStyle/>
                    <a:p>
                      <a:pPr>
                        <a:lnSpc>
                          <a:spcPct val="115000"/>
                        </a:lnSpc>
                        <a:spcAft>
                          <a:spcPts val="0"/>
                        </a:spcAft>
                      </a:pPr>
                      <a:r>
                        <a:rPr lang="en-GB" sz="1600" dirty="0">
                          <a:effectLst/>
                          <a:latin typeface="+mn-lt"/>
                        </a:rPr>
                        <a:t>Induction of RTPs </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l">
                        <a:lnSpc>
                          <a:spcPct val="115000"/>
                        </a:lnSpc>
                        <a:spcAft>
                          <a:spcPts val="0"/>
                        </a:spcAft>
                      </a:pPr>
                      <a:r>
                        <a:rPr lang="en-GB" sz="1600" dirty="0">
                          <a:effectLst/>
                          <a:latin typeface="+mn-lt"/>
                        </a:rPr>
                        <a:t>11 / 12 / 18 / 19 September</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600" dirty="0">
                          <a:effectLst/>
                          <a:latin typeface="+mn-lt"/>
                        </a:rPr>
                        <a:t>RTP and mentors</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106483261"/>
                  </a:ext>
                </a:extLst>
              </a:tr>
              <a:tr h="617342">
                <a:tc>
                  <a:txBody>
                    <a:bodyPr/>
                    <a:lstStyle/>
                    <a:p>
                      <a:pPr>
                        <a:lnSpc>
                          <a:spcPct val="115000"/>
                        </a:lnSpc>
                        <a:spcAft>
                          <a:spcPts val="0"/>
                        </a:spcAft>
                      </a:pPr>
                      <a:r>
                        <a:rPr lang="en-GB" sz="1600" dirty="0">
                          <a:effectLst/>
                          <a:latin typeface="+mn-lt"/>
                        </a:rPr>
                        <a:t>Subject Specific training at </a:t>
                      </a:r>
                      <a:r>
                        <a:rPr lang="en-GB" sz="1600" dirty="0" err="1">
                          <a:effectLst/>
                          <a:latin typeface="+mn-lt"/>
                        </a:rPr>
                        <a:t>UoR</a:t>
                      </a:r>
                      <a:r>
                        <a:rPr lang="en-GB" sz="1600" dirty="0">
                          <a:effectLst/>
                          <a:latin typeface="+mn-lt"/>
                        </a:rPr>
                        <a:t> (remote)</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lvl="0" algn="l"/>
                      <a:r>
                        <a:rPr lang="en-GB" sz="1800" dirty="0">
                          <a:effectLst/>
                          <a:latin typeface="+mn-lt"/>
                          <a:ea typeface="Calibri" panose="020F0502020204030204" pitchFamily="34" charset="0"/>
                          <a:cs typeface="Times New Roman" panose="02020603050405020304" pitchFamily="18" charset="0"/>
                        </a:rPr>
                        <a:t> 16</a:t>
                      </a:r>
                      <a:r>
                        <a:rPr lang="en-GB" sz="1800" baseline="30000" dirty="0">
                          <a:effectLst/>
                          <a:latin typeface="+mn-lt"/>
                          <a:ea typeface="Calibri" panose="020F0502020204030204" pitchFamily="34" charset="0"/>
                          <a:cs typeface="Times New Roman" panose="02020603050405020304" pitchFamily="18" charset="0"/>
                        </a:rPr>
                        <a:t>th</a:t>
                      </a:r>
                      <a:r>
                        <a:rPr lang="en-GB" sz="1800" dirty="0">
                          <a:effectLst/>
                          <a:latin typeface="+mn-lt"/>
                          <a:ea typeface="Calibri" panose="020F0502020204030204" pitchFamily="34" charset="0"/>
                          <a:cs typeface="Times New Roman" panose="02020603050405020304" pitchFamily="18" charset="0"/>
                        </a:rPr>
                        <a:t> September 2025 (3.40-5pm via Teams)</a:t>
                      </a:r>
                    </a:p>
                  </a:txBody>
                  <a:tcPr marL="55721" marR="55721" marT="0" marB="0"/>
                </a:tc>
                <a:tc>
                  <a:txBody>
                    <a:bodyPr/>
                    <a:lstStyle/>
                    <a:p>
                      <a:pPr algn="ctr">
                        <a:lnSpc>
                          <a:spcPct val="115000"/>
                        </a:lnSpc>
                        <a:spcAft>
                          <a:spcPts val="0"/>
                        </a:spcAft>
                      </a:pPr>
                      <a:r>
                        <a:rPr lang="en-GB" sz="1600" dirty="0">
                          <a:effectLst/>
                          <a:latin typeface="+mn-lt"/>
                        </a:rPr>
                        <a:t>RTP Mentors</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758305905"/>
                  </a:ext>
                </a:extLst>
              </a:tr>
              <a:tr h="648367">
                <a:tc>
                  <a:txBody>
                    <a:bodyPr/>
                    <a:lstStyle/>
                    <a:p>
                      <a:pPr>
                        <a:lnSpc>
                          <a:spcPct val="115000"/>
                        </a:lnSpc>
                        <a:spcAft>
                          <a:spcPts val="0"/>
                        </a:spcAft>
                      </a:pPr>
                      <a:r>
                        <a:rPr lang="en-GB" sz="1600" dirty="0">
                          <a:effectLst/>
                          <a:latin typeface="+mn-lt"/>
                        </a:rPr>
                        <a:t>RTPs commence first teaching involvement</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l">
                        <a:lnSpc>
                          <a:spcPct val="115000"/>
                        </a:lnSpc>
                        <a:spcAft>
                          <a:spcPts val="0"/>
                        </a:spcAft>
                      </a:pPr>
                      <a:r>
                        <a:rPr lang="en-GB" sz="1600" dirty="0">
                          <a:effectLst/>
                          <a:latin typeface="+mn-lt"/>
                        </a:rPr>
                        <a:t>24</a:t>
                      </a:r>
                      <a:r>
                        <a:rPr lang="en-GB" sz="1600" baseline="30000" dirty="0">
                          <a:effectLst/>
                          <a:latin typeface="+mn-lt"/>
                        </a:rPr>
                        <a:t>th</a:t>
                      </a:r>
                      <a:r>
                        <a:rPr lang="en-GB" sz="1600" dirty="0">
                          <a:effectLst/>
                          <a:latin typeface="+mn-lt"/>
                        </a:rPr>
                        <a:t> September (in Weds – Fri until Oct half term then Tuesday –Friday after) – see guidance on % timetable</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600" dirty="0">
                          <a:effectLst/>
                          <a:latin typeface="+mn-lt"/>
                        </a:rPr>
                        <a:t>RTPs</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3937096039"/>
                  </a:ext>
                </a:extLst>
              </a:tr>
              <a:tr h="310882">
                <a:tc>
                  <a:txBody>
                    <a:bodyPr/>
                    <a:lstStyle/>
                    <a:p>
                      <a:pPr>
                        <a:lnSpc>
                          <a:spcPct val="115000"/>
                        </a:lnSpc>
                        <a:spcAft>
                          <a:spcPts val="0"/>
                        </a:spcAft>
                      </a:pPr>
                      <a:r>
                        <a:rPr lang="en-GB" sz="1600" dirty="0">
                          <a:effectLst/>
                          <a:latin typeface="+mn-lt"/>
                          <a:ea typeface="Calibri" panose="020F0502020204030204" pitchFamily="34" charset="0"/>
                          <a:cs typeface="Times New Roman" panose="02020603050405020304" pitchFamily="18" charset="0"/>
                        </a:rPr>
                        <a:t>Placement B Generic mentor training</a:t>
                      </a:r>
                    </a:p>
                  </a:txBody>
                  <a:tcPr marL="55721" marR="55721" marT="0" marB="0"/>
                </a:tc>
                <a:tc>
                  <a:txBody>
                    <a:bodyPr/>
                    <a:lstStyle/>
                    <a:p>
                      <a:pPr algn="l">
                        <a:lnSpc>
                          <a:spcPct val="115000"/>
                        </a:lnSpc>
                        <a:spcAft>
                          <a:spcPts val="0"/>
                        </a:spcAft>
                      </a:pPr>
                      <a:r>
                        <a:rPr lang="en-GB" sz="1600" dirty="0">
                          <a:effectLst/>
                          <a:latin typeface="+mn-lt"/>
                          <a:ea typeface="Calibri" panose="020F0502020204030204" pitchFamily="34" charset="0"/>
                          <a:cs typeface="Times New Roman" panose="02020603050405020304" pitchFamily="18" charset="0"/>
                        </a:rPr>
                        <a:t>February 2026 via Teams</a:t>
                      </a:r>
                    </a:p>
                  </a:txBody>
                  <a:tcPr marL="55721" marR="55721" marT="0" marB="0"/>
                </a:tc>
                <a:tc>
                  <a:txBody>
                    <a:bodyPr/>
                    <a:lstStyle/>
                    <a:p>
                      <a:pPr algn="ctr">
                        <a:lnSpc>
                          <a:spcPct val="115000"/>
                        </a:lnSpc>
                        <a:spcAft>
                          <a:spcPts val="0"/>
                        </a:spcAft>
                      </a:pPr>
                      <a:r>
                        <a:rPr lang="en-GB" sz="1600" dirty="0">
                          <a:effectLst/>
                          <a:latin typeface="+mn-lt"/>
                          <a:ea typeface="Calibri" panose="020F0502020204030204" pitchFamily="34" charset="0"/>
                          <a:cs typeface="Times New Roman" panose="02020603050405020304" pitchFamily="18" charset="0"/>
                        </a:rPr>
                        <a:t>RPT Mentors</a:t>
                      </a:r>
                    </a:p>
                  </a:txBody>
                  <a:tcPr marL="55721" marR="55721" marT="0" marB="0"/>
                </a:tc>
                <a:extLst>
                  <a:ext uri="{0D108BD9-81ED-4DB2-BD59-A6C34878D82A}">
                    <a16:rowId xmlns:a16="http://schemas.microsoft.com/office/drawing/2014/main" val="3668811680"/>
                  </a:ext>
                </a:extLst>
              </a:tr>
              <a:tr h="310882">
                <a:tc>
                  <a:txBody>
                    <a:bodyPr/>
                    <a:lstStyle/>
                    <a:p>
                      <a:pPr>
                        <a:lnSpc>
                          <a:spcPct val="115000"/>
                        </a:lnSpc>
                        <a:spcAft>
                          <a:spcPts val="0"/>
                        </a:spcAft>
                      </a:pPr>
                      <a:r>
                        <a:rPr lang="en-GB" sz="1600" dirty="0">
                          <a:effectLst/>
                          <a:latin typeface="+mn-lt"/>
                          <a:ea typeface="Calibri" panose="020F0502020204030204" pitchFamily="34" charset="0"/>
                          <a:cs typeface="Times New Roman" panose="02020603050405020304" pitchFamily="18" charset="0"/>
                        </a:rPr>
                        <a:t>Spring Term Subject Mentor Training</a:t>
                      </a:r>
                    </a:p>
                  </a:txBody>
                  <a:tcPr marL="55721" marR="55721" marT="0" marB="0"/>
                </a:tc>
                <a:tc>
                  <a:txBody>
                    <a:bodyPr/>
                    <a:lstStyle/>
                    <a:p>
                      <a:pPr algn="l">
                        <a:lnSpc>
                          <a:spcPct val="115000"/>
                        </a:lnSpc>
                        <a:spcAft>
                          <a:spcPts val="0"/>
                        </a:spcAft>
                      </a:pPr>
                      <a:r>
                        <a:rPr lang="en-GB" sz="1600" dirty="0">
                          <a:effectLst/>
                          <a:latin typeface="+mn-lt"/>
                          <a:ea typeface="Calibri" panose="020F0502020204030204" pitchFamily="34" charset="0"/>
                          <a:cs typeface="Times New Roman" panose="02020603050405020304" pitchFamily="18" charset="0"/>
                        </a:rPr>
                        <a:t>3</a:t>
                      </a:r>
                      <a:r>
                        <a:rPr lang="en-GB" sz="1600" baseline="30000" dirty="0">
                          <a:effectLst/>
                          <a:latin typeface="+mn-lt"/>
                          <a:ea typeface="Calibri" panose="020F0502020204030204" pitchFamily="34" charset="0"/>
                          <a:cs typeface="Times New Roman" panose="02020603050405020304" pitchFamily="18" charset="0"/>
                        </a:rPr>
                        <a:t>rd</a:t>
                      </a:r>
                      <a:r>
                        <a:rPr lang="en-GB" sz="1600" dirty="0">
                          <a:effectLst/>
                          <a:latin typeface="+mn-lt"/>
                          <a:ea typeface="Calibri" panose="020F0502020204030204" pitchFamily="34" charset="0"/>
                          <a:cs typeface="Times New Roman" panose="02020603050405020304" pitchFamily="18" charset="0"/>
                        </a:rPr>
                        <a:t> March (3.40-5pm via teams)</a:t>
                      </a:r>
                    </a:p>
                  </a:txBody>
                  <a:tcPr marL="55721" marR="55721" marT="0" marB="0"/>
                </a:tc>
                <a:tc>
                  <a:txBody>
                    <a:bodyPr/>
                    <a:lstStyle/>
                    <a:p>
                      <a:pPr algn="ctr">
                        <a:lnSpc>
                          <a:spcPct val="115000"/>
                        </a:lnSpc>
                        <a:spcAft>
                          <a:spcPts val="0"/>
                        </a:spcAft>
                      </a:pPr>
                      <a:r>
                        <a:rPr lang="en-GB" sz="1600" dirty="0">
                          <a:effectLst/>
                          <a:latin typeface="+mn-lt"/>
                        </a:rPr>
                        <a:t>RTP Mentors</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3878837524"/>
                  </a:ext>
                </a:extLst>
              </a:tr>
            </a:tbl>
          </a:graphicData>
        </a:graphic>
      </p:graphicFrame>
      <p:graphicFrame>
        <p:nvGraphicFramePr>
          <p:cNvPr id="3" name="Table 2">
            <a:extLst>
              <a:ext uri="{FF2B5EF4-FFF2-40B4-BE49-F238E27FC236}">
                <a16:creationId xmlns:a16="http://schemas.microsoft.com/office/drawing/2014/main" id="{3258F6E3-BC49-8998-CB2B-E1E931EEBD07}"/>
              </a:ext>
            </a:extLst>
          </p:cNvPr>
          <p:cNvGraphicFramePr>
            <a:graphicFrameLocks noGrp="1"/>
          </p:cNvGraphicFramePr>
          <p:nvPr>
            <p:extLst>
              <p:ext uri="{D42A27DB-BD31-4B8C-83A1-F6EECF244321}">
                <p14:modId xmlns:p14="http://schemas.microsoft.com/office/powerpoint/2010/main" val="2382665249"/>
              </p:ext>
            </p:extLst>
          </p:nvPr>
        </p:nvGraphicFramePr>
        <p:xfrm>
          <a:off x="1248707" y="4614980"/>
          <a:ext cx="9694587" cy="1852450"/>
        </p:xfrm>
        <a:graphic>
          <a:graphicData uri="http://schemas.openxmlformats.org/drawingml/2006/table">
            <a:tbl>
              <a:tblPr firstRow="1" firstCol="1" bandRow="1">
                <a:tableStyleId>{5940675A-B579-460E-94D1-54222C63F5DA}</a:tableStyleId>
              </a:tblPr>
              <a:tblGrid>
                <a:gridCol w="2289152">
                  <a:extLst>
                    <a:ext uri="{9D8B030D-6E8A-4147-A177-3AD203B41FA5}">
                      <a16:colId xmlns:a16="http://schemas.microsoft.com/office/drawing/2014/main" val="3802431867"/>
                    </a:ext>
                  </a:extLst>
                </a:gridCol>
                <a:gridCol w="4356816">
                  <a:extLst>
                    <a:ext uri="{9D8B030D-6E8A-4147-A177-3AD203B41FA5}">
                      <a16:colId xmlns:a16="http://schemas.microsoft.com/office/drawing/2014/main" val="2843070998"/>
                    </a:ext>
                  </a:extLst>
                </a:gridCol>
                <a:gridCol w="3048619">
                  <a:extLst>
                    <a:ext uri="{9D8B030D-6E8A-4147-A177-3AD203B41FA5}">
                      <a16:colId xmlns:a16="http://schemas.microsoft.com/office/drawing/2014/main" val="1718892113"/>
                    </a:ext>
                  </a:extLst>
                </a:gridCol>
              </a:tblGrid>
              <a:tr h="589539">
                <a:tc>
                  <a:txBody>
                    <a:bodyPr/>
                    <a:lstStyle/>
                    <a:p>
                      <a:pPr>
                        <a:lnSpc>
                          <a:spcPct val="115000"/>
                        </a:lnSpc>
                        <a:spcAft>
                          <a:spcPts val="0"/>
                        </a:spcAft>
                      </a:pPr>
                      <a:r>
                        <a:rPr lang="en-GB" sz="1600" dirty="0">
                          <a:solidFill>
                            <a:schemeClr val="bg1"/>
                          </a:solidFill>
                          <a:effectLst/>
                        </a:rPr>
                        <a:t>Report 1 deadline</a:t>
                      </a:r>
                      <a:endParaRPr lang="en-GB" sz="1600" dirty="0">
                        <a:solidFill>
                          <a:schemeClr val="bg1"/>
                        </a:solidFill>
                        <a:effectLst/>
                        <a:latin typeface="+mn-lt"/>
                        <a:ea typeface="Calibri" panose="020F0502020204030204" pitchFamily="34" charset="0"/>
                        <a:cs typeface="Times New Roman" panose="02020603050405020304" pitchFamily="18" charset="0"/>
                      </a:endParaRPr>
                    </a:p>
                  </a:txBody>
                  <a:tcPr marL="55721" marR="55721" marT="0" marB="0">
                    <a:solidFill>
                      <a:schemeClr val="tx1"/>
                    </a:solidFill>
                  </a:tcPr>
                </a:tc>
                <a:tc>
                  <a:txBody>
                    <a:bodyPr/>
                    <a:lstStyle/>
                    <a:p>
                      <a:pPr algn="l">
                        <a:lnSpc>
                          <a:spcPct val="115000"/>
                        </a:lnSpc>
                        <a:spcAft>
                          <a:spcPts val="0"/>
                        </a:spcAft>
                      </a:pPr>
                      <a:r>
                        <a:rPr lang="en-GB" sz="1600" dirty="0">
                          <a:effectLst/>
                        </a:rPr>
                        <a:t>12 December 2025</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600" dirty="0">
                          <a:effectLst/>
                        </a:rPr>
                        <a:t>RTPs / RTP mentor / ITTCo</a:t>
                      </a:r>
                    </a:p>
                    <a:p>
                      <a:pPr algn="ctr">
                        <a:lnSpc>
                          <a:spcPct val="115000"/>
                        </a:lnSpc>
                        <a:spcAft>
                          <a:spcPts val="0"/>
                        </a:spcAft>
                      </a:pPr>
                      <a:endParaRPr lang="en-GB" sz="1600" dirty="0">
                        <a:effectLst/>
                        <a:latin typeface="+mn-lt"/>
                      </a:endParaRPr>
                    </a:p>
                  </a:txBody>
                  <a:tcPr marL="55721" marR="55721" marT="0" marB="0"/>
                </a:tc>
                <a:extLst>
                  <a:ext uri="{0D108BD9-81ED-4DB2-BD59-A6C34878D82A}">
                    <a16:rowId xmlns:a16="http://schemas.microsoft.com/office/drawing/2014/main" val="4071359730"/>
                  </a:ext>
                </a:extLst>
              </a:tr>
              <a:tr h="680869">
                <a:tc>
                  <a:txBody>
                    <a:bodyPr/>
                    <a:lstStyle/>
                    <a:p>
                      <a:pPr>
                        <a:lnSpc>
                          <a:spcPct val="115000"/>
                        </a:lnSpc>
                        <a:spcAft>
                          <a:spcPts val="0"/>
                        </a:spcAft>
                      </a:pPr>
                      <a:r>
                        <a:rPr lang="en-GB" sz="1600" dirty="0">
                          <a:solidFill>
                            <a:schemeClr val="bg1"/>
                          </a:solidFill>
                          <a:effectLst/>
                        </a:rPr>
                        <a:t>Report 2 deadline</a:t>
                      </a:r>
                      <a:endParaRPr lang="en-GB" sz="1600" dirty="0">
                        <a:solidFill>
                          <a:schemeClr val="bg1"/>
                        </a:solidFill>
                        <a:effectLst/>
                        <a:latin typeface="+mn-lt"/>
                        <a:ea typeface="Calibri" panose="020F0502020204030204" pitchFamily="34" charset="0"/>
                        <a:cs typeface="Times New Roman" panose="02020603050405020304" pitchFamily="18" charset="0"/>
                      </a:endParaRPr>
                    </a:p>
                  </a:txBody>
                  <a:tcPr marL="55721" marR="55721" marT="0" marB="0">
                    <a:solidFill>
                      <a:schemeClr val="tx1"/>
                    </a:solidFill>
                  </a:tcPr>
                </a:tc>
                <a:tc>
                  <a:txBody>
                    <a:bodyPr/>
                    <a:lstStyle/>
                    <a:p>
                      <a:pPr algn="l">
                        <a:lnSpc>
                          <a:spcPct val="115000"/>
                        </a:lnSpc>
                        <a:spcAft>
                          <a:spcPts val="0"/>
                        </a:spcAft>
                      </a:pPr>
                      <a:r>
                        <a:rPr lang="en-GB" sz="1600" dirty="0">
                          <a:effectLst/>
                        </a:rPr>
                        <a:t>Provisional Report 13</a:t>
                      </a:r>
                      <a:r>
                        <a:rPr lang="en-GB" sz="1600" baseline="30000" dirty="0">
                          <a:effectLst/>
                        </a:rPr>
                        <a:t>th</a:t>
                      </a:r>
                      <a:r>
                        <a:rPr lang="en-GB" sz="1600" dirty="0">
                          <a:effectLst/>
                        </a:rPr>
                        <a:t> February 2026</a:t>
                      </a:r>
                    </a:p>
                    <a:p>
                      <a:pPr algn="l">
                        <a:lnSpc>
                          <a:spcPct val="115000"/>
                        </a:lnSpc>
                        <a:spcAft>
                          <a:spcPts val="0"/>
                        </a:spcAft>
                      </a:pPr>
                      <a:r>
                        <a:rPr lang="en-GB" sz="1600" dirty="0">
                          <a:effectLst/>
                        </a:rPr>
                        <a:t>Final report 20</a:t>
                      </a:r>
                      <a:r>
                        <a:rPr lang="en-GB" sz="1600" baseline="30000" dirty="0">
                          <a:effectLst/>
                        </a:rPr>
                        <a:t>th</a:t>
                      </a:r>
                      <a:r>
                        <a:rPr lang="en-GB" sz="1600" dirty="0">
                          <a:effectLst/>
                        </a:rPr>
                        <a:t> March 2026</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dirty="0">
                          <a:effectLst/>
                        </a:rPr>
                        <a:t>RTPs / RTP mentor / ITTCo</a:t>
                      </a:r>
                    </a:p>
                    <a:p>
                      <a:pPr algn="ctr">
                        <a:lnSpc>
                          <a:spcPct val="115000"/>
                        </a:lnSpc>
                        <a:spcAft>
                          <a:spcPts val="0"/>
                        </a:spcAft>
                      </a:pPr>
                      <a:endParaRPr lang="en-GB" sz="1600" dirty="0">
                        <a:effectLst/>
                        <a:latin typeface="+mn-lt"/>
                      </a:endParaRPr>
                    </a:p>
                  </a:txBody>
                  <a:tcPr marL="55721" marR="55721" marT="0" marB="0"/>
                </a:tc>
                <a:extLst>
                  <a:ext uri="{0D108BD9-81ED-4DB2-BD59-A6C34878D82A}">
                    <a16:rowId xmlns:a16="http://schemas.microsoft.com/office/drawing/2014/main" val="3059061850"/>
                  </a:ext>
                </a:extLst>
              </a:tr>
              <a:tr h="582042">
                <a:tc>
                  <a:txBody>
                    <a:bodyPr/>
                    <a:lstStyle/>
                    <a:p>
                      <a:pPr>
                        <a:lnSpc>
                          <a:spcPct val="115000"/>
                        </a:lnSpc>
                        <a:spcAft>
                          <a:spcPts val="0"/>
                        </a:spcAft>
                      </a:pPr>
                      <a:r>
                        <a:rPr lang="en-GB" sz="1600" dirty="0">
                          <a:solidFill>
                            <a:schemeClr val="bg1"/>
                          </a:solidFill>
                          <a:effectLst/>
                        </a:rPr>
                        <a:t>Report 3 deadline</a:t>
                      </a:r>
                      <a:endParaRPr lang="en-GB" sz="1600" dirty="0">
                        <a:solidFill>
                          <a:schemeClr val="bg1"/>
                        </a:solidFill>
                        <a:effectLst/>
                        <a:latin typeface="+mn-lt"/>
                        <a:ea typeface="Calibri" panose="020F0502020204030204" pitchFamily="34" charset="0"/>
                        <a:cs typeface="Times New Roman" panose="02020603050405020304" pitchFamily="18" charset="0"/>
                      </a:endParaRPr>
                    </a:p>
                  </a:txBody>
                  <a:tcPr marL="55721" marR="55721" marT="0" marB="0">
                    <a:solidFill>
                      <a:schemeClr val="tx1"/>
                    </a:solidFill>
                  </a:tcPr>
                </a:tc>
                <a:tc>
                  <a:txBody>
                    <a:bodyPr/>
                    <a:lstStyle/>
                    <a:p>
                      <a:pPr algn="l">
                        <a:lnSpc>
                          <a:spcPct val="115000"/>
                        </a:lnSpc>
                        <a:spcAft>
                          <a:spcPts val="0"/>
                        </a:spcAft>
                      </a:pPr>
                      <a:r>
                        <a:rPr lang="en-GB" sz="1600" dirty="0">
                          <a:effectLst/>
                        </a:rPr>
                        <a:t>19th June 2026</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600" dirty="0">
                          <a:effectLst/>
                        </a:rPr>
                        <a:t>RTPs / RTP mentor / ITTCo</a:t>
                      </a:r>
                    </a:p>
                    <a:p>
                      <a:pPr algn="ctr">
                        <a:lnSpc>
                          <a:spcPct val="115000"/>
                        </a:lnSpc>
                        <a:spcAft>
                          <a:spcPts val="0"/>
                        </a:spcAft>
                      </a:pPr>
                      <a:endParaRPr lang="en-GB" sz="1600" dirty="0">
                        <a:effectLst/>
                        <a:latin typeface="+mn-lt"/>
                      </a:endParaRPr>
                    </a:p>
                  </a:txBody>
                  <a:tcPr marL="55721" marR="55721" marT="0" marB="0"/>
                </a:tc>
                <a:extLst>
                  <a:ext uri="{0D108BD9-81ED-4DB2-BD59-A6C34878D82A}">
                    <a16:rowId xmlns:a16="http://schemas.microsoft.com/office/drawing/2014/main" val="4129877697"/>
                  </a:ext>
                </a:extLst>
              </a:tr>
            </a:tbl>
          </a:graphicData>
        </a:graphic>
      </p:graphicFrame>
    </p:spTree>
    <p:extLst>
      <p:ext uri="{BB962C8B-B14F-4D97-AF65-F5344CB8AC3E}">
        <p14:creationId xmlns:p14="http://schemas.microsoft.com/office/powerpoint/2010/main" val="37466038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58A7-10E2-8E28-BE70-DFA7AAE364A1}"/>
              </a:ext>
            </a:extLst>
          </p:cNvPr>
          <p:cNvSpPr>
            <a:spLocks noGrp="1"/>
          </p:cNvSpPr>
          <p:nvPr>
            <p:ph type="title"/>
          </p:nvPr>
        </p:nvSpPr>
        <p:spPr>
          <a:xfrm>
            <a:off x="9828" y="136076"/>
            <a:ext cx="7297353" cy="315910"/>
          </a:xfrm>
        </p:spPr>
        <p:txBody>
          <a:bodyPr>
            <a:normAutofit fontScale="90000"/>
          </a:bodyPr>
          <a:lstStyle/>
          <a:p>
            <a:r>
              <a:rPr lang="en-GB" dirty="0">
                <a:latin typeface="KG Drops of Jupiter" panose="02000000000000000000" pitchFamily="2" charset="0"/>
              </a:rPr>
              <a:t>Programme Structure</a:t>
            </a:r>
          </a:p>
        </p:txBody>
      </p:sp>
      <p:sp>
        <p:nvSpPr>
          <p:cNvPr id="3" name="Content Placeholder 2">
            <a:extLst>
              <a:ext uri="{FF2B5EF4-FFF2-40B4-BE49-F238E27FC236}">
                <a16:creationId xmlns:a16="http://schemas.microsoft.com/office/drawing/2014/main" id="{80BB58D3-FA40-425A-7A88-A247B0885B86}"/>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id="{F9A5893E-59A9-FABE-6B88-51167526B5AE}"/>
              </a:ext>
            </a:extLst>
          </p:cNvPr>
          <p:cNvPicPr>
            <a:picLocks noChangeAspect="1"/>
          </p:cNvPicPr>
          <p:nvPr/>
        </p:nvPicPr>
        <p:blipFill>
          <a:blip r:embed="rId2"/>
          <a:stretch>
            <a:fillRect/>
          </a:stretch>
        </p:blipFill>
        <p:spPr>
          <a:xfrm>
            <a:off x="8962497" y="2282266"/>
            <a:ext cx="3264911" cy="1714851"/>
          </a:xfrm>
          <a:prstGeom prst="rect">
            <a:avLst/>
          </a:prstGeom>
        </p:spPr>
      </p:pic>
      <p:pic>
        <p:nvPicPr>
          <p:cNvPr id="8" name="Picture 7">
            <a:extLst>
              <a:ext uri="{FF2B5EF4-FFF2-40B4-BE49-F238E27FC236}">
                <a16:creationId xmlns:a16="http://schemas.microsoft.com/office/drawing/2014/main" id="{2AE3A236-DF16-8E4B-2809-360E5A3783F3}"/>
              </a:ext>
            </a:extLst>
          </p:cNvPr>
          <p:cNvPicPr>
            <a:picLocks noChangeAspect="1"/>
          </p:cNvPicPr>
          <p:nvPr/>
        </p:nvPicPr>
        <p:blipFill>
          <a:blip r:embed="rId3"/>
          <a:srcRect t="6591"/>
          <a:stretch>
            <a:fillRect/>
          </a:stretch>
        </p:blipFill>
        <p:spPr>
          <a:xfrm>
            <a:off x="478844" y="451986"/>
            <a:ext cx="11234311" cy="6406014"/>
          </a:xfrm>
          <a:prstGeom prst="rect">
            <a:avLst/>
          </a:prstGeom>
        </p:spPr>
      </p:pic>
      <p:sp>
        <p:nvSpPr>
          <p:cNvPr id="10" name="TextBox 9">
            <a:extLst>
              <a:ext uri="{FF2B5EF4-FFF2-40B4-BE49-F238E27FC236}">
                <a16:creationId xmlns:a16="http://schemas.microsoft.com/office/drawing/2014/main" id="{08522E16-5D77-8551-2040-DAB07DBA5875}"/>
              </a:ext>
            </a:extLst>
          </p:cNvPr>
          <p:cNvSpPr txBox="1"/>
          <p:nvPr/>
        </p:nvSpPr>
        <p:spPr>
          <a:xfrm>
            <a:off x="31159" y="6321814"/>
            <a:ext cx="5398988" cy="400110"/>
          </a:xfrm>
          <a:prstGeom prst="rect">
            <a:avLst/>
          </a:prstGeom>
          <a:solidFill>
            <a:schemeClr val="accent5">
              <a:lumMod val="40000"/>
              <a:lumOff val="60000"/>
            </a:schemeClr>
          </a:solidFill>
        </p:spPr>
        <p:txBody>
          <a:bodyPr wrap="square" rtlCol="0">
            <a:spAutoFit/>
          </a:bodyPr>
          <a:lstStyle/>
          <a:p>
            <a:r>
              <a:rPr lang="en-GB" dirty="0"/>
              <a:t>Placement A  11</a:t>
            </a:r>
            <a:r>
              <a:rPr lang="en-GB" baseline="30000" dirty="0"/>
              <a:t>th</a:t>
            </a:r>
            <a:r>
              <a:rPr lang="en-GB" dirty="0"/>
              <a:t>  September- 13</a:t>
            </a:r>
            <a:r>
              <a:rPr lang="en-GB" baseline="30000" dirty="0"/>
              <a:t>th</a:t>
            </a:r>
            <a:r>
              <a:rPr lang="en-GB" dirty="0"/>
              <a:t> February</a:t>
            </a:r>
          </a:p>
        </p:txBody>
      </p:sp>
      <p:pic>
        <p:nvPicPr>
          <p:cNvPr id="12" name="Picture 11">
            <a:extLst>
              <a:ext uri="{FF2B5EF4-FFF2-40B4-BE49-F238E27FC236}">
                <a16:creationId xmlns:a16="http://schemas.microsoft.com/office/drawing/2014/main" id="{C7A969BD-7B37-8057-C37C-F3DCFC94F55B}"/>
              </a:ext>
            </a:extLst>
          </p:cNvPr>
          <p:cNvPicPr>
            <a:picLocks noChangeAspect="1"/>
          </p:cNvPicPr>
          <p:nvPr/>
        </p:nvPicPr>
        <p:blipFill>
          <a:blip r:embed="rId4"/>
          <a:srcRect r="44417" b="58517"/>
          <a:stretch>
            <a:fillRect/>
          </a:stretch>
        </p:blipFill>
        <p:spPr>
          <a:xfrm>
            <a:off x="7307181" y="2910135"/>
            <a:ext cx="5734572" cy="1402892"/>
          </a:xfrm>
          <a:prstGeom prst="rect">
            <a:avLst/>
          </a:prstGeom>
        </p:spPr>
      </p:pic>
    </p:spTree>
    <p:extLst>
      <p:ext uri="{BB962C8B-B14F-4D97-AF65-F5344CB8AC3E}">
        <p14:creationId xmlns:p14="http://schemas.microsoft.com/office/powerpoint/2010/main" val="307525982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5603-7DF7-FA7A-A133-D134F1F0229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88FEC22-A26D-758B-E3DE-5A34CB91BB8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5ADA1C9-0CA3-6983-B5AE-238CF54F8527}"/>
              </a:ext>
            </a:extLst>
          </p:cNvPr>
          <p:cNvPicPr>
            <a:picLocks noChangeAspect="1"/>
          </p:cNvPicPr>
          <p:nvPr/>
        </p:nvPicPr>
        <p:blipFill>
          <a:blip r:embed="rId3"/>
          <a:stretch>
            <a:fillRect/>
          </a:stretch>
        </p:blipFill>
        <p:spPr>
          <a:xfrm>
            <a:off x="0" y="62173"/>
            <a:ext cx="9670075" cy="6039433"/>
          </a:xfrm>
          <a:prstGeom prst="rect">
            <a:avLst/>
          </a:prstGeom>
        </p:spPr>
      </p:pic>
      <p:pic>
        <p:nvPicPr>
          <p:cNvPr id="9" name="Picture 8">
            <a:extLst>
              <a:ext uri="{FF2B5EF4-FFF2-40B4-BE49-F238E27FC236}">
                <a16:creationId xmlns:a16="http://schemas.microsoft.com/office/drawing/2014/main" id="{50CAA878-B7CF-ACD0-9B06-9C39890D8F50}"/>
              </a:ext>
            </a:extLst>
          </p:cNvPr>
          <p:cNvPicPr>
            <a:picLocks noChangeAspect="1"/>
          </p:cNvPicPr>
          <p:nvPr/>
        </p:nvPicPr>
        <p:blipFill>
          <a:blip r:embed="rId4"/>
          <a:stretch>
            <a:fillRect/>
          </a:stretch>
        </p:blipFill>
        <p:spPr>
          <a:xfrm>
            <a:off x="464970" y="6069162"/>
            <a:ext cx="9369636" cy="788838"/>
          </a:xfrm>
          <a:prstGeom prst="rect">
            <a:avLst/>
          </a:prstGeom>
        </p:spPr>
      </p:pic>
      <p:sp>
        <p:nvSpPr>
          <p:cNvPr id="6" name="TextBox 5">
            <a:extLst>
              <a:ext uri="{FF2B5EF4-FFF2-40B4-BE49-F238E27FC236}">
                <a16:creationId xmlns:a16="http://schemas.microsoft.com/office/drawing/2014/main" id="{C88C2E6E-7408-5C9C-1767-3A3FD14F8E65}"/>
              </a:ext>
            </a:extLst>
          </p:cNvPr>
          <p:cNvSpPr txBox="1"/>
          <p:nvPr/>
        </p:nvSpPr>
        <p:spPr>
          <a:xfrm>
            <a:off x="8904312" y="4333218"/>
            <a:ext cx="3031149" cy="707886"/>
          </a:xfrm>
          <a:prstGeom prst="rect">
            <a:avLst/>
          </a:prstGeom>
          <a:solidFill>
            <a:schemeClr val="tx1">
              <a:lumMod val="20000"/>
              <a:lumOff val="80000"/>
            </a:schemeClr>
          </a:solidFill>
        </p:spPr>
        <p:txBody>
          <a:bodyPr wrap="square" rtlCol="0">
            <a:spAutoFit/>
          </a:bodyPr>
          <a:lstStyle/>
          <a:p>
            <a:r>
              <a:rPr lang="en-GB" dirty="0"/>
              <a:t>Placement B </a:t>
            </a:r>
          </a:p>
          <a:p>
            <a:r>
              <a:rPr lang="en-GB" dirty="0"/>
              <a:t>26</a:t>
            </a:r>
            <a:r>
              <a:rPr lang="en-GB" baseline="30000" dirty="0"/>
              <a:t>th</a:t>
            </a:r>
            <a:r>
              <a:rPr lang="en-GB" dirty="0"/>
              <a:t> February – 19</a:t>
            </a:r>
            <a:r>
              <a:rPr lang="en-GB" baseline="30000" dirty="0"/>
              <a:t>th</a:t>
            </a:r>
            <a:r>
              <a:rPr lang="en-GB" dirty="0"/>
              <a:t> June</a:t>
            </a:r>
          </a:p>
        </p:txBody>
      </p:sp>
    </p:spTree>
    <p:extLst>
      <p:ext uri="{BB962C8B-B14F-4D97-AF65-F5344CB8AC3E}">
        <p14:creationId xmlns:p14="http://schemas.microsoft.com/office/powerpoint/2010/main" val="2006089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E9211-AB45-4708-AA5D-5703AB4F4FCD}"/>
              </a:ext>
            </a:extLst>
          </p:cNvPr>
          <p:cNvSpPr>
            <a:spLocks noGrp="1"/>
          </p:cNvSpPr>
          <p:nvPr>
            <p:ph type="title"/>
          </p:nvPr>
        </p:nvSpPr>
        <p:spPr>
          <a:xfrm>
            <a:off x="1824039" y="333230"/>
            <a:ext cx="7297353" cy="1325563"/>
          </a:xfrm>
        </p:spPr>
        <p:txBody>
          <a:bodyPr/>
          <a:lstStyle/>
          <a:p>
            <a:r>
              <a:rPr lang="en-GB" dirty="0">
                <a:latin typeface="KG Drops of Jupiter"/>
                <a:cs typeface="Arial Bold"/>
              </a:rPr>
              <a:t>Our trainee teachers 2025-2026 </a:t>
            </a:r>
            <a:br>
              <a:rPr lang="en-GB" dirty="0">
                <a:latin typeface="KG Drops of Jupiter" panose="02000000000000000000" pitchFamily="2" charset="0"/>
              </a:rPr>
            </a:br>
            <a:endParaRPr lang="en-GB" dirty="0">
              <a:latin typeface="KG Drops of Jupiter" panose="02000000000000000000" pitchFamily="2" charset="0"/>
            </a:endParaRPr>
          </a:p>
        </p:txBody>
      </p:sp>
    </p:spTree>
    <p:extLst>
      <p:ext uri="{BB962C8B-B14F-4D97-AF65-F5344CB8AC3E}">
        <p14:creationId xmlns:p14="http://schemas.microsoft.com/office/powerpoint/2010/main" val="32482214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ADAD-56A0-4F28-92D3-85A4B381C33E}"/>
              </a:ext>
            </a:extLst>
          </p:cNvPr>
          <p:cNvSpPr>
            <a:spLocks noGrp="1"/>
          </p:cNvSpPr>
          <p:nvPr>
            <p:ph type="title"/>
          </p:nvPr>
        </p:nvSpPr>
        <p:spPr>
          <a:xfrm>
            <a:off x="551384" y="-662782"/>
            <a:ext cx="8601528" cy="1325563"/>
          </a:xfrm>
        </p:spPr>
        <p:txBody>
          <a:bodyPr/>
          <a:lstStyle/>
          <a:p>
            <a:r>
              <a:rPr lang="en-GB" dirty="0">
                <a:latin typeface="KG Drops of Jupiter" panose="02000000000000000000" pitchFamily="2" charset="0"/>
              </a:rPr>
              <a:t>Communication: Getting it right</a:t>
            </a:r>
          </a:p>
        </p:txBody>
      </p:sp>
      <p:graphicFrame>
        <p:nvGraphicFramePr>
          <p:cNvPr id="8" name="Diagram 7">
            <a:extLst>
              <a:ext uri="{FF2B5EF4-FFF2-40B4-BE49-F238E27FC236}">
                <a16:creationId xmlns:a16="http://schemas.microsoft.com/office/drawing/2014/main" id="{CAD2B05F-E925-4791-9F3B-ED45F1823F60}"/>
              </a:ext>
            </a:extLst>
          </p:cNvPr>
          <p:cNvGraphicFramePr/>
          <p:nvPr/>
        </p:nvGraphicFramePr>
        <p:xfrm>
          <a:off x="2794000" y="1227667"/>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803627DB-4EF0-4F46-87C5-3F2103C88589}"/>
              </a:ext>
            </a:extLst>
          </p:cNvPr>
          <p:cNvSpPr/>
          <p:nvPr/>
        </p:nvSpPr>
        <p:spPr>
          <a:xfrm>
            <a:off x="407368" y="1020334"/>
            <a:ext cx="4354715" cy="18381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bg1"/>
                </a:solidFill>
              </a:rPr>
              <a:t>The school based mentor has responsibility for day to day communication with RPT and informing ITTCo of any issues. They also have a direct link with University tutor</a:t>
            </a:r>
          </a:p>
        </p:txBody>
      </p:sp>
      <p:sp>
        <p:nvSpPr>
          <p:cNvPr id="10" name="Rectangle: Rounded Corners 9">
            <a:extLst>
              <a:ext uri="{FF2B5EF4-FFF2-40B4-BE49-F238E27FC236}">
                <a16:creationId xmlns:a16="http://schemas.microsoft.com/office/drawing/2014/main" id="{7796CBD7-02E2-4963-B310-F37030DD3BA4}"/>
              </a:ext>
            </a:extLst>
          </p:cNvPr>
          <p:cNvSpPr/>
          <p:nvPr/>
        </p:nvSpPr>
        <p:spPr>
          <a:xfrm>
            <a:off x="547563" y="3138670"/>
            <a:ext cx="2930070" cy="24309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solidFill>
                  <a:schemeClr val="bg1"/>
                </a:solidFill>
              </a:rPr>
              <a:t>The ITTCo should be copied in on emails to university tutor  / external communication with UoR</a:t>
            </a:r>
          </a:p>
        </p:txBody>
      </p:sp>
      <p:sp>
        <p:nvSpPr>
          <p:cNvPr id="11" name="Rectangle: Rounded Corners 10">
            <a:extLst>
              <a:ext uri="{FF2B5EF4-FFF2-40B4-BE49-F238E27FC236}">
                <a16:creationId xmlns:a16="http://schemas.microsoft.com/office/drawing/2014/main" id="{9B665B75-6768-4AA6-BE9D-96FA236D2B39}"/>
              </a:ext>
            </a:extLst>
          </p:cNvPr>
          <p:cNvSpPr/>
          <p:nvPr/>
        </p:nvSpPr>
        <p:spPr>
          <a:xfrm>
            <a:off x="8207832" y="3080481"/>
            <a:ext cx="3576800" cy="247657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bg1"/>
                </a:solidFill>
              </a:rPr>
              <a:t>The University tutor / Subject Leader will sometimes communicate directly with the mentor/RPT and not necessarily the ITTCo so as mentor, please reply and CC ITTCO</a:t>
            </a:r>
          </a:p>
        </p:txBody>
      </p:sp>
      <p:sp>
        <p:nvSpPr>
          <p:cNvPr id="12" name="Rectangle: Rounded Corners 11">
            <a:extLst>
              <a:ext uri="{FF2B5EF4-FFF2-40B4-BE49-F238E27FC236}">
                <a16:creationId xmlns:a16="http://schemas.microsoft.com/office/drawing/2014/main" id="{C1982D0F-7F75-413C-92D3-B9C34FFAC2D0}"/>
              </a:ext>
            </a:extLst>
          </p:cNvPr>
          <p:cNvSpPr/>
          <p:nvPr/>
        </p:nvSpPr>
        <p:spPr>
          <a:xfrm>
            <a:off x="6989254" y="912925"/>
            <a:ext cx="4057480" cy="18965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bg1"/>
                </a:solidFill>
              </a:rPr>
              <a:t>The RPT could choose to involve the ITTCo and/or University Tutor / Subject leader – the version of events can sometimes become blurred when multiple people are involved</a:t>
            </a:r>
          </a:p>
        </p:txBody>
      </p:sp>
    </p:spTree>
    <p:extLst>
      <p:ext uri="{BB962C8B-B14F-4D97-AF65-F5344CB8AC3E}">
        <p14:creationId xmlns:p14="http://schemas.microsoft.com/office/powerpoint/2010/main" val="4159911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1B3B-AC88-88A6-3C7C-54EDEEF943AF}"/>
              </a:ext>
            </a:extLst>
          </p:cNvPr>
          <p:cNvSpPr>
            <a:spLocks noGrp="1"/>
          </p:cNvSpPr>
          <p:nvPr>
            <p:ph type="title"/>
          </p:nvPr>
        </p:nvSpPr>
        <p:spPr>
          <a:xfrm>
            <a:off x="407368" y="476672"/>
            <a:ext cx="11040000" cy="828000"/>
          </a:xfrm>
        </p:spPr>
        <p:txBody>
          <a:bodyPr/>
          <a:lstStyle/>
          <a:p>
            <a:r>
              <a:rPr lang="en-GB" dirty="0">
                <a:latin typeface="KG Drops of Jupiter" panose="02000000000000000000" pitchFamily="2" charset="0"/>
              </a:rPr>
              <a:t>Consistency</a:t>
            </a:r>
          </a:p>
        </p:txBody>
      </p:sp>
      <p:sp>
        <p:nvSpPr>
          <p:cNvPr id="3" name="Content Placeholder 2">
            <a:extLst>
              <a:ext uri="{FF2B5EF4-FFF2-40B4-BE49-F238E27FC236}">
                <a16:creationId xmlns:a16="http://schemas.microsoft.com/office/drawing/2014/main" id="{50EFBE14-8054-4633-3EE9-1A5F286E65D6}"/>
              </a:ext>
            </a:extLst>
          </p:cNvPr>
          <p:cNvSpPr>
            <a:spLocks noGrp="1"/>
          </p:cNvSpPr>
          <p:nvPr>
            <p:ph idx="1"/>
          </p:nvPr>
        </p:nvSpPr>
        <p:spPr/>
        <p:txBody>
          <a:bodyPr>
            <a:normAutofit fontScale="92500" lnSpcReduction="10000"/>
          </a:bodyPr>
          <a:lstStyle/>
          <a:p>
            <a:pPr marL="179705" indent="-179705"/>
            <a:r>
              <a:rPr lang="en-GB" dirty="0"/>
              <a:t>ITTCo and mentor joint observation and feedback in Term 1</a:t>
            </a:r>
            <a:endParaRPr lang="en-US"/>
          </a:p>
          <a:p>
            <a:pPr marL="179705" indent="-179705"/>
            <a:endParaRPr lang="en-GB" dirty="0"/>
          </a:p>
          <a:p>
            <a:pPr marL="179705" indent="-179705"/>
            <a:r>
              <a:rPr lang="en-GB" dirty="0"/>
              <a:t>ITTCo / Mentor to review e-Portfolios</a:t>
            </a:r>
          </a:p>
          <a:p>
            <a:pPr marL="179705" indent="-179705"/>
            <a:endParaRPr lang="en-GB" dirty="0"/>
          </a:p>
          <a:p>
            <a:pPr marL="179705" indent="-179705"/>
            <a:r>
              <a:rPr lang="en-GB" dirty="0"/>
              <a:t>Fortnightly bulletin if necessary</a:t>
            </a:r>
          </a:p>
          <a:p>
            <a:pPr marL="179705" indent="-179705"/>
            <a:endParaRPr lang="en-GB" dirty="0"/>
          </a:p>
          <a:p>
            <a:pPr marL="179705" indent="-179705"/>
            <a:r>
              <a:rPr lang="en-GB" dirty="0"/>
              <a:t>ITTCo to join university visits from tutors if possible</a:t>
            </a:r>
          </a:p>
          <a:p>
            <a:pPr marL="179705" indent="-179705"/>
            <a:endParaRPr lang="en-GB" dirty="0"/>
          </a:p>
          <a:p>
            <a:pPr marL="179705" indent="-179705"/>
            <a:r>
              <a:rPr lang="en-GB" dirty="0">
                <a:latin typeface="Arial"/>
                <a:cs typeface="Arial"/>
              </a:rPr>
              <a:t>Mentors to ensure consistency of high-quality feedback in department – model the REVIEW feedback style (see slide 19). Sit in on feedback given by other members of your department</a:t>
            </a:r>
          </a:p>
        </p:txBody>
      </p:sp>
    </p:spTree>
    <p:extLst>
      <p:ext uri="{BB962C8B-B14F-4D97-AF65-F5344CB8AC3E}">
        <p14:creationId xmlns:p14="http://schemas.microsoft.com/office/powerpoint/2010/main" val="42250534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305DC1-F600-4C74-8A18-5E8FB8D12556}"/>
              </a:ext>
            </a:extLst>
          </p:cNvPr>
          <p:cNvSpPr>
            <a:spLocks noGrp="1"/>
          </p:cNvSpPr>
          <p:nvPr>
            <p:ph type="title"/>
          </p:nvPr>
        </p:nvSpPr>
        <p:spPr>
          <a:xfrm>
            <a:off x="623392" y="-662782"/>
            <a:ext cx="7297353" cy="1325563"/>
          </a:xfrm>
        </p:spPr>
        <p:txBody>
          <a:bodyPr/>
          <a:lstStyle/>
          <a:p>
            <a:r>
              <a:rPr lang="en-GB" dirty="0">
                <a:latin typeface="KG Drops of Jupiter" panose="02000000000000000000" pitchFamily="2" charset="0"/>
              </a:rPr>
              <a:t>MOG: Subject Mentor Role</a:t>
            </a:r>
          </a:p>
        </p:txBody>
      </p:sp>
      <p:pic>
        <p:nvPicPr>
          <p:cNvPr id="3" name="Picture 2">
            <a:extLst>
              <a:ext uri="{FF2B5EF4-FFF2-40B4-BE49-F238E27FC236}">
                <a16:creationId xmlns:a16="http://schemas.microsoft.com/office/drawing/2014/main" id="{CD371B56-2ED4-32DA-CB17-66E7E21FA1CC}"/>
              </a:ext>
            </a:extLst>
          </p:cNvPr>
          <p:cNvPicPr>
            <a:picLocks noChangeAspect="1"/>
          </p:cNvPicPr>
          <p:nvPr/>
        </p:nvPicPr>
        <p:blipFill>
          <a:blip r:embed="rId2"/>
          <a:stretch>
            <a:fillRect/>
          </a:stretch>
        </p:blipFill>
        <p:spPr>
          <a:xfrm>
            <a:off x="3359696" y="908720"/>
            <a:ext cx="5203790" cy="5542734"/>
          </a:xfrm>
          <a:prstGeom prst="rect">
            <a:avLst/>
          </a:prstGeom>
        </p:spPr>
      </p:pic>
    </p:spTree>
    <p:extLst>
      <p:ext uri="{BB962C8B-B14F-4D97-AF65-F5344CB8AC3E}">
        <p14:creationId xmlns:p14="http://schemas.microsoft.com/office/powerpoint/2010/main" val="647494716"/>
      </p:ext>
    </p:extLst>
  </p:cSld>
  <p:clrMapOvr>
    <a:masterClrMapping/>
  </p:clrMapOvr>
  <p:transition>
    <p:fade/>
  </p:transition>
</p:sld>
</file>

<file path=ppt/theme/theme1.xml><?xml version="1.0" encoding="utf-8"?>
<a:theme xmlns:a="http://schemas.openxmlformats.org/drawingml/2006/main" name="UoR Theme">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586657D8-4E7C-4F35-B349-D8AF89B642CE}"/>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07A2DF71-699D-4101-BE54-A4123DF1F47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rdg-accessible-ppt-widescreen-19 (1)</Template>
  <TotalTime>313</TotalTime>
  <Words>2213</Words>
  <Application>Microsoft Office PowerPoint</Application>
  <PresentationFormat>Widescreen</PresentationFormat>
  <Paragraphs>173</Paragraphs>
  <Slides>25</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Calibri</vt:lpstr>
      <vt:lpstr>Arial</vt:lpstr>
      <vt:lpstr>Arial Bold</vt:lpstr>
      <vt:lpstr>Effra</vt:lpstr>
      <vt:lpstr>KG Drops of Jupiter</vt:lpstr>
      <vt:lpstr>UoR Theme</vt:lpstr>
      <vt:lpstr>1_UoR Theme off-white background</vt:lpstr>
      <vt:lpstr>Mentor Training Materials (1.6)</vt:lpstr>
      <vt:lpstr>Being an RPT Mentor in your school</vt:lpstr>
      <vt:lpstr>Key Dates</vt:lpstr>
      <vt:lpstr>Programme Structure</vt:lpstr>
      <vt:lpstr>PowerPoint Presentation</vt:lpstr>
      <vt:lpstr>Our trainee teachers 2025-2026  </vt:lpstr>
      <vt:lpstr>Communication: Getting it right</vt:lpstr>
      <vt:lpstr>Consistency</vt:lpstr>
      <vt:lpstr>MOG: Subject Mentor Role</vt:lpstr>
      <vt:lpstr>What this means in practice:</vt:lpstr>
      <vt:lpstr>PowerPoint Presentation</vt:lpstr>
      <vt:lpstr>PowerPoint Presentation</vt:lpstr>
      <vt:lpstr>Timetable requirements</vt:lpstr>
      <vt:lpstr>PowerPoint Presentation</vt:lpstr>
      <vt:lpstr>Example timetable</vt:lpstr>
      <vt:lpstr>Lesson Planning </vt:lpstr>
      <vt:lpstr>Weekly Records of Progress (WRoPs)  &amp; Mentor Meeting Logs </vt:lpstr>
      <vt:lpstr>Lesson Feedback – App. 7 MOG</vt:lpstr>
      <vt:lpstr>Lesson Feedback: The REVIEW process (UoR ECTs will be used to this style of feedback)</vt:lpstr>
      <vt:lpstr>E-Portfolio</vt:lpstr>
      <vt:lpstr>School-Based Professional Studies</vt:lpstr>
      <vt:lpstr>ITAPs (Intensive Training and Practice)</vt:lpstr>
      <vt:lpstr>PowerPoint Presentation</vt:lpstr>
      <vt:lpstr>ITAP3: Being an Adaptive &amp; Inclusive Teacher</vt:lpstr>
      <vt:lpstr>Scenarios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Roberts</dc:creator>
  <cp:lastModifiedBy>Rachel Roberts</cp:lastModifiedBy>
  <cp:revision>268</cp:revision>
  <cp:lastPrinted>2006-09-19T14:59:33Z</cp:lastPrinted>
  <dcterms:created xsi:type="dcterms:W3CDTF">2023-09-03T17:50:25Z</dcterms:created>
  <dcterms:modified xsi:type="dcterms:W3CDTF">2025-09-11T16:21:08Z</dcterms:modified>
</cp:coreProperties>
</file>