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36"/>
  </p:notesMasterIdLst>
  <p:handoutMasterIdLst>
    <p:handoutMasterId r:id="rId37"/>
  </p:handoutMasterIdLst>
  <p:sldIdLst>
    <p:sldId id="265" r:id="rId6"/>
    <p:sldId id="259" r:id="rId7"/>
    <p:sldId id="270" r:id="rId8"/>
    <p:sldId id="463" r:id="rId9"/>
    <p:sldId id="271" r:id="rId10"/>
    <p:sldId id="462" r:id="rId11"/>
    <p:sldId id="280" r:id="rId12"/>
    <p:sldId id="447" r:id="rId13"/>
    <p:sldId id="261" r:id="rId14"/>
    <p:sldId id="277" r:id="rId15"/>
    <p:sldId id="451" r:id="rId16"/>
    <p:sldId id="464" r:id="rId17"/>
    <p:sldId id="461" r:id="rId18"/>
    <p:sldId id="465" r:id="rId19"/>
    <p:sldId id="273" r:id="rId20"/>
    <p:sldId id="275" r:id="rId21"/>
    <p:sldId id="278" r:id="rId22"/>
    <p:sldId id="388" r:id="rId23"/>
    <p:sldId id="292" r:id="rId24"/>
    <p:sldId id="453" r:id="rId25"/>
    <p:sldId id="467" r:id="rId26"/>
    <p:sldId id="450" r:id="rId27"/>
    <p:sldId id="433" r:id="rId28"/>
    <p:sldId id="385" r:id="rId29"/>
    <p:sldId id="456" r:id="rId30"/>
    <p:sldId id="457" r:id="rId31"/>
    <p:sldId id="468" r:id="rId32"/>
    <p:sldId id="458" r:id="rId33"/>
    <p:sldId id="466" r:id="rId34"/>
    <p:sldId id="454" r:id="rId35"/>
  </p:sldIdLst>
  <p:sldSz cx="12192000" cy="6858000"/>
  <p:notesSz cx="6718300" cy="9867900"/>
  <p:embeddedFontLst>
    <p:embeddedFont>
      <p:font typeface="Arial Bold" panose="020B0704020202020204" pitchFamily="34" charset="0"/>
      <p:bold r:id="rId38"/>
    </p:embeddedFont>
    <p:embeddedFont>
      <p:font typeface="Effra" panose="020B060402020202020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4DBB16-956E-EA8F-7F55-B3C0FD69B273}" name="Will Prowse" initials="" userId="S::hw927355@reading.ac.uk::e609239a-a096-4de8-a7ee-5356360c5030" providerId="AD"/>
  <p188:author id="{8AEF6031-5B7D-BDA1-DB11-302F0279B187}" name="Caroline Foulkes" initials="CF" userId="S::sb902049@reading.ac.uk::3aa4d01e-9fe6-4bec-963e-5e68546c76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6EB8"/>
    <a:srgbClr val="000000"/>
    <a:srgbClr val="FDE6AB"/>
    <a:srgbClr val="D799A1"/>
    <a:srgbClr val="BF0071"/>
    <a:srgbClr val="7EAF35"/>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ED9B0-B1CA-B654-B7C9-9065AB90EBF6}" v="1" dt="2025-03-11T15:26:28.046"/>
    <p1510:client id="{6D461ACD-E4B9-693A-613E-EB40AE6DB5FC}" v="325" dt="2025-03-10T12:34:13.601"/>
    <p1510:client id="{B5A7F95E-55C0-1E97-74B7-840C8DA02AB3}" v="1057" dt="2025-03-10T11:30:19.835"/>
    <p1510:client id="{F6AE3F2B-B973-A2EF-062B-A4C52AC2DAFE}" v="36" dt="2025-03-10T12:18:07.388"/>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80078" autoAdjust="0"/>
  </p:normalViewPr>
  <p:slideViewPr>
    <p:cSldViewPr showGuides="1">
      <p:cViewPr varScale="1">
        <p:scale>
          <a:sx n="79" d="100"/>
          <a:sy n="79" d="100"/>
        </p:scale>
        <p:origin x="672" y="60"/>
      </p:cViewPr>
      <p:guideLst>
        <p:guide orient="horz" pos="2160"/>
        <p:guide pos="384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Foulkes" userId="S::sb902049@reading.ac.uk::3aa4d01e-9fe6-4bec-963e-5e68546c76f3" providerId="AD" clId="Web-{6D461ACD-E4B9-693A-613E-EB40AE6DB5FC}"/>
    <pc:docChg chg="addSld delSld modSld">
      <pc:chgData name="Caroline Foulkes" userId="S::sb902049@reading.ac.uk::3aa4d01e-9fe6-4bec-963e-5e68546c76f3" providerId="AD" clId="Web-{6D461ACD-E4B9-693A-613E-EB40AE6DB5FC}" dt="2025-03-10T12:33:12.379" v="321" actId="20577"/>
      <pc:docMkLst>
        <pc:docMk/>
      </pc:docMkLst>
      <pc:sldChg chg="del">
        <pc:chgData name="Caroline Foulkes" userId="S::sb902049@reading.ac.uk::3aa4d01e-9fe6-4bec-963e-5e68546c76f3" providerId="AD" clId="Web-{6D461ACD-E4B9-693A-613E-EB40AE6DB5FC}" dt="2025-03-10T12:32:11.016" v="317"/>
        <pc:sldMkLst>
          <pc:docMk/>
          <pc:sldMk cId="2851698381" sldId="281"/>
        </pc:sldMkLst>
      </pc:sldChg>
      <pc:sldChg chg="del">
        <pc:chgData name="Caroline Foulkes" userId="S::sb902049@reading.ac.uk::3aa4d01e-9fe6-4bec-963e-5e68546c76f3" providerId="AD" clId="Web-{6D461ACD-E4B9-693A-613E-EB40AE6DB5FC}" dt="2025-03-10T12:27:48.079" v="191"/>
        <pc:sldMkLst>
          <pc:docMk/>
          <pc:sldMk cId="1589107972" sldId="455"/>
        </pc:sldMkLst>
      </pc:sldChg>
      <pc:sldChg chg="modSp">
        <pc:chgData name="Caroline Foulkes" userId="S::sb902049@reading.ac.uk::3aa4d01e-9fe6-4bec-963e-5e68546c76f3" providerId="AD" clId="Web-{6D461ACD-E4B9-693A-613E-EB40AE6DB5FC}" dt="2025-03-10T12:27:31.375" v="190" actId="20577"/>
        <pc:sldMkLst>
          <pc:docMk/>
          <pc:sldMk cId="2604814766" sldId="458"/>
        </pc:sldMkLst>
        <pc:spChg chg="mod">
          <ac:chgData name="Caroline Foulkes" userId="S::sb902049@reading.ac.uk::3aa4d01e-9fe6-4bec-963e-5e68546c76f3" providerId="AD" clId="Web-{6D461ACD-E4B9-693A-613E-EB40AE6DB5FC}" dt="2025-03-10T12:27:31.375" v="190" actId="20577"/>
          <ac:spMkLst>
            <pc:docMk/>
            <pc:sldMk cId="2604814766" sldId="458"/>
            <ac:spMk id="4" creationId="{FCF9E3B8-5539-8DF9-296F-2C792554B833}"/>
          </ac:spMkLst>
        </pc:spChg>
      </pc:sldChg>
      <pc:sldChg chg="modSp">
        <pc:chgData name="Caroline Foulkes" userId="S::sb902049@reading.ac.uk::3aa4d01e-9fe6-4bec-963e-5e68546c76f3" providerId="AD" clId="Web-{6D461ACD-E4B9-693A-613E-EB40AE6DB5FC}" dt="2025-03-10T12:33:12.379" v="321" actId="20577"/>
        <pc:sldMkLst>
          <pc:docMk/>
          <pc:sldMk cId="2500119728" sldId="466"/>
        </pc:sldMkLst>
        <pc:spChg chg="mod">
          <ac:chgData name="Caroline Foulkes" userId="S::sb902049@reading.ac.uk::3aa4d01e-9fe6-4bec-963e-5e68546c76f3" providerId="AD" clId="Web-{6D461ACD-E4B9-693A-613E-EB40AE6DB5FC}" dt="2025-03-10T12:21:41.028" v="28" actId="1076"/>
          <ac:spMkLst>
            <pc:docMk/>
            <pc:sldMk cId="2500119728" sldId="466"/>
            <ac:spMk id="3" creationId="{456C029F-197B-28E4-7BEE-E9B86B179553}"/>
          </ac:spMkLst>
        </pc:spChg>
        <pc:spChg chg="mod">
          <ac:chgData name="Caroline Foulkes" userId="S::sb902049@reading.ac.uk::3aa4d01e-9fe6-4bec-963e-5e68546c76f3" providerId="AD" clId="Web-{6D461ACD-E4B9-693A-613E-EB40AE6DB5FC}" dt="2025-03-10T12:33:12.379" v="321" actId="20577"/>
          <ac:spMkLst>
            <pc:docMk/>
            <pc:sldMk cId="2500119728" sldId="466"/>
            <ac:spMk id="4" creationId="{62CDB166-B39C-7449-B4EC-77172BE6A16B}"/>
          </ac:spMkLst>
        </pc:spChg>
      </pc:sldChg>
      <pc:sldChg chg="modSp new">
        <pc:chgData name="Caroline Foulkes" userId="S::sb902049@reading.ac.uk::3aa4d01e-9fe6-4bec-963e-5e68546c76f3" providerId="AD" clId="Web-{6D461ACD-E4B9-693A-613E-EB40AE6DB5FC}" dt="2025-03-10T12:29:27.694" v="247" actId="20577"/>
        <pc:sldMkLst>
          <pc:docMk/>
          <pc:sldMk cId="596641358" sldId="467"/>
        </pc:sldMkLst>
        <pc:spChg chg="mod">
          <ac:chgData name="Caroline Foulkes" userId="S::sb902049@reading.ac.uk::3aa4d01e-9fe6-4bec-963e-5e68546c76f3" providerId="AD" clId="Web-{6D461ACD-E4B9-693A-613E-EB40AE6DB5FC}" dt="2025-03-10T12:29:27.694" v="247" actId="20577"/>
          <ac:spMkLst>
            <pc:docMk/>
            <pc:sldMk cId="596641358" sldId="467"/>
            <ac:spMk id="2" creationId="{2174CF38-EBD5-28F9-7BB5-3072C43F4EC1}"/>
          </ac:spMkLst>
        </pc:spChg>
        <pc:spChg chg="mod">
          <ac:chgData name="Caroline Foulkes" userId="S::sb902049@reading.ac.uk::3aa4d01e-9fe6-4bec-963e-5e68546c76f3" providerId="AD" clId="Web-{6D461ACD-E4B9-693A-613E-EB40AE6DB5FC}" dt="2025-03-10T12:28:23.409" v="194" actId="20577"/>
          <ac:spMkLst>
            <pc:docMk/>
            <pc:sldMk cId="596641358" sldId="467"/>
            <ac:spMk id="4" creationId="{2C81659F-4418-7A9A-9ED2-4FECEE368640}"/>
          </ac:spMkLst>
        </pc:spChg>
      </pc:sldChg>
      <pc:sldChg chg="modSp new">
        <pc:chgData name="Caroline Foulkes" userId="S::sb902049@reading.ac.uk::3aa4d01e-9fe6-4bec-963e-5e68546c76f3" providerId="AD" clId="Web-{6D461ACD-E4B9-693A-613E-EB40AE6DB5FC}" dt="2025-03-10T12:32:00.312" v="316" actId="20577"/>
        <pc:sldMkLst>
          <pc:docMk/>
          <pc:sldMk cId="73982478" sldId="468"/>
        </pc:sldMkLst>
        <pc:spChg chg="mod">
          <ac:chgData name="Caroline Foulkes" userId="S::sb902049@reading.ac.uk::3aa4d01e-9fe6-4bec-963e-5e68546c76f3" providerId="AD" clId="Web-{6D461ACD-E4B9-693A-613E-EB40AE6DB5FC}" dt="2025-03-10T12:32:00.312" v="316" actId="20577"/>
          <ac:spMkLst>
            <pc:docMk/>
            <pc:sldMk cId="73982478" sldId="468"/>
            <ac:spMk id="2" creationId="{3B8581D6-859D-9284-E82E-986B33BAD0EE}"/>
          </ac:spMkLst>
        </pc:spChg>
        <pc:spChg chg="mod">
          <ac:chgData name="Caroline Foulkes" userId="S::sb902049@reading.ac.uk::3aa4d01e-9fe6-4bec-963e-5e68546c76f3" providerId="AD" clId="Web-{6D461ACD-E4B9-693A-613E-EB40AE6DB5FC}" dt="2025-03-10T12:29:55.118" v="253" actId="20577"/>
          <ac:spMkLst>
            <pc:docMk/>
            <pc:sldMk cId="73982478" sldId="468"/>
            <ac:spMk id="4" creationId="{C01DFE1C-E8CE-46CD-D27B-B3910D8166E8}"/>
          </ac:spMkLst>
        </pc:spChg>
      </pc:sldChg>
    </pc:docChg>
  </pc:docChgLst>
  <pc:docChgLst>
    <pc:chgData name="Caroline Foulkes" userId="S::sb902049@reading.ac.uk::3aa4d01e-9fe6-4bec-963e-5e68546c76f3" providerId="AD" clId="Web-{423A95B1-DF5A-BC17-1962-E14C79B787B4}"/>
    <pc:docChg chg="addSld delSld modSld">
      <pc:chgData name="Caroline Foulkes" userId="S::sb902049@reading.ac.uk::3aa4d01e-9fe6-4bec-963e-5e68546c76f3" providerId="AD" clId="Web-{423A95B1-DF5A-BC17-1962-E14C79B787B4}" dt="2025-03-04T14:57:48.538" v="212" actId="20577"/>
      <pc:docMkLst>
        <pc:docMk/>
      </pc:docMkLst>
      <pc:sldChg chg="modSp">
        <pc:chgData name="Caroline Foulkes" userId="S::sb902049@reading.ac.uk::3aa4d01e-9fe6-4bec-963e-5e68546c76f3" providerId="AD" clId="Web-{423A95B1-DF5A-BC17-1962-E14C79B787B4}" dt="2025-03-04T14:53:50.111" v="170" actId="20577"/>
        <pc:sldMkLst>
          <pc:docMk/>
          <pc:sldMk cId="1493559599" sldId="259"/>
        </pc:sldMkLst>
        <pc:graphicFrameChg chg="modGraphic">
          <ac:chgData name="Caroline Foulkes" userId="S::sb902049@reading.ac.uk::3aa4d01e-9fe6-4bec-963e-5e68546c76f3" providerId="AD" clId="Web-{423A95B1-DF5A-BC17-1962-E14C79B787B4}" dt="2025-03-04T14:53:50.111" v="170" actId="20577"/>
          <ac:graphicFrameMkLst>
            <pc:docMk/>
            <pc:sldMk cId="1493559599" sldId="259"/>
            <ac:graphicFrameMk id="9" creationId="{5D1990DF-F9A0-D485-93A0-2562BEC19B52}"/>
          </ac:graphicFrameMkLst>
        </pc:graphicFrameChg>
      </pc:sldChg>
      <pc:sldChg chg="modSp add del">
        <pc:chgData name="Caroline Foulkes" userId="S::sb902049@reading.ac.uk::3aa4d01e-9fe6-4bec-963e-5e68546c76f3" providerId="AD" clId="Web-{423A95B1-DF5A-BC17-1962-E14C79B787B4}" dt="2025-03-04T14:52:46.985" v="164" actId="20577"/>
        <pc:sldMkLst>
          <pc:docMk/>
          <pc:sldMk cId="2206232201" sldId="270"/>
        </pc:sldMkLst>
        <pc:spChg chg="mod">
          <ac:chgData name="Caroline Foulkes" userId="S::sb902049@reading.ac.uk::3aa4d01e-9fe6-4bec-963e-5e68546c76f3" providerId="AD" clId="Web-{423A95B1-DF5A-BC17-1962-E14C79B787B4}" dt="2025-03-04T14:49:21.527" v="49" actId="1076"/>
          <ac:spMkLst>
            <pc:docMk/>
            <pc:sldMk cId="2206232201" sldId="270"/>
            <ac:spMk id="4" creationId="{341A9FFB-53A5-1C83-8489-8F99F7AE5C9C}"/>
          </ac:spMkLst>
        </pc:spChg>
        <pc:spChg chg="mod">
          <ac:chgData name="Caroline Foulkes" userId="S::sb902049@reading.ac.uk::3aa4d01e-9fe6-4bec-963e-5e68546c76f3" providerId="AD" clId="Web-{423A95B1-DF5A-BC17-1962-E14C79B787B4}" dt="2025-03-04T14:52:46.985" v="164" actId="20577"/>
          <ac:spMkLst>
            <pc:docMk/>
            <pc:sldMk cId="2206232201" sldId="270"/>
            <ac:spMk id="5" creationId="{25AEF492-EB23-8510-8AF6-1E08E7E69E7A}"/>
          </ac:spMkLst>
        </pc:spChg>
      </pc:sldChg>
      <pc:sldChg chg="addSp delSp modSp">
        <pc:chgData name="Caroline Foulkes" userId="S::sb902049@reading.ac.uk::3aa4d01e-9fe6-4bec-963e-5e68546c76f3" providerId="AD" clId="Web-{423A95B1-DF5A-BC17-1962-E14C79B787B4}" dt="2025-03-04T14:57:48.538" v="212" actId="20577"/>
        <pc:sldMkLst>
          <pc:docMk/>
          <pc:sldMk cId="767194513" sldId="271"/>
        </pc:sldMkLst>
        <pc:spChg chg="mod">
          <ac:chgData name="Caroline Foulkes" userId="S::sb902049@reading.ac.uk::3aa4d01e-9fe6-4bec-963e-5e68546c76f3" providerId="AD" clId="Web-{423A95B1-DF5A-BC17-1962-E14C79B787B4}" dt="2025-03-04T14:56:48.506" v="180" actId="1076"/>
          <ac:spMkLst>
            <pc:docMk/>
            <pc:sldMk cId="767194513" sldId="271"/>
            <ac:spMk id="5" creationId="{CDC94FB6-78E8-268C-6139-E0B0D8ED0364}"/>
          </ac:spMkLst>
        </pc:spChg>
        <pc:spChg chg="add mod">
          <ac:chgData name="Caroline Foulkes" userId="S::sb902049@reading.ac.uk::3aa4d01e-9fe6-4bec-963e-5e68546c76f3" providerId="AD" clId="Web-{423A95B1-DF5A-BC17-1962-E14C79B787B4}" dt="2025-03-04T14:57:48.538" v="212" actId="20577"/>
          <ac:spMkLst>
            <pc:docMk/>
            <pc:sldMk cId="767194513" sldId="271"/>
            <ac:spMk id="7" creationId="{3145A233-A556-8CAE-7C36-55C3EED898C9}"/>
          </ac:spMkLst>
        </pc:spChg>
        <pc:picChg chg="add mod">
          <ac:chgData name="Caroline Foulkes" userId="S::sb902049@reading.ac.uk::3aa4d01e-9fe6-4bec-963e-5e68546c76f3" providerId="AD" clId="Web-{423A95B1-DF5A-BC17-1962-E14C79B787B4}" dt="2025-03-04T14:55:58.114" v="176" actId="14100"/>
          <ac:picMkLst>
            <pc:docMk/>
            <pc:sldMk cId="767194513" sldId="271"/>
            <ac:picMk id="2" creationId="{3FFA486B-D051-6063-CF46-6C3709577FA7}"/>
          </ac:picMkLst>
        </pc:picChg>
        <pc:picChg chg="del">
          <ac:chgData name="Caroline Foulkes" userId="S::sb902049@reading.ac.uk::3aa4d01e-9fe6-4bec-963e-5e68546c76f3" providerId="AD" clId="Web-{423A95B1-DF5A-BC17-1962-E14C79B787B4}" dt="2025-03-04T14:56:09.552" v="179"/>
          <ac:picMkLst>
            <pc:docMk/>
            <pc:sldMk cId="767194513" sldId="271"/>
            <ac:picMk id="6" creationId="{3D01D626-D9F9-9A7A-0624-F052380BF1C7}"/>
          </ac:picMkLst>
        </pc:picChg>
        <pc:picChg chg="del">
          <ac:chgData name="Caroline Foulkes" userId="S::sb902049@reading.ac.uk::3aa4d01e-9fe6-4bec-963e-5e68546c76f3" providerId="AD" clId="Web-{423A95B1-DF5A-BC17-1962-E14C79B787B4}" dt="2025-03-04T14:56:08.224" v="178"/>
          <ac:picMkLst>
            <pc:docMk/>
            <pc:sldMk cId="767194513" sldId="271"/>
            <ac:picMk id="8" creationId="{A6B57287-C46A-4113-18B5-475F85D33CDB}"/>
          </ac:picMkLst>
        </pc:picChg>
        <pc:picChg chg="del">
          <ac:chgData name="Caroline Foulkes" userId="S::sb902049@reading.ac.uk::3aa4d01e-9fe6-4bec-963e-5e68546c76f3" providerId="AD" clId="Web-{423A95B1-DF5A-BC17-1962-E14C79B787B4}" dt="2025-03-04T14:54:51.378" v="171"/>
          <ac:picMkLst>
            <pc:docMk/>
            <pc:sldMk cId="767194513" sldId="271"/>
            <ac:picMk id="10" creationId="{8CA9896E-C804-46C4-E4F0-481E546DC44E}"/>
          </ac:picMkLst>
        </pc:picChg>
        <pc:picChg chg="del">
          <ac:chgData name="Caroline Foulkes" userId="S::sb902049@reading.ac.uk::3aa4d01e-9fe6-4bec-963e-5e68546c76f3" providerId="AD" clId="Web-{423A95B1-DF5A-BC17-1962-E14C79B787B4}" dt="2025-03-04T14:56:06.052" v="177"/>
          <ac:picMkLst>
            <pc:docMk/>
            <pc:sldMk cId="767194513" sldId="271"/>
            <ac:picMk id="13" creationId="{15521FA0-D6A9-3B4E-FC5A-F2D56B3F6763}"/>
          </ac:picMkLst>
        </pc:picChg>
      </pc:sldChg>
      <pc:sldChg chg="del">
        <pc:chgData name="Caroline Foulkes" userId="S::sb902049@reading.ac.uk::3aa4d01e-9fe6-4bec-963e-5e68546c76f3" providerId="AD" clId="Web-{423A95B1-DF5A-BC17-1962-E14C79B787B4}" dt="2025-03-04T14:39:47.373" v="12"/>
        <pc:sldMkLst>
          <pc:docMk/>
          <pc:sldMk cId="1595557672" sldId="274"/>
        </pc:sldMkLst>
      </pc:sldChg>
      <pc:sldChg chg="addSp delSp modSp">
        <pc:chgData name="Caroline Foulkes" userId="S::sb902049@reading.ac.uk::3aa4d01e-9fe6-4bec-963e-5e68546c76f3" providerId="AD" clId="Web-{423A95B1-DF5A-BC17-1962-E14C79B787B4}" dt="2025-03-04T14:46:52.852" v="16" actId="20577"/>
        <pc:sldMkLst>
          <pc:docMk/>
          <pc:sldMk cId="2750641061" sldId="278"/>
        </pc:sldMkLst>
        <pc:spChg chg="mod">
          <ac:chgData name="Caroline Foulkes" userId="S::sb902049@reading.ac.uk::3aa4d01e-9fe6-4bec-963e-5e68546c76f3" providerId="AD" clId="Web-{423A95B1-DF5A-BC17-1962-E14C79B787B4}" dt="2025-03-04T14:46:52.852" v="16" actId="20577"/>
          <ac:spMkLst>
            <pc:docMk/>
            <pc:sldMk cId="2750641061" sldId="278"/>
            <ac:spMk id="4" creationId="{B4341BCF-CB25-3236-E130-A88A9545038D}"/>
          </ac:spMkLst>
        </pc:spChg>
        <pc:picChg chg="del">
          <ac:chgData name="Caroline Foulkes" userId="S::sb902049@reading.ac.uk::3aa4d01e-9fe6-4bec-963e-5e68546c76f3" providerId="AD" clId="Web-{423A95B1-DF5A-BC17-1962-E14C79B787B4}" dt="2025-03-04T14:45:57.944" v="13"/>
          <ac:picMkLst>
            <pc:docMk/>
            <pc:sldMk cId="2750641061" sldId="278"/>
            <ac:picMk id="2" creationId="{BA4F30C3-7299-AA0B-DCA5-8D8C2D18DA52}"/>
          </ac:picMkLst>
        </pc:picChg>
        <pc:picChg chg="add mod">
          <ac:chgData name="Caroline Foulkes" userId="S::sb902049@reading.ac.uk::3aa4d01e-9fe6-4bec-963e-5e68546c76f3" providerId="AD" clId="Web-{423A95B1-DF5A-BC17-1962-E14C79B787B4}" dt="2025-03-04T14:46:16.679" v="15" actId="1076"/>
          <ac:picMkLst>
            <pc:docMk/>
            <pc:sldMk cId="2750641061" sldId="278"/>
            <ac:picMk id="6" creationId="{40A754D6-07EC-6244-2DC1-D2FA81920433}"/>
          </ac:picMkLst>
        </pc:picChg>
      </pc:sldChg>
      <pc:sldChg chg="del">
        <pc:chgData name="Caroline Foulkes" userId="S::sb902049@reading.ac.uk::3aa4d01e-9fe6-4bec-963e-5e68546c76f3" providerId="AD" clId="Web-{423A95B1-DF5A-BC17-1962-E14C79B787B4}" dt="2025-03-04T14:32:57.520" v="0"/>
        <pc:sldMkLst>
          <pc:docMk/>
          <pc:sldMk cId="2421225420" sldId="279"/>
        </pc:sldMkLst>
      </pc:sldChg>
      <pc:sldChg chg="addSp delSp modSp new mod modClrScheme chgLayout">
        <pc:chgData name="Caroline Foulkes" userId="S::sb902049@reading.ac.uk::3aa4d01e-9fe6-4bec-963e-5e68546c76f3" providerId="AD" clId="Web-{423A95B1-DF5A-BC17-1962-E14C79B787B4}" dt="2025-03-04T14:48:18.869" v="46" actId="20577"/>
        <pc:sldMkLst>
          <pc:docMk/>
          <pc:sldMk cId="2528505801" sldId="461"/>
        </pc:sldMkLst>
        <pc:spChg chg="del">
          <ac:chgData name="Caroline Foulkes" userId="S::sb902049@reading.ac.uk::3aa4d01e-9fe6-4bec-963e-5e68546c76f3" providerId="AD" clId="Web-{423A95B1-DF5A-BC17-1962-E14C79B787B4}" dt="2025-03-04T14:39:33.248" v="9"/>
          <ac:spMkLst>
            <pc:docMk/>
            <pc:sldMk cId="2528505801" sldId="461"/>
            <ac:spMk id="2" creationId="{0A89D495-77E7-3783-A99B-2EE58E30849D}"/>
          </ac:spMkLst>
        </pc:spChg>
        <pc:spChg chg="mod">
          <ac:chgData name="Caroline Foulkes" userId="S::sb902049@reading.ac.uk::3aa4d01e-9fe6-4bec-963e-5e68546c76f3" providerId="AD" clId="Web-{423A95B1-DF5A-BC17-1962-E14C79B787B4}" dt="2025-03-04T14:47:18.180" v="18"/>
          <ac:spMkLst>
            <pc:docMk/>
            <pc:sldMk cId="2528505801" sldId="461"/>
            <ac:spMk id="3" creationId="{81702F1C-BA5B-50EC-DB70-8B1FEB3CBB0E}"/>
          </ac:spMkLst>
        </pc:spChg>
        <pc:spChg chg="del">
          <ac:chgData name="Caroline Foulkes" userId="S::sb902049@reading.ac.uk::3aa4d01e-9fe6-4bec-963e-5e68546c76f3" providerId="AD" clId="Web-{423A95B1-DF5A-BC17-1962-E14C79B787B4}" dt="2025-03-04T14:39:28.185" v="8"/>
          <ac:spMkLst>
            <pc:docMk/>
            <pc:sldMk cId="2528505801" sldId="461"/>
            <ac:spMk id="4" creationId="{22DAE4A1-F7E9-790E-A209-0695186382DE}"/>
          </ac:spMkLst>
        </pc:spChg>
        <pc:spChg chg="add mod">
          <ac:chgData name="Caroline Foulkes" userId="S::sb902049@reading.ac.uk::3aa4d01e-9fe6-4bec-963e-5e68546c76f3" providerId="AD" clId="Web-{423A95B1-DF5A-BC17-1962-E14C79B787B4}" dt="2025-03-04T14:48:18.869" v="46" actId="20577"/>
          <ac:spMkLst>
            <pc:docMk/>
            <pc:sldMk cId="2528505801" sldId="461"/>
            <ac:spMk id="10" creationId="{C89E9370-0AD4-9F60-4F22-FF8E345E5747}"/>
          </ac:spMkLst>
        </pc:spChg>
        <pc:picChg chg="add mod">
          <ac:chgData name="Caroline Foulkes" userId="S::sb902049@reading.ac.uk::3aa4d01e-9fe6-4bec-963e-5e68546c76f3" providerId="AD" clId="Web-{423A95B1-DF5A-BC17-1962-E14C79B787B4}" dt="2025-03-04T14:47:18.180" v="18"/>
          <ac:picMkLst>
            <pc:docMk/>
            <pc:sldMk cId="2528505801" sldId="461"/>
            <ac:picMk id="5" creationId="{B6ADAEED-9F7A-0731-30F3-8B5467DEE82F}"/>
          </ac:picMkLst>
        </pc:picChg>
      </pc:sldChg>
      <pc:sldChg chg="delSp add del">
        <pc:chgData name="Caroline Foulkes" userId="S::sb902049@reading.ac.uk::3aa4d01e-9fe6-4bec-963e-5e68546c76f3" providerId="AD" clId="Web-{423A95B1-DF5A-BC17-1962-E14C79B787B4}" dt="2025-03-04T14:34:17.131" v="6"/>
        <pc:sldMkLst>
          <pc:docMk/>
          <pc:sldMk cId="1436971704" sldId="1133"/>
        </pc:sldMkLst>
        <pc:spChg chg="del">
          <ac:chgData name="Caroline Foulkes" userId="S::sb902049@reading.ac.uk::3aa4d01e-9fe6-4bec-963e-5e68546c76f3" providerId="AD" clId="Web-{423A95B1-DF5A-BC17-1962-E14C79B787B4}" dt="2025-03-04T14:34:09.912" v="4"/>
          <ac:spMkLst>
            <pc:docMk/>
            <pc:sldMk cId="1436971704" sldId="1133"/>
            <ac:spMk id="12" creationId="{A11CE1E3-F01C-4633-3265-7EA6B0C0E1BE}"/>
          </ac:spMkLst>
        </pc:spChg>
        <pc:picChg chg="del">
          <ac:chgData name="Caroline Foulkes" userId="S::sb902049@reading.ac.uk::3aa4d01e-9fe6-4bec-963e-5e68546c76f3" providerId="AD" clId="Web-{423A95B1-DF5A-BC17-1962-E14C79B787B4}" dt="2025-03-04T14:34:06.928" v="2"/>
          <ac:picMkLst>
            <pc:docMk/>
            <pc:sldMk cId="1436971704" sldId="1133"/>
            <ac:picMk id="7" creationId="{D78D2DC2-715D-7834-EF1A-35B4C0766060}"/>
          </ac:picMkLst>
        </pc:picChg>
        <pc:picChg chg="del">
          <ac:chgData name="Caroline Foulkes" userId="S::sb902049@reading.ac.uk::3aa4d01e-9fe6-4bec-963e-5e68546c76f3" providerId="AD" clId="Web-{423A95B1-DF5A-BC17-1962-E14C79B787B4}" dt="2025-03-04T14:34:08.428" v="3"/>
          <ac:picMkLst>
            <pc:docMk/>
            <pc:sldMk cId="1436971704" sldId="1133"/>
            <ac:picMk id="9" creationId="{2DDE4A2C-AE74-6AEB-AB5D-12C7CFCEA82C}"/>
          </ac:picMkLst>
        </pc:picChg>
        <pc:picChg chg="del">
          <ac:chgData name="Caroline Foulkes" userId="S::sb902049@reading.ac.uk::3aa4d01e-9fe6-4bec-963e-5e68546c76f3" providerId="AD" clId="Web-{423A95B1-DF5A-BC17-1962-E14C79B787B4}" dt="2025-03-04T14:34:10.959" v="5"/>
          <ac:picMkLst>
            <pc:docMk/>
            <pc:sldMk cId="1436971704" sldId="1133"/>
            <ac:picMk id="11" creationId="{0DA5EEF8-DC1E-2EC8-E918-B6626654DACC}"/>
          </ac:picMkLst>
        </pc:picChg>
      </pc:sldChg>
    </pc:docChg>
  </pc:docChgLst>
  <pc:docChgLst>
    <pc:chgData name="Caroline Foulkes" userId="S::sb902049@reading.ac.uk::3aa4d01e-9fe6-4bec-963e-5e68546c76f3" providerId="AD" clId="Web-{F6AE3F2B-B973-A2EF-062B-A4C52AC2DAFE}"/>
    <pc:docChg chg="delSld modSld">
      <pc:chgData name="Caroline Foulkes" userId="S::sb902049@reading.ac.uk::3aa4d01e-9fe6-4bec-963e-5e68546c76f3" providerId="AD" clId="Web-{F6AE3F2B-B973-A2EF-062B-A4C52AC2DAFE}" dt="2025-03-10T12:18:07.388" v="17" actId="14100"/>
      <pc:docMkLst>
        <pc:docMk/>
      </pc:docMkLst>
      <pc:sldChg chg="addSp modSp">
        <pc:chgData name="Caroline Foulkes" userId="S::sb902049@reading.ac.uk::3aa4d01e-9fe6-4bec-963e-5e68546c76f3" providerId="AD" clId="Web-{F6AE3F2B-B973-A2EF-062B-A4C52AC2DAFE}" dt="2025-03-10T12:18:07.388" v="17" actId="14100"/>
        <pc:sldMkLst>
          <pc:docMk/>
          <pc:sldMk cId="94167045" sldId="265"/>
        </pc:sldMkLst>
        <pc:spChg chg="mod">
          <ac:chgData name="Caroline Foulkes" userId="S::sb902049@reading.ac.uk::3aa4d01e-9fe6-4bec-963e-5e68546c76f3" providerId="AD" clId="Web-{F6AE3F2B-B973-A2EF-062B-A4C52AC2DAFE}" dt="2025-03-10T12:17:42.825" v="11" actId="1076"/>
          <ac:spMkLst>
            <pc:docMk/>
            <pc:sldMk cId="94167045" sldId="265"/>
            <ac:spMk id="9" creationId="{00000000-0000-0000-0000-000000000000}"/>
          </ac:spMkLst>
        </pc:spChg>
        <pc:picChg chg="add mod modCrop">
          <ac:chgData name="Caroline Foulkes" userId="S::sb902049@reading.ac.uk::3aa4d01e-9fe6-4bec-963e-5e68546c76f3" providerId="AD" clId="Web-{F6AE3F2B-B973-A2EF-062B-A4C52AC2DAFE}" dt="2025-03-10T12:18:07.388" v="17" actId="14100"/>
          <ac:picMkLst>
            <pc:docMk/>
            <pc:sldMk cId="94167045" sldId="265"/>
            <ac:picMk id="2" creationId="{7F269C62-130D-B78F-918D-1E50235BA44A}"/>
          </ac:picMkLst>
        </pc:picChg>
      </pc:sldChg>
      <pc:sldChg chg="del">
        <pc:chgData name="Caroline Foulkes" userId="S::sb902049@reading.ac.uk::3aa4d01e-9fe6-4bec-963e-5e68546c76f3" providerId="AD" clId="Web-{F6AE3F2B-B973-A2EF-062B-A4C52AC2DAFE}" dt="2025-03-10T12:04:27.030" v="0"/>
        <pc:sldMkLst>
          <pc:docMk/>
          <pc:sldMk cId="4160136507" sldId="460"/>
        </pc:sldMkLst>
      </pc:sldChg>
      <pc:sldChg chg="modSp">
        <pc:chgData name="Caroline Foulkes" userId="S::sb902049@reading.ac.uk::3aa4d01e-9fe6-4bec-963e-5e68546c76f3" providerId="AD" clId="Web-{F6AE3F2B-B973-A2EF-062B-A4C52AC2DAFE}" dt="2025-03-10T12:05:43.565" v="6"/>
        <pc:sldMkLst>
          <pc:docMk/>
          <pc:sldMk cId="1739884849" sldId="465"/>
        </pc:sldMkLst>
        <pc:graphicFrameChg chg="mod modGraphic">
          <ac:chgData name="Caroline Foulkes" userId="S::sb902049@reading.ac.uk::3aa4d01e-9fe6-4bec-963e-5e68546c76f3" providerId="AD" clId="Web-{F6AE3F2B-B973-A2EF-062B-A4C52AC2DAFE}" dt="2025-03-10T12:05:43.565" v="6"/>
          <ac:graphicFrameMkLst>
            <pc:docMk/>
            <pc:sldMk cId="1739884849" sldId="465"/>
            <ac:graphicFrameMk id="6" creationId="{0DFFAAA3-80B3-73A4-2DD9-4CE7BD4DC270}"/>
          </ac:graphicFrameMkLst>
        </pc:graphicFrameChg>
      </pc:sldChg>
    </pc:docChg>
  </pc:docChgLst>
  <pc:docChgLst>
    <pc:chgData name="Caroline Foulkes" userId="S::sb902049@reading.ac.uk::3aa4d01e-9fe6-4bec-963e-5e68546c76f3" providerId="AD" clId="Web-{B5A7F95E-55C0-1E97-74B7-840C8DA02AB3}"/>
    <pc:docChg chg="mod addSld delSld modSld sldOrd">
      <pc:chgData name="Caroline Foulkes" userId="S::sb902049@reading.ac.uk::3aa4d01e-9fe6-4bec-963e-5e68546c76f3" providerId="AD" clId="Web-{B5A7F95E-55C0-1E97-74B7-840C8DA02AB3}" dt="2025-03-10T11:30:19.835" v="755" actId="20577"/>
      <pc:docMkLst>
        <pc:docMk/>
      </pc:docMkLst>
      <pc:sldChg chg="addSp delSp modSp">
        <pc:chgData name="Caroline Foulkes" userId="S::sb902049@reading.ac.uk::3aa4d01e-9fe6-4bec-963e-5e68546c76f3" providerId="AD" clId="Web-{B5A7F95E-55C0-1E97-74B7-840C8DA02AB3}" dt="2025-03-10T11:20:09.218" v="515" actId="20577"/>
        <pc:sldMkLst>
          <pc:docMk/>
          <pc:sldMk cId="1493559599" sldId="259"/>
        </pc:sldMkLst>
        <pc:spChg chg="add del mod">
          <ac:chgData name="Caroline Foulkes" userId="S::sb902049@reading.ac.uk::3aa4d01e-9fe6-4bec-963e-5e68546c76f3" providerId="AD" clId="Web-{B5A7F95E-55C0-1E97-74B7-840C8DA02AB3}" dt="2025-03-10T09:56:14.589" v="23"/>
          <ac:spMkLst>
            <pc:docMk/>
            <pc:sldMk cId="1493559599" sldId="259"/>
            <ac:spMk id="93" creationId="{C3CFDFE4-085C-82C9-C7AF-A62A7571ECD2}"/>
          </ac:spMkLst>
        </pc:spChg>
        <pc:spChg chg="add mod">
          <ac:chgData name="Caroline Foulkes" userId="S::sb902049@reading.ac.uk::3aa4d01e-9fe6-4bec-963e-5e68546c76f3" providerId="AD" clId="Web-{B5A7F95E-55C0-1E97-74B7-840C8DA02AB3}" dt="2025-03-10T11:20:09.218" v="515" actId="20577"/>
          <ac:spMkLst>
            <pc:docMk/>
            <pc:sldMk cId="1493559599" sldId="259"/>
            <ac:spMk id="94" creationId="{0480213F-7308-F0CE-11B9-080498B98791}"/>
          </ac:spMkLst>
        </pc:spChg>
        <pc:graphicFrameChg chg="del modGraphic">
          <ac:chgData name="Caroline Foulkes" userId="S::sb902049@reading.ac.uk::3aa4d01e-9fe6-4bec-963e-5e68546c76f3" providerId="AD" clId="Web-{B5A7F95E-55C0-1E97-74B7-840C8DA02AB3}" dt="2025-03-10T09:55:53.354" v="17"/>
          <ac:graphicFrameMkLst>
            <pc:docMk/>
            <pc:sldMk cId="1493559599" sldId="259"/>
            <ac:graphicFrameMk id="9" creationId="{5D1990DF-F9A0-D485-93A0-2562BEC19B52}"/>
          </ac:graphicFrameMkLst>
        </pc:graphicFrameChg>
      </pc:sldChg>
      <pc:sldChg chg="modSp">
        <pc:chgData name="Caroline Foulkes" userId="S::sb902049@reading.ac.uk::3aa4d01e-9fe6-4bec-963e-5e68546c76f3" providerId="AD" clId="Web-{B5A7F95E-55C0-1E97-74B7-840C8DA02AB3}" dt="2025-03-10T09:54:08.350" v="10" actId="20577"/>
        <pc:sldMkLst>
          <pc:docMk/>
          <pc:sldMk cId="94167045" sldId="265"/>
        </pc:sldMkLst>
        <pc:spChg chg="mod">
          <ac:chgData name="Caroline Foulkes" userId="S::sb902049@reading.ac.uk::3aa4d01e-9fe6-4bec-963e-5e68546c76f3" providerId="AD" clId="Web-{B5A7F95E-55C0-1E97-74B7-840C8DA02AB3}" dt="2025-03-10T09:54:08.350" v="10" actId="20577"/>
          <ac:spMkLst>
            <pc:docMk/>
            <pc:sldMk cId="94167045" sldId="265"/>
            <ac:spMk id="9" creationId="{00000000-0000-0000-0000-000000000000}"/>
          </ac:spMkLst>
        </pc:spChg>
        <pc:spChg chg="mod">
          <ac:chgData name="Caroline Foulkes" userId="S::sb902049@reading.ac.uk::3aa4d01e-9fe6-4bec-963e-5e68546c76f3" providerId="AD" clId="Web-{B5A7F95E-55C0-1E97-74B7-840C8DA02AB3}" dt="2025-03-10T09:50:45.296" v="4" actId="20577"/>
          <ac:spMkLst>
            <pc:docMk/>
            <pc:sldMk cId="94167045" sldId="265"/>
            <ac:spMk id="10" creationId="{00000000-0000-0000-0000-000000000000}"/>
          </ac:spMkLst>
        </pc:spChg>
      </pc:sldChg>
      <pc:sldChg chg="addSp modSp">
        <pc:chgData name="Caroline Foulkes" userId="S::sb902049@reading.ac.uk::3aa4d01e-9fe6-4bec-963e-5e68546c76f3" providerId="AD" clId="Web-{B5A7F95E-55C0-1E97-74B7-840C8DA02AB3}" dt="2025-03-10T10:17:42.591" v="124" actId="20577"/>
        <pc:sldMkLst>
          <pc:docMk/>
          <pc:sldMk cId="767194513" sldId="271"/>
        </pc:sldMkLst>
        <pc:spChg chg="add mod">
          <ac:chgData name="Caroline Foulkes" userId="S::sb902049@reading.ac.uk::3aa4d01e-9fe6-4bec-963e-5e68546c76f3" providerId="AD" clId="Web-{B5A7F95E-55C0-1E97-74B7-840C8DA02AB3}" dt="2025-03-10T10:10:05.402" v="86" actId="1076"/>
          <ac:spMkLst>
            <pc:docMk/>
            <pc:sldMk cId="767194513" sldId="271"/>
            <ac:spMk id="6" creationId="{2C6F7628-EB9A-0EDD-C8C8-3653C606E48D}"/>
          </ac:spMkLst>
        </pc:spChg>
        <pc:spChg chg="mod">
          <ac:chgData name="Caroline Foulkes" userId="S::sb902049@reading.ac.uk::3aa4d01e-9fe6-4bec-963e-5e68546c76f3" providerId="AD" clId="Web-{B5A7F95E-55C0-1E97-74B7-840C8DA02AB3}" dt="2025-03-10T10:17:42.591" v="124" actId="20577"/>
          <ac:spMkLst>
            <pc:docMk/>
            <pc:sldMk cId="767194513" sldId="271"/>
            <ac:spMk id="7" creationId="{3145A233-A556-8CAE-7C36-55C3EED898C9}"/>
          </ac:spMkLst>
        </pc:spChg>
        <pc:spChg chg="add mod">
          <ac:chgData name="Caroline Foulkes" userId="S::sb902049@reading.ac.uk::3aa4d01e-9fe6-4bec-963e-5e68546c76f3" providerId="AD" clId="Web-{B5A7F95E-55C0-1E97-74B7-840C8DA02AB3}" dt="2025-03-10T10:10:49.122" v="116" actId="20577"/>
          <ac:spMkLst>
            <pc:docMk/>
            <pc:sldMk cId="767194513" sldId="271"/>
            <ac:spMk id="8" creationId="{90F041C4-2E59-4FDB-C4E1-C227AEDFF305}"/>
          </ac:spMkLst>
        </pc:spChg>
      </pc:sldChg>
      <pc:sldChg chg="del">
        <pc:chgData name="Caroline Foulkes" userId="S::sb902049@reading.ac.uk::3aa4d01e-9fe6-4bec-963e-5e68546c76f3" providerId="AD" clId="Web-{B5A7F95E-55C0-1E97-74B7-840C8DA02AB3}" dt="2025-03-10T11:21:01.829" v="516"/>
        <pc:sldMkLst>
          <pc:docMk/>
          <pc:sldMk cId="3893665235" sldId="272"/>
        </pc:sldMkLst>
      </pc:sldChg>
      <pc:sldChg chg="modSp ord">
        <pc:chgData name="Caroline Foulkes" userId="S::sb902049@reading.ac.uk::3aa4d01e-9fe6-4bec-963e-5e68546c76f3" providerId="AD" clId="Web-{B5A7F95E-55C0-1E97-74B7-840C8DA02AB3}" dt="2025-03-10T10:26:41.143" v="205" actId="20577"/>
        <pc:sldMkLst>
          <pc:docMk/>
          <pc:sldMk cId="1785809783" sldId="273"/>
        </pc:sldMkLst>
        <pc:spChg chg="mod">
          <ac:chgData name="Caroline Foulkes" userId="S::sb902049@reading.ac.uk::3aa4d01e-9fe6-4bec-963e-5e68546c76f3" providerId="AD" clId="Web-{B5A7F95E-55C0-1E97-74B7-840C8DA02AB3}" dt="2025-03-10T10:25:20.890" v="157" actId="20577"/>
          <ac:spMkLst>
            <pc:docMk/>
            <pc:sldMk cId="1785809783" sldId="273"/>
            <ac:spMk id="6" creationId="{D07F1CB0-25A6-A750-3141-1DC626395826}"/>
          </ac:spMkLst>
        </pc:spChg>
        <pc:spChg chg="mod">
          <ac:chgData name="Caroline Foulkes" userId="S::sb902049@reading.ac.uk::3aa4d01e-9fe6-4bec-963e-5e68546c76f3" providerId="AD" clId="Web-{B5A7F95E-55C0-1E97-74B7-840C8DA02AB3}" dt="2025-03-10T10:26:41.143" v="205" actId="20577"/>
          <ac:spMkLst>
            <pc:docMk/>
            <pc:sldMk cId="1785809783" sldId="273"/>
            <ac:spMk id="8" creationId="{BD31830B-6045-CA9B-CEFC-C09987F5FA9D}"/>
          </ac:spMkLst>
        </pc:spChg>
      </pc:sldChg>
      <pc:sldChg chg="addSp delSp modSp mod modClrScheme chgLayout">
        <pc:chgData name="Caroline Foulkes" userId="S::sb902049@reading.ac.uk::3aa4d01e-9fe6-4bec-963e-5e68546c76f3" providerId="AD" clId="Web-{B5A7F95E-55C0-1E97-74B7-840C8DA02AB3}" dt="2025-03-10T10:53:52.252" v="271" actId="20577"/>
        <pc:sldMkLst>
          <pc:docMk/>
          <pc:sldMk cId="3523219542" sldId="275"/>
        </pc:sldMkLst>
        <pc:spChg chg="add del mod">
          <ac:chgData name="Caroline Foulkes" userId="S::sb902049@reading.ac.uk::3aa4d01e-9fe6-4bec-963e-5e68546c76f3" providerId="AD" clId="Web-{B5A7F95E-55C0-1E97-74B7-840C8DA02AB3}" dt="2025-03-10T10:53:11.938" v="261"/>
          <ac:spMkLst>
            <pc:docMk/>
            <pc:sldMk cId="3523219542" sldId="275"/>
            <ac:spMk id="2" creationId="{344669FA-8B53-4F4D-62B3-C150A1A24FF7}"/>
          </ac:spMkLst>
        </pc:spChg>
        <pc:spChg chg="mod ord">
          <ac:chgData name="Caroline Foulkes" userId="S::sb902049@reading.ac.uk::3aa4d01e-9fe6-4bec-963e-5e68546c76f3" providerId="AD" clId="Web-{B5A7F95E-55C0-1E97-74B7-840C8DA02AB3}" dt="2025-03-10T10:53:18.095" v="262"/>
          <ac:spMkLst>
            <pc:docMk/>
            <pc:sldMk cId="3523219542" sldId="275"/>
            <ac:spMk id="3" creationId="{2009F4B8-DA15-AC26-A192-651DBD75FB86}"/>
          </ac:spMkLst>
        </pc:spChg>
        <pc:spChg chg="add mod ord">
          <ac:chgData name="Caroline Foulkes" userId="S::sb902049@reading.ac.uk::3aa4d01e-9fe6-4bec-963e-5e68546c76f3" providerId="AD" clId="Web-{B5A7F95E-55C0-1E97-74B7-840C8DA02AB3}" dt="2025-03-10T10:53:52.252" v="271" actId="20577"/>
          <ac:spMkLst>
            <pc:docMk/>
            <pc:sldMk cId="3523219542" sldId="275"/>
            <ac:spMk id="4" creationId="{D12EC2DD-41B7-FF65-3BDF-4A3686194A03}"/>
          </ac:spMkLst>
        </pc:spChg>
        <pc:spChg chg="del mod ord">
          <ac:chgData name="Caroline Foulkes" userId="S::sb902049@reading.ac.uk::3aa4d01e-9fe6-4bec-963e-5e68546c76f3" providerId="AD" clId="Web-{B5A7F95E-55C0-1E97-74B7-840C8DA02AB3}" dt="2025-03-10T10:53:40.517" v="269"/>
          <ac:spMkLst>
            <pc:docMk/>
            <pc:sldMk cId="3523219542" sldId="275"/>
            <ac:spMk id="5" creationId="{57D74E15-13CC-01D1-BA64-A28315883C3A}"/>
          </ac:spMkLst>
        </pc:spChg>
        <pc:spChg chg="add del mod">
          <ac:chgData name="Caroline Foulkes" userId="S::sb902049@reading.ac.uk::3aa4d01e-9fe6-4bec-963e-5e68546c76f3" providerId="AD" clId="Web-{B5A7F95E-55C0-1E97-74B7-840C8DA02AB3}" dt="2025-03-10T10:53:38.002" v="268"/>
          <ac:spMkLst>
            <pc:docMk/>
            <pc:sldMk cId="3523219542" sldId="275"/>
            <ac:spMk id="6" creationId="{ED6804E0-ACC7-1BC3-560B-28A3149FB845}"/>
          </ac:spMkLst>
        </pc:spChg>
        <pc:picChg chg="del mod">
          <ac:chgData name="Caroline Foulkes" userId="S::sb902049@reading.ac.uk::3aa4d01e-9fe6-4bec-963e-5e68546c76f3" providerId="AD" clId="Web-{B5A7F95E-55C0-1E97-74B7-840C8DA02AB3}" dt="2025-03-10T10:41:30.458" v="207"/>
          <ac:picMkLst>
            <pc:docMk/>
            <pc:sldMk cId="3523219542" sldId="275"/>
            <ac:picMk id="10" creationId="{BFF7B186-B37E-110C-EBE6-E11A28793E0F}"/>
          </ac:picMkLst>
        </pc:picChg>
      </pc:sldChg>
      <pc:sldChg chg="ord">
        <pc:chgData name="Caroline Foulkes" userId="S::sb902049@reading.ac.uk::3aa4d01e-9fe6-4bec-963e-5e68546c76f3" providerId="AD" clId="Web-{B5A7F95E-55C0-1E97-74B7-840C8DA02AB3}" dt="2025-03-10T10:20:04.925" v="125"/>
        <pc:sldMkLst>
          <pc:docMk/>
          <pc:sldMk cId="499625909" sldId="277"/>
        </pc:sldMkLst>
      </pc:sldChg>
      <pc:sldChg chg="addSp delSp modSp">
        <pc:chgData name="Caroline Foulkes" userId="S::sb902049@reading.ac.uk::3aa4d01e-9fe6-4bec-963e-5e68546c76f3" providerId="AD" clId="Web-{B5A7F95E-55C0-1E97-74B7-840C8DA02AB3}" dt="2025-03-10T11:02:35.944" v="474" actId="14100"/>
        <pc:sldMkLst>
          <pc:docMk/>
          <pc:sldMk cId="2750641061" sldId="278"/>
        </pc:sldMkLst>
        <pc:spChg chg="del">
          <ac:chgData name="Caroline Foulkes" userId="S::sb902049@reading.ac.uk::3aa4d01e-9fe6-4bec-963e-5e68546c76f3" providerId="AD" clId="Web-{B5A7F95E-55C0-1E97-74B7-840C8DA02AB3}" dt="2025-03-10T10:54:08.175" v="273"/>
          <ac:spMkLst>
            <pc:docMk/>
            <pc:sldMk cId="2750641061" sldId="278"/>
            <ac:spMk id="4" creationId="{B4341BCF-CB25-3236-E130-A88A9545038D}"/>
          </ac:spMkLst>
        </pc:spChg>
        <pc:spChg chg="del mod">
          <ac:chgData name="Caroline Foulkes" userId="S::sb902049@reading.ac.uk::3aa4d01e-9fe6-4bec-963e-5e68546c76f3" providerId="AD" clId="Web-{B5A7F95E-55C0-1E97-74B7-840C8DA02AB3}" dt="2025-03-10T10:55:01.395" v="278"/>
          <ac:spMkLst>
            <pc:docMk/>
            <pc:sldMk cId="2750641061" sldId="278"/>
            <ac:spMk id="5" creationId="{18CE05A8-0069-AECD-4113-D73045E76F34}"/>
          </ac:spMkLst>
        </pc:spChg>
        <pc:spChg chg="add mod">
          <ac:chgData name="Caroline Foulkes" userId="S::sb902049@reading.ac.uk::3aa4d01e-9fe6-4bec-963e-5e68546c76f3" providerId="AD" clId="Web-{B5A7F95E-55C0-1E97-74B7-840C8DA02AB3}" dt="2025-03-10T10:59:18.046" v="361" actId="14100"/>
          <ac:spMkLst>
            <pc:docMk/>
            <pc:sldMk cId="2750641061" sldId="278"/>
            <ac:spMk id="7" creationId="{F16628C7-75FF-BE48-7160-F4A31149D930}"/>
          </ac:spMkLst>
        </pc:spChg>
        <pc:spChg chg="add mod">
          <ac:chgData name="Caroline Foulkes" userId="S::sb902049@reading.ac.uk::3aa4d01e-9fe6-4bec-963e-5e68546c76f3" providerId="AD" clId="Web-{B5A7F95E-55C0-1E97-74B7-840C8DA02AB3}" dt="2025-03-10T10:58:11.371" v="309" actId="14100"/>
          <ac:spMkLst>
            <pc:docMk/>
            <pc:sldMk cId="2750641061" sldId="278"/>
            <ac:spMk id="8" creationId="{D442F347-CF96-5DB4-04BC-2A65AFBA526D}"/>
          </ac:spMkLst>
        </pc:spChg>
        <pc:spChg chg="add mod">
          <ac:chgData name="Caroline Foulkes" userId="S::sb902049@reading.ac.uk::3aa4d01e-9fe6-4bec-963e-5e68546c76f3" providerId="AD" clId="Web-{B5A7F95E-55C0-1E97-74B7-840C8DA02AB3}" dt="2025-03-10T11:02:35.944" v="474" actId="14100"/>
          <ac:spMkLst>
            <pc:docMk/>
            <pc:sldMk cId="2750641061" sldId="278"/>
            <ac:spMk id="9" creationId="{3A80C800-591E-B2D3-5918-2902F2ACBF88}"/>
          </ac:spMkLst>
        </pc:spChg>
        <pc:spChg chg="add mod">
          <ac:chgData name="Caroline Foulkes" userId="S::sb902049@reading.ac.uk::3aa4d01e-9fe6-4bec-963e-5e68546c76f3" providerId="AD" clId="Web-{B5A7F95E-55C0-1E97-74B7-840C8DA02AB3}" dt="2025-03-10T11:00:40.596" v="384" actId="1076"/>
          <ac:spMkLst>
            <pc:docMk/>
            <pc:sldMk cId="2750641061" sldId="278"/>
            <ac:spMk id="10" creationId="{A5ADF13C-6F75-A4E3-A639-F952E35C4ABD}"/>
          </ac:spMkLst>
        </pc:spChg>
        <pc:spChg chg="add mod">
          <ac:chgData name="Caroline Foulkes" userId="S::sb902049@reading.ac.uk::3aa4d01e-9fe6-4bec-963e-5e68546c76f3" providerId="AD" clId="Web-{B5A7F95E-55C0-1E97-74B7-840C8DA02AB3}" dt="2025-03-10T11:02:18.412" v="460" actId="20577"/>
          <ac:spMkLst>
            <pc:docMk/>
            <pc:sldMk cId="2750641061" sldId="278"/>
            <ac:spMk id="11" creationId="{E5808564-9BC1-8A3B-228E-AD94547840C6}"/>
          </ac:spMkLst>
        </pc:spChg>
        <pc:picChg chg="mod">
          <ac:chgData name="Caroline Foulkes" userId="S::sb902049@reading.ac.uk::3aa4d01e-9fe6-4bec-963e-5e68546c76f3" providerId="AD" clId="Web-{B5A7F95E-55C0-1E97-74B7-840C8DA02AB3}" dt="2025-03-10T10:54:32.863" v="277" actId="1076"/>
          <ac:picMkLst>
            <pc:docMk/>
            <pc:sldMk cId="2750641061" sldId="278"/>
            <ac:picMk id="6" creationId="{40A754D6-07EC-6244-2DC1-D2FA81920433}"/>
          </ac:picMkLst>
        </pc:picChg>
      </pc:sldChg>
      <pc:sldChg chg="ord">
        <pc:chgData name="Caroline Foulkes" userId="S::sb902049@reading.ac.uk::3aa4d01e-9fe6-4bec-963e-5e68546c76f3" providerId="AD" clId="Web-{B5A7F95E-55C0-1E97-74B7-840C8DA02AB3}" dt="2025-03-10T10:56:49.540" v="283"/>
        <pc:sldMkLst>
          <pc:docMk/>
          <pc:sldMk cId="1599754767" sldId="292"/>
        </pc:sldMkLst>
      </pc:sldChg>
      <pc:sldChg chg="modSp">
        <pc:chgData name="Caroline Foulkes" userId="S::sb902049@reading.ac.uk::3aa4d01e-9fe6-4bec-963e-5e68546c76f3" providerId="AD" clId="Web-{B5A7F95E-55C0-1E97-74B7-840C8DA02AB3}" dt="2025-03-10T11:25:58.044" v="518" actId="14100"/>
        <pc:sldMkLst>
          <pc:docMk/>
          <pc:sldMk cId="599007255" sldId="385"/>
        </pc:sldMkLst>
        <pc:spChg chg="mod">
          <ac:chgData name="Caroline Foulkes" userId="S::sb902049@reading.ac.uk::3aa4d01e-9fe6-4bec-963e-5e68546c76f3" providerId="AD" clId="Web-{B5A7F95E-55C0-1E97-74B7-840C8DA02AB3}" dt="2025-03-10T11:25:58.044" v="518" actId="14100"/>
          <ac:spMkLst>
            <pc:docMk/>
            <pc:sldMk cId="599007255" sldId="385"/>
            <ac:spMk id="5" creationId="{173AC0ED-A5F8-CDAE-1BD5-30E99480B410}"/>
          </ac:spMkLst>
        </pc:spChg>
      </pc:sldChg>
      <pc:sldChg chg="modSp add ord">
        <pc:chgData name="Caroline Foulkes" userId="S::sb902049@reading.ac.uk::3aa4d01e-9fe6-4bec-963e-5e68546c76f3" providerId="AD" clId="Web-{B5A7F95E-55C0-1E97-74B7-840C8DA02AB3}" dt="2025-03-10T10:56:41.821" v="282"/>
        <pc:sldMkLst>
          <pc:docMk/>
          <pc:sldMk cId="3358143026" sldId="388"/>
        </pc:sldMkLst>
        <pc:spChg chg="mod">
          <ac:chgData name="Caroline Foulkes" userId="S::sb902049@reading.ac.uk::3aa4d01e-9fe6-4bec-963e-5e68546c76f3" providerId="AD" clId="Web-{B5A7F95E-55C0-1E97-74B7-840C8DA02AB3}" dt="2025-03-10T10:07:16.083" v="68" actId="1076"/>
          <ac:spMkLst>
            <pc:docMk/>
            <pc:sldMk cId="3358143026" sldId="388"/>
            <ac:spMk id="3" creationId="{2C629293-3898-4A63-9FCE-08C53B0346FC}"/>
          </ac:spMkLst>
        </pc:spChg>
        <pc:spChg chg="mod">
          <ac:chgData name="Caroline Foulkes" userId="S::sb902049@reading.ac.uk::3aa4d01e-9fe6-4bec-963e-5e68546c76f3" providerId="AD" clId="Web-{B5A7F95E-55C0-1E97-74B7-840C8DA02AB3}" dt="2025-03-10T10:07:11.817" v="67" actId="14100"/>
          <ac:spMkLst>
            <pc:docMk/>
            <pc:sldMk cId="3358143026" sldId="388"/>
            <ac:spMk id="5" creationId="{01311529-3A67-4D0D-86B8-5CD7BA4DC39B}"/>
          </ac:spMkLst>
        </pc:spChg>
        <pc:spChg chg="mod">
          <ac:chgData name="Caroline Foulkes" userId="S::sb902049@reading.ac.uk::3aa4d01e-9fe6-4bec-963e-5e68546c76f3" providerId="AD" clId="Web-{B5A7F95E-55C0-1E97-74B7-840C8DA02AB3}" dt="2025-03-10T10:07:04.036" v="65" actId="20577"/>
          <ac:spMkLst>
            <pc:docMk/>
            <pc:sldMk cId="3358143026" sldId="388"/>
            <ac:spMk id="6" creationId="{00A92CA6-5152-49A2-9F6B-D8F143211954}"/>
          </ac:spMkLst>
        </pc:spChg>
      </pc:sldChg>
      <pc:sldChg chg="ord">
        <pc:chgData name="Caroline Foulkes" userId="S::sb902049@reading.ac.uk::3aa4d01e-9fe6-4bec-963e-5e68546c76f3" providerId="AD" clId="Web-{B5A7F95E-55C0-1E97-74B7-840C8DA02AB3}" dt="2025-03-10T11:21:14.580" v="517"/>
        <pc:sldMkLst>
          <pc:docMk/>
          <pc:sldMk cId="1234399414" sldId="447"/>
        </pc:sldMkLst>
      </pc:sldChg>
      <pc:sldChg chg="ord">
        <pc:chgData name="Caroline Foulkes" userId="S::sb902049@reading.ac.uk::3aa4d01e-9fe6-4bec-963e-5e68546c76f3" providerId="AD" clId="Web-{B5A7F95E-55C0-1E97-74B7-840C8DA02AB3}" dt="2025-03-10T10:20:42.989" v="126"/>
        <pc:sldMkLst>
          <pc:docMk/>
          <pc:sldMk cId="3696292848" sldId="451"/>
        </pc:sldMkLst>
      </pc:sldChg>
      <pc:sldChg chg="modSp ord">
        <pc:chgData name="Caroline Foulkes" userId="S::sb902049@reading.ac.uk::3aa4d01e-9fe6-4bec-963e-5e68546c76f3" providerId="AD" clId="Web-{B5A7F95E-55C0-1E97-74B7-840C8DA02AB3}" dt="2025-03-10T11:18:41.808" v="497" actId="20577"/>
        <pc:sldMkLst>
          <pc:docMk/>
          <pc:sldMk cId="2703450675" sldId="453"/>
        </pc:sldMkLst>
        <pc:spChg chg="mod">
          <ac:chgData name="Caroline Foulkes" userId="S::sb902049@reading.ac.uk::3aa4d01e-9fe6-4bec-963e-5e68546c76f3" providerId="AD" clId="Web-{B5A7F95E-55C0-1E97-74B7-840C8DA02AB3}" dt="2025-03-10T11:18:41.808" v="497" actId="20577"/>
          <ac:spMkLst>
            <pc:docMk/>
            <pc:sldMk cId="2703450675" sldId="453"/>
            <ac:spMk id="3" creationId="{491C5465-4128-4D73-AE2A-63EB6CA6CA4F}"/>
          </ac:spMkLst>
        </pc:spChg>
      </pc:sldChg>
      <pc:sldChg chg="del">
        <pc:chgData name="Caroline Foulkes" userId="S::sb902049@reading.ac.uk::3aa4d01e-9fe6-4bec-963e-5e68546c76f3" providerId="AD" clId="Web-{B5A7F95E-55C0-1E97-74B7-840C8DA02AB3}" dt="2025-03-10T10:56:35.352" v="281"/>
        <pc:sldMkLst>
          <pc:docMk/>
          <pc:sldMk cId="4013591230" sldId="459"/>
        </pc:sldMkLst>
      </pc:sldChg>
      <pc:sldChg chg="modSp ord">
        <pc:chgData name="Caroline Foulkes" userId="S::sb902049@reading.ac.uk::3aa4d01e-9fe6-4bec-963e-5e68546c76f3" providerId="AD" clId="Web-{B5A7F95E-55C0-1E97-74B7-840C8DA02AB3}" dt="2025-03-10T10:43:49.386" v="241"/>
        <pc:sldMkLst>
          <pc:docMk/>
          <pc:sldMk cId="4160136507" sldId="460"/>
        </pc:sldMkLst>
        <pc:graphicFrameChg chg="mod modGraphic">
          <ac:chgData name="Caroline Foulkes" userId="S::sb902049@reading.ac.uk::3aa4d01e-9fe6-4bec-963e-5e68546c76f3" providerId="AD" clId="Web-{B5A7F95E-55C0-1E97-74B7-840C8DA02AB3}" dt="2025-03-10T10:43:49.386" v="241"/>
          <ac:graphicFrameMkLst>
            <pc:docMk/>
            <pc:sldMk cId="4160136507" sldId="460"/>
            <ac:graphicFrameMk id="5" creationId="{23E6069B-2C60-8F31-9897-F58E19A4120C}"/>
          </ac:graphicFrameMkLst>
        </pc:graphicFrameChg>
      </pc:sldChg>
      <pc:sldChg chg="addSp modSp">
        <pc:chgData name="Caroline Foulkes" userId="S::sb902049@reading.ac.uk::3aa4d01e-9fe6-4bec-963e-5e68546c76f3" providerId="AD" clId="Web-{B5A7F95E-55C0-1E97-74B7-840C8DA02AB3}" dt="2025-03-10T10:24:40.201" v="152" actId="1076"/>
        <pc:sldMkLst>
          <pc:docMk/>
          <pc:sldMk cId="2528505801" sldId="461"/>
        </pc:sldMkLst>
        <pc:spChg chg="add mod">
          <ac:chgData name="Caroline Foulkes" userId="S::sb902049@reading.ac.uk::3aa4d01e-9fe6-4bec-963e-5e68546c76f3" providerId="AD" clId="Web-{B5A7F95E-55C0-1E97-74B7-840C8DA02AB3}" dt="2025-03-10T10:24:07.387" v="146" actId="1076"/>
          <ac:spMkLst>
            <pc:docMk/>
            <pc:sldMk cId="2528505801" sldId="461"/>
            <ac:spMk id="2" creationId="{2FE6DA8E-6386-60B1-D6CC-5482E563F2BF}"/>
          </ac:spMkLst>
        </pc:spChg>
        <pc:spChg chg="add mod">
          <ac:chgData name="Caroline Foulkes" userId="S::sb902049@reading.ac.uk::3aa4d01e-9fe6-4bec-963e-5e68546c76f3" providerId="AD" clId="Web-{B5A7F95E-55C0-1E97-74B7-840C8DA02AB3}" dt="2025-03-10T10:24:40.201" v="152" actId="1076"/>
          <ac:spMkLst>
            <pc:docMk/>
            <pc:sldMk cId="2528505801" sldId="461"/>
            <ac:spMk id="4" creationId="{840510B6-6A01-6724-66F5-7B982D494845}"/>
          </ac:spMkLst>
        </pc:spChg>
      </pc:sldChg>
      <pc:sldChg chg="add ord">
        <pc:chgData name="Caroline Foulkes" userId="S::sb902049@reading.ac.uk::3aa4d01e-9fe6-4bec-963e-5e68546c76f3" providerId="AD" clId="Web-{B5A7F95E-55C0-1E97-74B7-840C8DA02AB3}" dt="2025-03-10T10:17:20.106" v="117"/>
        <pc:sldMkLst>
          <pc:docMk/>
          <pc:sldMk cId="2455789787" sldId="462"/>
        </pc:sldMkLst>
      </pc:sldChg>
      <pc:sldChg chg="modSp new">
        <pc:chgData name="Caroline Foulkes" userId="S::sb902049@reading.ac.uk::3aa4d01e-9fe6-4bec-963e-5e68546c76f3" providerId="AD" clId="Web-{B5A7F95E-55C0-1E97-74B7-840C8DA02AB3}" dt="2025-03-10T10:52:27.452" v="253" actId="20577"/>
        <pc:sldMkLst>
          <pc:docMk/>
          <pc:sldMk cId="3457960942" sldId="463"/>
        </pc:sldMkLst>
        <pc:spChg chg="mod">
          <ac:chgData name="Caroline Foulkes" userId="S::sb902049@reading.ac.uk::3aa4d01e-9fe6-4bec-963e-5e68546c76f3" providerId="AD" clId="Web-{B5A7F95E-55C0-1E97-74B7-840C8DA02AB3}" dt="2025-03-10T10:52:27.452" v="253" actId="20577"/>
          <ac:spMkLst>
            <pc:docMk/>
            <pc:sldMk cId="3457960942" sldId="463"/>
            <ac:spMk id="3" creationId="{F96C9F77-4B1D-687D-872B-9D92465CE2C0}"/>
          </ac:spMkLst>
        </pc:spChg>
      </pc:sldChg>
      <pc:sldChg chg="modSp new">
        <pc:chgData name="Caroline Foulkes" userId="S::sb902049@reading.ac.uk::3aa4d01e-9fe6-4bec-963e-5e68546c76f3" providerId="AD" clId="Web-{B5A7F95E-55C0-1E97-74B7-840C8DA02AB3}" dt="2025-03-10T10:52:57.406" v="256" actId="20577"/>
        <pc:sldMkLst>
          <pc:docMk/>
          <pc:sldMk cId="662716386" sldId="464"/>
        </pc:sldMkLst>
        <pc:spChg chg="mod">
          <ac:chgData name="Caroline Foulkes" userId="S::sb902049@reading.ac.uk::3aa4d01e-9fe6-4bec-963e-5e68546c76f3" providerId="AD" clId="Web-{B5A7F95E-55C0-1E97-74B7-840C8DA02AB3}" dt="2025-03-10T10:52:57.406" v="256" actId="20577"/>
          <ac:spMkLst>
            <pc:docMk/>
            <pc:sldMk cId="662716386" sldId="464"/>
            <ac:spMk id="3" creationId="{4BDC9B83-7C17-4B3A-67E9-D98706D2DA27}"/>
          </ac:spMkLst>
        </pc:spChg>
      </pc:sldChg>
      <pc:sldChg chg="addSp delSp modSp new">
        <pc:chgData name="Caroline Foulkes" userId="S::sb902049@reading.ac.uk::3aa4d01e-9fe6-4bec-963e-5e68546c76f3" providerId="AD" clId="Web-{B5A7F95E-55C0-1E97-74B7-840C8DA02AB3}" dt="2025-03-10T10:51:47.700" v="250" actId="1076"/>
        <pc:sldMkLst>
          <pc:docMk/>
          <pc:sldMk cId="1739884849" sldId="465"/>
        </pc:sldMkLst>
        <pc:spChg chg="del">
          <ac:chgData name="Caroline Foulkes" userId="S::sb902049@reading.ac.uk::3aa4d01e-9fe6-4bec-963e-5e68546c76f3" providerId="AD" clId="Web-{B5A7F95E-55C0-1E97-74B7-840C8DA02AB3}" dt="2025-03-10T10:51:18.637" v="243"/>
          <ac:spMkLst>
            <pc:docMk/>
            <pc:sldMk cId="1739884849" sldId="465"/>
            <ac:spMk id="2" creationId="{9E81BD85-BA6A-1AC8-9724-0FB3CB91671F}"/>
          </ac:spMkLst>
        </pc:spChg>
        <pc:spChg chg="del mod">
          <ac:chgData name="Caroline Foulkes" userId="S::sb902049@reading.ac.uk::3aa4d01e-9fe6-4bec-963e-5e68546c76f3" providerId="AD" clId="Web-{B5A7F95E-55C0-1E97-74B7-840C8DA02AB3}" dt="2025-03-10T10:51:39.200" v="248"/>
          <ac:spMkLst>
            <pc:docMk/>
            <pc:sldMk cId="1739884849" sldId="465"/>
            <ac:spMk id="4" creationId="{5BE58C12-31CF-E9F5-9370-2DB3790B3E62}"/>
          </ac:spMkLst>
        </pc:spChg>
        <pc:spChg chg="add mod">
          <ac:chgData name="Caroline Foulkes" userId="S::sb902049@reading.ac.uk::3aa4d01e-9fe6-4bec-963e-5e68546c76f3" providerId="AD" clId="Web-{B5A7F95E-55C0-1E97-74B7-840C8DA02AB3}" dt="2025-03-10T10:51:43.528" v="249" actId="14100"/>
          <ac:spMkLst>
            <pc:docMk/>
            <pc:sldMk cId="1739884849" sldId="465"/>
            <ac:spMk id="7" creationId="{DE050E53-5C84-5DCA-E08B-8566854BFC99}"/>
          </ac:spMkLst>
        </pc:spChg>
        <pc:graphicFrameChg chg="add mod ord modGraphic">
          <ac:chgData name="Caroline Foulkes" userId="S::sb902049@reading.ac.uk::3aa4d01e-9fe6-4bec-963e-5e68546c76f3" providerId="AD" clId="Web-{B5A7F95E-55C0-1E97-74B7-840C8DA02AB3}" dt="2025-03-10T10:51:47.700" v="250" actId="1076"/>
          <ac:graphicFrameMkLst>
            <pc:docMk/>
            <pc:sldMk cId="1739884849" sldId="465"/>
            <ac:graphicFrameMk id="6" creationId="{0DFFAAA3-80B3-73A4-2DD9-4CE7BD4DC270}"/>
          </ac:graphicFrameMkLst>
        </pc:graphicFrameChg>
      </pc:sldChg>
      <pc:sldChg chg="modSp add replId">
        <pc:chgData name="Caroline Foulkes" userId="S::sb902049@reading.ac.uk::3aa4d01e-9fe6-4bec-963e-5e68546c76f3" providerId="AD" clId="Web-{B5A7F95E-55C0-1E97-74B7-840C8DA02AB3}" dt="2025-03-10T11:30:19.835" v="755" actId="20577"/>
        <pc:sldMkLst>
          <pc:docMk/>
          <pc:sldMk cId="2500119728" sldId="466"/>
        </pc:sldMkLst>
        <pc:spChg chg="mod">
          <ac:chgData name="Caroline Foulkes" userId="S::sb902049@reading.ac.uk::3aa4d01e-9fe6-4bec-963e-5e68546c76f3" providerId="AD" clId="Web-{B5A7F95E-55C0-1E97-74B7-840C8DA02AB3}" dt="2025-03-10T11:27:25.406" v="527" actId="20577"/>
          <ac:spMkLst>
            <pc:docMk/>
            <pc:sldMk cId="2500119728" sldId="466"/>
            <ac:spMk id="3" creationId="{456C029F-197B-28E4-7BEE-E9B86B179553}"/>
          </ac:spMkLst>
        </pc:spChg>
        <pc:spChg chg="mod">
          <ac:chgData name="Caroline Foulkes" userId="S::sb902049@reading.ac.uk::3aa4d01e-9fe6-4bec-963e-5e68546c76f3" providerId="AD" clId="Web-{B5A7F95E-55C0-1E97-74B7-840C8DA02AB3}" dt="2025-03-10T11:30:19.835" v="755" actId="20577"/>
          <ac:spMkLst>
            <pc:docMk/>
            <pc:sldMk cId="2500119728" sldId="466"/>
            <ac:spMk id="4" creationId="{62CDB166-B39C-7449-B4EC-77172BE6A16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71438" y="739775"/>
            <a:ext cx="657860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rive.google.com/file/d/1IrGdoMQjUucaHsJ4BfjANnBcwvWM6wZQ/view"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drive.google.com/file/d/1zL5XsH1dD_ZDsZ_A4kdJwUGKqHd5hY2F/view"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AutoNum type="arabicPeriod"/>
            </a:pPr>
            <a:r>
              <a:rPr lang="en-US" sz="1800" b="0" i="0" dirty="0">
                <a:solidFill>
                  <a:srgbClr val="000000"/>
                </a:solidFill>
                <a:effectLst/>
                <a:latin typeface="Calibri" panose="020F0502020204030204" pitchFamily="34" charset="0"/>
              </a:rPr>
              <a:t>Welcome and </a:t>
            </a:r>
            <a:r>
              <a:rPr lang="en-US" sz="1800" b="0" i="0" dirty="0" err="1">
                <a:solidFill>
                  <a:srgbClr val="000000"/>
                </a:solidFill>
                <a:effectLst/>
                <a:latin typeface="Calibri" panose="020F0502020204030204" pitchFamily="34" charset="0"/>
              </a:rPr>
              <a:t>programme</a:t>
            </a:r>
            <a:r>
              <a:rPr lang="en-US" sz="1800" b="0" i="0" dirty="0">
                <a:solidFill>
                  <a:srgbClr val="000000"/>
                </a:solidFill>
                <a:effectLst/>
                <a:latin typeface="Calibri" panose="020F0502020204030204" pitchFamily="34" charset="0"/>
              </a:rPr>
              <a:t> update  (5mins)</a:t>
            </a:r>
          </a:p>
          <a:p>
            <a:pPr algn="l" rtl="0" fontAlgn="base">
              <a:buFont typeface="+mj-lt"/>
              <a:buAutoNum type="arabicPeriod" startAt="2"/>
            </a:pPr>
            <a:r>
              <a:rPr lang="en-US" sz="1800" b="0" i="0" dirty="0">
                <a:solidFill>
                  <a:srgbClr val="000000"/>
                </a:solidFill>
                <a:effectLst/>
                <a:latin typeface="Calibri" panose="020F0502020204030204" pitchFamily="34" charset="0"/>
              </a:rPr>
              <a:t>Key messages from School B Mentor training &amp; being a SUBJECT mentor  (15mins)</a:t>
            </a:r>
          </a:p>
          <a:p>
            <a:pPr algn="l" rtl="0" fontAlgn="base">
              <a:buFont typeface="+mj-lt"/>
              <a:buAutoNum type="arabicPeriod" startAt="3"/>
            </a:pPr>
            <a:r>
              <a:rPr lang="en-US" sz="1800" b="0" i="0" dirty="0">
                <a:solidFill>
                  <a:srgbClr val="000000"/>
                </a:solidFill>
                <a:effectLst/>
                <a:latin typeface="Calibri" panose="020F0502020204030204" pitchFamily="34" charset="0"/>
              </a:rPr>
              <a:t>Starting from where they are: key strengths and areas for development from PPR2 visits and Report 2  (15mins)</a:t>
            </a:r>
          </a:p>
          <a:p>
            <a:pPr algn="l" rtl="0" fontAlgn="base">
              <a:buFont typeface="+mj-lt"/>
              <a:buAutoNum type="arabicPeriod" startAt="3"/>
            </a:pPr>
            <a:r>
              <a:rPr lang="en-US" sz="1800" b="0" i="0" dirty="0">
                <a:solidFill>
                  <a:srgbClr val="000000"/>
                </a:solidFill>
                <a:effectLst/>
                <a:latin typeface="Calibri" panose="020F0502020204030204" pitchFamily="34" charset="0"/>
              </a:rPr>
              <a:t>Supporting SUBJECT RPTs in the independent stage: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Opportunities at School B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Making the most of observation and feedback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Supporting planning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Thinking about SUBJECT pedagogy and taking risks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Using the mentor bulletins and conversation prompts  </a:t>
            </a:r>
          </a:p>
          <a:p>
            <a:pPr marL="800100" lvl="1" indent="-342900" algn="l" rtl="0" fontAlgn="base">
              <a:buFont typeface="+mj-lt"/>
              <a:buAutoNum type="alphaLcParenR"/>
            </a:pPr>
            <a:r>
              <a:rPr lang="en-US" sz="1800" b="0" i="0" dirty="0">
                <a:solidFill>
                  <a:srgbClr val="000000"/>
                </a:solidFill>
                <a:effectLst/>
                <a:latin typeface="Calibri" panose="020F0502020204030204" pitchFamily="34" charset="0"/>
              </a:rPr>
              <a:t>Looking towards Report 3 and the Teachers’ Standards (40mins)</a:t>
            </a:r>
          </a:p>
          <a:p>
            <a:pPr algn="l" rtl="0" fontAlgn="base">
              <a:buFont typeface="+mj-lt"/>
              <a:buAutoNum type="arabicPeriod" startAt="5"/>
            </a:pPr>
            <a:r>
              <a:rPr lang="en-US" sz="1800" b="0" i="0" dirty="0">
                <a:solidFill>
                  <a:srgbClr val="000000"/>
                </a:solidFill>
                <a:effectLst/>
                <a:latin typeface="Calibri" panose="020F0502020204030204" pitchFamily="34" charset="0"/>
              </a:rPr>
              <a:t>AOB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a:t>
            </a:fld>
            <a:endParaRPr lang="en-GB" altLang="en-US" dirty="0"/>
          </a:p>
        </p:txBody>
      </p:sp>
    </p:spTree>
    <p:extLst>
      <p:ext uri="{BB962C8B-B14F-4D97-AF65-F5344CB8AC3E}">
        <p14:creationId xmlns:p14="http://schemas.microsoft.com/office/powerpoint/2010/main" val="154173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the CCPs map onto the TS for R3</a:t>
            </a:r>
          </a:p>
        </p:txBody>
      </p:sp>
      <p:sp>
        <p:nvSpPr>
          <p:cNvPr id="4" name="Slide Number Placeholder 3"/>
          <p:cNvSpPr>
            <a:spLocks noGrp="1"/>
          </p:cNvSpPr>
          <p:nvPr>
            <p:ph type="sldNum" sz="quarter" idx="5"/>
          </p:nvPr>
        </p:nvSpPr>
        <p:spPr/>
        <p:txBody>
          <a:bodyPr/>
          <a:lstStyle/>
          <a:p>
            <a:fld id="{B4C6DF9F-2DC3-4577-B89C-AFF640B6F87E}" type="slidenum">
              <a:rPr lang="en-GB" smtClean="0"/>
              <a:t>19</a:t>
            </a:fld>
            <a:endParaRPr lang="en-GB"/>
          </a:p>
        </p:txBody>
      </p:sp>
    </p:spTree>
    <p:extLst>
      <p:ext uri="{BB962C8B-B14F-4D97-AF65-F5344CB8AC3E}">
        <p14:creationId xmlns:p14="http://schemas.microsoft.com/office/powerpoint/2010/main" val="3972173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Timetable – 50% by Easter. Of the WHOLE timetable. 60% for final two weeks of teaching. </a:t>
            </a:r>
            <a:endParaRPr lang="en-GB" dirty="0">
              <a:cs typeface="Calibri"/>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B4C6DF9F-2DC3-4577-B89C-AFF640B6F87E}" type="slidenum">
              <a:rPr lang="en-GB" smtClean="0"/>
              <a:t>20</a:t>
            </a:fld>
            <a:endParaRPr lang="en-GB"/>
          </a:p>
        </p:txBody>
      </p:sp>
    </p:spTree>
    <p:extLst>
      <p:ext uri="{BB962C8B-B14F-4D97-AF65-F5344CB8AC3E}">
        <p14:creationId xmlns:p14="http://schemas.microsoft.com/office/powerpoint/2010/main" val="2235118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your current practice?  Take points in the chat.</a:t>
            </a:r>
          </a:p>
          <a:p>
            <a:endParaRPr lang="en-GB" dirty="0"/>
          </a:p>
          <a:p>
            <a:r>
              <a:rPr lang="en-GB" dirty="0"/>
              <a:t>Emphasise that this practice is what would be great to see when we do our PPR visits!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23</a:t>
            </a:fld>
            <a:endParaRPr lang="en-GB" altLang="en-US" dirty="0"/>
          </a:p>
        </p:txBody>
      </p:sp>
    </p:spTree>
    <p:extLst>
      <p:ext uri="{BB962C8B-B14F-4D97-AF65-F5344CB8AC3E}">
        <p14:creationId xmlns:p14="http://schemas.microsoft.com/office/powerpoint/2010/main" val="1488077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support for planning that RPTs have had.  Any issues arisen from those who were </a:t>
            </a:r>
            <a:r>
              <a:rPr lang="en-GB" dirty="0" err="1"/>
              <a:t>Sch</a:t>
            </a:r>
            <a:r>
              <a:rPr lang="en-GB" dirty="0"/>
              <a:t> A mentors?</a:t>
            </a:r>
          </a:p>
          <a:p>
            <a:r>
              <a:rPr lang="en-GB" dirty="0"/>
              <a:t>Note that the forthcoming ITAP4 (18</a:t>
            </a:r>
            <a:r>
              <a:rPr lang="en-GB" baseline="30000" dirty="0"/>
              <a:t>th</a:t>
            </a:r>
            <a:r>
              <a:rPr lang="en-GB" dirty="0"/>
              <a:t> -20</a:t>
            </a:r>
            <a:r>
              <a:rPr lang="en-GB" baseline="30000" dirty="0"/>
              <a:t>th</a:t>
            </a:r>
            <a:r>
              <a:rPr lang="en-GB" dirty="0"/>
              <a:t> March) will focus on planning for progress and use of assessment.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1304502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1799297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sng" strike="noStrike" dirty="0">
                <a:solidFill>
                  <a:srgbClr val="45B0E1"/>
                </a:solidFill>
                <a:effectLst/>
                <a:latin typeface="Aptos" panose="020B0004020202020204" pitchFamily="34" charset="0"/>
                <a:hlinkClick r:id="rId3"/>
              </a:rPr>
              <a:t>An introduction to mentoring a placement B RPT</a:t>
            </a:r>
            <a:r>
              <a:rPr lang="en-US" sz="1800" b="0" i="0" dirty="0">
                <a:solidFill>
                  <a:srgbClr val="45B0E1"/>
                </a:solidFill>
                <a:effectLst/>
                <a:latin typeface="Aptos" panose="020B0004020202020204" pitchFamily="34" charset="0"/>
              </a:rPr>
              <a:t> [20mins] </a:t>
            </a:r>
            <a:endParaRPr lang="en-US" sz="1800" b="0" i="0" dirty="0">
              <a:solidFill>
                <a:srgbClr val="000000"/>
              </a:solidFill>
              <a:effectLst/>
              <a:latin typeface="Aptos" panose="020B0004020202020204" pitchFamily="34" charset="0"/>
            </a:endParaRPr>
          </a:p>
          <a:p>
            <a:pPr algn="l" rtl="0" fontAlgn="base">
              <a:buFont typeface="Arial" panose="020B0604020202020204" pitchFamily="34" charset="0"/>
              <a:buChar char="•"/>
            </a:pPr>
            <a:r>
              <a:rPr lang="en-US" sz="1800" b="0" i="0" u="sng" strike="noStrike" dirty="0">
                <a:solidFill>
                  <a:srgbClr val="45B0E1"/>
                </a:solidFill>
                <a:effectLst/>
                <a:latin typeface="Aptos" panose="020B0004020202020204" pitchFamily="34" charset="0"/>
                <a:hlinkClick r:id="rId4"/>
              </a:rPr>
              <a:t>An overview of </a:t>
            </a:r>
            <a:r>
              <a:rPr lang="en-US" sz="1800" b="0" i="0" u="sng" strike="noStrike" dirty="0" err="1">
                <a:solidFill>
                  <a:srgbClr val="45B0E1"/>
                </a:solidFill>
                <a:effectLst/>
                <a:latin typeface="Aptos" panose="020B0004020202020204" pitchFamily="34" charset="0"/>
                <a:hlinkClick r:id="rId4"/>
              </a:rPr>
              <a:t>UoR’s</a:t>
            </a:r>
            <a:r>
              <a:rPr lang="en-US" sz="1800" b="0" i="0" u="sng" strike="noStrike" dirty="0">
                <a:solidFill>
                  <a:srgbClr val="45B0E1"/>
                </a:solidFill>
                <a:effectLst/>
                <a:latin typeface="Aptos" panose="020B0004020202020204" pitchFamily="34" charset="0"/>
                <a:hlinkClick r:id="rId4"/>
              </a:rPr>
              <a:t> ITE curriculum for placement B</a:t>
            </a:r>
            <a:r>
              <a:rPr lang="en-US" sz="1800" b="0" i="0" dirty="0">
                <a:solidFill>
                  <a:srgbClr val="45B0E1"/>
                </a:solidFill>
                <a:effectLst/>
                <a:latin typeface="Aptos" panose="020B0004020202020204" pitchFamily="34" charset="0"/>
              </a:rPr>
              <a:t> [20mins] </a:t>
            </a:r>
          </a:p>
          <a:p>
            <a:pPr algn="l" rtl="0" fontAlgn="base">
              <a:buFont typeface="Arial" panose="020B0604020202020204" pitchFamily="34" charset="0"/>
              <a:buChar char="•"/>
            </a:pPr>
            <a:r>
              <a:rPr lang="en-US" sz="1800" b="0" i="0" dirty="0">
                <a:solidFill>
                  <a:srgbClr val="000000"/>
                </a:solidFill>
                <a:effectLst/>
                <a:latin typeface="Aptos" panose="020B0004020202020204" pitchFamily="34" charset="0"/>
              </a:rPr>
              <a:t> https://drive.google.com/drive/folders/1CSBA7YOx_fc3yi5-LTQfmzz99BNgbRij </a:t>
            </a:r>
          </a:p>
          <a:p>
            <a:pPr algn="l" rtl="0" fontAlgn="base">
              <a:buFont typeface="Arial" panose="020B0604020202020204" pitchFamily="34" charset="0"/>
              <a:buChar char="•"/>
            </a:pPr>
            <a:endParaRPr lang="en-US" sz="1800" b="0" i="0" dirty="0">
              <a:solidFill>
                <a:srgbClr val="000000"/>
              </a:solidFill>
              <a:effectLst/>
              <a:latin typeface="Aptos" panose="020B0004020202020204" pitchFamily="34" charset="0"/>
            </a:endParaRPr>
          </a:p>
          <a:p>
            <a:pPr algn="l" rtl="0" fontAlgn="base">
              <a:buFont typeface="Arial" panose="020B0604020202020204" pitchFamily="34" charset="0"/>
              <a:buChar char="•"/>
            </a:pPr>
            <a:endParaRPr lang="en-US" sz="1800" b="0" i="0" dirty="0">
              <a:solidFill>
                <a:srgbClr val="000000"/>
              </a:solidFill>
              <a:effectLst/>
              <a:latin typeface="Aptos" panose="020B0004020202020204" pitchFamily="34" charset="0"/>
            </a:endParaRPr>
          </a:p>
          <a:p>
            <a:pPr algn="l" rtl="0" fontAlgn="base">
              <a:buFont typeface="Arial" panose="020B0604020202020204" pitchFamily="34" charset="0"/>
              <a:buChar char="•"/>
            </a:pPr>
            <a:endParaRPr lang="en-US" sz="1800" b="0" i="0" dirty="0">
              <a:solidFill>
                <a:srgbClr val="000000"/>
              </a:solidFill>
              <a:effectLst/>
              <a:latin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30843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Reminder!</a:t>
            </a:r>
          </a:p>
          <a:p>
            <a:endParaRPr lang="en-GB" dirty="0"/>
          </a:p>
          <a:p>
            <a:r>
              <a:rPr lang="en-GB" dirty="0"/>
              <a:t>https://sitesb.reading.ac.uk/ioe-mentoring/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6</a:t>
            </a:fld>
            <a:endParaRPr lang="en-GB" altLang="en-US"/>
          </a:p>
        </p:txBody>
      </p:sp>
    </p:spTree>
    <p:extLst>
      <p:ext uri="{BB962C8B-B14F-4D97-AF65-F5344CB8AC3E}">
        <p14:creationId xmlns:p14="http://schemas.microsoft.com/office/powerpoint/2010/main" val="274214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1" i="0" u="sng" strike="noStrike" dirty="0">
                <a:solidFill>
                  <a:srgbClr val="000000"/>
                </a:solidFill>
                <a:effectLst/>
                <a:latin typeface="Effra" panose="020B0604020202020204" charset="0"/>
              </a:rPr>
              <a:t>Range of aspects of the mentor role:</a:t>
            </a:r>
          </a:p>
          <a:p>
            <a:pPr algn="l" rtl="0" fontAlgn="base"/>
            <a:r>
              <a:rPr lang="en-GB" b="1" i="0" u="none" strike="noStrike" dirty="0">
                <a:solidFill>
                  <a:srgbClr val="000000"/>
                </a:solidFill>
                <a:effectLst/>
                <a:latin typeface="Effra" panose="020B0604020202020204" charset="0"/>
              </a:rPr>
              <a:t>Professional support </a:t>
            </a:r>
            <a:r>
              <a:rPr lang="en-GB" b="0" i="0" u="none" strike="noStrike" dirty="0">
                <a:solidFill>
                  <a:srgbClr val="000000"/>
                </a:solidFill>
                <a:effectLst/>
                <a:latin typeface="Effra" panose="020B0604020202020204" charset="0"/>
              </a:rPr>
              <a:t>(such as showing the trainee how to put ‘praise points’ onto the database and discussing when this would be appropriate)</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Effra" panose="020B0604020202020204" charset="0"/>
              </a:rPr>
              <a:t>Pedagogic support </a:t>
            </a:r>
            <a:r>
              <a:rPr lang="en-GB" b="0" i="0" u="none" strike="noStrike" dirty="0">
                <a:solidFill>
                  <a:srgbClr val="000000"/>
                </a:solidFill>
                <a:effectLst/>
                <a:latin typeface="Effra" panose="020B0604020202020204" charset="0"/>
              </a:rPr>
              <a:t>(such as demonstrating how to ‘model’ some writing during a lesson and discussing how it worked afterwards)</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Effra" panose="020B0604020202020204" charset="0"/>
              </a:rPr>
              <a:t>Academic support </a:t>
            </a:r>
            <a:r>
              <a:rPr lang="en-GB" b="0" i="0" u="none" strike="noStrike" dirty="0">
                <a:solidFill>
                  <a:srgbClr val="000000"/>
                </a:solidFill>
                <a:effectLst/>
                <a:latin typeface="Effra" panose="020B0604020202020204" charset="0"/>
              </a:rPr>
              <a:t>(such as suggesting a book on basic grammar knowledge that you’ve read) </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algn="l" rtl="0" fontAlgn="base"/>
            <a:r>
              <a:rPr lang="en-GB" b="1" i="0" u="none" strike="noStrike" dirty="0">
                <a:solidFill>
                  <a:srgbClr val="000000"/>
                </a:solidFill>
                <a:effectLst/>
                <a:latin typeface="Effra" panose="020B0604020202020204" charset="0"/>
              </a:rPr>
              <a:t>Emotional support </a:t>
            </a:r>
            <a:r>
              <a:rPr lang="en-GB" b="0" i="0" u="none" strike="noStrike" dirty="0">
                <a:solidFill>
                  <a:srgbClr val="000000"/>
                </a:solidFill>
                <a:effectLst/>
                <a:latin typeface="Effra" panose="020B0604020202020204" charset="0"/>
              </a:rPr>
              <a:t>(such as comforting them if they have a difficult lesson) (Roberts, 2020)</a:t>
            </a:r>
          </a:p>
          <a:p>
            <a:pPr algn="l" rtl="0" fontAlgn="base"/>
            <a:endParaRPr lang="en-GB" b="0" i="0" u="none" strike="noStrike" dirty="0">
              <a:solidFill>
                <a:srgbClr val="000000"/>
              </a:solidFill>
              <a:effectLst/>
              <a:latin typeface="Effra" panose="020B0604020202020204" charset="0"/>
            </a:endParaRPr>
          </a:p>
          <a:p>
            <a:pPr algn="l" rtl="0" fontAlgn="base"/>
            <a:r>
              <a:rPr lang="en-GB" b="0" i="0" u="none" strike="noStrike" dirty="0">
                <a:solidFill>
                  <a:srgbClr val="000000"/>
                </a:solidFill>
                <a:effectLst/>
                <a:latin typeface="Effra" panose="020B0604020202020204" charset="0"/>
              </a:rPr>
              <a:t>Be aware of the stages of development (and where your RPT is in this journey):</a:t>
            </a:r>
          </a:p>
          <a:p>
            <a:pPr marL="228600" indent="-228600" algn="l" rtl="0" fontAlgn="base">
              <a:buFont typeface="+mj-lt"/>
              <a:buAutoNum type="arabicPeriod"/>
            </a:pPr>
            <a:r>
              <a:rPr lang="en-GB" b="1" i="0" u="none" strike="noStrike" dirty="0">
                <a:solidFill>
                  <a:srgbClr val="000000"/>
                </a:solidFill>
                <a:effectLst/>
                <a:latin typeface="Effra" panose="020B0604020202020204" charset="0"/>
              </a:rPr>
              <a:t>Early idealism</a:t>
            </a:r>
            <a:r>
              <a:rPr lang="en-GB" b="0" i="0" u="none" strike="noStrike" dirty="0">
                <a:solidFill>
                  <a:srgbClr val="000000"/>
                </a:solidFill>
                <a:effectLst/>
                <a:latin typeface="Effra" panose="020B0604020202020204" charset="0"/>
              </a:rPr>
              <a:t>: ‘in which trainees tend to identify quite closely with the pupils and seek inspiration in the example of significant teachers recalled from their own schooldays.  Their analysis of these teachers... Tends to be framed in terms of the teachers’ personality and the relationships that they established, rather than reference to the planning and structure of their lessons or their pedagogical strategies.’ </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marL="228600" indent="-228600" algn="l" rtl="0" fontAlgn="base">
              <a:buFont typeface="+mj-lt"/>
              <a:buAutoNum type="arabicPeriod"/>
            </a:pPr>
            <a:r>
              <a:rPr lang="en-GB" b="1" i="0" u="none" strike="noStrike" dirty="0">
                <a:solidFill>
                  <a:srgbClr val="000000"/>
                </a:solidFill>
                <a:effectLst/>
                <a:latin typeface="Effra" panose="020B0604020202020204" charset="0"/>
              </a:rPr>
              <a:t>Personal survival: </a:t>
            </a:r>
            <a:r>
              <a:rPr lang="en-GB" b="0" i="0" u="none" strike="noStrike" dirty="0">
                <a:solidFill>
                  <a:srgbClr val="000000"/>
                </a:solidFill>
                <a:effectLst/>
                <a:latin typeface="Effra" panose="020B0604020202020204" charset="0"/>
              </a:rPr>
              <a:t>‘in which trainees tend to feel vulnerable and crave the assurance of being seen as a teachers.  They are therefore keen to fit in and become anxious ab out securing effective control of their classes.</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marL="228600" indent="-228600" algn="l" rtl="0" fontAlgn="base">
              <a:buFont typeface="+mj-lt"/>
              <a:buAutoNum type="arabicPeriod"/>
            </a:pPr>
            <a:r>
              <a:rPr lang="en-GB" b="1" i="0" u="none" strike="noStrike" dirty="0">
                <a:solidFill>
                  <a:srgbClr val="000000"/>
                </a:solidFill>
                <a:effectLst/>
                <a:latin typeface="Effra" panose="020B0604020202020204" charset="0"/>
              </a:rPr>
              <a:t>Dealing with difficulties: </a:t>
            </a:r>
            <a:r>
              <a:rPr lang="en-GB" b="0" i="0" u="none" strike="noStrike" dirty="0">
                <a:solidFill>
                  <a:srgbClr val="000000"/>
                </a:solidFill>
                <a:effectLst/>
                <a:latin typeface="Effra" panose="020B0604020202020204" charset="0"/>
              </a:rPr>
              <a:t>‘in which the emphasis is on establishing themselves as a teacher by implementing specific policies (particularly in relation to managing pupils’ behaviour) and demonstrating their ability to organise and execute different kinds of learning activities.</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marL="228600" indent="-228600" algn="l" rtl="0" fontAlgn="base">
              <a:buFont typeface="+mj-lt"/>
              <a:buAutoNum type="arabicPeriod"/>
            </a:pPr>
            <a:r>
              <a:rPr lang="en-GB" b="1" i="0" u="none" strike="noStrike" dirty="0">
                <a:solidFill>
                  <a:srgbClr val="000000"/>
                </a:solidFill>
                <a:effectLst/>
                <a:latin typeface="Effra" panose="020B0604020202020204" charset="0"/>
              </a:rPr>
              <a:t>Hitting a plateau: </a:t>
            </a:r>
            <a:r>
              <a:rPr lang="en-GB" b="0" i="0" u="none" strike="noStrike" dirty="0">
                <a:solidFill>
                  <a:srgbClr val="000000"/>
                </a:solidFill>
                <a:effectLst/>
                <a:latin typeface="Effra" panose="020B0604020202020204" charset="0"/>
              </a:rPr>
              <a:t>in which progress my stall as the trainees demonstrate their competence and confidence in running a classroom, and implementing different kinds of activity. Only if they are sufficiently challenged and encouraged to look more closely at the pupils’ experience and the evidence of their learning will they move on.</a:t>
            </a:r>
            <a:r>
              <a:rPr lang="en-US" b="0" i="0" dirty="0">
                <a:solidFill>
                  <a:srgbClr val="808080"/>
                </a:solidFill>
                <a:effectLst/>
                <a:latin typeface="Effra" panose="020B0604020202020204" charset="0"/>
              </a:rPr>
              <a:t>​</a:t>
            </a:r>
            <a:endParaRPr lang="en-US" b="0" i="0" dirty="0">
              <a:solidFill>
                <a:srgbClr val="444444"/>
              </a:solidFill>
              <a:effectLst/>
              <a:latin typeface="Calibri" panose="020F0502020204030204" pitchFamily="34" charset="0"/>
            </a:endParaRPr>
          </a:p>
          <a:p>
            <a:pPr marL="228600" indent="-228600" algn="l" rtl="0" fontAlgn="base">
              <a:buFont typeface="+mj-lt"/>
              <a:buAutoNum type="arabicPeriod"/>
            </a:pPr>
            <a:r>
              <a:rPr lang="en-GB" b="1" i="0" u="none" strike="noStrike" dirty="0">
                <a:solidFill>
                  <a:srgbClr val="000000"/>
                </a:solidFill>
                <a:effectLst/>
                <a:latin typeface="Effra" panose="020B0604020202020204" charset="0"/>
              </a:rPr>
              <a:t>Moving on: </a:t>
            </a:r>
            <a:r>
              <a:rPr lang="en-GB" b="0" i="0" u="none" strike="noStrike" dirty="0">
                <a:solidFill>
                  <a:srgbClr val="000000"/>
                </a:solidFill>
                <a:effectLst/>
                <a:latin typeface="Effra" panose="020B0604020202020204" charset="0"/>
              </a:rPr>
              <a:t>the final phase in which they are able and willing to adapt their teaching in response to critical evaluation of the pupils’ needs and their ongoing learning.</a:t>
            </a:r>
            <a:r>
              <a:rPr lang="en-US" b="0" i="0" dirty="0">
                <a:solidFill>
                  <a:srgbClr val="808080"/>
                </a:solidFill>
                <a:effectLst/>
                <a:latin typeface="Effra" panose="020B0604020202020204" charset="0"/>
              </a:rPr>
              <a:t>​ (Furlong &amp; Maynard, 1995; Burn et al, 2015)</a:t>
            </a:r>
            <a:endParaRPr lang="en-US" b="0" i="0" dirty="0">
              <a:solidFill>
                <a:srgbClr val="444444"/>
              </a:solidFill>
              <a:effectLst/>
              <a:latin typeface="Calibri" panose="020F0502020204030204" pitchFamily="34" charset="0"/>
            </a:endParaRPr>
          </a:p>
          <a:p>
            <a:endParaRPr lang="en-GB" dirty="0"/>
          </a:p>
          <a:p>
            <a:r>
              <a:rPr lang="en-GB" dirty="0"/>
              <a:t>Suggestions:</a:t>
            </a:r>
          </a:p>
          <a:p>
            <a:r>
              <a:rPr lang="en-GB" dirty="0"/>
              <a:t>Conversation questions for initial/first meetings/’contract’ and reflective cycle questions: see Mentor Handbook: </a:t>
            </a:r>
            <a:r>
              <a:rPr lang="en-GB" b="0" i="0" dirty="0">
                <a:solidFill>
                  <a:srgbClr val="000000"/>
                </a:solidFill>
                <a:effectLst/>
                <a:latin typeface="WordVisi_MSFontService"/>
              </a:rPr>
              <a:t>Section 4 ‘Guidance for Mentors’ and you could make use of a mentoring expectations ‘contract’ (see Appendix 16). Also ‘needs analysis’, this will have been established from the mentor handover meetings and the RPTs’ self-audit document,  linked to interim Report 2.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1323744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Part of reflective cycle, not dissimilar to the Impact Cycle from </a:t>
            </a:r>
            <a:r>
              <a:rPr lang="en-GB" i="1" dirty="0"/>
              <a:t>Instructional Coaching</a:t>
            </a:r>
            <a:r>
              <a:rPr lang="en-GB" i="0" dirty="0"/>
              <a:t> (Knight, 2022): IDENTIFY, LEARN, IMPROVE</a:t>
            </a:r>
            <a:endParaRPr lang="en-GB" dirty="0"/>
          </a:p>
          <a:p>
            <a:r>
              <a:rPr lang="en-GB" dirty="0"/>
              <a:t>See also: REVIEW module in </a:t>
            </a:r>
            <a:r>
              <a:rPr lang="en-GB" dirty="0" err="1"/>
              <a:t>MoG</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356926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9" name="Google Shape;169;p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10</a:t>
            </a:fld>
            <a:endParaRPr lang="en-GB" altLang="en-US" dirty="0"/>
          </a:p>
        </p:txBody>
      </p:sp>
    </p:spTree>
    <p:extLst>
      <p:ext uri="{BB962C8B-B14F-4D97-AF65-F5344CB8AC3E}">
        <p14:creationId xmlns:p14="http://schemas.microsoft.com/office/powerpoint/2010/main" val="407712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if anyone has used any so far this year (or from last y</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How and when could you use these prompt questions with your RPT?  What might your follow up guidance be in response to their answers? </a:t>
            </a:r>
          </a:p>
          <a:p>
            <a:r>
              <a:rPr lang="en-GB" dirty="0"/>
              <a:t>ear) and how they used them.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11</a:t>
            </a:fld>
            <a:endParaRPr lang="en-GB" altLang="en-US" dirty="0"/>
          </a:p>
        </p:txBody>
      </p:sp>
    </p:spTree>
    <p:extLst>
      <p:ext uri="{BB962C8B-B14F-4D97-AF65-F5344CB8AC3E}">
        <p14:creationId xmlns:p14="http://schemas.microsoft.com/office/powerpoint/2010/main" val="3874593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What have you learnt about your RPT in terms of their strengths and areas for development? </a:t>
            </a:r>
            <a:r>
              <a:rPr lang="en-GB" sz="1200" dirty="0">
                <a:effectLst/>
                <a:latin typeface="Calibri" panose="020F0502020204030204" pitchFamily="34" charset="0"/>
                <a:ea typeface="Calibri" panose="020F0502020204030204" pitchFamily="34" charset="0"/>
                <a:cs typeface="Arial" panose="020B0604020202020204" pitchFamily="34" charset="0"/>
              </a:rPr>
              <a:t>– ideas in the chat.  Are there commonalities? What is very specific to your RPT?</a:t>
            </a:r>
          </a:p>
          <a:p>
            <a:endParaRPr lang="en-GB" dirty="0"/>
          </a:p>
          <a:p>
            <a:r>
              <a:rPr lang="en-GB" dirty="0"/>
              <a:t>This is the WCF we’ve collated from our PPR2 visits. How might we address some of the areas for development?  Ideas in the chat. </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1287842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566400"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8400256" y="2214000"/>
            <a:ext cx="3456384"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2" y="0"/>
            <a:ext cx="8127692"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8127692" y="0"/>
            <a:ext cx="40608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8400256" y="2214000"/>
            <a:ext cx="3456384"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a:spcAft>
                <a:spcPts val="0"/>
              </a:spcAft>
            </a:pPr>
            <a:fld id="{00000000-1234-1234-1234-123412341234}" type="slidenum">
              <a:rPr lang="en-US" smtClean="0"/>
              <a:pPr>
                <a:spcAft>
                  <a:spcPts val="0"/>
                </a:spcAft>
              </a:pPr>
              <a:t>‹#›</a:t>
            </a:fld>
            <a:endParaRPr lang="en-US"/>
          </a:p>
        </p:txBody>
      </p:sp>
    </p:spTree>
    <p:extLst>
      <p:ext uri="{BB962C8B-B14F-4D97-AF65-F5344CB8AC3E}">
        <p14:creationId xmlns:p14="http://schemas.microsoft.com/office/powerpoint/2010/main" val="2554524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566400" y="2322040"/>
            <a:ext cx="5184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6108436" y="2322040"/>
            <a:ext cx="5184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6400" y="2322040"/>
            <a:ext cx="1104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566400" y="1342840"/>
            <a:ext cx="1104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66400" y="1340768"/>
            <a:ext cx="1104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10704702" y="6343280"/>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566400" y="2319968"/>
            <a:ext cx="1104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tx2"/>
                </a:solidFill>
                <a:latin typeface="Arial" panose="020B0604020202020204" pitchFamily="34" charset="0"/>
                <a:cs typeface="Arial" panose="020B0604020202020204" pitchFamily="34" charset="0"/>
              </a:defRPr>
            </a:lvl1pPr>
          </a:lstStyle>
          <a:p>
            <a:r>
              <a:rPr lang="en-GB" dirty="0"/>
              <a:t>Wednesday, 11 June 2014</a:t>
            </a:r>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2"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33002" y="437938"/>
            <a:ext cx="1560195" cy="510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566400" y="476672"/>
            <a:ext cx="1104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335360" y="5785870"/>
            <a:ext cx="1152128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2" y="0"/>
            <a:ext cx="8127692"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8400256" y="332656"/>
            <a:ext cx="3456384"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8400256" y="2214000"/>
            <a:ext cx="3456384"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12192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335360" y="188640"/>
            <a:ext cx="11425269"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335360" y="1484784"/>
            <a:ext cx="11425269"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566400" y="2322040"/>
            <a:ext cx="1104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10704702" y="6345352"/>
            <a:ext cx="901700"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 name="Title 1"/>
          <p:cNvSpPr>
            <a:spLocks noGrp="1"/>
          </p:cNvSpPr>
          <p:nvPr>
            <p:ph type="title" hasCustomPrompt="1"/>
          </p:nvPr>
        </p:nvSpPr>
        <p:spPr>
          <a:xfrm>
            <a:off x="566400" y="1342840"/>
            <a:ext cx="1104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10704702" y="6345352"/>
            <a:ext cx="901700"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566400"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6108436" y="2322040"/>
            <a:ext cx="5184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57200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p:nvSpPr>
        <p:spPr bwMode="hidden">
          <a:xfrm>
            <a:off x="0" y="0"/>
            <a:ext cx="12192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sz="2000"/>
          </a:p>
        </p:txBody>
      </p:sp>
      <p:sp>
        <p:nvSpPr>
          <p:cNvPr id="3083"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566400" y="4653136"/>
            <a:ext cx="1104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29"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15"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556685" y="3"/>
            <a:ext cx="2442971"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23" name="Rectangle 22"/>
          <p:cNvSpPr/>
          <p:nvPr userDrawn="1"/>
        </p:nvSpPr>
        <p:spPr bwMode="hidden">
          <a:xfrm>
            <a:off x="0" y="0"/>
            <a:ext cx="12192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3084" name="Rectangle 12"/>
          <p:cNvSpPr>
            <a:spLocks noGrp="1" noChangeArrowheads="1"/>
          </p:cNvSpPr>
          <p:nvPr>
            <p:ph type="subTitle" idx="1" hasCustomPrompt="1"/>
          </p:nvPr>
        </p:nvSpPr>
        <p:spPr>
          <a:xfrm>
            <a:off x="566401" y="4653136"/>
            <a:ext cx="10560051"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10704702" y="623731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566400" y="1143000"/>
            <a:ext cx="1104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556685" y="3"/>
            <a:ext cx="2442972"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Date Placeholder 1"/>
          <p:cNvSpPr>
            <a:spLocks noGrp="1"/>
          </p:cNvSpPr>
          <p:nvPr>
            <p:ph type="dt" sz="half" idx="2"/>
          </p:nvPr>
        </p:nvSpPr>
        <p:spPr>
          <a:xfrm>
            <a:off x="566400" y="6237312"/>
            <a:ext cx="2844800" cy="252000"/>
          </a:xfrm>
          <a:prstGeom prst="rect">
            <a:avLst/>
          </a:prstGeom>
        </p:spPr>
        <p:txBody>
          <a:bodyPr vert="horz" lIns="0" tIns="0" rIns="0" bIns="0" rtlCol="0" anchor="t" anchorCtr="0"/>
          <a:lstStyle>
            <a:lvl1pPr algn="l">
              <a:defRPr sz="1200">
                <a:solidFill>
                  <a:schemeClr val="bg2"/>
                </a:solidFill>
                <a:latin typeface="Arial" panose="020B0604020202020204" pitchFamily="34" charset="0"/>
                <a:cs typeface="Arial" panose="020B0604020202020204" pitchFamily="34" charset="0"/>
              </a:defRPr>
            </a:lvl1pPr>
          </a:lstStyle>
          <a:p>
            <a:r>
              <a:rPr lang="en-GB" dirty="0"/>
              <a:t>Wednesday, 11 June 2014</a:t>
            </a:r>
          </a:p>
        </p:txBody>
      </p:sp>
      <p:sp>
        <p:nvSpPr>
          <p:cNvPr id="19" name="TextBox 18"/>
          <p:cNvSpPr txBox="1"/>
          <p:nvPr userDrawn="1"/>
        </p:nvSpPr>
        <p:spPr>
          <a:xfrm>
            <a:off x="566401" y="6646910"/>
            <a:ext cx="2688299"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10033002" y="439662"/>
            <a:ext cx="1575546" cy="514125"/>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1219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Content Placeholder 5"/>
          <p:cNvSpPr>
            <a:spLocks noGrp="1"/>
          </p:cNvSpPr>
          <p:nvPr>
            <p:ph sz="quarter" idx="11" hasCustomPrompt="1"/>
          </p:nvPr>
        </p:nvSpPr>
        <p:spPr>
          <a:xfrm>
            <a:off x="566400" y="476672"/>
            <a:ext cx="1104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4" name="Content Placeholder 5"/>
          <p:cNvSpPr>
            <a:spLocks noGrp="1"/>
          </p:cNvSpPr>
          <p:nvPr>
            <p:ph sz="quarter" idx="11" hasCustomPrompt="1"/>
          </p:nvPr>
        </p:nvSpPr>
        <p:spPr>
          <a:xfrm>
            <a:off x="566400" y="476672"/>
            <a:ext cx="1104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sz="2000"/>
          </a:p>
        </p:txBody>
      </p:sp>
      <p:sp>
        <p:nvSpPr>
          <p:cNvPr id="6" name="Picture Placeholder 12"/>
          <p:cNvSpPr>
            <a:spLocks noGrp="1"/>
          </p:cNvSpPr>
          <p:nvPr>
            <p:ph type="pic" sz="quarter" idx="11"/>
          </p:nvPr>
        </p:nvSpPr>
        <p:spPr>
          <a:xfrm>
            <a:off x="0" y="0"/>
            <a:ext cx="12192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335360" y="5785870"/>
            <a:ext cx="11425269"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10033002" y="438150"/>
            <a:ext cx="1560195" cy="5109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566400" y="134284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566400" y="232204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10704702" y="6345352"/>
            <a:ext cx="9017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46" r:id="rId18"/>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6400" y="1370120"/>
            <a:ext cx="1104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566400" y="2349320"/>
            <a:ext cx="1104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974307/ITT_core_content_framework_.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mailto:pgcescience@reading.ac.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gcescience@reading.ac.uk" TargetMode="External"/><Relationship Id="rId2" Type="http://schemas.openxmlformats.org/officeDocument/2006/relationships/hyperlink" Target="mailto:pgcesecondary@reading.ac.u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drive.google.com/drive/folders/1CSBA7YOx_fc3yi5-LTQfmzz99BNgbRij"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sitesb.reading.ac.uk/ioe-mentoring/"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sitesb.reading.ac.uk/ioe-mentoring/"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GB" sz="4000" dirty="0"/>
              <a:t>PGCE Secondary Science Professional Development Mentor Meeting</a:t>
            </a:r>
            <a:endParaRPr lang="en-GB" dirty="0"/>
          </a:p>
        </p:txBody>
      </p:sp>
      <p:sp>
        <p:nvSpPr>
          <p:cNvPr id="9" name="Subtitle 8"/>
          <p:cNvSpPr>
            <a:spLocks noGrp="1"/>
          </p:cNvSpPr>
          <p:nvPr>
            <p:ph type="subTitle" idx="1"/>
          </p:nvPr>
        </p:nvSpPr>
        <p:spPr>
          <a:xfrm>
            <a:off x="3789652" y="216551"/>
            <a:ext cx="11040000" cy="925512"/>
          </a:xfrm>
        </p:spPr>
        <p:txBody>
          <a:bodyPr/>
          <a:lstStyle/>
          <a:p>
            <a:r>
              <a:rPr lang="en-GB" dirty="0">
                <a:latin typeface="Arial"/>
                <a:cs typeface="Arial"/>
              </a:rPr>
              <a:t>11/03/25</a:t>
            </a:r>
            <a:endParaRPr lang="en-US"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pPr/>
              <a:t>1</a:t>
            </a:fld>
            <a:endParaRPr lang="en-GB" altLang="en-US" dirty="0"/>
          </a:p>
        </p:txBody>
      </p:sp>
      <p:sp>
        <p:nvSpPr>
          <p:cNvPr id="10" name="Text Placeholder 9"/>
          <p:cNvSpPr>
            <a:spLocks noGrp="1"/>
          </p:cNvSpPr>
          <p:nvPr>
            <p:ph type="body" sz="quarter" idx="13"/>
          </p:nvPr>
        </p:nvSpPr>
        <p:spPr>
          <a:xfrm>
            <a:off x="556685" y="3"/>
            <a:ext cx="2442971" cy="842484"/>
          </a:xfrm>
        </p:spPr>
        <p:txBody>
          <a:bodyPr/>
          <a:lstStyle/>
          <a:p>
            <a:r>
              <a:rPr lang="en-GB" dirty="0">
                <a:latin typeface="Arial Bold"/>
                <a:cs typeface="Arial Bold"/>
              </a:rPr>
              <a:t>PGCE Secondary Science </a:t>
            </a:r>
          </a:p>
          <a:p>
            <a:r>
              <a:rPr lang="en-GB" dirty="0">
                <a:latin typeface="Arial Bold"/>
                <a:cs typeface="Arial Bold"/>
              </a:rPr>
              <a:t>2024-25</a:t>
            </a:r>
            <a:endParaRPr lang="en-GB" dirty="0"/>
          </a:p>
        </p:txBody>
      </p:sp>
      <p:pic>
        <p:nvPicPr>
          <p:cNvPr id="2" name="Picture 1" descr="A group of people in lab coats&#10;&#10;AI-generated content may be incorrect.">
            <a:extLst>
              <a:ext uri="{FF2B5EF4-FFF2-40B4-BE49-F238E27FC236}">
                <a16:creationId xmlns:a16="http://schemas.microsoft.com/office/drawing/2014/main" id="{7F269C62-130D-B78F-918D-1E50235BA44A}"/>
              </a:ext>
            </a:extLst>
          </p:cNvPr>
          <p:cNvPicPr>
            <a:picLocks noChangeAspect="1"/>
          </p:cNvPicPr>
          <p:nvPr/>
        </p:nvPicPr>
        <p:blipFill>
          <a:blip r:embed="rId2"/>
          <a:srcRect l="81" t="28706" r="-81" b="16492"/>
          <a:stretch/>
        </p:blipFill>
        <p:spPr>
          <a:xfrm>
            <a:off x="0" y="2181606"/>
            <a:ext cx="12192009" cy="4462356"/>
          </a:xfrm>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65A429-0764-F729-07D5-13A9077750DF}"/>
              </a:ext>
            </a:extLst>
          </p:cNvPr>
          <p:cNvSpPr>
            <a:spLocks noGrp="1"/>
          </p:cNvSpPr>
          <p:nvPr>
            <p:ph idx="1"/>
          </p:nvPr>
        </p:nvSpPr>
        <p:spPr/>
        <p:txBody>
          <a:bodyPr/>
          <a:lstStyle/>
          <a:p>
            <a:r>
              <a:rPr lang="en-GB" dirty="0"/>
              <a:t>Fortnightly from March</a:t>
            </a:r>
          </a:p>
          <a:p>
            <a:r>
              <a:rPr lang="en-GB" dirty="0"/>
              <a:t>Connected to a curriculum strand</a:t>
            </a:r>
          </a:p>
        </p:txBody>
      </p:sp>
      <p:sp>
        <p:nvSpPr>
          <p:cNvPr id="3" name="Slide Number Placeholder 2">
            <a:extLst>
              <a:ext uri="{FF2B5EF4-FFF2-40B4-BE49-F238E27FC236}">
                <a16:creationId xmlns:a16="http://schemas.microsoft.com/office/drawing/2014/main" id="{DBD32D31-9159-CB4A-040B-C660F3C06CF2}"/>
              </a:ext>
            </a:extLst>
          </p:cNvPr>
          <p:cNvSpPr>
            <a:spLocks noGrp="1"/>
          </p:cNvSpPr>
          <p:nvPr>
            <p:ph type="sldNum" sz="quarter" idx="10"/>
          </p:nvPr>
        </p:nvSpPr>
        <p:spPr/>
        <p:txBody>
          <a:bodyPr/>
          <a:lstStyle/>
          <a:p>
            <a:fld id="{DCF6A46F-80AB-49F3-8C7E-9717ED945456}" type="slidenum">
              <a:rPr lang="en-GB" altLang="en-US" smtClean="0"/>
              <a:pPr/>
              <a:t>10</a:t>
            </a:fld>
            <a:endParaRPr lang="en-GB" altLang="en-US"/>
          </a:p>
        </p:txBody>
      </p:sp>
      <p:sp>
        <p:nvSpPr>
          <p:cNvPr id="4" name="Title 3">
            <a:extLst>
              <a:ext uri="{FF2B5EF4-FFF2-40B4-BE49-F238E27FC236}">
                <a16:creationId xmlns:a16="http://schemas.microsoft.com/office/drawing/2014/main" id="{C66E97BF-FBCE-113D-849F-1BFEC123780D}"/>
              </a:ext>
            </a:extLst>
          </p:cNvPr>
          <p:cNvSpPr>
            <a:spLocks noGrp="1"/>
          </p:cNvSpPr>
          <p:nvPr>
            <p:ph type="title"/>
          </p:nvPr>
        </p:nvSpPr>
        <p:spPr>
          <a:xfrm>
            <a:off x="566400" y="1342840"/>
            <a:ext cx="11040000" cy="429976"/>
          </a:xfrm>
        </p:spPr>
        <p:txBody>
          <a:bodyPr/>
          <a:lstStyle/>
          <a:p>
            <a:r>
              <a:rPr lang="en-US" sz="3600" kern="100" dirty="0">
                <a:effectLst/>
                <a:latin typeface="Calibri" panose="020F0502020204030204" pitchFamily="34" charset="0"/>
                <a:ea typeface="Calibri" panose="020F0502020204030204" pitchFamily="34" charset="0"/>
                <a:cs typeface="Arial" panose="020B0604020202020204" pitchFamily="34" charset="0"/>
              </a:rPr>
              <a:t>Using the Mentor </a:t>
            </a:r>
            <a:r>
              <a:rPr lang="en-US" sz="3600" kern="100" dirty="0">
                <a:latin typeface="Calibri" panose="020F0502020204030204" pitchFamily="34" charset="0"/>
                <a:ea typeface="Calibri" panose="020F0502020204030204" pitchFamily="34" charset="0"/>
                <a:cs typeface="Arial" panose="020B0604020202020204" pitchFamily="34" charset="0"/>
              </a:rPr>
              <a:t>B</a:t>
            </a:r>
            <a:r>
              <a:rPr lang="en-US" sz="3600" kern="100" dirty="0">
                <a:effectLst/>
                <a:latin typeface="Calibri" panose="020F0502020204030204" pitchFamily="34" charset="0"/>
                <a:ea typeface="Calibri" panose="020F0502020204030204" pitchFamily="34" charset="0"/>
                <a:cs typeface="Arial" panose="020B0604020202020204" pitchFamily="34" charset="0"/>
              </a:rPr>
              <a:t>ulletins &amp; Conversation </a:t>
            </a:r>
            <a:r>
              <a:rPr lang="en-US" sz="3600" kern="100" dirty="0">
                <a:latin typeface="Calibri" panose="020F0502020204030204" pitchFamily="34" charset="0"/>
                <a:ea typeface="Calibri" panose="020F0502020204030204" pitchFamily="34" charset="0"/>
                <a:cs typeface="Arial" panose="020B0604020202020204" pitchFamily="34" charset="0"/>
              </a:rPr>
              <a:t>P</a:t>
            </a:r>
            <a:r>
              <a:rPr lang="en-US" sz="3600" kern="100" dirty="0">
                <a:effectLst/>
                <a:latin typeface="Calibri" panose="020F0502020204030204" pitchFamily="34" charset="0"/>
                <a:ea typeface="Calibri" panose="020F0502020204030204" pitchFamily="34" charset="0"/>
                <a:cs typeface="Arial" panose="020B0604020202020204" pitchFamily="34" charset="0"/>
              </a:rPr>
              <a:t>rompts </a:t>
            </a:r>
            <a:br>
              <a:rPr lang="en-GB" sz="3600" kern="100" dirty="0">
                <a:effectLst/>
                <a:latin typeface="Calibri" panose="020F0502020204030204" pitchFamily="34" charset="0"/>
                <a:ea typeface="Calibri" panose="020F0502020204030204" pitchFamily="34" charset="0"/>
                <a:cs typeface="Arial" panose="020B0604020202020204" pitchFamily="34" charset="0"/>
              </a:rPr>
            </a:br>
            <a:endParaRPr lang="en-GB" dirty="0"/>
          </a:p>
        </p:txBody>
      </p:sp>
      <p:pic>
        <p:nvPicPr>
          <p:cNvPr id="9" name="Picture 8">
            <a:extLst>
              <a:ext uri="{FF2B5EF4-FFF2-40B4-BE49-F238E27FC236}">
                <a16:creationId xmlns:a16="http://schemas.microsoft.com/office/drawing/2014/main" id="{6324E550-3CC8-17A6-A96E-1ACA4543A41D}"/>
              </a:ext>
            </a:extLst>
          </p:cNvPr>
          <p:cNvPicPr>
            <a:picLocks noChangeAspect="1"/>
          </p:cNvPicPr>
          <p:nvPr/>
        </p:nvPicPr>
        <p:blipFill>
          <a:blip r:embed="rId3"/>
          <a:stretch>
            <a:fillRect/>
          </a:stretch>
        </p:blipFill>
        <p:spPr>
          <a:xfrm>
            <a:off x="5447928" y="1484784"/>
            <a:ext cx="5962650" cy="4267200"/>
          </a:xfrm>
          <a:prstGeom prst="rect">
            <a:avLst/>
          </a:prstGeom>
        </p:spPr>
      </p:pic>
    </p:spTree>
    <p:extLst>
      <p:ext uri="{BB962C8B-B14F-4D97-AF65-F5344CB8AC3E}">
        <p14:creationId xmlns:p14="http://schemas.microsoft.com/office/powerpoint/2010/main" val="49962590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0F24B4-96E4-8575-15E6-06D327527CAF}"/>
              </a:ext>
            </a:extLst>
          </p:cNvPr>
          <p:cNvPicPr>
            <a:picLocks noChangeAspect="1"/>
          </p:cNvPicPr>
          <p:nvPr/>
        </p:nvPicPr>
        <p:blipFill>
          <a:blip r:embed="rId3"/>
          <a:stretch>
            <a:fillRect/>
          </a:stretch>
        </p:blipFill>
        <p:spPr>
          <a:xfrm>
            <a:off x="551384" y="-48804"/>
            <a:ext cx="4968552" cy="6618556"/>
          </a:xfrm>
          <a:prstGeom prst="rect">
            <a:avLst/>
          </a:prstGeom>
        </p:spPr>
      </p:pic>
      <p:pic>
        <p:nvPicPr>
          <p:cNvPr id="8" name="Picture 7">
            <a:extLst>
              <a:ext uri="{FF2B5EF4-FFF2-40B4-BE49-F238E27FC236}">
                <a16:creationId xmlns:a16="http://schemas.microsoft.com/office/drawing/2014/main" id="{0C3372E7-DEAF-C6F1-FFE3-CA9B6495EA20}"/>
              </a:ext>
            </a:extLst>
          </p:cNvPr>
          <p:cNvPicPr>
            <a:picLocks noChangeAspect="1"/>
          </p:cNvPicPr>
          <p:nvPr/>
        </p:nvPicPr>
        <p:blipFill>
          <a:blip r:embed="rId4"/>
          <a:stretch>
            <a:fillRect/>
          </a:stretch>
        </p:blipFill>
        <p:spPr>
          <a:xfrm>
            <a:off x="5899279" y="171314"/>
            <a:ext cx="6257509" cy="6210014"/>
          </a:xfrm>
          <a:prstGeom prst="rect">
            <a:avLst/>
          </a:prstGeom>
        </p:spPr>
      </p:pic>
      <p:sp>
        <p:nvSpPr>
          <p:cNvPr id="9" name="TextBox 8">
            <a:extLst>
              <a:ext uri="{FF2B5EF4-FFF2-40B4-BE49-F238E27FC236}">
                <a16:creationId xmlns:a16="http://schemas.microsoft.com/office/drawing/2014/main" id="{480DC7DB-8200-499B-B4FE-6312C424565A}"/>
              </a:ext>
            </a:extLst>
          </p:cNvPr>
          <p:cNvSpPr txBox="1"/>
          <p:nvPr/>
        </p:nvSpPr>
        <p:spPr>
          <a:xfrm>
            <a:off x="983432" y="3573016"/>
            <a:ext cx="1061509" cy="400110"/>
          </a:xfrm>
          <a:prstGeom prst="rect">
            <a:avLst/>
          </a:prstGeom>
          <a:solidFill>
            <a:schemeClr val="accent1">
              <a:lumMod val="20000"/>
              <a:lumOff val="80000"/>
            </a:schemeClr>
          </a:solidFill>
        </p:spPr>
        <p:txBody>
          <a:bodyPr wrap="none" rtlCol="0">
            <a:spAutoFit/>
          </a:bodyPr>
          <a:lstStyle/>
          <a:p>
            <a:r>
              <a:rPr lang="en-GB" dirty="0">
                <a:solidFill>
                  <a:schemeClr val="tx2"/>
                </a:solidFill>
                <a:latin typeface="+mn-lt"/>
              </a:rPr>
              <a:t>Generic</a:t>
            </a:r>
          </a:p>
        </p:txBody>
      </p:sp>
      <p:sp>
        <p:nvSpPr>
          <p:cNvPr id="10" name="TextBox 9">
            <a:extLst>
              <a:ext uri="{FF2B5EF4-FFF2-40B4-BE49-F238E27FC236}">
                <a16:creationId xmlns:a16="http://schemas.microsoft.com/office/drawing/2014/main" id="{C076D959-4296-52FC-3CEC-DCFE459D6529}"/>
              </a:ext>
            </a:extLst>
          </p:cNvPr>
          <p:cNvSpPr txBox="1"/>
          <p:nvPr/>
        </p:nvSpPr>
        <p:spPr>
          <a:xfrm>
            <a:off x="3719736" y="5805264"/>
            <a:ext cx="2002471" cy="400110"/>
          </a:xfrm>
          <a:prstGeom prst="rect">
            <a:avLst/>
          </a:prstGeom>
          <a:solidFill>
            <a:schemeClr val="accent5">
              <a:lumMod val="20000"/>
              <a:lumOff val="80000"/>
            </a:schemeClr>
          </a:solidFill>
        </p:spPr>
        <p:txBody>
          <a:bodyPr wrap="none" rtlCol="0">
            <a:spAutoFit/>
          </a:bodyPr>
          <a:lstStyle/>
          <a:p>
            <a:r>
              <a:rPr lang="en-GB" dirty="0">
                <a:solidFill>
                  <a:schemeClr val="tx2"/>
                </a:solidFill>
                <a:latin typeface="+mn-lt"/>
              </a:rPr>
              <a:t>Subject-specific</a:t>
            </a:r>
          </a:p>
        </p:txBody>
      </p:sp>
      <p:sp>
        <p:nvSpPr>
          <p:cNvPr id="11" name="TextBox 10">
            <a:extLst>
              <a:ext uri="{FF2B5EF4-FFF2-40B4-BE49-F238E27FC236}">
                <a16:creationId xmlns:a16="http://schemas.microsoft.com/office/drawing/2014/main" id="{F81508C0-F452-D3BE-8E35-350DFA333710}"/>
              </a:ext>
            </a:extLst>
          </p:cNvPr>
          <p:cNvSpPr txBox="1"/>
          <p:nvPr/>
        </p:nvSpPr>
        <p:spPr>
          <a:xfrm>
            <a:off x="8472264" y="1340768"/>
            <a:ext cx="1611339" cy="400110"/>
          </a:xfrm>
          <a:prstGeom prst="rect">
            <a:avLst/>
          </a:prstGeom>
          <a:solidFill>
            <a:schemeClr val="accent6">
              <a:lumMod val="40000"/>
              <a:lumOff val="60000"/>
            </a:schemeClr>
          </a:solidFill>
        </p:spPr>
        <p:txBody>
          <a:bodyPr wrap="none" rtlCol="0">
            <a:spAutoFit/>
          </a:bodyPr>
          <a:lstStyle/>
          <a:p>
            <a:r>
              <a:rPr lang="en-GB" dirty="0">
                <a:solidFill>
                  <a:schemeClr val="tx2"/>
                </a:solidFill>
                <a:latin typeface="+mn-lt"/>
              </a:rPr>
              <a:t>Personalised</a:t>
            </a:r>
          </a:p>
        </p:txBody>
      </p:sp>
      <p:sp>
        <p:nvSpPr>
          <p:cNvPr id="12" name="TextBox 11">
            <a:extLst>
              <a:ext uri="{FF2B5EF4-FFF2-40B4-BE49-F238E27FC236}">
                <a16:creationId xmlns:a16="http://schemas.microsoft.com/office/drawing/2014/main" id="{48CC2C0F-EB5D-A2A6-695D-A97A5D81602A}"/>
              </a:ext>
            </a:extLst>
          </p:cNvPr>
          <p:cNvSpPr txBox="1"/>
          <p:nvPr/>
        </p:nvSpPr>
        <p:spPr>
          <a:xfrm>
            <a:off x="9552384" y="5589240"/>
            <a:ext cx="667170" cy="400110"/>
          </a:xfrm>
          <a:prstGeom prst="rect">
            <a:avLst/>
          </a:prstGeom>
          <a:solidFill>
            <a:srgbClr val="FFC000"/>
          </a:solidFill>
        </p:spPr>
        <p:txBody>
          <a:bodyPr wrap="none" rtlCol="0">
            <a:spAutoFit/>
          </a:bodyPr>
          <a:lstStyle/>
          <a:p>
            <a:r>
              <a:rPr lang="en-GB" dirty="0">
                <a:solidFill>
                  <a:schemeClr val="tx2"/>
                </a:solidFill>
                <a:latin typeface="+mn-lt"/>
              </a:rPr>
              <a:t>CCF</a:t>
            </a:r>
          </a:p>
        </p:txBody>
      </p:sp>
    </p:spTree>
    <p:extLst>
      <p:ext uri="{BB962C8B-B14F-4D97-AF65-F5344CB8AC3E}">
        <p14:creationId xmlns:p14="http://schemas.microsoft.com/office/powerpoint/2010/main" val="36962928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A182E-CE69-C90A-D192-D86B8F62674F}"/>
              </a:ext>
            </a:extLst>
          </p:cNvPr>
          <p:cNvSpPr>
            <a:spLocks noGrp="1"/>
          </p:cNvSpPr>
          <p:nvPr>
            <p:ph type="sldNum" sz="quarter" idx="10"/>
          </p:nvPr>
        </p:nvSpPr>
        <p:spPr/>
        <p:txBody>
          <a:bodyPr/>
          <a:lstStyle/>
          <a:p>
            <a:fld id="{8CAE96E1-FE19-476C-9CF0-3BB4903735D9}" type="slidenum">
              <a:rPr lang="en-GB" altLang="en-US"/>
              <a:pPr/>
              <a:t>12</a:t>
            </a:fld>
            <a:endParaRPr lang="en-GB" altLang="en-US"/>
          </a:p>
        </p:txBody>
      </p:sp>
      <p:sp>
        <p:nvSpPr>
          <p:cNvPr id="3" name="Content Placeholder 2">
            <a:extLst>
              <a:ext uri="{FF2B5EF4-FFF2-40B4-BE49-F238E27FC236}">
                <a16:creationId xmlns:a16="http://schemas.microsoft.com/office/drawing/2014/main" id="{4BDC9B83-7C17-4B3A-67E9-D98706D2DA27}"/>
              </a:ext>
            </a:extLst>
          </p:cNvPr>
          <p:cNvSpPr>
            <a:spLocks noGrp="1"/>
          </p:cNvSpPr>
          <p:nvPr>
            <p:ph sz="quarter" idx="11"/>
          </p:nvPr>
        </p:nvSpPr>
        <p:spPr/>
        <p:txBody>
          <a:bodyPr/>
          <a:lstStyle/>
          <a:p>
            <a:pPr marL="228600" indent="-228600">
              <a:spcBef>
                <a:spcPct val="0"/>
              </a:spcBef>
            </a:pPr>
            <a:r>
              <a:rPr lang="en-GB" dirty="0">
                <a:solidFill>
                  <a:srgbClr val="444444"/>
                </a:solidFill>
                <a:latin typeface="Calibri"/>
                <a:ea typeface="Calibri"/>
                <a:cs typeface="Calibri"/>
              </a:rPr>
              <a:t>Welcome </a:t>
            </a:r>
            <a:r>
              <a:rPr lang="en-US" dirty="0">
                <a:solidFill>
                  <a:srgbClr val="444444"/>
                </a:solidFill>
                <a:latin typeface="Calibri"/>
                <a:ea typeface="Calibri"/>
                <a:cs typeface="Calibri"/>
              </a:rPr>
              <a:t>and </a:t>
            </a:r>
            <a:r>
              <a:rPr lang="en-US" dirty="0" err="1">
                <a:solidFill>
                  <a:srgbClr val="444444"/>
                </a:solidFill>
                <a:latin typeface="Calibri"/>
                <a:ea typeface="Calibri"/>
                <a:cs typeface="Calibri"/>
              </a:rPr>
              <a:t>programme</a:t>
            </a:r>
            <a:r>
              <a:rPr lang="en-US" dirty="0">
                <a:solidFill>
                  <a:srgbClr val="444444"/>
                </a:solidFill>
                <a:latin typeface="Calibri"/>
                <a:ea typeface="Calibri"/>
                <a:cs typeface="Calibri"/>
              </a:rPr>
              <a:t> update  </a:t>
            </a:r>
            <a:endParaRPr lang="en-US" dirty="0">
              <a:solidFill>
                <a:srgbClr val="50535A"/>
              </a:solidFill>
              <a:latin typeface="Calibri"/>
              <a:ea typeface="Calibri"/>
              <a:cs typeface="Calibri"/>
            </a:endParaRPr>
          </a:p>
          <a:p>
            <a:pPr marL="228600" indent="-228600">
              <a:spcBef>
                <a:spcPct val="0"/>
              </a:spcBef>
            </a:pPr>
            <a:r>
              <a:rPr lang="en-GB" dirty="0">
                <a:solidFill>
                  <a:srgbClr val="444444"/>
                </a:solidFill>
                <a:latin typeface="Calibri"/>
                <a:ea typeface="Calibri"/>
                <a:cs typeface="Calibri"/>
              </a:rPr>
              <a:t>Key messages from School B Mentor training &amp; being a Science mentor </a:t>
            </a:r>
            <a:r>
              <a:rPr lang="en-US" dirty="0">
                <a:solidFill>
                  <a:srgbClr val="444444"/>
                </a:solidFill>
                <a:latin typeface="Calibri"/>
                <a:ea typeface="Calibri"/>
                <a:cs typeface="Calibri"/>
              </a:rPr>
              <a:t> </a:t>
            </a:r>
            <a:endParaRPr lang="en-US" dirty="0">
              <a:solidFill>
                <a:srgbClr val="50535A"/>
              </a:solidFill>
              <a:latin typeface="Calibri"/>
              <a:ea typeface="Calibri"/>
              <a:cs typeface="Calibri"/>
            </a:endParaRPr>
          </a:p>
          <a:p>
            <a:pPr marL="228600" indent="-228600">
              <a:spcBef>
                <a:spcPct val="0"/>
              </a:spcBef>
            </a:pPr>
            <a:r>
              <a:rPr lang="en-GB" dirty="0">
                <a:solidFill>
                  <a:srgbClr val="FF0000"/>
                </a:solidFill>
                <a:latin typeface="Calibri"/>
                <a:ea typeface="Calibri"/>
                <a:cs typeface="Calibri"/>
              </a:rPr>
              <a:t>Starting from where they are: key strengths and areas for development from PPR2 visits and Report 2 </a:t>
            </a:r>
            <a:r>
              <a:rPr lang="en-US" dirty="0">
                <a:solidFill>
                  <a:srgbClr val="FF0000"/>
                </a:solidFill>
                <a:latin typeface="Calibri"/>
                <a:ea typeface="Calibri"/>
                <a:cs typeface="Calibri"/>
              </a:rPr>
              <a:t> </a:t>
            </a:r>
          </a:p>
          <a:p>
            <a:pPr marL="228600" indent="-228600">
              <a:spcBef>
                <a:spcPct val="0"/>
              </a:spcBef>
            </a:pPr>
            <a:r>
              <a:rPr lang="en-US" dirty="0">
                <a:solidFill>
                  <a:srgbClr val="444444"/>
                </a:solidFill>
                <a:latin typeface="Calibri"/>
                <a:ea typeface="Calibri"/>
                <a:cs typeface="Calibri"/>
              </a:rPr>
              <a:t>Supporting Science RPTs in the independent stage: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Looking towards Report 3 and the Teachers’ Standards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Opportunities at School B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Making the most of observation and feedback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Using the mentor bulletins and conversation prompts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Supporting planning/EDMPIP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Thinking about Science pedagogy and taking risks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Assessment ITAP </a:t>
            </a:r>
            <a:endParaRPr lang="en-US" dirty="0">
              <a:solidFill>
                <a:srgbClr val="50535A"/>
              </a:solidFill>
              <a:latin typeface="Calibri"/>
              <a:ea typeface="Calibri"/>
              <a:cs typeface="Calibri"/>
            </a:endParaRPr>
          </a:p>
          <a:p>
            <a:pPr marL="228600" indent="-228600">
              <a:spcBef>
                <a:spcPct val="0"/>
              </a:spcBef>
              <a:buFont typeface="Wingdings,Sans-Serif" charset="0"/>
            </a:pPr>
            <a:r>
              <a:rPr lang="en-US" dirty="0">
                <a:solidFill>
                  <a:srgbClr val="444444"/>
                </a:solidFill>
                <a:latin typeface="Calibri"/>
                <a:ea typeface="Calibri"/>
                <a:cs typeface="Calibri"/>
              </a:rPr>
              <a:t>AOB  </a:t>
            </a:r>
            <a:endParaRPr lang="en-US" dirty="0">
              <a:solidFill>
                <a:srgbClr val="50535A"/>
              </a:solidFill>
              <a:latin typeface="Calibri"/>
              <a:ea typeface="Calibri"/>
              <a:cs typeface="Calibri"/>
            </a:endParaRPr>
          </a:p>
          <a:p>
            <a:pPr marL="179705" indent="-179705"/>
            <a:endParaRPr lang="en-US" dirty="0"/>
          </a:p>
        </p:txBody>
      </p:sp>
    </p:spTree>
    <p:extLst>
      <p:ext uri="{BB962C8B-B14F-4D97-AF65-F5344CB8AC3E}">
        <p14:creationId xmlns:p14="http://schemas.microsoft.com/office/powerpoint/2010/main" val="6627163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702F1C-BA5B-50EC-DB70-8B1FEB3CBB0E}"/>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a:pPr>
                <a:spcAft>
                  <a:spcPts val="600"/>
                </a:spcAft>
              </a:pPr>
              <a:t>13</a:t>
            </a:fld>
            <a:endParaRPr lang="en-GB" altLang="en-US"/>
          </a:p>
        </p:txBody>
      </p:sp>
      <p:pic>
        <p:nvPicPr>
          <p:cNvPr id="5" name="Picture 4" descr="A chart with text on it&#10;&#10;AI-generated content may be incorrect.">
            <a:extLst>
              <a:ext uri="{FF2B5EF4-FFF2-40B4-BE49-F238E27FC236}">
                <a16:creationId xmlns:a16="http://schemas.microsoft.com/office/drawing/2014/main" id="{B6ADAEED-9F7A-0731-30F3-8B5467DEE82F}"/>
              </a:ext>
            </a:extLst>
          </p:cNvPr>
          <p:cNvPicPr>
            <a:picLocks noChangeAspect="1"/>
          </p:cNvPicPr>
          <p:nvPr/>
        </p:nvPicPr>
        <p:blipFill>
          <a:blip r:embed="rId2"/>
          <a:stretch>
            <a:fillRect/>
          </a:stretch>
        </p:blipFill>
        <p:spPr>
          <a:xfrm>
            <a:off x="0" y="500383"/>
            <a:ext cx="12192000" cy="4663438"/>
          </a:xfrm>
          <a:prstGeom prst="rect">
            <a:avLst/>
          </a:prstGeom>
          <a:noFill/>
          <a:ln>
            <a:noFill/>
          </a:ln>
        </p:spPr>
      </p:pic>
      <p:sp>
        <p:nvSpPr>
          <p:cNvPr id="10" name="Title 3">
            <a:extLst>
              <a:ext uri="{FF2B5EF4-FFF2-40B4-BE49-F238E27FC236}">
                <a16:creationId xmlns:a16="http://schemas.microsoft.com/office/drawing/2014/main" id="{C89E9370-0AD4-9F60-4F22-FF8E345E5747}"/>
              </a:ext>
            </a:extLst>
          </p:cNvPr>
          <p:cNvSpPr>
            <a:spLocks noGrp="1"/>
          </p:cNvSpPr>
          <p:nvPr>
            <p:ph type="title"/>
          </p:nvPr>
        </p:nvSpPr>
        <p:spPr>
          <a:xfrm>
            <a:off x="335360" y="5785870"/>
            <a:ext cx="11425269" cy="955498"/>
          </a:xfrm>
        </p:spPr>
        <p:txBody>
          <a:bodyPr/>
          <a:lstStyle/>
          <a:p>
            <a:r>
              <a:rPr lang="en-US" dirty="0">
                <a:latin typeface="Arial Bold"/>
                <a:cs typeface="Arial Bold"/>
              </a:rPr>
              <a:t>End of Guided Implementation – settle in, report 2, ITAP Assessment</a:t>
            </a:r>
            <a:endParaRPr lang="en-US" dirty="0"/>
          </a:p>
        </p:txBody>
      </p:sp>
      <p:sp>
        <p:nvSpPr>
          <p:cNvPr id="2" name="TextBox 1">
            <a:extLst>
              <a:ext uri="{FF2B5EF4-FFF2-40B4-BE49-F238E27FC236}">
                <a16:creationId xmlns:a16="http://schemas.microsoft.com/office/drawing/2014/main" id="{2FE6DA8E-6386-60B1-D6CC-5482E563F2BF}"/>
              </a:ext>
            </a:extLst>
          </p:cNvPr>
          <p:cNvSpPr txBox="1"/>
          <p:nvPr/>
        </p:nvSpPr>
        <p:spPr>
          <a:xfrm>
            <a:off x="5664228" y="2483814"/>
            <a:ext cx="13854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Mentor Meeting</a:t>
            </a:r>
            <a:endParaRPr lang="en-US" dirty="0">
              <a:solidFill>
                <a:schemeClr val="tx2"/>
              </a:solidFill>
              <a:latin typeface="+mn-lt"/>
            </a:endParaRPr>
          </a:p>
        </p:txBody>
      </p:sp>
      <p:sp>
        <p:nvSpPr>
          <p:cNvPr id="4" name="Star: 5 Points 3">
            <a:extLst>
              <a:ext uri="{FF2B5EF4-FFF2-40B4-BE49-F238E27FC236}">
                <a16:creationId xmlns:a16="http://schemas.microsoft.com/office/drawing/2014/main" id="{840510B6-6A01-6724-66F5-7B982D494845}"/>
              </a:ext>
            </a:extLst>
          </p:cNvPr>
          <p:cNvSpPr/>
          <p:nvPr/>
        </p:nvSpPr>
        <p:spPr>
          <a:xfrm>
            <a:off x="10817501" y="3429413"/>
            <a:ext cx="674206" cy="558249"/>
          </a:xfrm>
          <a:prstGeom prst="star5">
            <a:avLst/>
          </a:prstGeom>
          <a:solidFill>
            <a:schemeClr val="accent1"/>
          </a:solidFill>
          <a:ln w="38100">
            <a:solidFill>
              <a:schemeClr val="accent1"/>
            </a:solidFill>
          </a:ln>
        </p:spPr>
        <p:txBody>
          <a:bodyPr wrap="square" rtlCol="0" anchor="ctr">
            <a:spAutoFit/>
          </a:bodyPr>
          <a:lstStyle/>
          <a:p>
            <a:pPr algn="ctr"/>
            <a:endParaRPr lang="en-US" dirty="0">
              <a:solidFill>
                <a:schemeClr val="tx2"/>
              </a:solidFill>
              <a:latin typeface="+mn-lt"/>
            </a:endParaRPr>
          </a:p>
        </p:txBody>
      </p:sp>
    </p:spTree>
    <p:extLst>
      <p:ext uri="{BB962C8B-B14F-4D97-AF65-F5344CB8AC3E}">
        <p14:creationId xmlns:p14="http://schemas.microsoft.com/office/powerpoint/2010/main" val="25285058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0DFFAAA3-80B3-73A4-2DD9-4CE7BD4DC270}"/>
              </a:ext>
            </a:extLst>
          </p:cNvPr>
          <p:cNvGraphicFramePr>
            <a:graphicFrameLocks noGrp="1"/>
          </p:cNvGraphicFramePr>
          <p:nvPr>
            <p:ph idx="1"/>
            <p:extLst>
              <p:ext uri="{D42A27DB-BD31-4B8C-83A1-F6EECF244321}">
                <p14:modId xmlns:p14="http://schemas.microsoft.com/office/powerpoint/2010/main" val="1452517999"/>
              </p:ext>
            </p:extLst>
          </p:nvPr>
        </p:nvGraphicFramePr>
        <p:xfrm>
          <a:off x="575021" y="1991209"/>
          <a:ext cx="11039472" cy="4602736"/>
        </p:xfrm>
        <a:graphic>
          <a:graphicData uri="http://schemas.openxmlformats.org/drawingml/2006/table">
            <a:tbl>
              <a:tblPr bandRow="1">
                <a:tableStyleId>{6E25E649-3F16-4E02-A733-19D2CDBF48F0}</a:tableStyleId>
              </a:tblPr>
              <a:tblGrid>
                <a:gridCol w="2532310">
                  <a:extLst>
                    <a:ext uri="{9D8B030D-6E8A-4147-A177-3AD203B41FA5}">
                      <a16:colId xmlns:a16="http://schemas.microsoft.com/office/drawing/2014/main" val="96219818"/>
                    </a:ext>
                  </a:extLst>
                </a:gridCol>
                <a:gridCol w="2754033">
                  <a:extLst>
                    <a:ext uri="{9D8B030D-6E8A-4147-A177-3AD203B41FA5}">
                      <a16:colId xmlns:a16="http://schemas.microsoft.com/office/drawing/2014/main" val="580391346"/>
                    </a:ext>
                  </a:extLst>
                </a:gridCol>
                <a:gridCol w="3255828">
                  <a:extLst>
                    <a:ext uri="{9D8B030D-6E8A-4147-A177-3AD203B41FA5}">
                      <a16:colId xmlns:a16="http://schemas.microsoft.com/office/drawing/2014/main" val="297159572"/>
                    </a:ext>
                  </a:extLst>
                </a:gridCol>
                <a:gridCol w="2497301">
                  <a:extLst>
                    <a:ext uri="{9D8B030D-6E8A-4147-A177-3AD203B41FA5}">
                      <a16:colId xmlns:a16="http://schemas.microsoft.com/office/drawing/2014/main" val="645151621"/>
                    </a:ext>
                  </a:extLst>
                </a:gridCol>
              </a:tblGrid>
              <a:tr h="190500">
                <a:tc>
                  <a:txBody>
                    <a:bodyPr/>
                    <a:lstStyle/>
                    <a:p>
                      <a:pPr algn="l" rtl="0" fontAlgn="base">
                        <a:lnSpc>
                          <a:spcPts val="1350"/>
                        </a:lnSpc>
                        <a:spcBef>
                          <a:spcPts val="800"/>
                        </a:spcBef>
                        <a:spcAft>
                          <a:spcPts val="400"/>
                        </a:spcAft>
                        <a:buNone/>
                      </a:pPr>
                      <a:r>
                        <a:rPr lang="en-GB" sz="1100" b="1" i="0" dirty="0">
                          <a:solidFill>
                            <a:srgbClr val="2F5496"/>
                          </a:solidFill>
                          <a:effectLst/>
                          <a:latin typeface="Calibri"/>
                        </a:rPr>
                        <a:t>Monday 24 March </a:t>
                      </a:r>
                      <a:r>
                        <a:rPr lang="en-GB" sz="1100" b="0" i="0" dirty="0">
                          <a:solidFill>
                            <a:srgbClr val="2F5496"/>
                          </a:solidFill>
                          <a:effectLst/>
                          <a:latin typeface="Calibri"/>
                        </a:rPr>
                        <a:t> </a:t>
                      </a:r>
                      <a:endParaRPr lang="en-GB" b="0" i="0" dirty="0">
                        <a:solidFill>
                          <a:srgbClr val="2F5496"/>
                        </a:solidFill>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spcBef>
                          <a:spcPts val="800"/>
                        </a:spcBef>
                        <a:spcAft>
                          <a:spcPts val="400"/>
                        </a:spcAft>
                        <a:buNone/>
                      </a:pPr>
                      <a:r>
                        <a:rPr lang="en-GB" sz="1100" b="1" i="0" dirty="0">
                          <a:solidFill>
                            <a:srgbClr val="2F5496"/>
                          </a:solidFill>
                          <a:effectLst/>
                          <a:latin typeface="Calibri"/>
                        </a:rPr>
                        <a:t>Tuesday 25 March </a:t>
                      </a:r>
                      <a:r>
                        <a:rPr lang="en-GB" sz="1100" b="0" i="0" dirty="0">
                          <a:solidFill>
                            <a:srgbClr val="2F5496"/>
                          </a:solidFill>
                          <a:effectLst/>
                          <a:latin typeface="Calibri"/>
                        </a:rPr>
                        <a:t> </a:t>
                      </a:r>
                      <a:endParaRPr lang="en-GB" b="0" i="0" dirty="0">
                        <a:solidFill>
                          <a:srgbClr val="2F5496"/>
                        </a:solidFill>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spcBef>
                          <a:spcPts val="800"/>
                        </a:spcBef>
                        <a:spcAft>
                          <a:spcPts val="400"/>
                        </a:spcAft>
                        <a:buNone/>
                      </a:pPr>
                      <a:r>
                        <a:rPr lang="en-GB" sz="1100" b="1" i="0" dirty="0">
                          <a:solidFill>
                            <a:srgbClr val="2F5496"/>
                          </a:solidFill>
                          <a:effectLst/>
                          <a:latin typeface="Calibri"/>
                        </a:rPr>
                        <a:t>Wednesday 26 March </a:t>
                      </a:r>
                      <a:r>
                        <a:rPr lang="en-GB" sz="1100" b="0" i="0" dirty="0">
                          <a:solidFill>
                            <a:srgbClr val="2F5496"/>
                          </a:solidFill>
                          <a:effectLst/>
                          <a:latin typeface="Calibri"/>
                        </a:rPr>
                        <a:t> </a:t>
                      </a:r>
                      <a:endParaRPr lang="en-GB" b="0" i="0" dirty="0">
                        <a:solidFill>
                          <a:srgbClr val="2F5496"/>
                        </a:solidFill>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spcBef>
                          <a:spcPts val="800"/>
                        </a:spcBef>
                        <a:spcAft>
                          <a:spcPts val="400"/>
                        </a:spcAft>
                        <a:buNone/>
                      </a:pPr>
                      <a:r>
                        <a:rPr lang="en-GB" sz="1100" b="1" i="0" dirty="0">
                          <a:solidFill>
                            <a:srgbClr val="2F5496"/>
                          </a:solidFill>
                          <a:effectLst/>
                          <a:latin typeface="Calibri"/>
                        </a:rPr>
                        <a:t>Friday 20 June </a:t>
                      </a:r>
                      <a:r>
                        <a:rPr lang="en-GB" sz="1100" b="0" i="0" dirty="0">
                          <a:solidFill>
                            <a:srgbClr val="2F5496"/>
                          </a:solidFill>
                          <a:effectLst/>
                          <a:latin typeface="Calibri"/>
                        </a:rPr>
                        <a:t> </a:t>
                      </a:r>
                      <a:endParaRPr lang="en-GB" b="0" i="0" dirty="0">
                        <a:solidFill>
                          <a:srgbClr val="2F5496"/>
                        </a:solidFill>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15144304"/>
                  </a:ext>
                </a:extLst>
              </a:tr>
              <a:tr h="190500">
                <a:tc>
                  <a:txBody>
                    <a:bodyPr/>
                    <a:lstStyle/>
                    <a:p>
                      <a:pPr algn="l" rtl="0" fontAlgn="base">
                        <a:lnSpc>
                          <a:spcPts val="1350"/>
                        </a:lnSpc>
                        <a:buNone/>
                      </a:pPr>
                      <a:r>
                        <a:rPr lang="en-GB" sz="1100" b="0" i="0" dirty="0">
                          <a:effectLst/>
                          <a:latin typeface="Calibri"/>
                        </a:rPr>
                        <a:t>Day 1 – University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Day 2 – School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Day 3 - School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Day 4 - School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76992508"/>
                  </a:ext>
                </a:extLst>
              </a:tr>
              <a:tr h="190500">
                <a:tc>
                  <a:txBody>
                    <a:bodyPr/>
                    <a:lstStyle/>
                    <a:p>
                      <a:pPr algn="l" rtl="0" fontAlgn="base">
                        <a:lnSpc>
                          <a:spcPts val="1350"/>
                        </a:lnSpc>
                        <a:buNone/>
                      </a:pPr>
                      <a:r>
                        <a:rPr lang="en-GB" sz="1100" b="0" i="0" dirty="0">
                          <a:effectLst/>
                          <a:latin typeface="Calibri"/>
                        </a:rPr>
                        <a:t>Introduce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Analyse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Prepare and Enact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l" rtl="0" fontAlgn="base">
                        <a:lnSpc>
                          <a:spcPts val="1350"/>
                        </a:lnSpc>
                        <a:buNone/>
                      </a:pPr>
                      <a:r>
                        <a:rPr lang="en-GB" sz="1100" b="0" i="0" dirty="0">
                          <a:effectLst/>
                          <a:latin typeface="Calibri"/>
                        </a:rPr>
                        <a:t>Enact and Review </a:t>
                      </a: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257516299"/>
                  </a:ext>
                </a:extLst>
              </a:tr>
              <a:tr h="190500">
                <a:tc>
                  <a:txBody>
                    <a:bodyPr/>
                    <a:lstStyle/>
                    <a:p>
                      <a:pPr marL="342900" lvl="0" indent="-342900" algn="l" rtl="0" fontAlgn="base">
                        <a:lnSpc>
                          <a:spcPts val="1350"/>
                        </a:lnSpc>
                        <a:buFont typeface="Arial" panose="020B0604020202020204" pitchFamily="34" charset="0"/>
                        <a:buChar char="•"/>
                      </a:pPr>
                      <a:r>
                        <a:rPr lang="en-GB" sz="1100" b="0" i="0" dirty="0">
                          <a:effectLst/>
                          <a:latin typeface="Calibri"/>
                        </a:rPr>
                        <a:t>Using the CCF as a basis for improving assessment practice.  </a:t>
                      </a:r>
                    </a:p>
                    <a:p>
                      <a:pPr algn="l" rtl="0" fontAlgn="base">
                        <a:lnSpc>
                          <a:spcPts val="1350"/>
                        </a:lnSpc>
                        <a:buNone/>
                      </a:pPr>
                      <a:endParaRPr lang="en-GB" b="0" i="0" dirty="0">
                        <a:effectLst/>
                        <a:latin typeface="Calibri"/>
                      </a:endParaRPr>
                    </a:p>
                    <a:p>
                      <a:pPr marL="342900" lvl="0" indent="-342900" algn="l" rtl="0" fontAlgn="base">
                        <a:lnSpc>
                          <a:spcPts val="1350"/>
                        </a:lnSpc>
                        <a:buFont typeface="Arial" panose="020B0604020202020204" pitchFamily="34" charset="0"/>
                        <a:buChar char="•"/>
                      </a:pPr>
                      <a:r>
                        <a:rPr lang="en-GB" sz="1100" b="0" i="0" dirty="0">
                          <a:effectLst/>
                          <a:latin typeface="Calibri"/>
                        </a:rPr>
                        <a:t>Making feedback meaningful and lasting.  </a:t>
                      </a:r>
                    </a:p>
                    <a:p>
                      <a:pPr algn="l" rtl="0" fontAlgn="base">
                        <a:lnSpc>
                          <a:spcPts val="1350"/>
                        </a:lnSpc>
                        <a:buNone/>
                      </a:pPr>
                      <a:endParaRPr lang="en-GB" b="0" i="0" dirty="0">
                        <a:effectLst/>
                        <a:latin typeface="Calibri"/>
                      </a:endParaRPr>
                    </a:p>
                    <a:p>
                      <a:pPr marL="342900" lvl="0" indent="-342900" algn="l" rtl="0" fontAlgn="base">
                        <a:lnSpc>
                          <a:spcPts val="1350"/>
                        </a:lnSpc>
                        <a:buFont typeface="Arial" panose="020B0604020202020204" pitchFamily="34" charset="0"/>
                        <a:buChar char="•"/>
                      </a:pPr>
                      <a:r>
                        <a:rPr lang="en-GB" sz="1100" b="0" i="0" dirty="0">
                          <a:effectLst/>
                          <a:latin typeface="Calibri"/>
                        </a:rPr>
                        <a:t>Planning, teaching and assessing for progress over time as an independent RPT.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342900" lvl="0" indent="-342900" algn="l" rtl="0" fontAlgn="base">
                        <a:lnSpc>
                          <a:spcPts val="1350"/>
                        </a:lnSpc>
                        <a:buFont typeface="Arial" panose="020B0604020202020204" pitchFamily="34" charset="0"/>
                        <a:buChar char="•"/>
                      </a:pPr>
                      <a:r>
                        <a:rPr lang="en-GB" sz="1100" b="0" i="0" dirty="0">
                          <a:effectLst/>
                          <a:latin typeface="Calibri"/>
                        </a:rPr>
                        <a:t>Choose two year groups to focus on for the remainder of the ITAP, ideally from two Key Stages.  </a:t>
                      </a:r>
                    </a:p>
                    <a:p>
                      <a:pPr algn="l" rtl="0" fontAlgn="base">
                        <a:lnSpc>
                          <a:spcPts val="1350"/>
                        </a:lnSpc>
                        <a:buNone/>
                      </a:pPr>
                      <a:endParaRPr lang="en-GB" b="0" i="0">
                        <a:effectLst/>
                      </a:endParaRPr>
                    </a:p>
                    <a:p>
                      <a:pPr marL="342900" lvl="0" indent="-342900" algn="l" rtl="0" fontAlgn="base">
                        <a:lnSpc>
                          <a:spcPts val="1350"/>
                        </a:lnSpc>
                        <a:buFont typeface="Arial" panose="020B0604020202020204" pitchFamily="34" charset="0"/>
                        <a:buChar char="•"/>
                      </a:pPr>
                      <a:r>
                        <a:rPr lang="en-GB" sz="1100" b="0" i="0" dirty="0">
                          <a:effectLst/>
                          <a:latin typeface="Calibri"/>
                        </a:rPr>
                        <a:t>Complete an upcoming assessment that will be set for each of the two chosen Key Stage classes in the conditions they will be completing it under, and reflect on the how this affects teacher knowledge and understanding of the support they will need in order to complete the assessment well.  </a:t>
                      </a:r>
                    </a:p>
                    <a:p>
                      <a:pPr algn="l" rtl="0" fontAlgn="base">
                        <a:lnSpc>
                          <a:spcPts val="1350"/>
                        </a:lnSpc>
                        <a:buNone/>
                      </a:pPr>
                      <a:endParaRPr lang="en-GB" b="0" i="0">
                        <a:effectLst/>
                      </a:endParaRPr>
                    </a:p>
                    <a:p>
                      <a:pPr marL="342900" lvl="0" indent="-342900" algn="l" rtl="0" fontAlgn="base">
                        <a:lnSpc>
                          <a:spcPts val="1350"/>
                        </a:lnSpc>
                        <a:buFont typeface="Arial" panose="020B0604020202020204" pitchFamily="34" charset="0"/>
                        <a:buChar char="•"/>
                      </a:pPr>
                      <a:r>
                        <a:rPr lang="en-GB" sz="1100" b="0" i="0" dirty="0">
                          <a:effectLst/>
                          <a:highlight>
                            <a:srgbClr val="FFFF00"/>
                          </a:highlight>
                          <a:latin typeface="Calibri"/>
                        </a:rPr>
                        <a:t>Discuss a mark scheme for each of the two chosen Key Stage classes with an experienced colleague. Choose two pupil outcomes to discuss and decide what their responses reveal about the pupils’ understanding of their learning. </a:t>
                      </a:r>
                      <a:r>
                        <a:rPr lang="en-GB" sz="1100" b="0" i="0" dirty="0">
                          <a:effectLst/>
                          <a:latin typeface="Calibri"/>
                        </a:rPr>
                        <a:t> </a:t>
                      </a:r>
                    </a:p>
                    <a:p>
                      <a:pPr algn="l" rtl="0" fontAlgn="base">
                        <a:lnSpc>
                          <a:spcPts val="1350"/>
                        </a:lnSpc>
                        <a:buNone/>
                      </a:pPr>
                      <a:endParaRPr lang="en-GB" b="0" i="0">
                        <a:effectLst/>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342900" lvl="0" indent="-342900" algn="l" rtl="0" fontAlgn="base">
                        <a:lnSpc>
                          <a:spcPts val="1350"/>
                        </a:lnSpc>
                        <a:buFont typeface="Arial" panose="020B0604020202020204" pitchFamily="34" charset="0"/>
                        <a:buChar char="•"/>
                      </a:pPr>
                      <a:r>
                        <a:rPr lang="en-GB" sz="1100" b="0" i="0" dirty="0">
                          <a:effectLst/>
                          <a:highlight>
                            <a:srgbClr val="FFFF00"/>
                          </a:highlight>
                          <a:latin typeface="Calibri"/>
                        </a:rPr>
                        <a:t>Discussion with expert colleague about what data they use to meaningfully assess pupils in this school(e.g. progress reviews, end of year exams, daily retrieval quizzes, online systems, etc). (Day 2/3) </a:t>
                      </a:r>
                    </a:p>
                    <a:p>
                      <a:pPr algn="l" rtl="0" fontAlgn="base">
                        <a:lnSpc>
                          <a:spcPts val="1350"/>
                        </a:lnSpc>
                        <a:buNone/>
                      </a:pPr>
                      <a:endParaRPr lang="en-GB" b="0" i="0">
                        <a:effectLst/>
                      </a:endParaRPr>
                    </a:p>
                    <a:p>
                      <a:pPr marL="342900" lvl="0" indent="-342900" algn="l" rtl="0" fontAlgn="base">
                        <a:lnSpc>
                          <a:spcPts val="1350"/>
                        </a:lnSpc>
                        <a:buFont typeface="Arial" panose="020B0604020202020204" pitchFamily="34" charset="0"/>
                        <a:buChar char="•"/>
                      </a:pPr>
                      <a:r>
                        <a:rPr lang="en-GB" sz="1100" b="0" i="0" dirty="0">
                          <a:effectLst/>
                          <a:latin typeface="Calibri"/>
                        </a:rPr>
                        <a:t>Make detailed annotations of a medium term plan for each of the two chosen Key Stage classes plans. Identify what knowledge pupils are to draw upon in each lesson, how that knowledge will help the pupils make progress in the lesson, and what learning will look like at the end. (Day 2/3) </a:t>
                      </a:r>
                    </a:p>
                    <a:p>
                      <a:pPr algn="l" rtl="0" fontAlgn="base">
                        <a:lnSpc>
                          <a:spcPts val="1350"/>
                        </a:lnSpc>
                        <a:buNone/>
                      </a:pPr>
                      <a:endParaRPr lang="en-GB" b="0" i="0">
                        <a:effectLst/>
                      </a:endParaRPr>
                    </a:p>
                    <a:p>
                      <a:pPr marL="342900" lvl="0" indent="-342900" algn="l" rtl="0" fontAlgn="base">
                        <a:lnSpc>
                          <a:spcPts val="1350"/>
                        </a:lnSpc>
                        <a:buFont typeface="Arial" panose="020B0604020202020204" pitchFamily="34" charset="0"/>
                        <a:buChar char="•"/>
                      </a:pPr>
                      <a:r>
                        <a:rPr lang="en-GB" sz="1100" b="0" i="0" dirty="0">
                          <a:effectLst/>
                          <a:latin typeface="Calibri"/>
                        </a:rPr>
                        <a:t>Detailed annotation of a lesson plan (or resource if using the medium term plan) for a lesson to be taught on Day 3. Must explicitly draw upon Day 1 sessions.  </a:t>
                      </a:r>
                    </a:p>
                    <a:p>
                      <a:pPr algn="l" rtl="0" fontAlgn="base">
                        <a:lnSpc>
                          <a:spcPts val="1350"/>
                        </a:lnSpc>
                        <a:buNone/>
                      </a:pPr>
                      <a:endParaRPr lang="en-GB" b="0" i="0">
                        <a:effectLst/>
                      </a:endParaRPr>
                    </a:p>
                    <a:p>
                      <a:pPr marL="342900" lvl="0" indent="-342900" algn="l" rtl="0" fontAlgn="base">
                        <a:lnSpc>
                          <a:spcPts val="1350"/>
                        </a:lnSpc>
                        <a:buFont typeface="Arial" panose="020B0604020202020204" pitchFamily="34" charset="0"/>
                        <a:buChar char="•"/>
                      </a:pPr>
                      <a:r>
                        <a:rPr lang="en-GB" sz="1100" b="0" i="0" dirty="0">
                          <a:effectLst/>
                          <a:highlight>
                            <a:srgbClr val="FFFF00"/>
                          </a:highlight>
                          <a:latin typeface="Calibri"/>
                        </a:rPr>
                        <a:t>Teach one lesson with observer focus on questioning and formative assessment.  </a:t>
                      </a: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marL="342900" lvl="0" indent="-342900" algn="l" rtl="0" fontAlgn="base">
                        <a:lnSpc>
                          <a:spcPts val="1350"/>
                        </a:lnSpc>
                        <a:buFont typeface="Arial" panose="020B0604020202020204" pitchFamily="34" charset="0"/>
                        <a:buChar char="•"/>
                      </a:pPr>
                      <a:r>
                        <a:rPr lang="en-GB" sz="1100" b="0" i="0" dirty="0">
                          <a:effectLst/>
                          <a:latin typeface="Calibri"/>
                        </a:rPr>
                        <a:t>Collect sample of pupil work from each of the two chosen Key Stage classes. There must be at least two contrasting pupils from each of the two classes. Use appropriate assessment methods (marking, observing, reading, listening) to assess what each pupil has learnt, how this is known, and what feedback each pupil requires to move forward.  </a:t>
                      </a:r>
                    </a:p>
                    <a:p>
                      <a:pPr algn="l" rtl="0" fontAlgn="base">
                        <a:lnSpc>
                          <a:spcPts val="1350"/>
                        </a:lnSpc>
                        <a:buNone/>
                      </a:pPr>
                      <a:endParaRPr lang="en-GB" b="0" i="0" dirty="0">
                        <a:effectLst/>
                        <a:latin typeface="Calibri"/>
                      </a:endParaRPr>
                    </a:p>
                    <a:p>
                      <a:pPr marL="342900" lvl="0" indent="-342900" algn="l" rtl="0" fontAlgn="base">
                        <a:lnSpc>
                          <a:spcPts val="1350"/>
                        </a:lnSpc>
                        <a:buFont typeface="Arial" panose="020B0604020202020204" pitchFamily="34" charset="0"/>
                        <a:buChar char="•"/>
                      </a:pPr>
                      <a:r>
                        <a:rPr lang="en-GB" sz="1100" b="0" i="0" dirty="0">
                          <a:effectLst/>
                          <a:latin typeface="Calibri"/>
                        </a:rPr>
                        <a:t>Review what pupils in the two chosen Key Stage classes have learnt and the implications for future practice.  </a:t>
                      </a:r>
                    </a:p>
                    <a:p>
                      <a:pPr algn="l" rtl="0" fontAlgn="base">
                        <a:lnSpc>
                          <a:spcPts val="1350"/>
                        </a:lnSpc>
                        <a:buNone/>
                      </a:pPr>
                      <a:endParaRPr lang="en-GB" b="0" i="0" dirty="0">
                        <a:effectLst/>
                        <a:latin typeface="Calibri"/>
                      </a:endParaRPr>
                    </a:p>
                    <a:p>
                      <a:pPr algn="l" rtl="0" fontAlgn="base">
                        <a:lnSpc>
                          <a:spcPts val="1350"/>
                        </a:lnSpc>
                        <a:buNone/>
                      </a:pPr>
                      <a:endParaRPr lang="en-GB" b="0" i="0" dirty="0">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45456833"/>
                  </a:ext>
                </a:extLst>
              </a:tr>
            </a:tbl>
          </a:graphicData>
        </a:graphic>
      </p:graphicFrame>
      <p:sp>
        <p:nvSpPr>
          <p:cNvPr id="3" name="Slide Number Placeholder 2">
            <a:extLst>
              <a:ext uri="{FF2B5EF4-FFF2-40B4-BE49-F238E27FC236}">
                <a16:creationId xmlns:a16="http://schemas.microsoft.com/office/drawing/2014/main" id="{9B7A5CB0-AA81-7D88-F760-01AD7668519F}"/>
              </a:ext>
            </a:extLst>
          </p:cNvPr>
          <p:cNvSpPr>
            <a:spLocks noGrp="1"/>
          </p:cNvSpPr>
          <p:nvPr>
            <p:ph type="sldNum" sz="quarter" idx="10"/>
          </p:nvPr>
        </p:nvSpPr>
        <p:spPr/>
        <p:txBody>
          <a:bodyPr/>
          <a:lstStyle/>
          <a:p>
            <a:fld id="{DCF6A46F-80AB-49F3-8C7E-9717ED945456}" type="slidenum">
              <a:rPr lang="en-GB" altLang="en-US"/>
              <a:pPr/>
              <a:t>14</a:t>
            </a:fld>
            <a:endParaRPr lang="en-GB" altLang="en-US"/>
          </a:p>
        </p:txBody>
      </p:sp>
      <p:sp>
        <p:nvSpPr>
          <p:cNvPr id="7" name="TextBox 6">
            <a:extLst>
              <a:ext uri="{FF2B5EF4-FFF2-40B4-BE49-F238E27FC236}">
                <a16:creationId xmlns:a16="http://schemas.microsoft.com/office/drawing/2014/main" id="{DE050E53-5C84-5DCA-E08B-8566854BFC99}"/>
              </a:ext>
            </a:extLst>
          </p:cNvPr>
          <p:cNvSpPr txBox="1"/>
          <p:nvPr/>
        </p:nvSpPr>
        <p:spPr>
          <a:xfrm>
            <a:off x="491987" y="591378"/>
            <a:ext cx="9385852" cy="1123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a:solidFill>
                  <a:srgbClr val="2F5496"/>
                </a:solidFill>
                <a:latin typeface="Calibri Light"/>
                <a:cs typeface="Segoe UI"/>
              </a:rPr>
              <a:t>ITAP Focus 4: Assessing and Providing Feedback for Progress Over Time</a:t>
            </a:r>
            <a:r>
              <a:rPr lang="en-US" sz="1400">
                <a:solidFill>
                  <a:srgbClr val="2F5496"/>
                </a:solidFill>
                <a:latin typeface="Calibri Light"/>
                <a:ea typeface="Calibri Light"/>
                <a:cs typeface="Calibri Light"/>
              </a:rPr>
              <a:t> </a:t>
            </a:r>
          </a:p>
          <a:p>
            <a:r>
              <a:rPr lang="en-GB" sz="1100">
                <a:latin typeface="Calibri"/>
                <a:cs typeface="Segoe UI"/>
              </a:rPr>
              <a:t>CCF Focus: </a:t>
            </a:r>
            <a:r>
              <a:rPr lang="en-GB" sz="1100" i="1">
                <a:latin typeface="Calibri"/>
                <a:cs typeface="Segoe UI"/>
              </a:rPr>
              <a:t>Planning and Teaching</a:t>
            </a:r>
            <a:r>
              <a:rPr lang="en-GB" sz="1100">
                <a:latin typeface="Calibri"/>
                <a:cs typeface="Segoe UI"/>
              </a:rPr>
              <a:t>, and </a:t>
            </a:r>
            <a:r>
              <a:rPr lang="en-GB" sz="1100" i="1">
                <a:latin typeface="Calibri"/>
                <a:cs typeface="Segoe UI"/>
              </a:rPr>
              <a:t>Assessment</a:t>
            </a:r>
            <a:r>
              <a:rPr lang="en-US" sz="1100">
                <a:latin typeface="Calibri"/>
                <a:ea typeface="Calibri"/>
                <a:cs typeface="Calibri"/>
              </a:rPr>
              <a:t> </a:t>
            </a:r>
          </a:p>
          <a:p>
            <a:r>
              <a:rPr lang="en-GB" sz="1100">
                <a:latin typeface="Calibri"/>
                <a:cs typeface="Segoe UI"/>
              </a:rPr>
              <a:t>Desired outcomes: RPTs demonstrate curriculum intent over sequences of lessons, use a variety of assessment methods throughout sequences, and critically engage with what learning has taken place over time and how they continue to support pupil progress through feedback.</a:t>
            </a:r>
            <a:r>
              <a:rPr lang="en-US" sz="1100">
                <a:latin typeface="Calibri"/>
                <a:ea typeface="Calibri"/>
                <a:cs typeface="Calibri"/>
              </a:rPr>
              <a:t> </a:t>
            </a:r>
          </a:p>
          <a:p>
            <a:endParaRPr lang="en-US">
              <a:solidFill>
                <a:schemeClr val="tx2"/>
              </a:solidFill>
              <a:latin typeface="Segoe UI"/>
              <a:cs typeface="Segoe UI"/>
            </a:endParaRPr>
          </a:p>
        </p:txBody>
      </p:sp>
    </p:spTree>
    <p:extLst>
      <p:ext uri="{BB962C8B-B14F-4D97-AF65-F5344CB8AC3E}">
        <p14:creationId xmlns:p14="http://schemas.microsoft.com/office/powerpoint/2010/main" val="173988484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A31F23-778D-1C77-0A95-0BC17ECD5066}"/>
              </a:ext>
            </a:extLst>
          </p:cNvPr>
          <p:cNvSpPr>
            <a:spLocks noGrp="1"/>
          </p:cNvSpPr>
          <p:nvPr>
            <p:ph idx="1"/>
          </p:nvPr>
        </p:nvSpPr>
        <p:spPr>
          <a:xfrm>
            <a:off x="566400" y="2322040"/>
            <a:ext cx="11040000" cy="746920"/>
          </a:xfrm>
        </p:spPr>
        <p:txBody>
          <a:bodyPr/>
          <a:lstStyle/>
          <a:p>
            <a:r>
              <a:rPr lang="en-GB" dirty="0"/>
              <a:t>What have you learnt about your RPT in terms of their strengths and areas for development? </a:t>
            </a:r>
          </a:p>
        </p:txBody>
      </p:sp>
      <p:sp>
        <p:nvSpPr>
          <p:cNvPr id="3" name="Slide Number Placeholder 2">
            <a:extLst>
              <a:ext uri="{FF2B5EF4-FFF2-40B4-BE49-F238E27FC236}">
                <a16:creationId xmlns:a16="http://schemas.microsoft.com/office/drawing/2014/main" id="{FA999931-5AAD-0261-BCAE-5AEE68ECA7AE}"/>
              </a:ext>
            </a:extLst>
          </p:cNvPr>
          <p:cNvSpPr>
            <a:spLocks noGrp="1"/>
          </p:cNvSpPr>
          <p:nvPr>
            <p:ph type="sldNum" sz="quarter" idx="10"/>
          </p:nvPr>
        </p:nvSpPr>
        <p:spPr/>
        <p:txBody>
          <a:bodyPr/>
          <a:lstStyle/>
          <a:p>
            <a:fld id="{DCF6A46F-80AB-49F3-8C7E-9717ED945456}" type="slidenum">
              <a:rPr lang="en-GB" altLang="en-US" smtClean="0"/>
              <a:pPr/>
              <a:t>15</a:t>
            </a:fld>
            <a:endParaRPr lang="en-GB" altLang="en-US"/>
          </a:p>
        </p:txBody>
      </p:sp>
      <p:sp>
        <p:nvSpPr>
          <p:cNvPr id="4" name="Title 3">
            <a:extLst>
              <a:ext uri="{FF2B5EF4-FFF2-40B4-BE49-F238E27FC236}">
                <a16:creationId xmlns:a16="http://schemas.microsoft.com/office/drawing/2014/main" id="{0497B566-4909-D52D-EB81-7B53B9899B9E}"/>
              </a:ext>
            </a:extLst>
          </p:cNvPr>
          <p:cNvSpPr>
            <a:spLocks noGrp="1"/>
          </p:cNvSpPr>
          <p:nvPr>
            <p:ph type="title"/>
          </p:nvPr>
        </p:nvSpPr>
        <p:spPr>
          <a:xfrm>
            <a:off x="556538" y="908720"/>
            <a:ext cx="11040000" cy="828000"/>
          </a:xfrm>
        </p:spPr>
        <p:txBody>
          <a:bodyPr/>
          <a:lstStyle/>
          <a:p>
            <a:r>
              <a:rPr lang="en-US" dirty="0"/>
              <a:t>Starting from where they are</a:t>
            </a:r>
            <a:endParaRPr lang="en-GB" dirty="0"/>
          </a:p>
        </p:txBody>
      </p:sp>
      <p:sp>
        <p:nvSpPr>
          <p:cNvPr id="6" name="TextBox 5">
            <a:extLst>
              <a:ext uri="{FF2B5EF4-FFF2-40B4-BE49-F238E27FC236}">
                <a16:creationId xmlns:a16="http://schemas.microsoft.com/office/drawing/2014/main" id="{D07F1CB0-25A6-A750-3141-1DC626395826}"/>
              </a:ext>
            </a:extLst>
          </p:cNvPr>
          <p:cNvSpPr txBox="1"/>
          <p:nvPr/>
        </p:nvSpPr>
        <p:spPr>
          <a:xfrm>
            <a:off x="1127448" y="3429000"/>
            <a:ext cx="4248472" cy="2554545"/>
          </a:xfrm>
          <a:prstGeom prst="rect">
            <a:avLst/>
          </a:prstGeom>
          <a:noFill/>
        </p:spPr>
        <p:txBody>
          <a:bodyPr wrap="square" lIns="91440" tIns="45720" rIns="91440" bIns="45720" anchor="t">
            <a:spAutoFit/>
          </a:bodyPr>
          <a:lstStyle/>
          <a:p>
            <a:pPr algn="l" rtl="0" fontAlgn="base"/>
            <a:r>
              <a:rPr lang="en-GB" sz="2000" b="0" i="0" u="sng" dirty="0">
                <a:solidFill>
                  <a:schemeClr val="accent5">
                    <a:lumMod val="75000"/>
                  </a:schemeClr>
                </a:solidFill>
                <a:effectLst/>
                <a:latin typeface="Arial Bold" panose="020B0704020202020204" pitchFamily="34" charset="0"/>
              </a:rPr>
              <a:t>Strengths</a:t>
            </a:r>
          </a:p>
          <a:p>
            <a:pPr marL="342900" indent="-342900" algn="l" rtl="0" fontAlgn="base">
              <a:buFont typeface="Arial" panose="020B0604020202020204" pitchFamily="34" charset="0"/>
              <a:buChar char="•"/>
            </a:pPr>
            <a:r>
              <a:rPr lang="en-GB" dirty="0">
                <a:solidFill>
                  <a:schemeClr val="accent5">
                    <a:lumMod val="75000"/>
                  </a:schemeClr>
                </a:solidFill>
                <a:latin typeface="Arial Bold" panose="020B0704020202020204" pitchFamily="34" charset="0"/>
              </a:rPr>
              <a:t>Routines and rapport</a:t>
            </a:r>
          </a:p>
          <a:p>
            <a:pPr marL="342900" indent="-342900" algn="l" rtl="0" fontAlgn="base">
              <a:buFont typeface="Arial" panose="020B0604020202020204" pitchFamily="34" charset="0"/>
              <a:buChar char="•"/>
            </a:pPr>
            <a:r>
              <a:rPr lang="en-GB" sz="2000" b="0" i="0" dirty="0">
                <a:solidFill>
                  <a:schemeClr val="accent5">
                    <a:lumMod val="75000"/>
                  </a:schemeClr>
                </a:solidFill>
                <a:effectLst/>
                <a:latin typeface="Arial Bold" panose="020B0704020202020204" pitchFamily="34" charset="0"/>
              </a:rPr>
              <a:t>Ensuring silence and attention</a:t>
            </a:r>
          </a:p>
          <a:p>
            <a:pPr marL="342900" indent="-342900" algn="l" rtl="0" fontAlgn="base">
              <a:buFont typeface="Arial" panose="020B0604020202020204" pitchFamily="34" charset="0"/>
              <a:buChar char="•"/>
            </a:pPr>
            <a:r>
              <a:rPr lang="en-GB" dirty="0">
                <a:solidFill>
                  <a:schemeClr val="accent5">
                    <a:lumMod val="75000"/>
                  </a:schemeClr>
                </a:solidFill>
                <a:latin typeface="Arial Bold" panose="020B0704020202020204" pitchFamily="34" charset="0"/>
              </a:rPr>
              <a:t>Understanding adaptive practice and needs in room</a:t>
            </a:r>
          </a:p>
          <a:p>
            <a:pPr marL="342900" indent="-342900">
              <a:buFont typeface="Arial" panose="020B0604020202020204" pitchFamily="34" charset="0"/>
              <a:buChar char="•"/>
            </a:pPr>
            <a:r>
              <a:rPr lang="en-GB" dirty="0">
                <a:solidFill>
                  <a:schemeClr val="accent5">
                    <a:lumMod val="75000"/>
                  </a:schemeClr>
                </a:solidFill>
                <a:latin typeface="Arial Bold"/>
                <a:cs typeface="Arial Bold"/>
              </a:rPr>
              <a:t>Knowledge of range</a:t>
            </a:r>
            <a:r>
              <a:rPr lang="en-GB" sz="2000" b="0" i="0" dirty="0">
                <a:solidFill>
                  <a:schemeClr val="accent5">
                    <a:lumMod val="75000"/>
                  </a:schemeClr>
                </a:solidFill>
                <a:effectLst/>
                <a:latin typeface="Arial Bold"/>
                <a:cs typeface="Arial Bold"/>
              </a:rPr>
              <a:t> of assessment strategies</a:t>
            </a:r>
          </a:p>
          <a:p>
            <a:pPr algn="l" rtl="0" fontAlgn="base"/>
            <a:endParaRPr lang="en-GB" b="0" i="0" dirty="0">
              <a:solidFill>
                <a:schemeClr val="accent5">
                  <a:lumMod val="75000"/>
                </a:schemeClr>
              </a:solidFill>
              <a:effectLst/>
              <a:latin typeface="Segoe UI" panose="020B0502040204020203" pitchFamily="34" charset="0"/>
            </a:endParaRPr>
          </a:p>
        </p:txBody>
      </p:sp>
      <p:sp>
        <p:nvSpPr>
          <p:cNvPr id="8" name="TextBox 7">
            <a:extLst>
              <a:ext uri="{FF2B5EF4-FFF2-40B4-BE49-F238E27FC236}">
                <a16:creationId xmlns:a16="http://schemas.microsoft.com/office/drawing/2014/main" id="{BD31830B-6045-CA9B-CEFC-C09987F5FA9D}"/>
              </a:ext>
            </a:extLst>
          </p:cNvPr>
          <p:cNvSpPr txBox="1"/>
          <p:nvPr/>
        </p:nvSpPr>
        <p:spPr>
          <a:xfrm>
            <a:off x="5541510" y="3429000"/>
            <a:ext cx="6097904" cy="2554545"/>
          </a:xfrm>
          <a:prstGeom prst="rect">
            <a:avLst/>
          </a:prstGeom>
          <a:noFill/>
        </p:spPr>
        <p:txBody>
          <a:bodyPr wrap="square" lIns="91440" tIns="45720" rIns="91440" bIns="45720" anchor="t">
            <a:spAutoFit/>
          </a:bodyPr>
          <a:lstStyle/>
          <a:p>
            <a:pPr algn="l" rtl="0" fontAlgn="base"/>
            <a:r>
              <a:rPr lang="en-US" sz="2000" b="0" i="0" u="sng" dirty="0">
                <a:solidFill>
                  <a:schemeClr val="accent3"/>
                </a:solidFill>
                <a:effectLst/>
                <a:latin typeface="Arial Bold" panose="020B0704020202020204" pitchFamily="34" charset="0"/>
              </a:rPr>
              <a:t>Development </a:t>
            </a:r>
            <a:r>
              <a:rPr lang="en-US" sz="2000" b="0" i="0" dirty="0">
                <a:solidFill>
                  <a:schemeClr val="accent3"/>
                </a:solidFill>
                <a:effectLst/>
                <a:latin typeface="Arial Bold" panose="020B0704020202020204" pitchFamily="34" charset="0"/>
              </a:rPr>
              <a:t>​</a:t>
            </a:r>
            <a:endParaRPr lang="en-US" b="0" i="0" dirty="0">
              <a:solidFill>
                <a:schemeClr val="accent3"/>
              </a:solidFill>
              <a:effectLst/>
              <a:latin typeface="Segoe UI" panose="020B0502040204020203" pitchFamily="34" charset="0"/>
            </a:endParaRPr>
          </a:p>
          <a:p>
            <a:pPr>
              <a:buFont typeface="Arial" panose="020B0604020202020204" pitchFamily="34" charset="0"/>
              <a:buChar char="•"/>
            </a:pPr>
            <a:r>
              <a:rPr lang="en-US" sz="2000" b="0" i="0" dirty="0">
                <a:solidFill>
                  <a:schemeClr val="accent3"/>
                </a:solidFill>
                <a:effectLst/>
                <a:latin typeface="Arial Bold"/>
                <a:cs typeface="Arial Bold"/>
              </a:rPr>
              <a:t>​</a:t>
            </a:r>
            <a:r>
              <a:rPr lang="en-US" dirty="0">
                <a:solidFill>
                  <a:schemeClr val="accent3"/>
                </a:solidFill>
                <a:latin typeface="Arial Bold"/>
                <a:cs typeface="Arial Bold"/>
              </a:rPr>
              <a:t>Effective implementation of new </a:t>
            </a:r>
            <a:r>
              <a:rPr lang="en-US" dirty="0" err="1">
                <a:solidFill>
                  <a:schemeClr val="accent3"/>
                </a:solidFill>
                <a:latin typeface="Arial Bold"/>
                <a:cs typeface="Arial Bold"/>
              </a:rPr>
              <a:t>Behaviour</a:t>
            </a:r>
            <a:r>
              <a:rPr lang="en-US" dirty="0">
                <a:solidFill>
                  <a:schemeClr val="accent3"/>
                </a:solidFill>
                <a:latin typeface="Arial Bold"/>
                <a:cs typeface="Arial Bold"/>
              </a:rPr>
              <a:t> policy</a:t>
            </a:r>
          </a:p>
          <a:p>
            <a:pPr algn="l">
              <a:buFont typeface="Arial" panose="020B0604020202020204" pitchFamily="34" charset="0"/>
              <a:buChar char="•"/>
            </a:pPr>
            <a:r>
              <a:rPr lang="en-US" sz="2000" b="0" i="0" dirty="0">
                <a:solidFill>
                  <a:schemeClr val="accent3"/>
                </a:solidFill>
                <a:effectLst/>
                <a:latin typeface="Arial Bold"/>
                <a:cs typeface="Arial Bold"/>
              </a:rPr>
              <a:t>Subject knowledge</a:t>
            </a:r>
            <a:endParaRPr lang="en-US" dirty="0">
              <a:solidFill>
                <a:schemeClr val="accent3"/>
              </a:solidFill>
            </a:endParaRPr>
          </a:p>
          <a:p>
            <a:pPr algn="l" rtl="0" fontAlgn="base">
              <a:buFont typeface="Arial" panose="020B0604020202020204" pitchFamily="34" charset="0"/>
              <a:buChar char="•"/>
            </a:pPr>
            <a:r>
              <a:rPr lang="en-US" dirty="0">
                <a:solidFill>
                  <a:schemeClr val="accent3"/>
                </a:solidFill>
                <a:latin typeface="Arial Bold" panose="020B0704020202020204" pitchFamily="34" charset="0"/>
              </a:rPr>
              <a:t>Opportunities for practical work</a:t>
            </a:r>
          </a:p>
          <a:p>
            <a:pPr algn="l" rtl="0" fontAlgn="base">
              <a:buFont typeface="Arial" panose="020B0604020202020204" pitchFamily="34" charset="0"/>
              <a:buChar char="•"/>
            </a:pPr>
            <a:r>
              <a:rPr lang="en-US" b="0" i="0" dirty="0">
                <a:solidFill>
                  <a:schemeClr val="accent3"/>
                </a:solidFill>
                <a:effectLst/>
                <a:latin typeface="Arial Bold" panose="020B0704020202020204" pitchFamily="34" charset="0"/>
              </a:rPr>
              <a:t>Formative assessment</a:t>
            </a:r>
          </a:p>
          <a:p>
            <a:pPr algn="l" rtl="0" fontAlgn="base">
              <a:buFont typeface="Arial" panose="020B0604020202020204" pitchFamily="34" charset="0"/>
              <a:buChar char="•"/>
            </a:pPr>
            <a:r>
              <a:rPr lang="en-US" dirty="0">
                <a:solidFill>
                  <a:schemeClr val="accent3"/>
                </a:solidFill>
                <a:latin typeface="Arial Bold"/>
                <a:cs typeface="Arial Bold"/>
              </a:rPr>
              <a:t>Implementing adaptive practice effectively</a:t>
            </a:r>
            <a:endParaRPr lang="en-US" b="0" i="0" dirty="0">
              <a:solidFill>
                <a:schemeClr val="accent3"/>
              </a:solidFill>
              <a:effectLst/>
              <a:latin typeface="Arial Bold" panose="020B0704020202020204" pitchFamily="34" charset="0"/>
            </a:endParaRPr>
          </a:p>
          <a:p>
            <a:pPr>
              <a:buFont typeface="Arial" panose="020B0604020202020204" pitchFamily="34" charset="0"/>
              <a:buChar char="•"/>
            </a:pPr>
            <a:r>
              <a:rPr lang="en-US" dirty="0">
                <a:solidFill>
                  <a:schemeClr val="accent3"/>
                </a:solidFill>
                <a:latin typeface="Arial Bold"/>
                <a:cs typeface="Arial Bold"/>
              </a:rPr>
              <a:t>Demonstrating progress over time</a:t>
            </a:r>
            <a:endParaRPr lang="en-US" b="0" i="0" dirty="0">
              <a:solidFill>
                <a:schemeClr val="accent3"/>
              </a:solidFill>
              <a:effectLst/>
              <a:latin typeface="Arial Bold"/>
              <a:cs typeface="Arial Bold"/>
            </a:endParaRPr>
          </a:p>
        </p:txBody>
      </p:sp>
    </p:spTree>
    <p:extLst>
      <p:ext uri="{BB962C8B-B14F-4D97-AF65-F5344CB8AC3E}">
        <p14:creationId xmlns:p14="http://schemas.microsoft.com/office/powerpoint/2010/main" val="1785809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2EC2DD-41B7-FF65-3BDF-4A3686194A03}"/>
              </a:ext>
            </a:extLst>
          </p:cNvPr>
          <p:cNvSpPr>
            <a:spLocks noGrp="1"/>
          </p:cNvSpPr>
          <p:nvPr>
            <p:ph idx="1"/>
          </p:nvPr>
        </p:nvSpPr>
        <p:spPr>
          <a:xfrm>
            <a:off x="576697" y="725959"/>
            <a:ext cx="11040000" cy="3960000"/>
          </a:xfrm>
        </p:spPr>
        <p:txBody>
          <a:bodyPr/>
          <a:lstStyle/>
          <a:p>
            <a:pPr marL="228600" indent="-228600">
              <a:spcBef>
                <a:spcPct val="0"/>
              </a:spcBef>
            </a:pPr>
            <a:r>
              <a:rPr lang="en-GB" dirty="0">
                <a:solidFill>
                  <a:srgbClr val="444444"/>
                </a:solidFill>
                <a:latin typeface="Calibri"/>
                <a:ea typeface="Calibri"/>
                <a:cs typeface="Calibri"/>
              </a:rPr>
              <a:t>Welcome </a:t>
            </a:r>
            <a:r>
              <a:rPr lang="en-US" dirty="0">
                <a:solidFill>
                  <a:srgbClr val="444444"/>
                </a:solidFill>
                <a:latin typeface="Calibri"/>
                <a:ea typeface="Calibri"/>
                <a:cs typeface="Calibri"/>
              </a:rPr>
              <a:t>and </a:t>
            </a:r>
            <a:r>
              <a:rPr lang="en-US" dirty="0" err="1">
                <a:solidFill>
                  <a:srgbClr val="444444"/>
                </a:solidFill>
                <a:latin typeface="Calibri"/>
                <a:ea typeface="Calibri"/>
                <a:cs typeface="Calibri"/>
              </a:rPr>
              <a:t>programme</a:t>
            </a:r>
            <a:r>
              <a:rPr lang="en-US" dirty="0">
                <a:solidFill>
                  <a:srgbClr val="444444"/>
                </a:solidFill>
                <a:latin typeface="Calibri"/>
                <a:ea typeface="Calibri"/>
                <a:cs typeface="Calibri"/>
              </a:rPr>
              <a:t> update  </a:t>
            </a:r>
            <a:endParaRPr lang="en-US" dirty="0">
              <a:solidFill>
                <a:srgbClr val="50535A"/>
              </a:solidFill>
              <a:latin typeface="Calibri"/>
              <a:ea typeface="Calibri"/>
              <a:cs typeface="Calibri"/>
            </a:endParaRPr>
          </a:p>
          <a:p>
            <a:pPr marL="228600" indent="-228600">
              <a:spcBef>
                <a:spcPct val="0"/>
              </a:spcBef>
            </a:pPr>
            <a:r>
              <a:rPr lang="en-GB" dirty="0">
                <a:solidFill>
                  <a:srgbClr val="444444"/>
                </a:solidFill>
                <a:latin typeface="Calibri"/>
                <a:ea typeface="Calibri"/>
                <a:cs typeface="Calibri"/>
              </a:rPr>
              <a:t>Key messages from School B Mentor training &amp; being a Science mentor </a:t>
            </a:r>
            <a:r>
              <a:rPr lang="en-US" dirty="0">
                <a:solidFill>
                  <a:srgbClr val="444444"/>
                </a:solidFill>
                <a:latin typeface="Calibri"/>
                <a:ea typeface="Calibri"/>
                <a:cs typeface="Calibri"/>
              </a:rPr>
              <a:t> </a:t>
            </a:r>
            <a:endParaRPr lang="en-US" dirty="0">
              <a:solidFill>
                <a:srgbClr val="50535A"/>
              </a:solidFill>
              <a:latin typeface="Calibri"/>
              <a:ea typeface="Calibri"/>
              <a:cs typeface="Calibri"/>
            </a:endParaRPr>
          </a:p>
          <a:p>
            <a:pPr marL="228600" indent="-228600">
              <a:spcBef>
                <a:spcPct val="0"/>
              </a:spcBef>
            </a:pPr>
            <a:r>
              <a:rPr lang="en-GB" dirty="0">
                <a:solidFill>
                  <a:srgbClr val="444444"/>
                </a:solidFill>
                <a:latin typeface="Calibri"/>
                <a:ea typeface="Calibri"/>
                <a:cs typeface="Calibri"/>
              </a:rPr>
              <a:t>Starting from where they are: key strengths and areas for development from PPR2 visits and Report 2 </a:t>
            </a:r>
            <a:r>
              <a:rPr lang="en-US" dirty="0">
                <a:solidFill>
                  <a:srgbClr val="444444"/>
                </a:solidFill>
                <a:latin typeface="Calibri"/>
                <a:ea typeface="Calibri"/>
                <a:cs typeface="Calibri"/>
              </a:rPr>
              <a:t> </a:t>
            </a:r>
            <a:endParaRPr lang="en-US" dirty="0">
              <a:solidFill>
                <a:srgbClr val="50535A"/>
              </a:solidFill>
              <a:latin typeface="Calibri"/>
              <a:ea typeface="Calibri"/>
              <a:cs typeface="Calibri"/>
            </a:endParaRPr>
          </a:p>
          <a:p>
            <a:pPr marL="228600" indent="-228600">
              <a:spcBef>
                <a:spcPct val="0"/>
              </a:spcBef>
            </a:pPr>
            <a:r>
              <a:rPr lang="en-US" dirty="0">
                <a:solidFill>
                  <a:srgbClr val="FF0000"/>
                </a:solidFill>
                <a:latin typeface="Calibri"/>
                <a:ea typeface="Calibri"/>
                <a:cs typeface="Calibri"/>
              </a:rPr>
              <a:t>Supporting Science RPTs in the independent stage:  </a:t>
            </a:r>
            <a:endParaRPr lang="en-US">
              <a:solidFill>
                <a:srgbClr val="FF0000"/>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Looking towards Report 3 and the Teachers’ Standards  </a:t>
            </a:r>
            <a:endParaRPr lang="en-US">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Opportunities at School B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Making the most of observation and feedback </a:t>
            </a:r>
            <a:endParaRPr lang="en-US">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Using the mentor bulletins and conversation prompts  </a:t>
            </a:r>
            <a:endParaRPr lang="en-US">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Supporting planning/EDMPIP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Thinking about Science pedagogy and taking risks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Assessment ITAP </a:t>
            </a:r>
            <a:endParaRPr lang="en-US" dirty="0">
              <a:solidFill>
                <a:srgbClr val="50535A"/>
              </a:solidFill>
              <a:latin typeface="Calibri"/>
              <a:ea typeface="Calibri"/>
              <a:cs typeface="Calibri"/>
            </a:endParaRPr>
          </a:p>
          <a:p>
            <a:pPr marL="228600" indent="-228600">
              <a:spcBef>
                <a:spcPct val="0"/>
              </a:spcBef>
              <a:buFont typeface="Wingdings,Sans-Serif" charset="0"/>
            </a:pPr>
            <a:r>
              <a:rPr lang="en-US" dirty="0">
                <a:solidFill>
                  <a:srgbClr val="444444"/>
                </a:solidFill>
                <a:latin typeface="Calibri"/>
                <a:ea typeface="Calibri"/>
                <a:cs typeface="Calibri"/>
              </a:rPr>
              <a:t>AOB  </a:t>
            </a:r>
            <a:endParaRPr lang="en-US" dirty="0">
              <a:solidFill>
                <a:srgbClr val="50535A"/>
              </a:solidFill>
              <a:latin typeface="Calibri"/>
              <a:ea typeface="Calibri"/>
              <a:cs typeface="Calibri"/>
            </a:endParaRPr>
          </a:p>
          <a:p>
            <a:pPr marL="179705" indent="-179705"/>
            <a:endParaRPr lang="en-US" dirty="0"/>
          </a:p>
        </p:txBody>
      </p:sp>
      <p:sp>
        <p:nvSpPr>
          <p:cNvPr id="3" name="Slide Number Placeholder 2">
            <a:extLst>
              <a:ext uri="{FF2B5EF4-FFF2-40B4-BE49-F238E27FC236}">
                <a16:creationId xmlns:a16="http://schemas.microsoft.com/office/drawing/2014/main" id="{2009F4B8-DA15-AC26-A192-651DBD75FB86}"/>
              </a:ext>
            </a:extLst>
          </p:cNvPr>
          <p:cNvSpPr>
            <a:spLocks noGrp="1"/>
          </p:cNvSpPr>
          <p:nvPr>
            <p:ph type="sldNum" sz="quarter" idx="10"/>
          </p:nvPr>
        </p:nvSpPr>
        <p:spPr/>
        <p:txBody>
          <a:bodyPr wrap="square" anchor="t">
            <a:normAutofit/>
          </a:bodyPr>
          <a:lstStyle/>
          <a:p>
            <a:pPr>
              <a:spcAft>
                <a:spcPts val="600"/>
              </a:spcAft>
            </a:pPr>
            <a:fld id="{DCF6A46F-80AB-49F3-8C7E-9717ED945456}" type="slidenum">
              <a:rPr lang="en-GB" altLang="en-US" smtClean="0"/>
              <a:pPr>
                <a:spcAft>
                  <a:spcPts val="600"/>
                </a:spcAft>
              </a:pPr>
              <a:t>16</a:t>
            </a:fld>
            <a:endParaRPr lang="en-GB" altLang="en-US"/>
          </a:p>
        </p:txBody>
      </p:sp>
    </p:spTree>
    <p:extLst>
      <p:ext uri="{BB962C8B-B14F-4D97-AF65-F5344CB8AC3E}">
        <p14:creationId xmlns:p14="http://schemas.microsoft.com/office/powerpoint/2010/main" val="35232195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F9C3B2-6801-5A47-2666-3B0C12203C64}"/>
              </a:ext>
            </a:extLst>
          </p:cNvPr>
          <p:cNvSpPr>
            <a:spLocks noGrp="1"/>
          </p:cNvSpPr>
          <p:nvPr>
            <p:ph type="sldNum" sz="quarter" idx="10"/>
          </p:nvPr>
        </p:nvSpPr>
        <p:spPr/>
        <p:txBody>
          <a:bodyPr/>
          <a:lstStyle/>
          <a:p>
            <a:fld id="{DCF6A46F-80AB-49F3-8C7E-9717ED945456}" type="slidenum">
              <a:rPr lang="en-GB" altLang="en-US" smtClean="0"/>
              <a:pPr/>
              <a:t>17</a:t>
            </a:fld>
            <a:endParaRPr lang="en-GB" altLang="en-US"/>
          </a:p>
        </p:txBody>
      </p:sp>
      <p:pic>
        <p:nvPicPr>
          <p:cNvPr id="6" name="Picture 5" descr="A screenshot of a document&#10;&#10;AI-generated content may be incorrect.">
            <a:extLst>
              <a:ext uri="{FF2B5EF4-FFF2-40B4-BE49-F238E27FC236}">
                <a16:creationId xmlns:a16="http://schemas.microsoft.com/office/drawing/2014/main" id="{40A754D6-07EC-6244-2DC1-D2FA81920433}"/>
              </a:ext>
            </a:extLst>
          </p:cNvPr>
          <p:cNvPicPr>
            <a:picLocks noChangeAspect="1"/>
          </p:cNvPicPr>
          <p:nvPr/>
        </p:nvPicPr>
        <p:blipFill>
          <a:blip r:embed="rId2"/>
          <a:stretch>
            <a:fillRect/>
          </a:stretch>
        </p:blipFill>
        <p:spPr>
          <a:xfrm>
            <a:off x="560438" y="692127"/>
            <a:ext cx="7839075" cy="5476875"/>
          </a:xfrm>
          <a:prstGeom prst="rect">
            <a:avLst/>
          </a:prstGeom>
        </p:spPr>
      </p:pic>
      <p:sp>
        <p:nvSpPr>
          <p:cNvPr id="7" name="Arrow: Right 6">
            <a:extLst>
              <a:ext uri="{FF2B5EF4-FFF2-40B4-BE49-F238E27FC236}">
                <a16:creationId xmlns:a16="http://schemas.microsoft.com/office/drawing/2014/main" id="{F16628C7-75FF-BE48-7160-F4A31149D930}"/>
              </a:ext>
            </a:extLst>
          </p:cNvPr>
          <p:cNvSpPr/>
          <p:nvPr/>
        </p:nvSpPr>
        <p:spPr>
          <a:xfrm rot="7801123">
            <a:off x="7516001" y="4236506"/>
            <a:ext cx="1305638" cy="534947"/>
          </a:xfrm>
          <a:prstGeom prst="right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8" name="Arrow: Right 7">
            <a:extLst>
              <a:ext uri="{FF2B5EF4-FFF2-40B4-BE49-F238E27FC236}">
                <a16:creationId xmlns:a16="http://schemas.microsoft.com/office/drawing/2014/main" id="{D442F347-CF96-5DB4-04BC-2A65AFBA526D}"/>
              </a:ext>
            </a:extLst>
          </p:cNvPr>
          <p:cNvSpPr/>
          <p:nvPr/>
        </p:nvSpPr>
        <p:spPr>
          <a:xfrm rot="7801123">
            <a:off x="5341291" y="2333817"/>
            <a:ext cx="2870826" cy="452570"/>
          </a:xfrm>
          <a:prstGeom prst="right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9" name="TextBox 8">
            <a:extLst>
              <a:ext uri="{FF2B5EF4-FFF2-40B4-BE49-F238E27FC236}">
                <a16:creationId xmlns:a16="http://schemas.microsoft.com/office/drawing/2014/main" id="{3A80C800-591E-B2D3-5918-2902F2ACBF88}"/>
              </a:ext>
            </a:extLst>
          </p:cNvPr>
          <p:cNvSpPr txBox="1"/>
          <p:nvPr/>
        </p:nvSpPr>
        <p:spPr>
          <a:xfrm>
            <a:off x="7764162" y="967946"/>
            <a:ext cx="434957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EDMPIP – intervention to support learning</a:t>
            </a:r>
          </a:p>
          <a:p>
            <a:pPr marL="342900" indent="-342900">
              <a:buFont typeface="Arial"/>
              <a:buChar char="•"/>
            </a:pPr>
            <a:r>
              <a:rPr lang="en-US" dirty="0"/>
              <a:t>Identify focus</a:t>
            </a:r>
          </a:p>
          <a:p>
            <a:pPr marL="342900" indent="-342900">
              <a:buFont typeface="Arial"/>
              <a:buChar char="•"/>
            </a:pPr>
            <a:r>
              <a:rPr lang="en-US" dirty="0"/>
              <a:t>Pre-test/establish baseline</a:t>
            </a:r>
          </a:p>
          <a:p>
            <a:pPr marL="342900" indent="-342900">
              <a:buFont typeface="Arial"/>
              <a:buChar char="•"/>
            </a:pPr>
            <a:r>
              <a:rPr lang="en-US" dirty="0"/>
              <a:t>2-4 lessons including intervention</a:t>
            </a:r>
          </a:p>
          <a:p>
            <a:pPr marL="342900" indent="-342900">
              <a:buFont typeface="Arial"/>
              <a:buChar char="•"/>
            </a:pPr>
            <a:r>
              <a:rPr lang="en-US" dirty="0"/>
              <a:t>Post-test/Assess impact </a:t>
            </a:r>
          </a:p>
        </p:txBody>
      </p:sp>
      <p:sp>
        <p:nvSpPr>
          <p:cNvPr id="10" name="TextBox 9">
            <a:extLst>
              <a:ext uri="{FF2B5EF4-FFF2-40B4-BE49-F238E27FC236}">
                <a16:creationId xmlns:a16="http://schemas.microsoft.com/office/drawing/2014/main" id="{A5ADF13C-6F75-A4E3-A639-F952E35C4ABD}"/>
              </a:ext>
            </a:extLst>
          </p:cNvPr>
          <p:cNvSpPr txBox="1"/>
          <p:nvPr/>
        </p:nvSpPr>
        <p:spPr>
          <a:xfrm>
            <a:off x="8587946" y="3634946"/>
            <a:ext cx="12500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Report 3 </a:t>
            </a:r>
            <a:endParaRPr lang="en-US" dirty="0">
              <a:solidFill>
                <a:schemeClr val="tx2"/>
              </a:solidFill>
              <a:latin typeface="+mn-lt"/>
            </a:endParaRPr>
          </a:p>
        </p:txBody>
      </p:sp>
      <p:sp>
        <p:nvSpPr>
          <p:cNvPr id="11" name="TextBox 10">
            <a:extLst>
              <a:ext uri="{FF2B5EF4-FFF2-40B4-BE49-F238E27FC236}">
                <a16:creationId xmlns:a16="http://schemas.microsoft.com/office/drawing/2014/main" id="{E5808564-9BC1-8A3B-228E-AD94547840C6}"/>
              </a:ext>
            </a:extLst>
          </p:cNvPr>
          <p:cNvSpPr txBox="1"/>
          <p:nvPr/>
        </p:nvSpPr>
        <p:spPr>
          <a:xfrm>
            <a:off x="9030730" y="4304271"/>
            <a:ext cx="2774090" cy="1938992"/>
          </a:xfrm>
          <a:prstGeom prst="rect">
            <a:avLst/>
          </a:prstGeom>
          <a:solidFill>
            <a:srgbClr val="926EB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Tripartite Visits </a:t>
            </a:r>
          </a:p>
          <a:p>
            <a:r>
              <a:rPr lang="en-US" dirty="0"/>
              <a:t>Lesson observation</a:t>
            </a:r>
          </a:p>
          <a:p>
            <a:r>
              <a:rPr lang="en-US" dirty="0"/>
              <a:t>Discuss Best evidence guide (BEG)</a:t>
            </a:r>
          </a:p>
          <a:p>
            <a:r>
              <a:rPr lang="en-US" dirty="0"/>
              <a:t>Set targets to meet TS by report 3</a:t>
            </a:r>
          </a:p>
        </p:txBody>
      </p:sp>
    </p:spTree>
    <p:extLst>
      <p:ext uri="{BB962C8B-B14F-4D97-AF65-F5344CB8AC3E}">
        <p14:creationId xmlns:p14="http://schemas.microsoft.com/office/powerpoint/2010/main" val="275064106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B4D88-8C10-4A23-905B-20D09448E91A}"/>
              </a:ext>
            </a:extLst>
          </p:cNvPr>
          <p:cNvSpPr>
            <a:spLocks noGrp="1"/>
          </p:cNvSpPr>
          <p:nvPr>
            <p:ph type="title"/>
          </p:nvPr>
        </p:nvSpPr>
        <p:spPr>
          <a:xfrm>
            <a:off x="1847528" y="188640"/>
            <a:ext cx="8280000" cy="828000"/>
          </a:xfrm>
        </p:spPr>
        <p:txBody>
          <a:bodyPr/>
          <a:lstStyle/>
          <a:p>
            <a:r>
              <a:rPr lang="en-GB" dirty="0"/>
              <a:t>TEACHER STANDARDs</a:t>
            </a:r>
          </a:p>
        </p:txBody>
      </p:sp>
      <p:sp>
        <p:nvSpPr>
          <p:cNvPr id="4" name="Slide Number Placeholder 3">
            <a:extLst>
              <a:ext uri="{FF2B5EF4-FFF2-40B4-BE49-F238E27FC236}">
                <a16:creationId xmlns:a16="http://schemas.microsoft.com/office/drawing/2014/main" id="{AB4D07E7-0C0C-4992-B49D-493D5C4F8A6A}"/>
              </a:ext>
            </a:extLst>
          </p:cNvPr>
          <p:cNvSpPr>
            <a:spLocks noGrp="1"/>
          </p:cNvSpPr>
          <p:nvPr>
            <p:ph type="sldNum" sz="quarter" idx="10"/>
          </p:nvPr>
        </p:nvSpPr>
        <p:spPr/>
        <p:txBody>
          <a:bodyPr/>
          <a:lstStyle/>
          <a:p>
            <a:fld id="{DCF6A46F-80AB-49F3-8C7E-9717ED945456}" type="slidenum">
              <a:rPr lang="en-GB" altLang="en-US" smtClean="0"/>
              <a:pPr/>
              <a:t>18</a:t>
            </a:fld>
            <a:endParaRPr lang="en-GB" altLang="en-US"/>
          </a:p>
        </p:txBody>
      </p:sp>
      <p:sp>
        <p:nvSpPr>
          <p:cNvPr id="3" name="Content Placeholder 2">
            <a:extLst>
              <a:ext uri="{FF2B5EF4-FFF2-40B4-BE49-F238E27FC236}">
                <a16:creationId xmlns:a16="http://schemas.microsoft.com/office/drawing/2014/main" id="{2C629293-3898-4A63-9FCE-08C53B0346FC}"/>
              </a:ext>
            </a:extLst>
          </p:cNvPr>
          <p:cNvSpPr>
            <a:spLocks noGrp="1"/>
          </p:cNvSpPr>
          <p:nvPr>
            <p:ph idx="11"/>
          </p:nvPr>
        </p:nvSpPr>
        <p:spPr>
          <a:xfrm>
            <a:off x="7567112" y="1518570"/>
            <a:ext cx="3888000" cy="4320000"/>
          </a:xfrm>
          <a:noFill/>
        </p:spPr>
        <p:txBody>
          <a:bodyPr/>
          <a:lstStyle/>
          <a:p>
            <a:pPr marL="0" indent="0">
              <a:buNone/>
            </a:pPr>
            <a:endParaRPr lang="en-GB" sz="2400" dirty="0">
              <a:solidFill>
                <a:srgbClr val="6E273D"/>
              </a:solidFill>
              <a:latin typeface="Arial" panose="020B0604020202020204" pitchFamily="34" charset="0"/>
            </a:endParaRPr>
          </a:p>
          <a:p>
            <a:pPr marL="0" indent="0">
              <a:buNone/>
            </a:pPr>
            <a:r>
              <a:rPr lang="en-GB" sz="2400" dirty="0">
                <a:solidFill>
                  <a:srgbClr val="6E273D"/>
                </a:solidFill>
                <a:latin typeface="Arial" panose="020B0604020202020204" pitchFamily="34" charset="0"/>
              </a:rPr>
              <a:t>CCF /TS</a:t>
            </a:r>
          </a:p>
          <a:p>
            <a:pPr marL="342900" indent="-342900">
              <a:buFont typeface="+mj-lt"/>
              <a:buAutoNum type="arabicPeriod"/>
            </a:pPr>
            <a:r>
              <a:rPr lang="en-GB" dirty="0">
                <a:solidFill>
                  <a:schemeClr val="tx1"/>
                </a:solidFill>
                <a:highlight>
                  <a:srgbClr val="FFCC66"/>
                </a:highlight>
              </a:rPr>
              <a:t>High Expectations</a:t>
            </a:r>
          </a:p>
          <a:p>
            <a:pPr marL="342900" indent="-342900">
              <a:buFont typeface="+mj-lt"/>
              <a:buAutoNum type="arabicPeriod"/>
            </a:pPr>
            <a:r>
              <a:rPr lang="en-GB" dirty="0">
                <a:solidFill>
                  <a:schemeClr val="tx1"/>
                </a:solidFill>
                <a:highlight>
                  <a:srgbClr val="33CCCC"/>
                </a:highlight>
              </a:rPr>
              <a:t>How Pupils learn</a:t>
            </a:r>
          </a:p>
          <a:p>
            <a:pPr marL="342900" indent="-342900">
              <a:buFont typeface="+mj-lt"/>
              <a:buAutoNum type="arabicPeriod"/>
            </a:pPr>
            <a:r>
              <a:rPr lang="en-GB" dirty="0">
                <a:solidFill>
                  <a:schemeClr val="tx1"/>
                </a:solidFill>
                <a:highlight>
                  <a:srgbClr val="FF9999"/>
                </a:highlight>
              </a:rPr>
              <a:t>Subject and Curriculum </a:t>
            </a:r>
          </a:p>
          <a:p>
            <a:pPr marL="342900" indent="-342900">
              <a:buFont typeface="+mj-lt"/>
              <a:buAutoNum type="arabicPeriod"/>
            </a:pPr>
            <a:r>
              <a:rPr lang="en-GB" dirty="0">
                <a:solidFill>
                  <a:schemeClr val="tx1"/>
                </a:solidFill>
                <a:highlight>
                  <a:srgbClr val="71DAFF"/>
                </a:highlight>
              </a:rPr>
              <a:t>Classroom Practice</a:t>
            </a:r>
          </a:p>
          <a:p>
            <a:pPr marL="342900" indent="-342900">
              <a:buFont typeface="+mj-lt"/>
              <a:buAutoNum type="arabicPeriod"/>
            </a:pPr>
            <a:r>
              <a:rPr lang="en-GB" dirty="0">
                <a:solidFill>
                  <a:schemeClr val="tx1"/>
                </a:solidFill>
                <a:highlight>
                  <a:srgbClr val="6699FF"/>
                </a:highlight>
              </a:rPr>
              <a:t>Adaptive Teaching</a:t>
            </a:r>
          </a:p>
          <a:p>
            <a:pPr marL="342900" indent="-342900">
              <a:buFont typeface="+mj-lt"/>
              <a:buAutoNum type="arabicPeriod"/>
            </a:pPr>
            <a:r>
              <a:rPr lang="en-GB" dirty="0">
                <a:solidFill>
                  <a:schemeClr val="tx1"/>
                </a:solidFill>
                <a:highlight>
                  <a:srgbClr val="CCFF66"/>
                </a:highlight>
              </a:rPr>
              <a:t>Assessment </a:t>
            </a:r>
          </a:p>
          <a:p>
            <a:pPr marL="342900" indent="-342900">
              <a:buFont typeface="+mj-lt"/>
              <a:buAutoNum type="arabicPeriod"/>
            </a:pPr>
            <a:r>
              <a:rPr lang="en-GB" dirty="0">
                <a:solidFill>
                  <a:schemeClr val="tx1"/>
                </a:solidFill>
                <a:highlight>
                  <a:srgbClr val="23DB69"/>
                </a:highlight>
              </a:rPr>
              <a:t>Managing Behaviour</a:t>
            </a:r>
          </a:p>
          <a:p>
            <a:pPr marL="342900" indent="-342900">
              <a:buFont typeface="+mj-lt"/>
              <a:buAutoNum type="arabicPeriod"/>
            </a:pPr>
            <a:r>
              <a:rPr lang="en-GB" dirty="0">
                <a:solidFill>
                  <a:schemeClr val="tx1"/>
                </a:solidFill>
                <a:highlight>
                  <a:srgbClr val="FFCCFF"/>
                </a:highlight>
              </a:rPr>
              <a:t>Professional Behaviours</a:t>
            </a:r>
            <a:endParaRPr lang="en-GB" sz="1400" dirty="0">
              <a:solidFill>
                <a:schemeClr val="tx1"/>
              </a:solidFill>
              <a:highlight>
                <a:srgbClr val="FFCCFF"/>
              </a:highlight>
              <a:latin typeface="Arial" panose="020B0604020202020204" pitchFamily="34" charset="0"/>
            </a:endParaRPr>
          </a:p>
        </p:txBody>
      </p:sp>
      <p:sp>
        <p:nvSpPr>
          <p:cNvPr id="5" name="Content Placeholder 4">
            <a:extLst>
              <a:ext uri="{FF2B5EF4-FFF2-40B4-BE49-F238E27FC236}">
                <a16:creationId xmlns:a16="http://schemas.microsoft.com/office/drawing/2014/main" id="{01311529-3A67-4D0D-86B8-5CD7BA4DC39B}"/>
              </a:ext>
            </a:extLst>
          </p:cNvPr>
          <p:cNvSpPr>
            <a:spLocks noGrp="1"/>
          </p:cNvSpPr>
          <p:nvPr>
            <p:ph idx="12"/>
          </p:nvPr>
        </p:nvSpPr>
        <p:spPr>
          <a:xfrm>
            <a:off x="691485" y="2069921"/>
            <a:ext cx="6274728" cy="4328282"/>
          </a:xfrm>
          <a:noFill/>
        </p:spPr>
        <p:txBody>
          <a:bodyPr/>
          <a:lstStyle/>
          <a:p>
            <a:pPr marL="0" indent="0">
              <a:buNone/>
            </a:pPr>
            <a:r>
              <a:rPr lang="en-GB" dirty="0"/>
              <a:t>Institute of Education, University of Reading Curriculum</a:t>
            </a:r>
          </a:p>
          <a:p>
            <a:pPr marL="0" indent="0">
              <a:buNone/>
            </a:pPr>
            <a:r>
              <a:rPr lang="en-GB" sz="1800" dirty="0"/>
              <a:t>a) </a:t>
            </a:r>
            <a:r>
              <a:rPr lang="en-GB" sz="1800" dirty="0">
                <a:solidFill>
                  <a:schemeClr val="tx1"/>
                </a:solidFill>
                <a:highlight>
                  <a:srgbClr val="FFCCFF"/>
                </a:highlight>
              </a:rPr>
              <a:t>Showing professional behaviours and becoming an ethical community participant </a:t>
            </a:r>
          </a:p>
          <a:p>
            <a:pPr marL="0" indent="0">
              <a:buNone/>
            </a:pPr>
            <a:r>
              <a:rPr lang="en-GB" sz="1800" dirty="0">
                <a:solidFill>
                  <a:schemeClr val="tx1"/>
                </a:solidFill>
              </a:rPr>
              <a:t>b</a:t>
            </a:r>
            <a:r>
              <a:rPr lang="en-GB" sz="1800" dirty="0">
                <a:solidFill>
                  <a:schemeClr val="tx1"/>
                </a:solidFill>
                <a:highlight>
                  <a:srgbClr val="FF9999"/>
                </a:highlight>
              </a:rPr>
              <a:t>) Building knowledge of their subject and curricula choices </a:t>
            </a:r>
          </a:p>
          <a:p>
            <a:pPr marL="0" indent="0">
              <a:buNone/>
            </a:pPr>
            <a:r>
              <a:rPr lang="en-GB" sz="1800" dirty="0">
                <a:solidFill>
                  <a:schemeClr val="tx1"/>
                </a:solidFill>
              </a:rPr>
              <a:t>c) </a:t>
            </a:r>
            <a:r>
              <a:rPr lang="en-GB" sz="1800" dirty="0">
                <a:solidFill>
                  <a:schemeClr val="tx1"/>
                </a:solidFill>
                <a:highlight>
                  <a:srgbClr val="FFCC66"/>
                </a:highlight>
              </a:rPr>
              <a:t>Showing high expectations and getting to know pupils </a:t>
            </a:r>
          </a:p>
          <a:p>
            <a:pPr marL="0" indent="0">
              <a:buNone/>
            </a:pPr>
            <a:r>
              <a:rPr lang="en-GB" sz="1800" dirty="0">
                <a:solidFill>
                  <a:schemeClr val="tx1"/>
                </a:solidFill>
              </a:rPr>
              <a:t>d) </a:t>
            </a:r>
            <a:r>
              <a:rPr lang="en-GB" sz="1800" dirty="0">
                <a:solidFill>
                  <a:schemeClr val="tx1"/>
                </a:solidFill>
                <a:highlight>
                  <a:srgbClr val="71DAFF"/>
                </a:highlight>
              </a:rPr>
              <a:t>Planning and teaching appropriate, ambitious lessons </a:t>
            </a:r>
          </a:p>
          <a:p>
            <a:pPr marL="0" indent="0">
              <a:buNone/>
            </a:pPr>
            <a:r>
              <a:rPr lang="en-GB" sz="1800" dirty="0">
                <a:solidFill>
                  <a:schemeClr val="tx1"/>
                </a:solidFill>
              </a:rPr>
              <a:t>e) </a:t>
            </a:r>
            <a:r>
              <a:rPr lang="en-GB" sz="1800" dirty="0">
                <a:solidFill>
                  <a:schemeClr val="tx1"/>
                </a:solidFill>
                <a:highlight>
                  <a:srgbClr val="23DB69"/>
                </a:highlight>
              </a:rPr>
              <a:t>Taking responsibility for behaviour management </a:t>
            </a:r>
          </a:p>
          <a:p>
            <a:pPr marL="0" indent="0">
              <a:buNone/>
            </a:pPr>
            <a:r>
              <a:rPr lang="en-GB" sz="1800" dirty="0">
                <a:solidFill>
                  <a:schemeClr val="tx1"/>
                </a:solidFill>
              </a:rPr>
              <a:t>f) </a:t>
            </a:r>
            <a:r>
              <a:rPr lang="en-GB" sz="1800" dirty="0">
                <a:solidFill>
                  <a:schemeClr val="tx1"/>
                </a:solidFill>
                <a:highlight>
                  <a:srgbClr val="6699FF"/>
                </a:highlight>
              </a:rPr>
              <a:t>Adapting practice in response to learners’ needs </a:t>
            </a:r>
          </a:p>
          <a:p>
            <a:pPr marL="0" indent="0">
              <a:buNone/>
            </a:pPr>
            <a:r>
              <a:rPr lang="en-GB" sz="1800" dirty="0">
                <a:solidFill>
                  <a:schemeClr val="tx1"/>
                </a:solidFill>
              </a:rPr>
              <a:t>g) </a:t>
            </a:r>
            <a:r>
              <a:rPr lang="en-GB" sz="1800" dirty="0">
                <a:solidFill>
                  <a:schemeClr val="tx1"/>
                </a:solidFill>
                <a:highlight>
                  <a:srgbClr val="33CCCC"/>
                </a:highlight>
              </a:rPr>
              <a:t>Demonstrating pupil progress on different time scales </a:t>
            </a:r>
          </a:p>
          <a:p>
            <a:pPr marL="0" indent="0">
              <a:buNone/>
            </a:pPr>
            <a:r>
              <a:rPr lang="en-GB" sz="1800" dirty="0">
                <a:solidFill>
                  <a:schemeClr val="tx1"/>
                </a:solidFill>
              </a:rPr>
              <a:t>h) </a:t>
            </a:r>
            <a:r>
              <a:rPr lang="en-GB" sz="1800" dirty="0">
                <a:solidFill>
                  <a:schemeClr val="tx1"/>
                </a:solidFill>
                <a:highlight>
                  <a:srgbClr val="CCFF66"/>
                </a:highlight>
              </a:rPr>
              <a:t>Using assessment for formative and summative purposes </a:t>
            </a:r>
          </a:p>
          <a:p>
            <a:endParaRPr lang="en-GB" dirty="0"/>
          </a:p>
        </p:txBody>
      </p:sp>
      <p:sp>
        <p:nvSpPr>
          <p:cNvPr id="6" name="TextBox 5">
            <a:extLst>
              <a:ext uri="{FF2B5EF4-FFF2-40B4-BE49-F238E27FC236}">
                <a16:creationId xmlns:a16="http://schemas.microsoft.com/office/drawing/2014/main" id="{00A92CA6-5152-49A2-9F6B-D8F143211954}"/>
              </a:ext>
            </a:extLst>
          </p:cNvPr>
          <p:cNvSpPr txBox="1"/>
          <p:nvPr/>
        </p:nvSpPr>
        <p:spPr>
          <a:xfrm>
            <a:off x="287243" y="1017507"/>
            <a:ext cx="11533669" cy="923330"/>
          </a:xfrm>
          <a:prstGeom prst="rect">
            <a:avLst/>
          </a:prstGeom>
          <a:noFill/>
        </p:spPr>
        <p:txBody>
          <a:bodyPr wrap="square" lIns="91440" tIns="45720" rIns="91440" bIns="45720" rtlCol="0" anchor="t">
            <a:spAutoFit/>
          </a:bodyPr>
          <a:lstStyle/>
          <a:p>
            <a:r>
              <a:rPr lang="en-GB" sz="1800" u="sng" dirty="0">
                <a:solidFill>
                  <a:srgbClr val="6E273D"/>
                </a:solidFill>
                <a:latin typeface="Arial" panose="020B0604020202020204" pitchFamily="34" charset="0"/>
                <a:hlinkClick r:id="rId2"/>
              </a:rPr>
              <a:t>https://assets.publishing.service.gov.uk/government/uploads/system/uploads/attachment_data/file/974307/ITT_core_content_framework_.pdf</a:t>
            </a:r>
            <a:endParaRPr lang="en-GB" sz="1800" u="sng" dirty="0">
              <a:solidFill>
                <a:srgbClr val="6E273D"/>
              </a:solidFill>
              <a:latin typeface="Arial" panose="020B0604020202020204" pitchFamily="34" charset="0"/>
            </a:endParaRPr>
          </a:p>
          <a:p>
            <a:r>
              <a:rPr lang="en-GB" sz="1800" u="sng" dirty="0">
                <a:solidFill>
                  <a:srgbClr val="6E273D"/>
                </a:solidFill>
                <a:latin typeface="Arial" panose="020B0604020202020204" pitchFamily="34" charset="0"/>
              </a:rPr>
              <a:t>https://www.gov.uk/government/publications/teachers-standards</a:t>
            </a:r>
          </a:p>
        </p:txBody>
      </p:sp>
    </p:spTree>
    <p:extLst>
      <p:ext uri="{BB962C8B-B14F-4D97-AF65-F5344CB8AC3E}">
        <p14:creationId xmlns:p14="http://schemas.microsoft.com/office/powerpoint/2010/main" val="33581430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F9EF-0B6A-4F7A-982E-FC5910A2BFC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28E8379-22F2-43FC-ADE9-878F62EF50F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627A64E-614A-4E5A-9FA1-A336B7A9CD0A}"/>
              </a:ext>
            </a:extLst>
          </p:cNvPr>
          <p:cNvPicPr>
            <a:picLocks noChangeAspect="1"/>
          </p:cNvPicPr>
          <p:nvPr/>
        </p:nvPicPr>
        <p:blipFill>
          <a:blip r:embed="rId3"/>
          <a:stretch>
            <a:fillRect/>
          </a:stretch>
        </p:blipFill>
        <p:spPr>
          <a:xfrm>
            <a:off x="0" y="111298"/>
            <a:ext cx="12169817" cy="6623331"/>
          </a:xfrm>
          <a:prstGeom prst="rect">
            <a:avLst/>
          </a:prstGeom>
        </p:spPr>
      </p:pic>
    </p:spTree>
    <p:extLst>
      <p:ext uri="{BB962C8B-B14F-4D97-AF65-F5344CB8AC3E}">
        <p14:creationId xmlns:p14="http://schemas.microsoft.com/office/powerpoint/2010/main" val="159975476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360" y="188640"/>
            <a:ext cx="11425269" cy="955498"/>
          </a:xfrm>
        </p:spPr>
        <p:txBody>
          <a:bodyPr wrap="square" anchor="b">
            <a:normAutofit/>
          </a:bodyPr>
          <a:lstStyle/>
          <a:p>
            <a:r>
              <a:rPr lang="en-GB" dirty="0"/>
              <a:t>Agenda</a:t>
            </a:r>
          </a:p>
        </p:txBody>
      </p:sp>
      <p:sp>
        <p:nvSpPr>
          <p:cNvPr id="4" name="Slide Number Placeholder 3" hidden="1"/>
          <p:cNvSpPr>
            <a:spLocks noGrp="1"/>
          </p:cNvSpPr>
          <p:nvPr>
            <p:ph type="sldNum" sz="quarter" idx="4294967295"/>
          </p:nvPr>
        </p:nvSpPr>
        <p:spPr>
          <a:xfrm>
            <a:off x="10704702" y="6345352"/>
            <a:ext cx="901700" cy="252000"/>
          </a:xfrm>
        </p:spPr>
        <p:txBody>
          <a:bodyPr/>
          <a:lstStyle/>
          <a:p>
            <a:pPr>
              <a:spcAft>
                <a:spcPts val="600"/>
              </a:spcAft>
            </a:pPr>
            <a:fld id="{DCF6A46F-80AB-49F3-8C7E-9717ED945456}" type="slidenum">
              <a:rPr lang="en-GB" altLang="en-US" smtClean="0"/>
              <a:pPr>
                <a:spcAft>
                  <a:spcPts val="600"/>
                </a:spcAft>
              </a:pPr>
              <a:t>2</a:t>
            </a:fld>
            <a:endParaRPr lang="en-GB" altLang="en-US"/>
          </a:p>
        </p:txBody>
      </p:sp>
      <p:sp>
        <p:nvSpPr>
          <p:cNvPr id="94" name="TextBox 93">
            <a:extLst>
              <a:ext uri="{FF2B5EF4-FFF2-40B4-BE49-F238E27FC236}">
                <a16:creationId xmlns:a16="http://schemas.microsoft.com/office/drawing/2014/main" id="{0480213F-7308-F0CE-11B9-080498B98791}"/>
              </a:ext>
            </a:extLst>
          </p:cNvPr>
          <p:cNvSpPr txBox="1"/>
          <p:nvPr/>
        </p:nvSpPr>
        <p:spPr>
          <a:xfrm>
            <a:off x="723900" y="1403074"/>
            <a:ext cx="1042946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GB" sz="2400" dirty="0">
                <a:solidFill>
                  <a:srgbClr val="444444"/>
                </a:solidFill>
                <a:latin typeface="Calibri"/>
                <a:cs typeface="Arial"/>
              </a:rPr>
              <a:t>Welcome </a:t>
            </a:r>
            <a:r>
              <a:rPr lang="en-US" sz="2400" dirty="0">
                <a:solidFill>
                  <a:srgbClr val="444444"/>
                </a:solidFill>
                <a:latin typeface="Calibri"/>
                <a:cs typeface="Arial"/>
              </a:rPr>
              <a:t>and </a:t>
            </a:r>
            <a:r>
              <a:rPr lang="en-US" sz="2400" err="1">
                <a:solidFill>
                  <a:srgbClr val="444444"/>
                </a:solidFill>
                <a:latin typeface="Calibri"/>
                <a:cs typeface="Arial"/>
              </a:rPr>
              <a:t>programme</a:t>
            </a:r>
            <a:r>
              <a:rPr lang="en-US" sz="2400" dirty="0">
                <a:solidFill>
                  <a:srgbClr val="444444"/>
                </a:solidFill>
                <a:latin typeface="Calibri"/>
                <a:cs typeface="Arial"/>
              </a:rPr>
              <a:t> update ​</a:t>
            </a:r>
            <a:endParaRPr lang="en-US" sz="2400">
              <a:solidFill>
                <a:srgbClr val="444444"/>
              </a:solidFill>
              <a:latin typeface="Calibri"/>
              <a:ea typeface="Calibri"/>
              <a:cs typeface="Arial"/>
            </a:endParaRPr>
          </a:p>
          <a:p>
            <a:pPr marL="228600" indent="-228600">
              <a:buFont typeface=""/>
              <a:buChar char="•"/>
            </a:pPr>
            <a:r>
              <a:rPr lang="en-GB" sz="2400" dirty="0">
                <a:solidFill>
                  <a:srgbClr val="444444"/>
                </a:solidFill>
                <a:latin typeface="Calibri"/>
                <a:cs typeface="Arial"/>
              </a:rPr>
              <a:t>Key messages from School B Mentor training &amp; being a Science mentor </a:t>
            </a:r>
            <a:r>
              <a:rPr lang="en-US" sz="2400" dirty="0">
                <a:solidFill>
                  <a:srgbClr val="444444"/>
                </a:solidFill>
                <a:latin typeface="Calibri"/>
                <a:cs typeface="Arial"/>
              </a:rPr>
              <a:t>​</a:t>
            </a:r>
            <a:endParaRPr lang="en-US" sz="2400">
              <a:solidFill>
                <a:srgbClr val="444444"/>
              </a:solidFill>
              <a:latin typeface="Calibri"/>
              <a:ea typeface="Calibri"/>
              <a:cs typeface="Arial"/>
            </a:endParaRPr>
          </a:p>
          <a:p>
            <a:pPr marL="228600" indent="-228600">
              <a:buFont typeface=""/>
              <a:buChar char="•"/>
            </a:pPr>
            <a:r>
              <a:rPr lang="en-GB" sz="2400" dirty="0">
                <a:solidFill>
                  <a:srgbClr val="444444"/>
                </a:solidFill>
                <a:latin typeface="Calibri"/>
                <a:cs typeface="Arial"/>
              </a:rPr>
              <a:t>Starting from where they are: key strengths and areas for development from PPR2 visits and Report 2 </a:t>
            </a:r>
            <a:r>
              <a:rPr lang="en-US" sz="2400" dirty="0">
                <a:solidFill>
                  <a:srgbClr val="444444"/>
                </a:solidFill>
                <a:latin typeface="Calibri"/>
                <a:cs typeface="Arial"/>
              </a:rPr>
              <a:t>​</a:t>
            </a:r>
            <a:endParaRPr lang="en-US" sz="2400">
              <a:solidFill>
                <a:srgbClr val="444444"/>
              </a:solidFill>
              <a:latin typeface="Calibri"/>
              <a:ea typeface="Calibri"/>
              <a:cs typeface="Arial"/>
            </a:endParaRPr>
          </a:p>
          <a:p>
            <a:pPr marL="685800" lvl="1" indent="-228600">
              <a:buFont typeface="Courier New"/>
              <a:buChar char="o"/>
            </a:pPr>
            <a:r>
              <a:rPr lang="en-US" sz="2400" dirty="0">
                <a:solidFill>
                  <a:srgbClr val="444444"/>
                </a:solidFill>
                <a:latin typeface="Calibri"/>
                <a:cs typeface="Calibri"/>
              </a:rPr>
              <a:t>Assessment ITAP</a:t>
            </a:r>
            <a:endParaRPr lang="en-US" sz="2400" dirty="0">
              <a:solidFill>
                <a:srgbClr val="444444"/>
              </a:solidFill>
              <a:latin typeface="Calibri"/>
              <a:ea typeface="Calibri"/>
              <a:cs typeface="Arial"/>
            </a:endParaRPr>
          </a:p>
          <a:p>
            <a:pPr marL="228600" indent="-228600">
              <a:buFont typeface=""/>
              <a:buChar char="•"/>
            </a:pPr>
            <a:r>
              <a:rPr lang="en-US" sz="2400" dirty="0">
                <a:solidFill>
                  <a:srgbClr val="444444"/>
                </a:solidFill>
                <a:latin typeface="Calibri"/>
                <a:cs typeface="Arial"/>
              </a:rPr>
              <a:t>Supporting Science RPTs in the independent stage: ​</a:t>
            </a:r>
            <a:endParaRPr lang="en-US" sz="2400">
              <a:solidFill>
                <a:srgbClr val="444444"/>
              </a:solidFill>
              <a:latin typeface="Calibri"/>
              <a:ea typeface="Calibri"/>
              <a:cs typeface="Arial"/>
            </a:endParaRPr>
          </a:p>
          <a:p>
            <a:pPr marL="685800" lvl="2" indent="-228600">
              <a:buFont typeface="Wingdings"/>
              <a:buChar char="§"/>
            </a:pPr>
            <a:r>
              <a:rPr lang="en-US" sz="2400" dirty="0">
                <a:solidFill>
                  <a:srgbClr val="444444"/>
                </a:solidFill>
                <a:latin typeface="Calibri"/>
                <a:cs typeface="Calibri"/>
              </a:rPr>
              <a:t>Looking towards Report 3 and the Teachers’ Standards  </a:t>
            </a:r>
            <a:endParaRPr lang="en-US" sz="2400" dirty="0">
              <a:solidFill>
                <a:srgbClr val="50535A"/>
              </a:solidFill>
              <a:latin typeface="Calibri"/>
              <a:ea typeface="Calibri"/>
              <a:cs typeface="Calibri"/>
            </a:endParaRPr>
          </a:p>
          <a:p>
            <a:pPr marL="685800" lvl="2" indent="-228600">
              <a:buFont typeface="Wingdings"/>
              <a:buChar char="§"/>
            </a:pPr>
            <a:r>
              <a:rPr lang="en-US" sz="2400" dirty="0">
                <a:solidFill>
                  <a:srgbClr val="444444"/>
                </a:solidFill>
                <a:latin typeface="Calibri"/>
                <a:cs typeface="Arial"/>
              </a:rPr>
              <a:t>Opportunities at School B​</a:t>
            </a:r>
            <a:endParaRPr lang="en-US" sz="2400" dirty="0">
              <a:solidFill>
                <a:srgbClr val="444444"/>
              </a:solidFill>
              <a:latin typeface="Calibri"/>
              <a:ea typeface="Calibri"/>
              <a:cs typeface="Arial"/>
            </a:endParaRPr>
          </a:p>
          <a:p>
            <a:pPr marL="685800" lvl="2" indent="-228600">
              <a:buFont typeface="Wingdings"/>
              <a:buChar char="§"/>
            </a:pPr>
            <a:r>
              <a:rPr lang="en-US" sz="2400" dirty="0">
                <a:solidFill>
                  <a:srgbClr val="444444"/>
                </a:solidFill>
                <a:latin typeface="Calibri"/>
                <a:cs typeface="Arial"/>
              </a:rPr>
              <a:t>Making the most of observation and feedback​</a:t>
            </a:r>
            <a:endParaRPr lang="en-US" sz="2400">
              <a:solidFill>
                <a:srgbClr val="444444"/>
              </a:solidFill>
              <a:latin typeface="Calibri"/>
              <a:ea typeface="Calibri"/>
              <a:cs typeface="Arial"/>
            </a:endParaRPr>
          </a:p>
          <a:p>
            <a:pPr marL="685800" lvl="2" indent="-228600">
              <a:buFont typeface="Wingdings"/>
              <a:buChar char="§"/>
            </a:pPr>
            <a:r>
              <a:rPr lang="en-US" sz="2400">
                <a:solidFill>
                  <a:srgbClr val="444444"/>
                </a:solidFill>
                <a:latin typeface="Calibri"/>
                <a:cs typeface="Arial"/>
              </a:rPr>
              <a:t>Supporting planning</a:t>
            </a:r>
          </a:p>
          <a:p>
            <a:pPr marL="685800" lvl="2" indent="-228600">
              <a:buFont typeface="Wingdings"/>
              <a:buChar char="§"/>
            </a:pPr>
            <a:r>
              <a:rPr lang="en-US" sz="2400" dirty="0">
                <a:solidFill>
                  <a:srgbClr val="444444"/>
                </a:solidFill>
                <a:latin typeface="Calibri"/>
                <a:cs typeface="Arial"/>
              </a:rPr>
              <a:t>Thinking about Science pedagogy and taking risks​</a:t>
            </a:r>
            <a:endParaRPr lang="en-US" sz="2400" dirty="0">
              <a:solidFill>
                <a:srgbClr val="444444"/>
              </a:solidFill>
              <a:latin typeface="Calibri"/>
              <a:ea typeface="Calibri"/>
              <a:cs typeface="Arial"/>
            </a:endParaRPr>
          </a:p>
          <a:p>
            <a:pPr marL="228600" indent="-228600">
              <a:buFont typeface=""/>
              <a:buChar char="•"/>
            </a:pPr>
            <a:r>
              <a:rPr lang="en-US" sz="2400" dirty="0">
                <a:solidFill>
                  <a:srgbClr val="444444"/>
                </a:solidFill>
                <a:latin typeface="Calibri"/>
                <a:cs typeface="Arial"/>
              </a:rPr>
              <a:t>AOB ​</a:t>
            </a:r>
            <a:endParaRPr lang="en-US" sz="2400">
              <a:solidFill>
                <a:srgbClr val="444444"/>
              </a:solidFill>
              <a:latin typeface="Calibri"/>
              <a:ea typeface="Calibri"/>
              <a:cs typeface="Arial"/>
            </a:endParaRPr>
          </a:p>
        </p:txBody>
      </p:sp>
    </p:spTree>
    <p:extLst>
      <p:ext uri="{BB962C8B-B14F-4D97-AF65-F5344CB8AC3E}">
        <p14:creationId xmlns:p14="http://schemas.microsoft.com/office/powerpoint/2010/main" val="149355959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1C5465-4128-4D73-AE2A-63EB6CA6CA4F}"/>
              </a:ext>
            </a:extLst>
          </p:cNvPr>
          <p:cNvSpPr>
            <a:spLocks noGrp="1"/>
          </p:cNvSpPr>
          <p:nvPr>
            <p:ph idx="1"/>
          </p:nvPr>
        </p:nvSpPr>
        <p:spPr>
          <a:xfrm>
            <a:off x="552450" y="611187"/>
            <a:ext cx="6628935" cy="6034939"/>
          </a:xfrm>
        </p:spPr>
        <p:txBody>
          <a:bodyPr vert="horz" wrap="square" lIns="91440" tIns="45720" rIns="91440" bIns="45720" numCol="1" rtlCol="0" anchor="t" anchorCtr="0" compatLnSpc="1">
            <a:prstTxWarp prst="textNoShape">
              <a:avLst/>
            </a:prstTxWarp>
            <a:noAutofit/>
          </a:bodyPr>
          <a:lstStyle/>
          <a:p>
            <a:pPr marL="179705" indent="-179705"/>
            <a:r>
              <a:rPr lang="en-GB" dirty="0">
                <a:latin typeface="Arial"/>
                <a:cs typeface="Arial"/>
              </a:rPr>
              <a:t>Three teaching modules:</a:t>
            </a:r>
          </a:p>
          <a:p>
            <a:pPr marL="539750" lvl="1" indent="-179705">
              <a:buFont typeface="Wingdings" panose="020B0604020202020204" pitchFamily="34" charset="0"/>
              <a:buChar char="Ø"/>
            </a:pPr>
            <a:r>
              <a:rPr lang="en-GB" sz="2000" dirty="0">
                <a:latin typeface="Arial"/>
                <a:cs typeface="Arial"/>
              </a:rPr>
              <a:t>Shared</a:t>
            </a:r>
          </a:p>
          <a:p>
            <a:pPr marL="539750" lvl="1" indent="-179705">
              <a:buFont typeface="Wingdings" panose="020B0604020202020204" pitchFamily="34" charset="0"/>
              <a:buChar char="Ø"/>
            </a:pPr>
            <a:r>
              <a:rPr lang="en-GB" sz="2000" dirty="0">
                <a:latin typeface="Arial"/>
                <a:cs typeface="Arial"/>
              </a:rPr>
              <a:t>Guided</a:t>
            </a:r>
          </a:p>
          <a:p>
            <a:pPr marL="539750" lvl="1" indent="-179705">
              <a:buFont typeface="Wingdings" panose="020B0604020202020204" pitchFamily="34" charset="0"/>
              <a:buChar char="Ø"/>
            </a:pPr>
            <a:r>
              <a:rPr lang="en-GB" sz="2000" dirty="0">
                <a:latin typeface="Arial"/>
                <a:cs typeface="Arial"/>
              </a:rPr>
              <a:t>Independent</a:t>
            </a:r>
          </a:p>
          <a:p>
            <a:pPr marL="179705" indent="-179705"/>
            <a:r>
              <a:rPr lang="en-GB" dirty="0">
                <a:latin typeface="Arial"/>
                <a:cs typeface="Arial"/>
              </a:rPr>
              <a:t>Teaching </a:t>
            </a:r>
            <a:r>
              <a:rPr lang="en-GB" b="1" dirty="0">
                <a:latin typeface="Arial"/>
                <a:cs typeface="Arial"/>
              </a:rPr>
              <a:t>50% </a:t>
            </a:r>
            <a:r>
              <a:rPr lang="en-GB" dirty="0">
                <a:latin typeface="Arial"/>
                <a:cs typeface="Arial"/>
              </a:rPr>
              <a:t>of a school timetable for a sustained period; opportunity of rising to </a:t>
            </a:r>
            <a:r>
              <a:rPr lang="en-GB" b="1" dirty="0">
                <a:latin typeface="Arial"/>
                <a:cs typeface="Arial"/>
              </a:rPr>
              <a:t>72% </a:t>
            </a:r>
            <a:r>
              <a:rPr lang="en-GB" dirty="0">
                <a:latin typeface="Arial"/>
                <a:cs typeface="Arial"/>
              </a:rPr>
              <a:t>for </a:t>
            </a:r>
            <a:r>
              <a:rPr lang="en-GB" dirty="0" err="1">
                <a:latin typeface="Arial"/>
                <a:cs typeface="Arial"/>
              </a:rPr>
              <a:t>Wks</a:t>
            </a:r>
            <a:r>
              <a:rPr lang="en-GB" dirty="0">
                <a:latin typeface="Arial"/>
                <a:cs typeface="Arial"/>
              </a:rPr>
              <a:t> 38,39 &amp; 41, 49</a:t>
            </a:r>
          </a:p>
          <a:p>
            <a:pPr marL="179705" indent="-179705"/>
            <a:r>
              <a:rPr lang="en-GB" dirty="0">
                <a:latin typeface="Arial"/>
                <a:cs typeface="Arial"/>
              </a:rPr>
              <a:t>Assessment – Report 2 on </a:t>
            </a:r>
            <a:r>
              <a:rPr lang="en-GB" b="1" dirty="0">
                <a:latin typeface="Arial"/>
                <a:cs typeface="Arial"/>
              </a:rPr>
              <a:t>21st March</a:t>
            </a:r>
            <a:r>
              <a:rPr lang="en-GB" dirty="0">
                <a:latin typeface="Arial"/>
                <a:cs typeface="Arial"/>
              </a:rPr>
              <a:t> (same Excel spreadsheet)</a:t>
            </a:r>
          </a:p>
          <a:p>
            <a:pPr marL="179705" indent="-179705"/>
            <a:r>
              <a:rPr lang="en-GB" dirty="0">
                <a:latin typeface="Arial"/>
                <a:cs typeface="Arial"/>
              </a:rPr>
              <a:t>Collecting ‘evidence’ against the Teachers’ Standards – making use of the e-Portfolio</a:t>
            </a:r>
          </a:p>
          <a:p>
            <a:pPr marL="179705" indent="-179705"/>
            <a:r>
              <a:rPr lang="en-GB" dirty="0">
                <a:latin typeface="Arial"/>
                <a:cs typeface="Arial"/>
              </a:rPr>
              <a:t>Writing a Best Evidence Guide</a:t>
            </a:r>
          </a:p>
          <a:p>
            <a:pPr marL="179705" indent="-179705"/>
            <a:endParaRPr lang="en-GB" dirty="0"/>
          </a:p>
          <a:p>
            <a:pPr marL="179705" indent="-179705"/>
            <a:endParaRPr lang="en-GB" dirty="0"/>
          </a:p>
        </p:txBody>
      </p:sp>
      <p:sp>
        <p:nvSpPr>
          <p:cNvPr id="5" name="TextBox 4">
            <a:extLst>
              <a:ext uri="{FF2B5EF4-FFF2-40B4-BE49-F238E27FC236}">
                <a16:creationId xmlns:a16="http://schemas.microsoft.com/office/drawing/2014/main" id="{C88CB598-145C-40DB-BDC3-BE3B96E11567}"/>
              </a:ext>
            </a:extLst>
          </p:cNvPr>
          <p:cNvSpPr txBox="1"/>
          <p:nvPr/>
        </p:nvSpPr>
        <p:spPr>
          <a:xfrm>
            <a:off x="7777976" y="1142989"/>
            <a:ext cx="4106901" cy="4154984"/>
          </a:xfrm>
          <a:prstGeom prst="rect">
            <a:avLst/>
          </a:prstGeom>
          <a:solidFill>
            <a:schemeClr val="accent1">
              <a:lumMod val="60000"/>
              <a:lumOff val="40000"/>
            </a:schemeClr>
          </a:solidFill>
        </p:spPr>
        <p:txBody>
          <a:bodyPr wrap="square">
            <a:spAutoFit/>
          </a:bodyPr>
          <a:lstStyle/>
          <a:p>
            <a:r>
              <a:rPr lang="en-GB" sz="2400" dirty="0"/>
              <a:t>Evidence includes:</a:t>
            </a:r>
          </a:p>
          <a:p>
            <a:endParaRPr lang="en-GB" sz="2400" dirty="0"/>
          </a:p>
          <a:p>
            <a:pPr marL="285750" indent="-285750">
              <a:buFont typeface="Arial" panose="020B0604020202020204" pitchFamily="34" charset="0"/>
              <a:buChar char="•"/>
            </a:pPr>
            <a:r>
              <a:rPr lang="en-GB" sz="2400" dirty="0"/>
              <a:t>A WROP</a:t>
            </a:r>
          </a:p>
          <a:p>
            <a:pPr marL="285750" indent="-285750">
              <a:buFont typeface="Arial" panose="020B0604020202020204" pitchFamily="34" charset="0"/>
              <a:buChar char="•"/>
            </a:pPr>
            <a:r>
              <a:rPr lang="en-GB" sz="2400" dirty="0"/>
              <a:t>A lesson plan</a:t>
            </a:r>
          </a:p>
          <a:p>
            <a:pPr marL="285750" indent="-285750">
              <a:buFont typeface="Arial" panose="020B0604020202020204" pitchFamily="34" charset="0"/>
              <a:buChar char="•"/>
            </a:pPr>
            <a:r>
              <a:rPr lang="en-GB" sz="2400" dirty="0"/>
              <a:t>A sequence of lessons</a:t>
            </a:r>
          </a:p>
          <a:p>
            <a:pPr marL="285750" indent="-285750">
              <a:buFont typeface="Arial" panose="020B0604020202020204" pitchFamily="34" charset="0"/>
              <a:buChar char="•"/>
            </a:pPr>
            <a:r>
              <a:rPr lang="en-GB" sz="2400" dirty="0"/>
              <a:t>A resource you produced</a:t>
            </a:r>
          </a:p>
          <a:p>
            <a:pPr marL="285750" indent="-285750">
              <a:buFont typeface="Arial" panose="020B0604020202020204" pitchFamily="34" charset="0"/>
              <a:buChar char="•"/>
            </a:pPr>
            <a:r>
              <a:rPr lang="en-GB" sz="2400" dirty="0"/>
              <a:t>Pupil work</a:t>
            </a:r>
          </a:p>
          <a:p>
            <a:pPr marL="285750" indent="-285750">
              <a:buFont typeface="Arial" panose="020B0604020202020204" pitchFamily="34" charset="0"/>
              <a:buChar char="•"/>
            </a:pPr>
            <a:r>
              <a:rPr lang="en-GB" sz="2400" dirty="0"/>
              <a:t>Examples of your marking</a:t>
            </a:r>
          </a:p>
          <a:p>
            <a:pPr marL="285750" indent="-285750">
              <a:buFont typeface="Arial" panose="020B0604020202020204" pitchFamily="34" charset="0"/>
              <a:buChar char="•"/>
            </a:pPr>
            <a:r>
              <a:rPr lang="en-GB" sz="2400" dirty="0"/>
              <a:t>Feedback from observers</a:t>
            </a:r>
          </a:p>
          <a:p>
            <a:pPr marL="285750" indent="-285750">
              <a:buFont typeface="Arial" panose="020B0604020202020204" pitchFamily="34" charset="0"/>
              <a:buChar char="•"/>
            </a:pPr>
            <a:r>
              <a:rPr lang="en-GB" sz="2400" dirty="0"/>
              <a:t>Emails from parents/colleagues/pupils</a:t>
            </a:r>
          </a:p>
        </p:txBody>
      </p:sp>
    </p:spTree>
    <p:extLst>
      <p:ext uri="{BB962C8B-B14F-4D97-AF65-F5344CB8AC3E}">
        <p14:creationId xmlns:p14="http://schemas.microsoft.com/office/powerpoint/2010/main" val="2703450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4CF38-EBD5-28F9-7BB5-3072C43F4EC1}"/>
              </a:ext>
            </a:extLst>
          </p:cNvPr>
          <p:cNvSpPr>
            <a:spLocks noGrp="1"/>
          </p:cNvSpPr>
          <p:nvPr>
            <p:ph idx="1"/>
          </p:nvPr>
        </p:nvSpPr>
        <p:spPr/>
        <p:txBody>
          <a:bodyPr/>
          <a:lstStyle/>
          <a:p>
            <a:pPr marL="179705" indent="-179705"/>
            <a:r>
              <a:rPr lang="en-US" dirty="0">
                <a:latin typeface="Arial"/>
                <a:cs typeface="Arial"/>
              </a:rPr>
              <a:t>Please add tips on mentoring to the chat </a:t>
            </a:r>
          </a:p>
          <a:p>
            <a:pPr marL="539750" lvl="1" indent="-179705">
              <a:buFont typeface="Courier New" charset="0"/>
              <a:buChar char="o"/>
            </a:pPr>
            <a:r>
              <a:rPr lang="en-US">
                <a:latin typeface="Arial"/>
                <a:cs typeface="Arial"/>
              </a:rPr>
              <a:t>How to stretch an RPT who is coping well</a:t>
            </a:r>
          </a:p>
          <a:p>
            <a:pPr marL="539750" lvl="1" indent="-179705">
              <a:buFont typeface="Courier New" charset="0"/>
              <a:buChar char="o"/>
            </a:pPr>
            <a:r>
              <a:rPr lang="en-US" dirty="0">
                <a:latin typeface="Arial"/>
                <a:cs typeface="Arial"/>
              </a:rPr>
              <a:t>How to support an RPT who is finding it hard </a:t>
            </a:r>
          </a:p>
          <a:p>
            <a:pPr marL="539750" lvl="1" indent="-179705">
              <a:buFont typeface="Courier New" charset="0"/>
              <a:buChar char="o"/>
            </a:pPr>
            <a:r>
              <a:rPr lang="en-US" dirty="0">
                <a:latin typeface="Arial"/>
                <a:cs typeface="Arial"/>
              </a:rPr>
              <a:t>Supporting their transition</a:t>
            </a:r>
            <a:endParaRPr lang="en-US" dirty="0"/>
          </a:p>
        </p:txBody>
      </p:sp>
      <p:sp>
        <p:nvSpPr>
          <p:cNvPr id="3" name="Slide Number Placeholder 2">
            <a:extLst>
              <a:ext uri="{FF2B5EF4-FFF2-40B4-BE49-F238E27FC236}">
                <a16:creationId xmlns:a16="http://schemas.microsoft.com/office/drawing/2014/main" id="{479F76CA-54A3-1659-8BE9-F531E3DA7350}"/>
              </a:ext>
            </a:extLst>
          </p:cNvPr>
          <p:cNvSpPr>
            <a:spLocks noGrp="1"/>
          </p:cNvSpPr>
          <p:nvPr>
            <p:ph type="sldNum" sz="quarter" idx="10"/>
          </p:nvPr>
        </p:nvSpPr>
        <p:spPr/>
        <p:txBody>
          <a:bodyPr/>
          <a:lstStyle/>
          <a:p>
            <a:fld id="{DCF6A46F-80AB-49F3-8C7E-9717ED945456}" type="slidenum">
              <a:rPr lang="en-GB" altLang="en-US"/>
              <a:pPr/>
              <a:t>21</a:t>
            </a:fld>
            <a:endParaRPr lang="en-GB" altLang="en-US"/>
          </a:p>
        </p:txBody>
      </p:sp>
      <p:sp>
        <p:nvSpPr>
          <p:cNvPr id="4" name="Title 3">
            <a:extLst>
              <a:ext uri="{FF2B5EF4-FFF2-40B4-BE49-F238E27FC236}">
                <a16:creationId xmlns:a16="http://schemas.microsoft.com/office/drawing/2014/main" id="{2C81659F-4418-7A9A-9ED2-4FECEE368640}"/>
              </a:ext>
            </a:extLst>
          </p:cNvPr>
          <p:cNvSpPr>
            <a:spLocks noGrp="1"/>
          </p:cNvSpPr>
          <p:nvPr>
            <p:ph type="title"/>
          </p:nvPr>
        </p:nvSpPr>
        <p:spPr/>
        <p:txBody>
          <a:bodyPr/>
          <a:lstStyle/>
          <a:p>
            <a:r>
              <a:rPr lang="en-US" dirty="0">
                <a:latin typeface="Arial Bold"/>
                <a:cs typeface="Arial Bold"/>
              </a:rPr>
              <a:t>Discussion </a:t>
            </a:r>
          </a:p>
        </p:txBody>
      </p:sp>
    </p:spTree>
    <p:extLst>
      <p:ext uri="{BB962C8B-B14F-4D97-AF65-F5344CB8AC3E}">
        <p14:creationId xmlns:p14="http://schemas.microsoft.com/office/powerpoint/2010/main" val="59664135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DD92AF9-AE10-88B9-AA83-7C03DE8DD075}"/>
              </a:ext>
            </a:extLst>
          </p:cNvPr>
          <p:cNvSpPr>
            <a:spLocks noGrp="1"/>
          </p:cNvSpPr>
          <p:nvPr>
            <p:ph idx="1"/>
          </p:nvPr>
        </p:nvSpPr>
        <p:spPr/>
        <p:txBody>
          <a:bodyPr/>
          <a:lstStyle/>
          <a:p>
            <a:r>
              <a:rPr lang="en-GB" dirty="0"/>
              <a:t>How is your school context different to School A?</a:t>
            </a:r>
          </a:p>
          <a:p>
            <a:r>
              <a:rPr lang="en-GB" dirty="0"/>
              <a:t>What opportunities will this provide for your RPT and how can they capitalise on this?  </a:t>
            </a:r>
          </a:p>
        </p:txBody>
      </p:sp>
      <p:sp>
        <p:nvSpPr>
          <p:cNvPr id="2" name="Slide Number Placeholder 1">
            <a:extLst>
              <a:ext uri="{FF2B5EF4-FFF2-40B4-BE49-F238E27FC236}">
                <a16:creationId xmlns:a16="http://schemas.microsoft.com/office/drawing/2014/main" id="{6471FF54-5B69-D4B0-028D-DDEB0CF11D91}"/>
              </a:ext>
            </a:extLst>
          </p:cNvPr>
          <p:cNvSpPr>
            <a:spLocks noGrp="1"/>
          </p:cNvSpPr>
          <p:nvPr>
            <p:ph type="sldNum" sz="quarter" idx="10"/>
          </p:nvPr>
        </p:nvSpPr>
        <p:spPr/>
        <p:txBody>
          <a:bodyPr/>
          <a:lstStyle/>
          <a:p>
            <a:fld id="{8CAE96E1-FE19-476C-9CF0-3BB4903735D9}" type="slidenum">
              <a:rPr lang="en-GB" altLang="en-US" smtClean="0"/>
              <a:pPr/>
              <a:t>22</a:t>
            </a:fld>
            <a:endParaRPr lang="en-GB" altLang="en-US"/>
          </a:p>
        </p:txBody>
      </p:sp>
      <p:sp>
        <p:nvSpPr>
          <p:cNvPr id="6" name="Title 5">
            <a:extLst>
              <a:ext uri="{FF2B5EF4-FFF2-40B4-BE49-F238E27FC236}">
                <a16:creationId xmlns:a16="http://schemas.microsoft.com/office/drawing/2014/main" id="{098C9FD9-18A9-7285-180F-BEEC5DEF4D75}"/>
              </a:ext>
            </a:extLst>
          </p:cNvPr>
          <p:cNvSpPr>
            <a:spLocks noGrp="1"/>
          </p:cNvSpPr>
          <p:nvPr>
            <p:ph type="title"/>
          </p:nvPr>
        </p:nvSpPr>
        <p:spPr/>
        <p:txBody>
          <a:bodyPr/>
          <a:lstStyle/>
          <a:p>
            <a:r>
              <a:rPr lang="en-US" kern="100" dirty="0">
                <a:latin typeface="Calibri" panose="020F0502020204030204" pitchFamily="34" charset="0"/>
                <a:ea typeface="Calibri" panose="020F0502020204030204" pitchFamily="34" charset="0"/>
              </a:rPr>
              <a:t>Making the most of the opportunities Sch B can afford</a:t>
            </a:r>
            <a:br>
              <a:rPr lang="en-US" sz="4000" kern="100" dirty="0">
                <a:effectLst/>
                <a:latin typeface="Calibri" panose="020F0502020204030204" pitchFamily="34" charset="0"/>
                <a:ea typeface="Calibri" panose="020F0502020204030204" pitchFamily="34" charset="0"/>
                <a:cs typeface="Arial" panose="020B0604020202020204" pitchFamily="34" charset="0"/>
              </a:rPr>
            </a:br>
            <a:endParaRPr lang="en-GB" dirty="0"/>
          </a:p>
        </p:txBody>
      </p:sp>
    </p:spTree>
    <p:extLst>
      <p:ext uri="{BB962C8B-B14F-4D97-AF65-F5344CB8AC3E}">
        <p14:creationId xmlns:p14="http://schemas.microsoft.com/office/powerpoint/2010/main" val="272952308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EBF35C45-968C-6F27-4EA5-10CD231BD638}"/>
              </a:ext>
            </a:extLst>
          </p:cNvPr>
          <p:cNvSpPr>
            <a:spLocks noGrp="1"/>
          </p:cNvSpPr>
          <p:nvPr>
            <p:ph type="title"/>
          </p:nvPr>
        </p:nvSpPr>
        <p:spPr>
          <a:xfrm>
            <a:off x="591946" y="404664"/>
            <a:ext cx="11040000" cy="828000"/>
          </a:xfrm>
        </p:spPr>
        <p:txBody>
          <a:bodyPr wrap="none" anchor="b">
            <a:normAutofit/>
          </a:bodyPr>
          <a:lstStyle/>
          <a:p>
            <a:r>
              <a:rPr lang="en-GB" dirty="0"/>
              <a:t>Observation &amp; Feedback </a:t>
            </a:r>
          </a:p>
        </p:txBody>
      </p:sp>
      <p:sp>
        <p:nvSpPr>
          <p:cNvPr id="2" name="Slide Number Placeholder 1">
            <a:extLst>
              <a:ext uri="{FF2B5EF4-FFF2-40B4-BE49-F238E27FC236}">
                <a16:creationId xmlns:a16="http://schemas.microsoft.com/office/drawing/2014/main" id="{FA85A5B4-4F56-C13E-23AA-62982C63E44E}"/>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8CAE96E1-FE19-476C-9CF0-3BB4903735D9}" type="slidenum">
              <a:rPr lang="en-GB" altLang="en-US" smtClean="0"/>
              <a:pPr>
                <a:spcAft>
                  <a:spcPts val="600"/>
                </a:spcAft>
              </a:pPr>
              <a:t>23</a:t>
            </a:fld>
            <a:endParaRPr lang="en-GB" altLang="en-US"/>
          </a:p>
        </p:txBody>
      </p:sp>
      <p:sp>
        <p:nvSpPr>
          <p:cNvPr id="8" name="Content Placeholder 7">
            <a:extLst>
              <a:ext uri="{FF2B5EF4-FFF2-40B4-BE49-F238E27FC236}">
                <a16:creationId xmlns:a16="http://schemas.microsoft.com/office/drawing/2014/main" id="{598CD85A-A1F0-B056-7A65-B430F94F020B}"/>
              </a:ext>
            </a:extLst>
          </p:cNvPr>
          <p:cNvSpPr txBox="1">
            <a:spLocks noGrp="1"/>
          </p:cNvSpPr>
          <p:nvPr>
            <p:ph idx="11"/>
          </p:nvPr>
        </p:nvSpPr>
        <p:spPr>
          <a:xfrm>
            <a:off x="335360" y="1628800"/>
            <a:ext cx="7272808" cy="2016224"/>
          </a:xfrm>
        </p:spPr>
        <p:txBody>
          <a:bodyPr rot="0" spcFirstLastPara="0" vertOverflow="overflow" horzOverflow="overflow" vert="horz" wrap="square" lIns="60960" tIns="30480" rIns="60960" bIns="30480" numCol="1" spcCol="0" rtlCol="0" fromWordArt="0" anchor="t" anchorCtr="0" forceAA="0" compatLnSpc="1">
            <a:prstTxWarp prst="textNoShape">
              <a:avLst/>
            </a:prstTxWarp>
            <a:normAutofit/>
          </a:bodyPr>
          <a:lstStyle/>
          <a:p>
            <a:pPr marL="304815" indent="-304815">
              <a:lnSpc>
                <a:spcPct val="90000"/>
              </a:lnSpc>
              <a:buFont typeface="Arial,Sans-Serif"/>
              <a:buChar char="•"/>
            </a:pPr>
            <a:r>
              <a:rPr lang="en-US" dirty="0"/>
              <a:t>What is your current practice?</a:t>
            </a:r>
          </a:p>
          <a:p>
            <a:pPr marL="664815" lvl="1" indent="-304815">
              <a:lnSpc>
                <a:spcPct val="90000"/>
              </a:lnSpc>
              <a:buFont typeface="Arial,Sans-Serif"/>
              <a:buChar char="•"/>
            </a:pPr>
            <a:r>
              <a:rPr lang="en-US" dirty="0"/>
              <a:t>Do you provide a live ‘account’ of lesson? How do you frame/word what you see? </a:t>
            </a:r>
          </a:p>
          <a:p>
            <a:pPr marL="664815" lvl="1" indent="-304815">
              <a:lnSpc>
                <a:spcPct val="90000"/>
              </a:lnSpc>
              <a:buFont typeface="Arial,Sans-Serif"/>
              <a:buChar char="•"/>
            </a:pPr>
            <a:r>
              <a:rPr lang="en-US" dirty="0"/>
              <a:t>When you give verbal feedback, how do you structure this? </a:t>
            </a:r>
          </a:p>
        </p:txBody>
      </p:sp>
      <p:pic>
        <p:nvPicPr>
          <p:cNvPr id="17" name="Picture 16">
            <a:extLst>
              <a:ext uri="{FF2B5EF4-FFF2-40B4-BE49-F238E27FC236}">
                <a16:creationId xmlns:a16="http://schemas.microsoft.com/office/drawing/2014/main" id="{8811D9DD-B0B6-AE8B-2BB8-0B4DD4A1E53B}"/>
              </a:ext>
            </a:extLst>
          </p:cNvPr>
          <p:cNvPicPr>
            <a:picLocks noChangeAspect="1"/>
          </p:cNvPicPr>
          <p:nvPr/>
        </p:nvPicPr>
        <p:blipFill>
          <a:blip r:embed="rId3"/>
          <a:stretch>
            <a:fillRect/>
          </a:stretch>
        </p:blipFill>
        <p:spPr>
          <a:xfrm>
            <a:off x="8184232" y="1628800"/>
            <a:ext cx="3762080" cy="4644544"/>
          </a:xfrm>
          <a:prstGeom prst="rect">
            <a:avLst/>
          </a:prstGeom>
          <a:noFill/>
        </p:spPr>
      </p:pic>
      <p:sp>
        <p:nvSpPr>
          <p:cNvPr id="19" name="TextBox 18">
            <a:extLst>
              <a:ext uri="{FF2B5EF4-FFF2-40B4-BE49-F238E27FC236}">
                <a16:creationId xmlns:a16="http://schemas.microsoft.com/office/drawing/2014/main" id="{34633FD3-CEF8-19A5-3173-DC6EE2060609}"/>
              </a:ext>
            </a:extLst>
          </p:cNvPr>
          <p:cNvSpPr txBox="1"/>
          <p:nvPr/>
        </p:nvSpPr>
        <p:spPr>
          <a:xfrm>
            <a:off x="83333" y="3558005"/>
            <a:ext cx="8100899" cy="3083921"/>
          </a:xfrm>
          <a:prstGeom prst="rect">
            <a:avLst/>
          </a:prstGeom>
          <a:solidFill>
            <a:srgbClr val="FFFF00"/>
          </a:solidFill>
        </p:spPr>
        <p:txBody>
          <a:bodyPr wrap="square">
            <a:spAutoFit/>
          </a:bodyPr>
          <a:lstStyle/>
          <a:p>
            <a:pPr>
              <a:lnSpc>
                <a:spcPct val="90000"/>
              </a:lnSpc>
            </a:pPr>
            <a:r>
              <a:rPr lang="en-US" sz="2400" u="sng" dirty="0" err="1"/>
              <a:t>Utilise</a:t>
            </a:r>
            <a:r>
              <a:rPr lang="en-US" sz="2400" u="sng" dirty="0"/>
              <a:t> Reflective Practice</a:t>
            </a:r>
          </a:p>
          <a:p>
            <a:pPr>
              <a:lnSpc>
                <a:spcPct val="90000"/>
              </a:lnSpc>
            </a:pPr>
            <a:endParaRPr lang="en-US" sz="2400" i="1" dirty="0"/>
          </a:p>
          <a:p>
            <a:pPr>
              <a:lnSpc>
                <a:spcPct val="90000"/>
              </a:lnSpc>
            </a:pPr>
            <a:r>
              <a:rPr lang="en-US" sz="2400" b="1" i="1" dirty="0"/>
              <a:t>Instead</a:t>
            </a:r>
            <a:r>
              <a:rPr lang="en-US" sz="2400" i="1" dirty="0"/>
              <a:t> of asking ‘How do you think that went?’</a:t>
            </a:r>
          </a:p>
          <a:p>
            <a:pPr>
              <a:lnSpc>
                <a:spcPct val="90000"/>
              </a:lnSpc>
            </a:pPr>
            <a:endParaRPr lang="en-US" sz="2400" dirty="0"/>
          </a:p>
          <a:p>
            <a:pPr>
              <a:lnSpc>
                <a:spcPct val="90000"/>
              </a:lnSpc>
            </a:pPr>
            <a:r>
              <a:rPr lang="en-GB" sz="2400" b="1" i="1" dirty="0"/>
              <a:t>Ask</a:t>
            </a:r>
            <a:r>
              <a:rPr lang="en-GB" sz="2400" i="1" dirty="0"/>
              <a:t>: </a:t>
            </a:r>
            <a:r>
              <a:rPr lang="en-GB" sz="2400" i="1" dirty="0">
                <a:solidFill>
                  <a:schemeClr val="accent1"/>
                </a:solidFill>
              </a:rPr>
              <a:t>‘What did you want the pupils to learn?’</a:t>
            </a:r>
          </a:p>
          <a:p>
            <a:pPr>
              <a:lnSpc>
                <a:spcPct val="90000"/>
              </a:lnSpc>
            </a:pPr>
            <a:endParaRPr lang="en-GB" sz="2400" i="1" dirty="0"/>
          </a:p>
          <a:p>
            <a:pPr>
              <a:lnSpc>
                <a:spcPct val="90000"/>
              </a:lnSpc>
            </a:pPr>
            <a:endParaRPr lang="en-GB" sz="2400" i="1" dirty="0"/>
          </a:p>
          <a:p>
            <a:pPr>
              <a:lnSpc>
                <a:spcPct val="90000"/>
              </a:lnSpc>
            </a:pPr>
            <a:r>
              <a:rPr lang="en-GB" sz="2400" i="1" dirty="0"/>
              <a:t>Ensuring other colleagues who will provide feedback are aware of how to do this – trickle down of mentor training! </a:t>
            </a:r>
          </a:p>
        </p:txBody>
      </p:sp>
    </p:spTree>
    <p:extLst>
      <p:ext uri="{BB962C8B-B14F-4D97-AF65-F5344CB8AC3E}">
        <p14:creationId xmlns:p14="http://schemas.microsoft.com/office/powerpoint/2010/main" val="173963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4D3C1-CDED-BABB-0020-4ED4E16033F3}"/>
              </a:ext>
            </a:extLst>
          </p:cNvPr>
          <p:cNvSpPr>
            <a:spLocks noGrp="1"/>
          </p:cNvSpPr>
          <p:nvPr>
            <p:ph type="title"/>
          </p:nvPr>
        </p:nvSpPr>
        <p:spPr>
          <a:xfrm>
            <a:off x="180966" y="446092"/>
            <a:ext cx="10515599" cy="932688"/>
          </a:xfrm>
        </p:spPr>
        <p:txBody>
          <a:bodyPr vert="horz" lIns="91440" tIns="45720" rIns="91440" bIns="45720" rtlCol="0" anchor="b">
            <a:normAutofit/>
          </a:bodyPr>
          <a:lstStyle/>
          <a:p>
            <a:r>
              <a:rPr lang="en-US" sz="5400" kern="1200" dirty="0">
                <a:solidFill>
                  <a:schemeClr val="tx1"/>
                </a:solidFill>
                <a:latin typeface="+mj-lt"/>
                <a:ea typeface="+mj-ea"/>
                <a:cs typeface="+mj-cs"/>
              </a:rPr>
              <a:t>Course Expectations for Planning</a:t>
            </a:r>
          </a:p>
        </p:txBody>
      </p:sp>
      <p:graphicFrame>
        <p:nvGraphicFramePr>
          <p:cNvPr id="4" name="Content Placeholder 3">
            <a:extLst>
              <a:ext uri="{FF2B5EF4-FFF2-40B4-BE49-F238E27FC236}">
                <a16:creationId xmlns:a16="http://schemas.microsoft.com/office/drawing/2014/main" id="{6B07B21C-0D1E-8AEB-26F9-8E8B7777C23C}"/>
              </a:ext>
            </a:extLst>
          </p:cNvPr>
          <p:cNvGraphicFramePr>
            <a:graphicFrameLocks noGrp="1"/>
          </p:cNvGraphicFramePr>
          <p:nvPr>
            <p:ph idx="1"/>
            <p:extLst>
              <p:ext uri="{D42A27DB-BD31-4B8C-83A1-F6EECF244321}">
                <p14:modId xmlns:p14="http://schemas.microsoft.com/office/powerpoint/2010/main" val="1501736504"/>
              </p:ext>
            </p:extLst>
          </p:nvPr>
        </p:nvGraphicFramePr>
        <p:xfrm>
          <a:off x="157714" y="1378780"/>
          <a:ext cx="11876568" cy="5072356"/>
        </p:xfrm>
        <a:graphic>
          <a:graphicData uri="http://schemas.openxmlformats.org/drawingml/2006/table">
            <a:tbl>
              <a:tblPr firstRow="1" bandRow="1"/>
              <a:tblGrid>
                <a:gridCol w="3242773">
                  <a:extLst>
                    <a:ext uri="{9D8B030D-6E8A-4147-A177-3AD203B41FA5}">
                      <a16:colId xmlns:a16="http://schemas.microsoft.com/office/drawing/2014/main" val="1058072833"/>
                    </a:ext>
                  </a:extLst>
                </a:gridCol>
                <a:gridCol w="8633795">
                  <a:extLst>
                    <a:ext uri="{9D8B030D-6E8A-4147-A177-3AD203B41FA5}">
                      <a16:colId xmlns:a16="http://schemas.microsoft.com/office/drawing/2014/main" val="2882860285"/>
                    </a:ext>
                  </a:extLst>
                </a:gridCol>
              </a:tblGrid>
              <a:tr h="970100">
                <a:tc>
                  <a:txBody>
                    <a:bodyPr/>
                    <a:lstStyle/>
                    <a:p>
                      <a:pPr algn="l" rtl="0" fontAlgn="base"/>
                      <a:r>
                        <a:rPr lang="en-GB" sz="2400" b="1" i="0" dirty="0">
                          <a:effectLst/>
                          <a:latin typeface="Calibri" panose="020F0502020204030204" pitchFamily="34" charset="0"/>
                        </a:rPr>
                        <a:t>Shared Implementation stage</a:t>
                      </a:r>
                      <a:r>
                        <a:rPr lang="en-GB" sz="2400" b="0" i="0" dirty="0">
                          <a:effectLst/>
                          <a:latin typeface="Calibri" panose="020F0502020204030204" pitchFamily="34" charset="0"/>
                        </a:rPr>
                        <a:t> (Oct-Dec)</a:t>
                      </a:r>
                      <a:endParaRPr lang="en-GB" sz="3600" b="0" i="0" dirty="0">
                        <a:effectLs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tc>
                  <a:txBody>
                    <a:bodyPr/>
                    <a:lstStyle/>
                    <a:p>
                      <a:pPr algn="l" rtl="0" fontAlgn="base"/>
                      <a:r>
                        <a:rPr lang="en-US" sz="1800" b="0" i="0" dirty="0">
                          <a:solidFill>
                            <a:schemeClr val="bg1"/>
                          </a:solidFill>
                          <a:effectLst/>
                          <a:highlight>
                            <a:srgbClr val="FF0000"/>
                          </a:highlight>
                          <a:latin typeface="Calibri" panose="020F0502020204030204" pitchFamily="34" charset="0"/>
                        </a:rPr>
                        <a:t>RPTs </a:t>
                      </a:r>
                      <a:r>
                        <a:rPr lang="en-US" sz="1800" b="1" i="0" dirty="0">
                          <a:solidFill>
                            <a:schemeClr val="bg1"/>
                          </a:solidFill>
                          <a:effectLst/>
                          <a:highlight>
                            <a:srgbClr val="FF0000"/>
                          </a:highlight>
                          <a:latin typeface="Calibri" panose="020F0502020204030204" pitchFamily="34" charset="0"/>
                        </a:rPr>
                        <a:t>complete a full lesson planning pro-forma </a:t>
                      </a:r>
                      <a:r>
                        <a:rPr lang="en-US" sz="1800" b="0" i="0" dirty="0">
                          <a:solidFill>
                            <a:schemeClr val="bg1"/>
                          </a:solidFill>
                          <a:effectLst/>
                          <a:highlight>
                            <a:srgbClr val="FF0000"/>
                          </a:highlight>
                          <a:latin typeface="Calibri" panose="020F0502020204030204" pitchFamily="34" charset="0"/>
                        </a:rPr>
                        <a:t>designed by their Subject Lead </a:t>
                      </a:r>
                      <a:r>
                        <a:rPr lang="en-US" sz="1800" b="0" i="0" dirty="0">
                          <a:effectLst/>
                          <a:latin typeface="Calibri" panose="020F0502020204030204" pitchFamily="34" charset="0"/>
                        </a:rPr>
                        <a:t>for every lesson. </a:t>
                      </a:r>
                      <a:endParaRPr lang="en-US" sz="2800" b="0" i="0" dirty="0">
                        <a:effectLst/>
                      </a:endParaRPr>
                    </a:p>
                    <a:p>
                      <a:pPr algn="l" rtl="0" fontAlgn="base"/>
                      <a:r>
                        <a:rPr lang="en-US" sz="1800" b="0" i="0" dirty="0">
                          <a:effectLst/>
                          <a:latin typeface="Calibri" panose="020F0502020204030204" pitchFamily="34" charset="0"/>
                        </a:rPr>
                        <a:t>When teaching parts of lessons, RPTs still must follow this process. </a:t>
                      </a:r>
                      <a:endParaRPr lang="en-US" sz="2800" b="0" i="0" dirty="0">
                        <a:effectLs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FFFF00"/>
                    </a:solidFill>
                  </a:tcPr>
                </a:tc>
                <a:extLst>
                  <a:ext uri="{0D108BD9-81ED-4DB2-BD59-A6C34878D82A}">
                    <a16:rowId xmlns:a16="http://schemas.microsoft.com/office/drawing/2014/main" val="1155571678"/>
                  </a:ext>
                </a:extLst>
              </a:tr>
              <a:tr h="2051128">
                <a:tc>
                  <a:txBody>
                    <a:bodyPr/>
                    <a:lstStyle/>
                    <a:p>
                      <a:pPr fontAlgn="t"/>
                      <a:endParaRPr lang="en-GB" sz="3600" dirty="0">
                        <a:effectLst/>
                      </a:endParaRPr>
                    </a:p>
                    <a:p>
                      <a:pPr algn="l" rtl="0" fontAlgn="base"/>
                      <a:r>
                        <a:rPr lang="en-GB" sz="2400" b="1" i="0" dirty="0">
                          <a:effectLst/>
                          <a:latin typeface="Calibri" panose="020F0502020204030204" pitchFamily="34" charset="0"/>
                        </a:rPr>
                        <a:t>Guided Implementation stage</a:t>
                      </a:r>
                      <a:r>
                        <a:rPr lang="en-GB" sz="2400" b="0" i="0" dirty="0">
                          <a:effectLst/>
                          <a:latin typeface="Calibri" panose="020F0502020204030204" pitchFamily="34" charset="0"/>
                        </a:rPr>
                        <a:t> </a:t>
                      </a:r>
                    </a:p>
                    <a:p>
                      <a:pPr algn="l" rtl="0" fontAlgn="base"/>
                      <a:r>
                        <a:rPr lang="en-GB" sz="2400" b="0" i="0" dirty="0">
                          <a:effectLst/>
                          <a:latin typeface="Calibri" panose="020F0502020204030204" pitchFamily="34" charset="0"/>
                        </a:rPr>
                        <a:t>(Jan-March)</a:t>
                      </a:r>
                      <a:endParaRPr lang="en-GB" sz="3600" b="0" i="0" dirty="0">
                        <a:effectLs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l" rtl="0" fontAlgn="base"/>
                      <a:r>
                        <a:rPr lang="en-US" sz="1800" b="0" i="0" dirty="0">
                          <a:effectLst/>
                          <a:latin typeface="Calibri" panose="020F0502020204030204" pitchFamily="34" charset="0"/>
                        </a:rPr>
                        <a:t>RPTs can: </a:t>
                      </a:r>
                      <a:endParaRPr lang="en-US" sz="2800" b="0" i="0" dirty="0">
                        <a:effectLst/>
                      </a:endParaRPr>
                    </a:p>
                    <a:p>
                      <a:pPr algn="l" rtl="0" fontAlgn="base">
                        <a:buFont typeface="Arial" panose="020B0604020202020204" pitchFamily="34" charset="0"/>
                        <a:buChar char="•"/>
                      </a:pPr>
                      <a:r>
                        <a:rPr lang="en-US" sz="1800" b="1" i="0" dirty="0">
                          <a:effectLst/>
                          <a:latin typeface="Calibri" panose="020F0502020204030204" pitchFamily="34" charset="0"/>
                        </a:rPr>
                        <a:t>Plan using a medium-term plan </a:t>
                      </a:r>
                      <a:r>
                        <a:rPr lang="en-US" sz="1800" b="0" i="0" dirty="0">
                          <a:effectLst/>
                          <a:latin typeface="Calibri" panose="020F0502020204030204" pitchFamily="34" charset="0"/>
                        </a:rPr>
                        <a:t>designed by their Subject Lead to cover every lesson. </a:t>
                      </a:r>
                    </a:p>
                    <a:p>
                      <a:pPr algn="l" rtl="0" fontAlgn="base">
                        <a:buFont typeface="Arial" panose="020B0604020202020204" pitchFamily="34" charset="0"/>
                        <a:buChar char="•"/>
                      </a:pPr>
                      <a:r>
                        <a:rPr lang="en-US" sz="1800" b="0" i="0" dirty="0">
                          <a:effectLst/>
                          <a:latin typeface="Calibri" panose="020F0502020204030204" pitchFamily="34" charset="0"/>
                        </a:rPr>
                        <a:t>Plan using a </a:t>
                      </a:r>
                      <a:r>
                        <a:rPr lang="en-US" sz="1800" b="1" i="0" dirty="0">
                          <a:effectLst/>
                          <a:latin typeface="Calibri" panose="020F0502020204030204" pitchFamily="34" charset="0"/>
                        </a:rPr>
                        <a:t>simplified ‘non-negotiables’ lesson pro-forma </a:t>
                      </a:r>
                      <a:r>
                        <a:rPr lang="en-US" sz="1800" b="0" i="0" dirty="0">
                          <a:effectLst/>
                          <a:latin typeface="Calibri" panose="020F0502020204030204" pitchFamily="34" charset="0"/>
                        </a:rPr>
                        <a:t>designed by their Subject Lead. </a:t>
                      </a:r>
                      <a:r>
                        <a:rPr lang="en-US" sz="1800" b="0" i="0" dirty="0">
                          <a:effectLst/>
                          <a:highlight>
                            <a:srgbClr val="00FF00"/>
                          </a:highlight>
                          <a:latin typeface="Calibri" panose="020F0502020204030204" pitchFamily="34" charset="0"/>
                        </a:rPr>
                        <a:t>In science this is the same full planning proforma but the level of detail might reduce or be specific to targets or class for every lesson. </a:t>
                      </a:r>
                      <a:endParaRPr lang="en-US" sz="2800" b="0" i="0" dirty="0">
                        <a:effectLst/>
                      </a:endParaRPr>
                    </a:p>
                    <a:p>
                      <a:pPr algn="l" rtl="0" fontAlgn="base"/>
                      <a:r>
                        <a:rPr lang="en-US" sz="1800" b="0" i="0" dirty="0">
                          <a:effectLst/>
                          <a:latin typeface="Calibri" panose="020F0502020204030204" pitchFamily="34" charset="0"/>
                        </a:rPr>
                        <a:t>Whether RPTs choose to use the medium-term plan or the simplified lesson pro-forma, all </a:t>
                      </a:r>
                      <a:r>
                        <a:rPr lang="en-US" sz="1800" b="0" i="0" dirty="0">
                          <a:solidFill>
                            <a:schemeClr val="bg1"/>
                          </a:solidFill>
                          <a:effectLst/>
                          <a:highlight>
                            <a:srgbClr val="FF0000"/>
                          </a:highlight>
                          <a:latin typeface="Calibri" panose="020F0502020204030204" pitchFamily="34" charset="0"/>
                        </a:rPr>
                        <a:t>RPTs must complete a full lesson planning pro-forma for </a:t>
                      </a:r>
                      <a:r>
                        <a:rPr lang="en-US" sz="1800" b="1" i="0" dirty="0">
                          <a:solidFill>
                            <a:schemeClr val="bg1"/>
                          </a:solidFill>
                          <a:effectLst/>
                          <a:highlight>
                            <a:srgbClr val="FF0000"/>
                          </a:highlight>
                          <a:latin typeface="Calibri" panose="020F0502020204030204" pitchFamily="34" charset="0"/>
                        </a:rPr>
                        <a:t>1 in 3</a:t>
                      </a:r>
                      <a:r>
                        <a:rPr lang="en-US" sz="1800" b="0" i="0" dirty="0">
                          <a:solidFill>
                            <a:schemeClr val="bg1"/>
                          </a:solidFill>
                          <a:effectLst/>
                          <a:highlight>
                            <a:srgbClr val="FF0000"/>
                          </a:highlight>
                          <a:latin typeface="Calibri" panose="020F0502020204030204" pitchFamily="34" charset="0"/>
                        </a:rPr>
                        <a:t> lessons</a:t>
                      </a:r>
                      <a:r>
                        <a:rPr lang="en-US" sz="1800" b="0" i="0" dirty="0">
                          <a:effectLst/>
                          <a:highlight>
                            <a:srgbClr val="FF0000"/>
                          </a:highlight>
                          <a:latin typeface="Calibri" panose="020F0502020204030204" pitchFamily="34" charset="0"/>
                        </a:rPr>
                        <a:t>. </a:t>
                      </a:r>
                      <a:endParaRPr lang="en-US" sz="2800" b="0" i="0" dirty="0">
                        <a:effectLst/>
                        <a:highlight>
                          <a:srgbClr val="FF0000"/>
                        </a:highligh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830465"/>
                  </a:ext>
                </a:extLst>
              </a:tr>
              <a:tr h="2051128">
                <a:tc>
                  <a:txBody>
                    <a:bodyPr/>
                    <a:lstStyle/>
                    <a:p>
                      <a:pPr fontAlgn="t"/>
                      <a:endParaRPr lang="en-GB" sz="3600" dirty="0">
                        <a:effectLst/>
                      </a:endParaRPr>
                    </a:p>
                    <a:p>
                      <a:pPr algn="l" rtl="0" fontAlgn="base"/>
                      <a:r>
                        <a:rPr lang="en-GB" sz="2400" b="1" i="0" dirty="0">
                          <a:effectLst/>
                          <a:latin typeface="Calibri" panose="020F0502020204030204" pitchFamily="34" charset="0"/>
                        </a:rPr>
                        <a:t>Independent Implementation stage</a:t>
                      </a:r>
                      <a:r>
                        <a:rPr lang="en-GB" sz="2400" b="0" i="0" dirty="0">
                          <a:effectLst/>
                          <a:latin typeface="Calibri" panose="020F0502020204030204" pitchFamily="34" charset="0"/>
                        </a:rPr>
                        <a:t> </a:t>
                      </a:r>
                    </a:p>
                    <a:p>
                      <a:pPr algn="l" rtl="0" fontAlgn="base"/>
                      <a:r>
                        <a:rPr lang="en-GB" sz="2400" b="0" i="0" dirty="0">
                          <a:effectLst/>
                          <a:latin typeface="Calibri" panose="020F0502020204030204" pitchFamily="34" charset="0"/>
                        </a:rPr>
                        <a:t>(March-June)</a:t>
                      </a:r>
                      <a:endParaRPr lang="en-GB" sz="3600" b="0" i="0" dirty="0">
                        <a:effectLs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60000"/>
                        <a:lumOff val="40000"/>
                      </a:schemeClr>
                    </a:solidFill>
                  </a:tcPr>
                </a:tc>
                <a:tc>
                  <a:txBody>
                    <a:bodyPr/>
                    <a:lstStyle/>
                    <a:p>
                      <a:pPr algn="l" rtl="0" fontAlgn="base"/>
                      <a:r>
                        <a:rPr lang="en-US" sz="1800" b="0" i="0" dirty="0">
                          <a:effectLst/>
                          <a:latin typeface="Calibri" panose="020F0502020204030204" pitchFamily="34" charset="0"/>
                        </a:rPr>
                        <a:t>RPTs can: </a:t>
                      </a:r>
                      <a:endParaRPr lang="en-US" sz="2800" b="0" i="0" dirty="0">
                        <a:effectLst/>
                      </a:endParaRPr>
                    </a:p>
                    <a:p>
                      <a:pPr algn="l" rtl="0" fontAlgn="base">
                        <a:buFont typeface="Arial" panose="020B0604020202020204" pitchFamily="34" charset="0"/>
                        <a:buChar char="•"/>
                      </a:pPr>
                      <a:r>
                        <a:rPr lang="en-US" sz="1800" b="0" i="0" dirty="0">
                          <a:effectLst/>
                          <a:latin typeface="Calibri" panose="020F0502020204030204" pitchFamily="34" charset="0"/>
                        </a:rPr>
                        <a:t>Plan using a </a:t>
                      </a:r>
                      <a:r>
                        <a:rPr lang="en-US" sz="1800" b="0" i="0" dirty="0">
                          <a:effectLst/>
                          <a:highlight>
                            <a:srgbClr val="00FF00"/>
                          </a:highlight>
                          <a:latin typeface="Calibri" panose="020F0502020204030204" pitchFamily="34" charset="0"/>
                        </a:rPr>
                        <a:t>medium-term plan </a:t>
                      </a:r>
                      <a:r>
                        <a:rPr lang="en-US" sz="1800" b="0" i="0" dirty="0">
                          <a:effectLst/>
                          <a:latin typeface="Calibri" panose="020F0502020204030204" pitchFamily="34" charset="0"/>
                        </a:rPr>
                        <a:t>designed by their Subject Lead to cover every lesson. </a:t>
                      </a:r>
                    </a:p>
                    <a:p>
                      <a:pPr algn="l" rtl="0" fontAlgn="base">
                        <a:buFont typeface="Arial" panose="020B0604020202020204" pitchFamily="34" charset="0"/>
                        <a:buChar char="•"/>
                      </a:pPr>
                      <a:r>
                        <a:rPr lang="en-US" sz="1800" b="0" i="0" dirty="0">
                          <a:effectLst/>
                          <a:latin typeface="Calibri" panose="020F0502020204030204" pitchFamily="34" charset="0"/>
                        </a:rPr>
                        <a:t>Plan using a simplified ‘non-negotiables’ lesson pro-forma designed by their Subject Lead. </a:t>
                      </a:r>
                      <a:r>
                        <a:rPr lang="en-US" sz="1800" b="0" i="0" dirty="0">
                          <a:effectLst/>
                          <a:highlight>
                            <a:srgbClr val="00FF00"/>
                          </a:highlight>
                          <a:latin typeface="Calibri" panose="020F0502020204030204" pitchFamily="34" charset="0"/>
                        </a:rPr>
                        <a:t>In science this is the same full pro-forma with specific details to evidence thinking towards targets. </a:t>
                      </a:r>
                    </a:p>
                    <a:p>
                      <a:pPr algn="l" rtl="0" fontAlgn="base"/>
                      <a:r>
                        <a:rPr lang="en-US" sz="1800" b="0" i="0" dirty="0">
                          <a:effectLst/>
                          <a:latin typeface="Calibri" panose="020F0502020204030204" pitchFamily="34" charset="0"/>
                        </a:rPr>
                        <a:t> Whether RPTs choose to use the medium-term plan or the simplified lesson pro-forma, all </a:t>
                      </a:r>
                      <a:r>
                        <a:rPr lang="en-US" sz="1800" b="0" i="0" dirty="0">
                          <a:solidFill>
                            <a:schemeClr val="bg1"/>
                          </a:solidFill>
                          <a:effectLst/>
                          <a:highlight>
                            <a:srgbClr val="FF0000"/>
                          </a:highlight>
                          <a:latin typeface="Calibri" panose="020F0502020204030204" pitchFamily="34" charset="0"/>
                        </a:rPr>
                        <a:t>RPTs must complete a full lesson planning pro-form for </a:t>
                      </a:r>
                      <a:r>
                        <a:rPr lang="en-US" sz="1800" b="1" i="0" dirty="0">
                          <a:solidFill>
                            <a:schemeClr val="bg1"/>
                          </a:solidFill>
                          <a:effectLst/>
                          <a:highlight>
                            <a:srgbClr val="FF0000"/>
                          </a:highlight>
                          <a:latin typeface="Calibri" panose="020F0502020204030204" pitchFamily="34" charset="0"/>
                        </a:rPr>
                        <a:t>1 in 5</a:t>
                      </a:r>
                      <a:r>
                        <a:rPr lang="en-US" sz="1800" b="0" i="0" dirty="0">
                          <a:solidFill>
                            <a:schemeClr val="bg1"/>
                          </a:solidFill>
                          <a:effectLst/>
                          <a:highlight>
                            <a:srgbClr val="FF0000"/>
                          </a:highlight>
                          <a:latin typeface="Calibri" panose="020F0502020204030204" pitchFamily="34" charset="0"/>
                        </a:rPr>
                        <a:t> lessons</a:t>
                      </a:r>
                      <a:r>
                        <a:rPr lang="en-US" sz="1800" b="0" i="0" dirty="0">
                          <a:effectLst/>
                          <a:highlight>
                            <a:srgbClr val="FF0000"/>
                          </a:highlight>
                          <a:latin typeface="Calibri" panose="020F0502020204030204" pitchFamily="34" charset="0"/>
                        </a:rPr>
                        <a:t>. </a:t>
                      </a:r>
                      <a:endParaRPr lang="en-US" sz="2800" b="0" i="0" dirty="0">
                        <a:effectLst/>
                        <a:highlight>
                          <a:srgbClr val="FF0000"/>
                        </a:highlight>
                      </a:endParaRPr>
                    </a:p>
                  </a:txBody>
                  <a:tcPr marL="117012" marR="117012" marT="58506" marB="58506">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4232922544"/>
                  </a:ext>
                </a:extLst>
              </a:tr>
            </a:tbl>
          </a:graphicData>
        </a:graphic>
      </p:graphicFrame>
      <p:sp>
        <p:nvSpPr>
          <p:cNvPr id="5" name="TextBox 4">
            <a:extLst>
              <a:ext uri="{FF2B5EF4-FFF2-40B4-BE49-F238E27FC236}">
                <a16:creationId xmlns:a16="http://schemas.microsoft.com/office/drawing/2014/main" id="{173AC0ED-A5F8-CDAE-1BD5-30E99480B410}"/>
              </a:ext>
            </a:extLst>
          </p:cNvPr>
          <p:cNvSpPr txBox="1"/>
          <p:nvPr/>
        </p:nvSpPr>
        <p:spPr>
          <a:xfrm>
            <a:off x="5509205" y="6449592"/>
            <a:ext cx="6004578" cy="408408"/>
          </a:xfrm>
          <a:prstGeom prst="rect">
            <a:avLst/>
          </a:prstGeom>
          <a:noFill/>
        </p:spPr>
        <p:txBody>
          <a:bodyPr wrap="square" rtlCol="0">
            <a:spAutoFit/>
          </a:bodyPr>
          <a:lstStyle/>
          <a:p>
            <a:r>
              <a:rPr lang="en-GB" dirty="0"/>
              <a:t>(</a:t>
            </a:r>
            <a:r>
              <a:rPr lang="en-GB" dirty="0" err="1"/>
              <a:t>MoG</a:t>
            </a:r>
            <a:r>
              <a:rPr lang="en-GB" dirty="0"/>
              <a:t>, Appendix 20 ‘Principles of Planning’)</a:t>
            </a:r>
          </a:p>
        </p:txBody>
      </p:sp>
    </p:spTree>
    <p:extLst>
      <p:ext uri="{BB962C8B-B14F-4D97-AF65-F5344CB8AC3E}">
        <p14:creationId xmlns:p14="http://schemas.microsoft.com/office/powerpoint/2010/main" val="59900725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2045F8-1BFE-0056-A636-42E3610216C7}"/>
              </a:ext>
            </a:extLst>
          </p:cNvPr>
          <p:cNvSpPr>
            <a:spLocks noGrp="1"/>
          </p:cNvSpPr>
          <p:nvPr>
            <p:ph type="sldNum" sz="quarter" idx="10"/>
          </p:nvPr>
        </p:nvSpPr>
        <p:spPr/>
        <p:txBody>
          <a:bodyPr/>
          <a:lstStyle/>
          <a:p>
            <a:fld id="{DCF6A46F-80AB-49F3-8C7E-9717ED945456}" type="slidenum">
              <a:rPr lang="en-GB" altLang="en-US" smtClean="0"/>
              <a:pPr/>
              <a:t>25</a:t>
            </a:fld>
            <a:endParaRPr lang="en-GB" altLang="en-US"/>
          </a:p>
        </p:txBody>
      </p:sp>
      <p:sp>
        <p:nvSpPr>
          <p:cNvPr id="4" name="Title 3">
            <a:extLst>
              <a:ext uri="{FF2B5EF4-FFF2-40B4-BE49-F238E27FC236}">
                <a16:creationId xmlns:a16="http://schemas.microsoft.com/office/drawing/2014/main" id="{07A4048B-4C5A-CEED-B7EC-060CCF143BCB}"/>
              </a:ext>
            </a:extLst>
          </p:cNvPr>
          <p:cNvSpPr>
            <a:spLocks noGrp="1"/>
          </p:cNvSpPr>
          <p:nvPr>
            <p:ph type="title"/>
          </p:nvPr>
        </p:nvSpPr>
        <p:spPr>
          <a:xfrm>
            <a:off x="566399" y="188640"/>
            <a:ext cx="11040000" cy="828000"/>
          </a:xfrm>
        </p:spPr>
        <p:txBody>
          <a:bodyPr/>
          <a:lstStyle/>
          <a:p>
            <a:r>
              <a:rPr lang="en-GB" dirty="0"/>
              <a:t>Science medium term plan </a:t>
            </a:r>
          </a:p>
        </p:txBody>
      </p:sp>
      <p:pic>
        <p:nvPicPr>
          <p:cNvPr id="6" name="Picture 5">
            <a:extLst>
              <a:ext uri="{FF2B5EF4-FFF2-40B4-BE49-F238E27FC236}">
                <a16:creationId xmlns:a16="http://schemas.microsoft.com/office/drawing/2014/main" id="{A217DB09-A313-8FFC-71C7-A25690E544E0}"/>
              </a:ext>
            </a:extLst>
          </p:cNvPr>
          <p:cNvPicPr>
            <a:picLocks noChangeAspect="1"/>
          </p:cNvPicPr>
          <p:nvPr/>
        </p:nvPicPr>
        <p:blipFill>
          <a:blip r:embed="rId3"/>
          <a:stretch>
            <a:fillRect/>
          </a:stretch>
        </p:blipFill>
        <p:spPr>
          <a:xfrm>
            <a:off x="549698" y="1085093"/>
            <a:ext cx="8410575" cy="5534025"/>
          </a:xfrm>
          <a:prstGeom prst="rect">
            <a:avLst/>
          </a:prstGeom>
        </p:spPr>
      </p:pic>
      <p:sp>
        <p:nvSpPr>
          <p:cNvPr id="7" name="TextBox 6">
            <a:extLst>
              <a:ext uri="{FF2B5EF4-FFF2-40B4-BE49-F238E27FC236}">
                <a16:creationId xmlns:a16="http://schemas.microsoft.com/office/drawing/2014/main" id="{B21C6316-4337-2147-4355-05973963AF74}"/>
              </a:ext>
            </a:extLst>
          </p:cNvPr>
          <p:cNvSpPr txBox="1"/>
          <p:nvPr/>
        </p:nvSpPr>
        <p:spPr>
          <a:xfrm>
            <a:off x="2495600" y="3190385"/>
            <a:ext cx="2736304" cy="1323439"/>
          </a:xfrm>
          <a:prstGeom prst="rect">
            <a:avLst/>
          </a:prstGeom>
          <a:solidFill>
            <a:schemeClr val="bg1"/>
          </a:solidFill>
        </p:spPr>
        <p:txBody>
          <a:bodyPr wrap="square" rtlCol="0">
            <a:spAutoFit/>
          </a:bodyPr>
          <a:lstStyle/>
          <a:p>
            <a:r>
              <a:rPr lang="en-GB" dirty="0">
                <a:solidFill>
                  <a:schemeClr val="accent1"/>
                </a:solidFill>
                <a:latin typeface="+mn-lt"/>
              </a:rPr>
              <a:t>Populate from SoW/dept resources</a:t>
            </a:r>
          </a:p>
          <a:p>
            <a:r>
              <a:rPr lang="en-GB" dirty="0">
                <a:solidFill>
                  <a:schemeClr val="accent1"/>
                </a:solidFill>
              </a:rPr>
              <a:t>Include as much detail as possible </a:t>
            </a:r>
            <a:r>
              <a:rPr lang="en-GB" dirty="0">
                <a:solidFill>
                  <a:schemeClr val="accent1"/>
                </a:solidFill>
                <a:latin typeface="+mn-lt"/>
              </a:rPr>
              <a:t> </a:t>
            </a:r>
          </a:p>
        </p:txBody>
      </p:sp>
      <p:sp>
        <p:nvSpPr>
          <p:cNvPr id="8" name="TextBox 7">
            <a:extLst>
              <a:ext uri="{FF2B5EF4-FFF2-40B4-BE49-F238E27FC236}">
                <a16:creationId xmlns:a16="http://schemas.microsoft.com/office/drawing/2014/main" id="{FA0BD162-142D-B4BF-D99F-9219FBDC35E3}"/>
              </a:ext>
            </a:extLst>
          </p:cNvPr>
          <p:cNvSpPr txBox="1"/>
          <p:nvPr/>
        </p:nvSpPr>
        <p:spPr>
          <a:xfrm>
            <a:off x="6312024" y="3223839"/>
            <a:ext cx="2160239" cy="1015663"/>
          </a:xfrm>
          <a:prstGeom prst="rect">
            <a:avLst/>
          </a:prstGeom>
          <a:solidFill>
            <a:schemeClr val="bg1"/>
          </a:solidFill>
        </p:spPr>
        <p:txBody>
          <a:bodyPr wrap="square" rtlCol="0">
            <a:spAutoFit/>
          </a:bodyPr>
          <a:lstStyle/>
          <a:p>
            <a:r>
              <a:rPr lang="en-GB" dirty="0">
                <a:solidFill>
                  <a:schemeClr val="accent5">
                    <a:lumMod val="50000"/>
                  </a:schemeClr>
                </a:solidFill>
                <a:latin typeface="+mn-lt"/>
              </a:rPr>
              <a:t>Students to unpick and adapt for each class</a:t>
            </a:r>
          </a:p>
        </p:txBody>
      </p:sp>
      <p:sp>
        <p:nvSpPr>
          <p:cNvPr id="9" name="TextBox 8">
            <a:extLst>
              <a:ext uri="{FF2B5EF4-FFF2-40B4-BE49-F238E27FC236}">
                <a16:creationId xmlns:a16="http://schemas.microsoft.com/office/drawing/2014/main" id="{B03B84FB-54E8-AAC3-301A-87ACE94D5206}"/>
              </a:ext>
            </a:extLst>
          </p:cNvPr>
          <p:cNvSpPr txBox="1"/>
          <p:nvPr/>
        </p:nvSpPr>
        <p:spPr>
          <a:xfrm>
            <a:off x="9696400" y="1498589"/>
            <a:ext cx="2089918" cy="3170099"/>
          </a:xfrm>
          <a:prstGeom prst="rect">
            <a:avLst/>
          </a:prstGeom>
          <a:noFill/>
        </p:spPr>
        <p:txBody>
          <a:bodyPr wrap="square" rtlCol="0">
            <a:spAutoFit/>
          </a:bodyPr>
          <a:lstStyle/>
          <a:p>
            <a:r>
              <a:rPr lang="en-GB" dirty="0">
                <a:solidFill>
                  <a:schemeClr val="tx2"/>
                </a:solidFill>
                <a:latin typeface="+mn-lt"/>
              </a:rPr>
              <a:t>Can form rich evidence of RPT planning but only if intent is made explicit for each section so they can explain why they are using each resource or activity</a:t>
            </a:r>
          </a:p>
        </p:txBody>
      </p:sp>
      <p:sp>
        <p:nvSpPr>
          <p:cNvPr id="10" name="TextBox 9">
            <a:extLst>
              <a:ext uri="{FF2B5EF4-FFF2-40B4-BE49-F238E27FC236}">
                <a16:creationId xmlns:a16="http://schemas.microsoft.com/office/drawing/2014/main" id="{8FE5B0E2-6845-94A1-8D8F-6094A8836960}"/>
              </a:ext>
            </a:extLst>
          </p:cNvPr>
          <p:cNvSpPr txBox="1"/>
          <p:nvPr/>
        </p:nvSpPr>
        <p:spPr>
          <a:xfrm flipH="1">
            <a:off x="9696400" y="4987621"/>
            <a:ext cx="2304256" cy="1015663"/>
          </a:xfrm>
          <a:prstGeom prst="rect">
            <a:avLst/>
          </a:prstGeom>
          <a:noFill/>
        </p:spPr>
        <p:txBody>
          <a:bodyPr wrap="square" rtlCol="0">
            <a:spAutoFit/>
          </a:bodyPr>
          <a:lstStyle/>
          <a:p>
            <a:r>
              <a:rPr lang="en-GB" dirty="0">
                <a:solidFill>
                  <a:schemeClr val="tx2"/>
                </a:solidFill>
                <a:latin typeface="+mn-lt"/>
              </a:rPr>
              <a:t>Will need to be a ‘working document’ </a:t>
            </a:r>
          </a:p>
        </p:txBody>
      </p:sp>
      <p:sp>
        <p:nvSpPr>
          <p:cNvPr id="11" name="TextBox 10">
            <a:extLst>
              <a:ext uri="{FF2B5EF4-FFF2-40B4-BE49-F238E27FC236}">
                <a16:creationId xmlns:a16="http://schemas.microsoft.com/office/drawing/2014/main" id="{A5E1CBB8-74AB-C6AB-CB1A-E81349F54A24}"/>
              </a:ext>
            </a:extLst>
          </p:cNvPr>
          <p:cNvSpPr txBox="1"/>
          <p:nvPr/>
        </p:nvSpPr>
        <p:spPr>
          <a:xfrm>
            <a:off x="7254507" y="958598"/>
            <a:ext cx="3486852" cy="400110"/>
          </a:xfrm>
          <a:prstGeom prst="rect">
            <a:avLst/>
          </a:prstGeom>
          <a:noFill/>
          <a:ln>
            <a:solidFill>
              <a:schemeClr val="accent1"/>
            </a:solidFill>
          </a:ln>
        </p:spPr>
        <p:txBody>
          <a:bodyPr wrap="none" rtlCol="0">
            <a:spAutoFit/>
          </a:bodyPr>
          <a:lstStyle/>
          <a:p>
            <a:r>
              <a:rPr lang="en-GB" dirty="0">
                <a:solidFill>
                  <a:schemeClr val="tx2"/>
                </a:solidFill>
                <a:latin typeface="+mn-lt"/>
              </a:rPr>
              <a:t>Could add ‘evaluation’ column</a:t>
            </a:r>
          </a:p>
        </p:txBody>
      </p:sp>
      <p:cxnSp>
        <p:nvCxnSpPr>
          <p:cNvPr id="13" name="Straight Arrow Connector 12">
            <a:extLst>
              <a:ext uri="{FF2B5EF4-FFF2-40B4-BE49-F238E27FC236}">
                <a16:creationId xmlns:a16="http://schemas.microsoft.com/office/drawing/2014/main" id="{44C433A1-8FA2-5DA6-95D1-5958183ECB2D}"/>
              </a:ext>
            </a:extLst>
          </p:cNvPr>
          <p:cNvCxnSpPr/>
          <p:nvPr/>
        </p:nvCxnSpPr>
        <p:spPr bwMode="auto">
          <a:xfrm>
            <a:off x="9048328" y="1358708"/>
            <a:ext cx="0" cy="1670862"/>
          </a:xfrm>
          <a:prstGeom prst="straightConnector1">
            <a:avLst/>
          </a:prstGeom>
          <a:noFill/>
          <a:ln w="38100" cap="flat" cmpd="sng" algn="ctr">
            <a:solidFill>
              <a:schemeClr val="accent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9738876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0AAF71-AB6D-36B6-3D70-6BCB3D8D4A54}"/>
              </a:ext>
            </a:extLst>
          </p:cNvPr>
          <p:cNvSpPr>
            <a:spLocks noGrp="1"/>
          </p:cNvSpPr>
          <p:nvPr>
            <p:ph type="sldNum" sz="quarter" idx="10"/>
          </p:nvPr>
        </p:nvSpPr>
        <p:spPr/>
        <p:txBody>
          <a:bodyPr/>
          <a:lstStyle/>
          <a:p>
            <a:fld id="{DCF6A46F-80AB-49F3-8C7E-9717ED945456}" type="slidenum">
              <a:rPr lang="en-GB" altLang="en-US" smtClean="0"/>
              <a:pPr/>
              <a:t>26</a:t>
            </a:fld>
            <a:endParaRPr lang="en-GB" altLang="en-US"/>
          </a:p>
        </p:txBody>
      </p:sp>
      <p:sp>
        <p:nvSpPr>
          <p:cNvPr id="4" name="Title 3">
            <a:extLst>
              <a:ext uri="{FF2B5EF4-FFF2-40B4-BE49-F238E27FC236}">
                <a16:creationId xmlns:a16="http://schemas.microsoft.com/office/drawing/2014/main" id="{A8ABBA9E-78AE-98C6-5FE9-B6B99FD1C615}"/>
              </a:ext>
            </a:extLst>
          </p:cNvPr>
          <p:cNvSpPr>
            <a:spLocks noGrp="1"/>
          </p:cNvSpPr>
          <p:nvPr>
            <p:ph type="title"/>
          </p:nvPr>
        </p:nvSpPr>
        <p:spPr>
          <a:xfrm>
            <a:off x="576000" y="404664"/>
            <a:ext cx="11040000" cy="828000"/>
          </a:xfrm>
        </p:spPr>
        <p:txBody>
          <a:bodyPr/>
          <a:lstStyle/>
          <a:p>
            <a:r>
              <a:rPr lang="en-GB" dirty="0"/>
              <a:t>Using departmental resources</a:t>
            </a:r>
          </a:p>
        </p:txBody>
      </p:sp>
      <p:cxnSp>
        <p:nvCxnSpPr>
          <p:cNvPr id="6" name="Straight Arrow Connector 5">
            <a:extLst>
              <a:ext uri="{FF2B5EF4-FFF2-40B4-BE49-F238E27FC236}">
                <a16:creationId xmlns:a16="http://schemas.microsoft.com/office/drawing/2014/main" id="{7C2CBD1E-407D-1540-E703-DDEF245B1D2D}"/>
              </a:ext>
            </a:extLst>
          </p:cNvPr>
          <p:cNvCxnSpPr/>
          <p:nvPr/>
        </p:nvCxnSpPr>
        <p:spPr bwMode="auto">
          <a:xfrm flipH="1">
            <a:off x="1118396" y="2996952"/>
            <a:ext cx="9433238" cy="0"/>
          </a:xfrm>
          <a:prstGeom prst="straightConnector1">
            <a:avLst/>
          </a:prstGeom>
          <a:noFill/>
          <a:ln w="38100" cap="flat" cmpd="sng" algn="ctr">
            <a:solidFill>
              <a:schemeClr val="accent1"/>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 name="TextBox 9">
            <a:extLst>
              <a:ext uri="{FF2B5EF4-FFF2-40B4-BE49-F238E27FC236}">
                <a16:creationId xmlns:a16="http://schemas.microsoft.com/office/drawing/2014/main" id="{78A827C8-7827-5F83-6D00-BD2B24DEB02B}"/>
              </a:ext>
            </a:extLst>
          </p:cNvPr>
          <p:cNvSpPr txBox="1"/>
          <p:nvPr/>
        </p:nvSpPr>
        <p:spPr>
          <a:xfrm>
            <a:off x="1072639" y="1725553"/>
            <a:ext cx="2808312" cy="1015663"/>
          </a:xfrm>
          <a:prstGeom prst="rect">
            <a:avLst/>
          </a:prstGeom>
          <a:noFill/>
        </p:spPr>
        <p:txBody>
          <a:bodyPr wrap="square" rtlCol="0">
            <a:spAutoFit/>
          </a:bodyPr>
          <a:lstStyle/>
          <a:p>
            <a:r>
              <a:rPr lang="en-GB" dirty="0">
                <a:solidFill>
                  <a:schemeClr val="tx2"/>
                </a:solidFill>
                <a:latin typeface="+mn-lt"/>
              </a:rPr>
              <a:t>Dept SoW</a:t>
            </a:r>
          </a:p>
          <a:p>
            <a:r>
              <a:rPr lang="en-GB" dirty="0">
                <a:solidFill>
                  <a:schemeClr val="tx2"/>
                </a:solidFill>
                <a:latin typeface="+mn-lt"/>
              </a:rPr>
              <a:t>Dept PP and workbooks</a:t>
            </a:r>
          </a:p>
          <a:p>
            <a:r>
              <a:rPr lang="en-GB" dirty="0"/>
              <a:t>Used consistently</a:t>
            </a:r>
            <a:endParaRPr lang="en-GB" dirty="0">
              <a:solidFill>
                <a:schemeClr val="tx2"/>
              </a:solidFill>
              <a:latin typeface="+mn-lt"/>
            </a:endParaRPr>
          </a:p>
        </p:txBody>
      </p:sp>
      <p:sp>
        <p:nvSpPr>
          <p:cNvPr id="11" name="TextBox 10">
            <a:extLst>
              <a:ext uri="{FF2B5EF4-FFF2-40B4-BE49-F238E27FC236}">
                <a16:creationId xmlns:a16="http://schemas.microsoft.com/office/drawing/2014/main" id="{CE9A4CE5-5D90-FE2A-9091-1D4D5CC54421}"/>
              </a:ext>
            </a:extLst>
          </p:cNvPr>
          <p:cNvSpPr txBox="1"/>
          <p:nvPr/>
        </p:nvSpPr>
        <p:spPr>
          <a:xfrm>
            <a:off x="602797" y="3394498"/>
            <a:ext cx="3278154" cy="2862322"/>
          </a:xfrm>
          <a:prstGeom prst="rect">
            <a:avLst/>
          </a:prstGeom>
          <a:noFill/>
        </p:spPr>
        <p:txBody>
          <a:bodyPr wrap="square" rtlCol="0">
            <a:spAutoFit/>
          </a:bodyPr>
          <a:lstStyle/>
          <a:p>
            <a:r>
              <a:rPr lang="en-GB" dirty="0">
                <a:solidFill>
                  <a:schemeClr val="tx2"/>
                </a:solidFill>
                <a:latin typeface="+mn-lt"/>
              </a:rPr>
              <a:t>Minimal opportunity to modify but adaptable to specific class</a:t>
            </a:r>
          </a:p>
          <a:p>
            <a:endParaRPr lang="en-GB" dirty="0"/>
          </a:p>
          <a:p>
            <a:r>
              <a:rPr lang="en-GB" dirty="0"/>
              <a:t>RPT</a:t>
            </a:r>
            <a:r>
              <a:rPr lang="en-GB" dirty="0">
                <a:solidFill>
                  <a:schemeClr val="tx2"/>
                </a:solidFill>
                <a:latin typeface="+mn-lt"/>
              </a:rPr>
              <a:t> MUST be able to create a written plan that explains how they will deliver that lesson to that class using ideas from CCF </a:t>
            </a:r>
          </a:p>
        </p:txBody>
      </p:sp>
      <p:sp>
        <p:nvSpPr>
          <p:cNvPr id="12" name="TextBox 11">
            <a:extLst>
              <a:ext uri="{FF2B5EF4-FFF2-40B4-BE49-F238E27FC236}">
                <a16:creationId xmlns:a16="http://schemas.microsoft.com/office/drawing/2014/main" id="{62D2F0B9-BFA6-6CD2-6C6E-EB7F3BF877DD}"/>
              </a:ext>
            </a:extLst>
          </p:cNvPr>
          <p:cNvSpPr txBox="1"/>
          <p:nvPr/>
        </p:nvSpPr>
        <p:spPr>
          <a:xfrm>
            <a:off x="8040216" y="1738398"/>
            <a:ext cx="2172390" cy="1015663"/>
          </a:xfrm>
          <a:prstGeom prst="rect">
            <a:avLst/>
          </a:prstGeom>
          <a:noFill/>
        </p:spPr>
        <p:txBody>
          <a:bodyPr wrap="none" rtlCol="0">
            <a:spAutoFit/>
          </a:bodyPr>
          <a:lstStyle/>
          <a:p>
            <a:r>
              <a:rPr lang="en-GB" dirty="0">
                <a:solidFill>
                  <a:schemeClr val="tx2"/>
                </a:solidFill>
                <a:latin typeface="+mn-lt"/>
              </a:rPr>
              <a:t>Dept shared drive</a:t>
            </a:r>
          </a:p>
          <a:p>
            <a:r>
              <a:rPr lang="en-GB" dirty="0"/>
              <a:t>Bank of resources</a:t>
            </a:r>
          </a:p>
          <a:p>
            <a:r>
              <a:rPr lang="en-GB" dirty="0">
                <a:solidFill>
                  <a:schemeClr val="tx2"/>
                </a:solidFill>
                <a:latin typeface="+mn-lt"/>
              </a:rPr>
              <a:t>Dept SoW</a:t>
            </a:r>
          </a:p>
        </p:txBody>
      </p:sp>
      <p:sp>
        <p:nvSpPr>
          <p:cNvPr id="13" name="TextBox 12">
            <a:extLst>
              <a:ext uri="{FF2B5EF4-FFF2-40B4-BE49-F238E27FC236}">
                <a16:creationId xmlns:a16="http://schemas.microsoft.com/office/drawing/2014/main" id="{D9711884-27AA-4596-BA58-AEE92922F605}"/>
              </a:ext>
            </a:extLst>
          </p:cNvPr>
          <p:cNvSpPr txBox="1"/>
          <p:nvPr/>
        </p:nvSpPr>
        <p:spPr>
          <a:xfrm>
            <a:off x="7828207" y="3289581"/>
            <a:ext cx="3278154" cy="2862322"/>
          </a:xfrm>
          <a:prstGeom prst="rect">
            <a:avLst/>
          </a:prstGeom>
          <a:noFill/>
        </p:spPr>
        <p:txBody>
          <a:bodyPr wrap="square" rtlCol="0">
            <a:spAutoFit/>
          </a:bodyPr>
          <a:lstStyle/>
          <a:p>
            <a:r>
              <a:rPr lang="en-GB" dirty="0">
                <a:solidFill>
                  <a:schemeClr val="tx2"/>
                </a:solidFill>
                <a:latin typeface="+mn-lt"/>
              </a:rPr>
              <a:t>Staff have autonomy to create own lessons.</a:t>
            </a:r>
          </a:p>
          <a:p>
            <a:endParaRPr lang="en-GB" dirty="0"/>
          </a:p>
          <a:p>
            <a:r>
              <a:rPr lang="en-GB" dirty="0">
                <a:solidFill>
                  <a:schemeClr val="tx2"/>
                </a:solidFill>
                <a:latin typeface="+mn-lt"/>
              </a:rPr>
              <a:t>RPT have opportunity to plan from LO on SoW drawing on ‘tried and tested’ resources. </a:t>
            </a:r>
          </a:p>
          <a:p>
            <a:r>
              <a:rPr lang="en-GB" dirty="0"/>
              <a:t>Lesson plan must draw on ideas from CCF</a:t>
            </a:r>
            <a:endParaRPr lang="en-GB" dirty="0">
              <a:solidFill>
                <a:schemeClr val="tx2"/>
              </a:solidFill>
              <a:latin typeface="+mn-lt"/>
            </a:endParaRPr>
          </a:p>
        </p:txBody>
      </p:sp>
      <p:sp>
        <p:nvSpPr>
          <p:cNvPr id="14" name="TextBox 13">
            <a:extLst>
              <a:ext uri="{FF2B5EF4-FFF2-40B4-BE49-F238E27FC236}">
                <a16:creationId xmlns:a16="http://schemas.microsoft.com/office/drawing/2014/main" id="{1BA67DB0-3161-81C8-5CC8-39056A990766}"/>
              </a:ext>
            </a:extLst>
          </p:cNvPr>
          <p:cNvSpPr txBox="1"/>
          <p:nvPr/>
        </p:nvSpPr>
        <p:spPr>
          <a:xfrm>
            <a:off x="4896312" y="2295743"/>
            <a:ext cx="1872208" cy="3477875"/>
          </a:xfrm>
          <a:prstGeom prst="rect">
            <a:avLst/>
          </a:prstGeom>
          <a:solidFill>
            <a:schemeClr val="bg1"/>
          </a:solidFill>
        </p:spPr>
        <p:txBody>
          <a:bodyPr wrap="square" rtlCol="0">
            <a:spAutoFit/>
          </a:bodyPr>
          <a:lstStyle/>
          <a:p>
            <a:r>
              <a:rPr lang="en-GB" dirty="0">
                <a:solidFill>
                  <a:srgbClr val="00B050"/>
                </a:solidFill>
                <a:latin typeface="+mn-lt"/>
              </a:rPr>
              <a:t>Where is your dept on this continuum?</a:t>
            </a:r>
          </a:p>
          <a:p>
            <a:r>
              <a:rPr lang="en-GB" dirty="0">
                <a:solidFill>
                  <a:srgbClr val="00B050"/>
                </a:solidFill>
              </a:rPr>
              <a:t>How will you ensure your RPT can articulate their planning and collect evidence of TS? </a:t>
            </a:r>
            <a:endParaRPr lang="en-GB" dirty="0">
              <a:solidFill>
                <a:srgbClr val="00B050"/>
              </a:solidFill>
              <a:latin typeface="+mn-lt"/>
            </a:endParaRPr>
          </a:p>
        </p:txBody>
      </p:sp>
    </p:spTree>
    <p:extLst>
      <p:ext uri="{BB962C8B-B14F-4D97-AF65-F5344CB8AC3E}">
        <p14:creationId xmlns:p14="http://schemas.microsoft.com/office/powerpoint/2010/main" val="99159612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8581D6-859D-9284-E82E-986B33BAD0EE}"/>
              </a:ext>
            </a:extLst>
          </p:cNvPr>
          <p:cNvSpPr>
            <a:spLocks noGrp="1"/>
          </p:cNvSpPr>
          <p:nvPr>
            <p:ph idx="1"/>
          </p:nvPr>
        </p:nvSpPr>
        <p:spPr/>
        <p:txBody>
          <a:bodyPr/>
          <a:lstStyle/>
          <a:p>
            <a:pPr marL="179705" indent="-179705"/>
            <a:r>
              <a:rPr lang="en-US" dirty="0">
                <a:latin typeface="Arial"/>
                <a:cs typeface="Arial"/>
              </a:rPr>
              <a:t>Please consider what the resources are like in your school and add to chat box (it helps us to be aware of how each school differs)</a:t>
            </a:r>
          </a:p>
          <a:p>
            <a:pPr marL="179705" indent="-179705"/>
            <a:r>
              <a:rPr lang="en-US" dirty="0">
                <a:latin typeface="Arial"/>
                <a:cs typeface="Arial"/>
              </a:rPr>
              <a:t>How can you support the RPT with planning and reflecting and lead them to become independent? Ideas in the chat?</a:t>
            </a:r>
            <a:endParaRPr lang="en-US" dirty="0"/>
          </a:p>
        </p:txBody>
      </p:sp>
      <p:sp>
        <p:nvSpPr>
          <p:cNvPr id="3" name="Slide Number Placeholder 2">
            <a:extLst>
              <a:ext uri="{FF2B5EF4-FFF2-40B4-BE49-F238E27FC236}">
                <a16:creationId xmlns:a16="http://schemas.microsoft.com/office/drawing/2014/main" id="{B7B679B5-4CC6-624A-0E20-2488A268F8BD}"/>
              </a:ext>
            </a:extLst>
          </p:cNvPr>
          <p:cNvSpPr>
            <a:spLocks noGrp="1"/>
          </p:cNvSpPr>
          <p:nvPr>
            <p:ph type="sldNum" sz="quarter" idx="10"/>
          </p:nvPr>
        </p:nvSpPr>
        <p:spPr/>
        <p:txBody>
          <a:bodyPr/>
          <a:lstStyle/>
          <a:p>
            <a:fld id="{DCF6A46F-80AB-49F3-8C7E-9717ED945456}" type="slidenum">
              <a:rPr lang="en-GB" altLang="en-US"/>
              <a:pPr/>
              <a:t>27</a:t>
            </a:fld>
            <a:endParaRPr lang="en-GB" altLang="en-US"/>
          </a:p>
        </p:txBody>
      </p:sp>
      <p:sp>
        <p:nvSpPr>
          <p:cNvPr id="4" name="Title 3">
            <a:extLst>
              <a:ext uri="{FF2B5EF4-FFF2-40B4-BE49-F238E27FC236}">
                <a16:creationId xmlns:a16="http://schemas.microsoft.com/office/drawing/2014/main" id="{C01DFE1C-E8CE-46CD-D27B-B3910D8166E8}"/>
              </a:ext>
            </a:extLst>
          </p:cNvPr>
          <p:cNvSpPr>
            <a:spLocks noGrp="1"/>
          </p:cNvSpPr>
          <p:nvPr>
            <p:ph type="title"/>
          </p:nvPr>
        </p:nvSpPr>
        <p:spPr/>
        <p:txBody>
          <a:bodyPr/>
          <a:lstStyle/>
          <a:p>
            <a:r>
              <a:rPr lang="en-US" dirty="0">
                <a:latin typeface="Arial Bold"/>
                <a:cs typeface="Arial Bold"/>
              </a:rPr>
              <a:t>Discussion</a:t>
            </a:r>
            <a:endParaRPr lang="en-US" dirty="0"/>
          </a:p>
        </p:txBody>
      </p:sp>
    </p:spTree>
    <p:extLst>
      <p:ext uri="{BB962C8B-B14F-4D97-AF65-F5344CB8AC3E}">
        <p14:creationId xmlns:p14="http://schemas.microsoft.com/office/powerpoint/2010/main" val="7398247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CF9E3B8-5539-8DF9-296F-2C792554B833}"/>
              </a:ext>
            </a:extLst>
          </p:cNvPr>
          <p:cNvSpPr>
            <a:spLocks noGrp="1"/>
          </p:cNvSpPr>
          <p:nvPr>
            <p:ph idx="1"/>
          </p:nvPr>
        </p:nvSpPr>
        <p:spPr>
          <a:xfrm>
            <a:off x="579444" y="1574033"/>
            <a:ext cx="11040000" cy="4572536"/>
          </a:xfrm>
        </p:spPr>
        <p:txBody>
          <a:bodyPr/>
          <a:lstStyle/>
          <a:p>
            <a:pPr marL="0" indent="0">
              <a:buNone/>
            </a:pPr>
            <a:r>
              <a:rPr lang="en-GB" dirty="0">
                <a:latin typeface="Arial"/>
                <a:cs typeface="Arial"/>
              </a:rPr>
              <a:t>WROPS should 'tell the story' and clearly identify what the student is working on</a:t>
            </a:r>
            <a:endParaRPr lang="en-GB" dirty="0"/>
          </a:p>
          <a:p>
            <a:pPr marL="179705" indent="-179705"/>
            <a:endParaRPr lang="en-GB" sz="2000" dirty="0">
              <a:latin typeface="Arial"/>
              <a:cs typeface="Arial"/>
            </a:endParaRPr>
          </a:p>
          <a:p>
            <a:pPr marL="179705" indent="-179705"/>
            <a:r>
              <a:rPr lang="en-GB" sz="2000" dirty="0">
                <a:latin typeface="Arial"/>
                <a:cs typeface="Arial"/>
              </a:rPr>
              <a:t>Well thought out WROPS provide good evidence of progress for BEG. </a:t>
            </a:r>
            <a:endParaRPr lang="en-GB" sz="2000"/>
          </a:p>
          <a:p>
            <a:pPr marL="179705" indent="-179705"/>
            <a:r>
              <a:rPr lang="en-GB" sz="2000" dirty="0">
                <a:latin typeface="Arial"/>
                <a:cs typeface="Arial"/>
              </a:rPr>
              <a:t>Mentor and Class teachers should be able to write directly into the e-portfolio. </a:t>
            </a:r>
            <a:endParaRPr lang="en-US" sz="2000" dirty="0">
              <a:solidFill>
                <a:srgbClr val="50535A"/>
              </a:solidFill>
              <a:latin typeface="Arial"/>
              <a:cs typeface="Arial"/>
            </a:endParaRPr>
          </a:p>
          <a:p>
            <a:pPr marL="179705" indent="-179705"/>
            <a:r>
              <a:rPr lang="en-GB" sz="2000" dirty="0">
                <a:latin typeface="Arial"/>
                <a:cs typeface="Arial"/>
              </a:rPr>
              <a:t>Reflections and progress towards previous week’s targets should be done by RPT in advance of mentor meeting </a:t>
            </a:r>
            <a:endParaRPr lang="en-US" sz="2000" dirty="0">
              <a:solidFill>
                <a:srgbClr val="50535A"/>
              </a:solidFill>
              <a:latin typeface="Arial"/>
              <a:cs typeface="Arial"/>
            </a:endParaRPr>
          </a:p>
          <a:p>
            <a:pPr marL="179705" indent="-179705"/>
            <a:r>
              <a:rPr lang="en-GB" sz="2000" dirty="0">
                <a:latin typeface="Arial"/>
                <a:cs typeface="Arial"/>
              </a:rPr>
              <a:t>New targets/strategies and record of meeting should be added at or just after the meeting</a:t>
            </a:r>
            <a:endParaRPr lang="en-GB" sz="2000"/>
          </a:p>
          <a:p>
            <a:pPr marL="179705" indent="-179705"/>
            <a:endParaRPr lang="en-GB" sz="2000" dirty="0">
              <a:latin typeface="Arial"/>
              <a:cs typeface="Arial"/>
            </a:endParaRPr>
          </a:p>
          <a:p>
            <a:pPr marL="179705" indent="-179705"/>
            <a:r>
              <a:rPr lang="en-GB" sz="2000" dirty="0">
                <a:latin typeface="Arial"/>
                <a:cs typeface="Arial"/>
              </a:rPr>
              <a:t>Some are missing specific weekly targets and strategies to achieve these targets. </a:t>
            </a:r>
            <a:endParaRPr lang="en-GB" sz="2000"/>
          </a:p>
          <a:p>
            <a:pPr marL="179705" indent="-179705"/>
            <a:r>
              <a:rPr lang="en-GB" sz="2000" dirty="0">
                <a:latin typeface="Arial"/>
                <a:cs typeface="Arial"/>
              </a:rPr>
              <a:t>Some are missing the records of topics discussed at mentor meetings</a:t>
            </a:r>
          </a:p>
          <a:p>
            <a:pPr marL="179705" indent="-179705"/>
            <a:r>
              <a:rPr lang="en-GB" sz="2000" dirty="0">
                <a:latin typeface="Arial"/>
                <a:cs typeface="Arial"/>
              </a:rPr>
              <a:t>Some are missing the box checked that RPT is engaging appropriately </a:t>
            </a:r>
          </a:p>
        </p:txBody>
      </p:sp>
      <p:sp>
        <p:nvSpPr>
          <p:cNvPr id="2" name="Slide Number Placeholder 1">
            <a:extLst>
              <a:ext uri="{FF2B5EF4-FFF2-40B4-BE49-F238E27FC236}">
                <a16:creationId xmlns:a16="http://schemas.microsoft.com/office/drawing/2014/main" id="{7C835608-E92C-C884-16E2-3168D550B23D}"/>
              </a:ext>
            </a:extLst>
          </p:cNvPr>
          <p:cNvSpPr>
            <a:spLocks noGrp="1"/>
          </p:cNvSpPr>
          <p:nvPr>
            <p:ph type="sldNum" sz="quarter" idx="10"/>
          </p:nvPr>
        </p:nvSpPr>
        <p:spPr/>
        <p:txBody>
          <a:bodyPr/>
          <a:lstStyle/>
          <a:p>
            <a:pPr>
              <a:spcAft>
                <a:spcPts val="0"/>
              </a:spcAft>
            </a:pPr>
            <a:fld id="{00000000-1234-1234-1234-123412341234}" type="slidenum">
              <a:rPr lang="en-US" smtClean="0"/>
              <a:pPr>
                <a:spcAft>
                  <a:spcPts val="0"/>
                </a:spcAft>
              </a:pPr>
              <a:t>28</a:t>
            </a:fld>
            <a:endParaRPr lang="en-US"/>
          </a:p>
        </p:txBody>
      </p:sp>
      <p:sp>
        <p:nvSpPr>
          <p:cNvPr id="3" name="Title 2">
            <a:extLst>
              <a:ext uri="{FF2B5EF4-FFF2-40B4-BE49-F238E27FC236}">
                <a16:creationId xmlns:a16="http://schemas.microsoft.com/office/drawing/2014/main" id="{F9629372-85A4-1072-2BB3-C28E1CA57CF0}"/>
              </a:ext>
            </a:extLst>
          </p:cNvPr>
          <p:cNvSpPr>
            <a:spLocks noGrp="1"/>
          </p:cNvSpPr>
          <p:nvPr>
            <p:ph type="title"/>
          </p:nvPr>
        </p:nvSpPr>
        <p:spPr>
          <a:xfrm>
            <a:off x="566402" y="620688"/>
            <a:ext cx="11040000" cy="828000"/>
          </a:xfrm>
        </p:spPr>
        <p:txBody>
          <a:bodyPr/>
          <a:lstStyle/>
          <a:p>
            <a:r>
              <a:rPr lang="en-GB" dirty="0"/>
              <a:t>WROP Targets and record of mentor meeting</a:t>
            </a:r>
          </a:p>
        </p:txBody>
      </p:sp>
    </p:spTree>
    <p:extLst>
      <p:ext uri="{BB962C8B-B14F-4D97-AF65-F5344CB8AC3E}">
        <p14:creationId xmlns:p14="http://schemas.microsoft.com/office/powerpoint/2010/main" val="260481476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18BB-3D09-BBEA-1C81-60CAB4FD59C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2CDB166-B39C-7449-B4EC-77172BE6A16B}"/>
              </a:ext>
            </a:extLst>
          </p:cNvPr>
          <p:cNvSpPr>
            <a:spLocks noGrp="1"/>
          </p:cNvSpPr>
          <p:nvPr>
            <p:ph idx="1"/>
          </p:nvPr>
        </p:nvSpPr>
        <p:spPr>
          <a:xfrm>
            <a:off x="579443" y="1516055"/>
            <a:ext cx="11040000" cy="4572536"/>
          </a:xfrm>
        </p:spPr>
        <p:txBody>
          <a:bodyPr/>
          <a:lstStyle/>
          <a:p>
            <a:pPr marL="179705" indent="-179705"/>
            <a:r>
              <a:rPr lang="en-GB" sz="2000" dirty="0">
                <a:latin typeface="Effra"/>
                <a:cs typeface="Arial"/>
              </a:rPr>
              <a:t>Please communicate with us if you have any concerns – we can pop in to see teach and help with setting targets before Easter.  </a:t>
            </a:r>
            <a:r>
              <a:rPr lang="en-GB" sz="2000" dirty="0">
                <a:latin typeface="Effra"/>
                <a:cs typeface="Arial"/>
                <a:hlinkClick r:id="rId2"/>
              </a:rPr>
              <a:t>pgcescience@reading.ac.uk</a:t>
            </a:r>
            <a:r>
              <a:rPr lang="en-GB" sz="2000" dirty="0">
                <a:latin typeface="Effra"/>
                <a:cs typeface="Arial"/>
              </a:rPr>
              <a:t> </a:t>
            </a:r>
          </a:p>
          <a:p>
            <a:pPr marL="179705" indent="-179705"/>
            <a:r>
              <a:rPr lang="en-GB" sz="2000" dirty="0">
                <a:latin typeface="Effra"/>
                <a:cs typeface="Arial"/>
              </a:rPr>
              <a:t>Several students are on Additional Support or haven't quite got up to the 60% teaching – mainly but not exclusively, those who were educated overseas. We will contact you to check how they have coped with transition.</a:t>
            </a:r>
          </a:p>
          <a:p>
            <a:pPr marL="179705" indent="-179705"/>
            <a:r>
              <a:rPr lang="en-GB" sz="2000" dirty="0">
                <a:latin typeface="Effra"/>
                <a:cs typeface="Arial"/>
              </a:rPr>
              <a:t>New guidance from DfE for increased timetable – we are happy with slow and steady. Long game.</a:t>
            </a:r>
            <a:r>
              <a:rPr lang="en-GB" dirty="0">
                <a:latin typeface="Arial"/>
                <a:cs typeface="Arial"/>
              </a:rPr>
              <a:t> </a:t>
            </a:r>
          </a:p>
          <a:p>
            <a:pPr marL="179705" indent="-179705"/>
            <a:r>
              <a:rPr lang="en-GB" sz="2000" dirty="0">
                <a:latin typeface="Effra"/>
                <a:cs typeface="Arial"/>
              </a:rPr>
              <a:t>Please nag RPTs as needed and ensure their organisation is good and there is time allocated for regular updates to e-portfolio</a:t>
            </a:r>
            <a:endParaRPr lang="en-US" sz="2000" dirty="0">
              <a:solidFill>
                <a:srgbClr val="50535A"/>
              </a:solidFill>
              <a:latin typeface="Effra"/>
              <a:cs typeface="Arial"/>
            </a:endParaRPr>
          </a:p>
          <a:p>
            <a:pPr marL="179705" indent="-179705"/>
            <a:r>
              <a:rPr lang="en-GB" sz="2000" dirty="0">
                <a:latin typeface="Effra"/>
                <a:cs typeface="Arial"/>
              </a:rPr>
              <a:t>Encourage recognition that planning doesn't stop, but the focus can change, and the notes can be abbreviated – permission needs to be sought if moving from </a:t>
            </a:r>
            <a:r>
              <a:rPr lang="en-GB" sz="2000" dirty="0" err="1">
                <a:latin typeface="Effra"/>
                <a:cs typeface="Arial"/>
              </a:rPr>
              <a:t>uni</a:t>
            </a:r>
            <a:r>
              <a:rPr lang="en-GB" sz="2000" dirty="0">
                <a:latin typeface="Effra"/>
                <a:cs typeface="Arial"/>
              </a:rPr>
              <a:t> template</a:t>
            </a:r>
            <a:endParaRPr lang="en-US" sz="2000" dirty="0">
              <a:solidFill>
                <a:srgbClr val="50535A"/>
              </a:solidFill>
              <a:latin typeface="Effra"/>
              <a:cs typeface="Arial"/>
            </a:endParaRPr>
          </a:p>
          <a:p>
            <a:pPr marL="179705" indent="-179705"/>
            <a:r>
              <a:rPr lang="en-GB" sz="2000" dirty="0">
                <a:latin typeface="Effra"/>
                <a:cs typeface="Arial"/>
              </a:rPr>
              <a:t>Competency in standards over time is essential not just one incident.</a:t>
            </a:r>
            <a:endParaRPr lang="en-US" sz="2000" dirty="0">
              <a:solidFill>
                <a:srgbClr val="50535A"/>
              </a:solidFill>
              <a:latin typeface="Effra"/>
              <a:cs typeface="Arial"/>
            </a:endParaRPr>
          </a:p>
          <a:p>
            <a:pPr marL="179705" indent="-179705"/>
            <a:r>
              <a:rPr lang="en-GB" sz="2000" dirty="0">
                <a:latin typeface="Effra"/>
                <a:cs typeface="Arial"/>
              </a:rPr>
              <a:t>Encourage participation in CPD/science meetings</a:t>
            </a:r>
            <a:endParaRPr lang="en-US" sz="2000" dirty="0">
              <a:solidFill>
                <a:srgbClr val="50535A"/>
              </a:solidFill>
              <a:latin typeface="Effra"/>
              <a:cs typeface="Arial"/>
            </a:endParaRPr>
          </a:p>
          <a:p>
            <a:pPr marL="179705" indent="-179705"/>
            <a:r>
              <a:rPr lang="en-GB" sz="2000" dirty="0">
                <a:latin typeface="Effra"/>
                <a:cs typeface="Arial"/>
              </a:rPr>
              <a:t>Remind students to relate practice back to core content framework, subject sessions PS and reading.</a:t>
            </a:r>
            <a:endParaRPr lang="en-US" sz="2000" dirty="0">
              <a:solidFill>
                <a:srgbClr val="50535A"/>
              </a:solidFill>
              <a:latin typeface="Effra"/>
              <a:cs typeface="Arial"/>
            </a:endParaRPr>
          </a:p>
          <a:p>
            <a:pPr marL="179705" indent="-179705"/>
            <a:endParaRPr lang="en-GB" dirty="0"/>
          </a:p>
        </p:txBody>
      </p:sp>
      <p:sp>
        <p:nvSpPr>
          <p:cNvPr id="2" name="Slide Number Placeholder 1">
            <a:extLst>
              <a:ext uri="{FF2B5EF4-FFF2-40B4-BE49-F238E27FC236}">
                <a16:creationId xmlns:a16="http://schemas.microsoft.com/office/drawing/2014/main" id="{4AFF4E19-D735-AC54-8816-2B0B83B5988F}"/>
              </a:ext>
            </a:extLst>
          </p:cNvPr>
          <p:cNvSpPr>
            <a:spLocks noGrp="1"/>
          </p:cNvSpPr>
          <p:nvPr>
            <p:ph type="sldNum" sz="quarter" idx="10"/>
          </p:nvPr>
        </p:nvSpPr>
        <p:spPr/>
        <p:txBody>
          <a:bodyPr/>
          <a:lstStyle/>
          <a:p>
            <a:pPr>
              <a:spcAft>
                <a:spcPts val="0"/>
              </a:spcAft>
            </a:pPr>
            <a:fld id="{00000000-1234-1234-1234-123412341234}" type="slidenum">
              <a:rPr lang="en-US" smtClean="0"/>
              <a:pPr>
                <a:spcAft>
                  <a:spcPts val="0"/>
                </a:spcAft>
              </a:pPr>
              <a:t>29</a:t>
            </a:fld>
            <a:endParaRPr lang="en-US"/>
          </a:p>
        </p:txBody>
      </p:sp>
      <p:sp>
        <p:nvSpPr>
          <p:cNvPr id="3" name="Title 2">
            <a:extLst>
              <a:ext uri="{FF2B5EF4-FFF2-40B4-BE49-F238E27FC236}">
                <a16:creationId xmlns:a16="http://schemas.microsoft.com/office/drawing/2014/main" id="{456C029F-197B-28E4-7BEE-E9B86B179553}"/>
              </a:ext>
            </a:extLst>
          </p:cNvPr>
          <p:cNvSpPr>
            <a:spLocks noGrp="1"/>
          </p:cNvSpPr>
          <p:nvPr>
            <p:ph type="title"/>
          </p:nvPr>
        </p:nvSpPr>
        <p:spPr>
          <a:xfrm>
            <a:off x="566402" y="488166"/>
            <a:ext cx="11040000" cy="828000"/>
          </a:xfrm>
        </p:spPr>
        <p:txBody>
          <a:bodyPr/>
          <a:lstStyle/>
          <a:p>
            <a:r>
              <a:rPr lang="en-GB" dirty="0">
                <a:latin typeface="Arial Bold"/>
                <a:cs typeface="Arial Bold"/>
              </a:rPr>
              <a:t>To summarise</a:t>
            </a:r>
            <a:endParaRPr lang="en-GB" dirty="0"/>
          </a:p>
        </p:txBody>
      </p:sp>
    </p:spTree>
    <p:extLst>
      <p:ext uri="{BB962C8B-B14F-4D97-AF65-F5344CB8AC3E}">
        <p14:creationId xmlns:p14="http://schemas.microsoft.com/office/powerpoint/2010/main" val="25001197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A9FFB-53A5-1C83-8489-8F99F7AE5C9C}"/>
              </a:ext>
            </a:extLst>
          </p:cNvPr>
          <p:cNvSpPr>
            <a:spLocks noGrp="1"/>
          </p:cNvSpPr>
          <p:nvPr>
            <p:ph type="title"/>
          </p:nvPr>
        </p:nvSpPr>
        <p:spPr>
          <a:xfrm>
            <a:off x="566400" y="301118"/>
            <a:ext cx="11040000" cy="828000"/>
          </a:xfrm>
        </p:spPr>
        <p:txBody>
          <a:bodyPr/>
          <a:lstStyle/>
          <a:p>
            <a:r>
              <a:rPr lang="en-GB" dirty="0"/>
              <a:t>Welcome &amp; Programme Updates</a:t>
            </a:r>
          </a:p>
        </p:txBody>
      </p:sp>
      <p:sp>
        <p:nvSpPr>
          <p:cNvPr id="5" name="Content Placeholder 4">
            <a:extLst>
              <a:ext uri="{FF2B5EF4-FFF2-40B4-BE49-F238E27FC236}">
                <a16:creationId xmlns:a16="http://schemas.microsoft.com/office/drawing/2014/main" id="{25AEF492-EB23-8510-8AF6-1E08E7E69E7A}"/>
              </a:ext>
            </a:extLst>
          </p:cNvPr>
          <p:cNvSpPr>
            <a:spLocks noGrp="1"/>
          </p:cNvSpPr>
          <p:nvPr>
            <p:ph idx="1"/>
          </p:nvPr>
        </p:nvSpPr>
        <p:spPr>
          <a:xfrm>
            <a:off x="566400" y="1289964"/>
            <a:ext cx="11040000" cy="3960000"/>
          </a:xfrm>
        </p:spPr>
        <p:txBody>
          <a:bodyPr/>
          <a:lstStyle/>
          <a:p>
            <a:pPr marL="0" indent="0">
              <a:buNone/>
            </a:pPr>
            <a:r>
              <a:rPr lang="en-US" altLang="en-US" sz="2200" u="sng" dirty="0"/>
              <a:t>Staffing</a:t>
            </a:r>
          </a:p>
          <a:p>
            <a:pPr marL="179705" indent="-179705"/>
            <a:r>
              <a:rPr lang="en-US" altLang="en-US" sz="2200" dirty="0"/>
              <a:t>Margie Choi - </a:t>
            </a:r>
            <a:r>
              <a:rPr lang="en-US" altLang="en-US" sz="2200" b="1" dirty="0"/>
              <a:t>administrator</a:t>
            </a:r>
          </a:p>
          <a:p>
            <a:pPr marL="539750" lvl="1" indent="-179705"/>
            <a:r>
              <a:rPr lang="en-US" altLang="en-US" sz="2200" dirty="0">
                <a:hlinkClick r:id="rId2"/>
              </a:rPr>
              <a:t>pgcesecondary@reading.ac.uk</a:t>
            </a:r>
            <a:r>
              <a:rPr lang="en-US" altLang="en-US" sz="2200" dirty="0"/>
              <a:t> </a:t>
            </a:r>
          </a:p>
          <a:p>
            <a:pPr marL="179705" indent="-179705"/>
            <a:r>
              <a:rPr lang="en-US" altLang="en-US" sz="2200" b="1" dirty="0">
                <a:latin typeface="Arial"/>
                <a:cs typeface="Arial"/>
              </a:rPr>
              <a:t>Head of School</a:t>
            </a:r>
            <a:r>
              <a:rPr lang="en-US" altLang="en-US" sz="2200" dirty="0">
                <a:latin typeface="Arial"/>
                <a:cs typeface="Arial"/>
              </a:rPr>
              <a:t>: Dr Sarah Marston </a:t>
            </a:r>
          </a:p>
          <a:p>
            <a:pPr marL="179705" indent="-179705"/>
            <a:r>
              <a:rPr lang="en-US" altLang="en-US" sz="2200" b="1" dirty="0">
                <a:latin typeface="Arial"/>
                <a:cs typeface="Arial"/>
              </a:rPr>
              <a:t>Director of Teaching and Learning</a:t>
            </a:r>
            <a:r>
              <a:rPr lang="en-US" altLang="en-US" sz="2200" dirty="0">
                <a:latin typeface="Arial"/>
                <a:cs typeface="Arial"/>
              </a:rPr>
              <a:t>: Dr Jo Anna Reed-Johnson</a:t>
            </a:r>
          </a:p>
          <a:p>
            <a:pPr marL="179705" indent="-179705"/>
            <a:r>
              <a:rPr lang="en-US" altLang="en-US" sz="2200" b="1" dirty="0">
                <a:latin typeface="Arial"/>
                <a:cs typeface="Arial"/>
              </a:rPr>
              <a:t>Head of ITT</a:t>
            </a:r>
            <a:r>
              <a:rPr lang="en-US" altLang="en-US" sz="2200" dirty="0">
                <a:latin typeface="Arial"/>
                <a:cs typeface="Arial"/>
              </a:rPr>
              <a:t>: Dr Catherine Foley</a:t>
            </a:r>
          </a:p>
          <a:p>
            <a:pPr marL="179705" indent="-179705"/>
            <a:r>
              <a:rPr lang="en-US" altLang="en-US" sz="2200" b="1" dirty="0">
                <a:latin typeface="Arial"/>
                <a:cs typeface="Arial"/>
              </a:rPr>
              <a:t>Director of Secondary</a:t>
            </a:r>
            <a:r>
              <a:rPr lang="en-US" altLang="en-US" sz="2200" dirty="0">
                <a:latin typeface="Arial"/>
                <a:cs typeface="Arial"/>
              </a:rPr>
              <a:t>: Will Bailey-Watson</a:t>
            </a:r>
          </a:p>
          <a:p>
            <a:pPr marL="179705" indent="-179705"/>
            <a:endParaRPr lang="en-GB" sz="2000" dirty="0"/>
          </a:p>
          <a:p>
            <a:pPr marL="179705" indent="-179705"/>
            <a:r>
              <a:rPr lang="en-GB" sz="2000" b="1" dirty="0">
                <a:latin typeface="Arial"/>
                <a:cs typeface="Arial"/>
              </a:rPr>
              <a:t>Secondary Science Co-Lead</a:t>
            </a:r>
            <a:r>
              <a:rPr lang="en-GB" sz="2000" dirty="0">
                <a:latin typeface="Arial"/>
                <a:cs typeface="Arial"/>
              </a:rPr>
              <a:t> : Andrew Happle and Caroline Foulkes. </a:t>
            </a:r>
            <a:endParaRPr lang="en-GB" sz="2000" dirty="0"/>
          </a:p>
          <a:p>
            <a:pPr marL="179705" indent="-179705"/>
            <a:r>
              <a:rPr lang="en-GB" sz="2000" b="1" dirty="0">
                <a:latin typeface="Arial"/>
                <a:cs typeface="Arial"/>
              </a:rPr>
              <a:t>Science Academic Tutor</a:t>
            </a:r>
            <a:r>
              <a:rPr lang="en-GB" sz="2000" dirty="0">
                <a:latin typeface="Arial"/>
                <a:cs typeface="Arial"/>
              </a:rPr>
              <a:t> – Will Prowse</a:t>
            </a:r>
            <a:endParaRPr lang="en-GB" sz="2000" dirty="0"/>
          </a:p>
          <a:p>
            <a:pPr marL="179705" indent="-179705"/>
            <a:r>
              <a:rPr lang="en-GB" sz="2000" b="1" dirty="0">
                <a:latin typeface="Arial"/>
                <a:cs typeface="Arial"/>
              </a:rPr>
              <a:t>Science Technician</a:t>
            </a:r>
            <a:r>
              <a:rPr lang="en-GB" sz="2000" dirty="0">
                <a:latin typeface="Arial"/>
                <a:cs typeface="Arial"/>
              </a:rPr>
              <a:t> – Carolyn Fox</a:t>
            </a:r>
            <a:endParaRPr lang="en-GB" sz="2000" dirty="0"/>
          </a:p>
          <a:p>
            <a:pPr marL="179705" indent="-179705"/>
            <a:r>
              <a:rPr lang="en-GB" sz="2000" dirty="0">
                <a:latin typeface="Arial"/>
                <a:cs typeface="Arial"/>
              </a:rPr>
              <a:t> </a:t>
            </a:r>
            <a:r>
              <a:rPr lang="en-GB" sz="2000" dirty="0">
                <a:latin typeface="Arial"/>
                <a:cs typeface="Arial"/>
                <a:hlinkClick r:id="rId3"/>
              </a:rPr>
              <a:t> pgcescience@reading.ac.uk</a:t>
            </a:r>
            <a:r>
              <a:rPr lang="en-GB" sz="2000" dirty="0">
                <a:latin typeface="Arial"/>
                <a:cs typeface="Arial"/>
              </a:rPr>
              <a:t>  (shared inbox for Caroline, Andrew and Will) </a:t>
            </a:r>
            <a:endParaRPr lang="en-GB" sz="2000" dirty="0"/>
          </a:p>
          <a:p>
            <a:pPr marL="179705" indent="-179705"/>
            <a:endParaRPr lang="en-GB" dirty="0"/>
          </a:p>
        </p:txBody>
      </p:sp>
    </p:spTree>
    <p:extLst>
      <p:ext uri="{BB962C8B-B14F-4D97-AF65-F5344CB8AC3E}">
        <p14:creationId xmlns:p14="http://schemas.microsoft.com/office/powerpoint/2010/main" val="220623220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7573B-9943-4F7F-E58E-2F3CA5355A4F}"/>
              </a:ext>
            </a:extLst>
          </p:cNvPr>
          <p:cNvSpPr>
            <a:spLocks noGrp="1"/>
          </p:cNvSpPr>
          <p:nvPr>
            <p:ph idx="1"/>
          </p:nvPr>
        </p:nvSpPr>
        <p:spPr/>
        <p:txBody>
          <a:bodyPr/>
          <a:lstStyle/>
          <a:p>
            <a:endParaRPr lang="en-GB"/>
          </a:p>
        </p:txBody>
      </p:sp>
      <p:sp>
        <p:nvSpPr>
          <p:cNvPr id="3" name="Slide Number Placeholder 2">
            <a:extLst>
              <a:ext uri="{FF2B5EF4-FFF2-40B4-BE49-F238E27FC236}">
                <a16:creationId xmlns:a16="http://schemas.microsoft.com/office/drawing/2014/main" id="{9AA60984-FACF-A4E4-E44F-DDB5E17657B1}"/>
              </a:ext>
            </a:extLst>
          </p:cNvPr>
          <p:cNvSpPr>
            <a:spLocks noGrp="1"/>
          </p:cNvSpPr>
          <p:nvPr>
            <p:ph type="sldNum" sz="quarter" idx="10"/>
          </p:nvPr>
        </p:nvSpPr>
        <p:spPr/>
        <p:txBody>
          <a:bodyPr/>
          <a:lstStyle/>
          <a:p>
            <a:fld id="{DCF6A46F-80AB-49F3-8C7E-9717ED945456}" type="slidenum">
              <a:rPr lang="en-GB" altLang="en-US" smtClean="0"/>
              <a:pPr/>
              <a:t>30</a:t>
            </a:fld>
            <a:endParaRPr lang="en-GB" altLang="en-US"/>
          </a:p>
        </p:txBody>
      </p:sp>
      <p:sp>
        <p:nvSpPr>
          <p:cNvPr id="4" name="Title 3">
            <a:extLst>
              <a:ext uri="{FF2B5EF4-FFF2-40B4-BE49-F238E27FC236}">
                <a16:creationId xmlns:a16="http://schemas.microsoft.com/office/drawing/2014/main" id="{DFCED5A6-F2A8-36F4-504E-2CC53E4F6DE3}"/>
              </a:ext>
            </a:extLst>
          </p:cNvPr>
          <p:cNvSpPr>
            <a:spLocks noGrp="1"/>
          </p:cNvSpPr>
          <p:nvPr>
            <p:ph type="title"/>
          </p:nvPr>
        </p:nvSpPr>
        <p:spPr/>
        <p:txBody>
          <a:bodyPr/>
          <a:lstStyle/>
          <a:p>
            <a:r>
              <a:rPr lang="en-GB" dirty="0"/>
              <a:t>Questions? </a:t>
            </a:r>
          </a:p>
        </p:txBody>
      </p:sp>
    </p:spTree>
    <p:extLst>
      <p:ext uri="{BB962C8B-B14F-4D97-AF65-F5344CB8AC3E}">
        <p14:creationId xmlns:p14="http://schemas.microsoft.com/office/powerpoint/2010/main" val="331676994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F5E74B-2E97-3352-0BF9-C073E7EF2E3B}"/>
              </a:ext>
            </a:extLst>
          </p:cNvPr>
          <p:cNvSpPr>
            <a:spLocks noGrp="1"/>
          </p:cNvSpPr>
          <p:nvPr>
            <p:ph type="sldNum" sz="quarter" idx="10"/>
          </p:nvPr>
        </p:nvSpPr>
        <p:spPr/>
        <p:txBody>
          <a:bodyPr/>
          <a:lstStyle/>
          <a:p>
            <a:fld id="{8CAE96E1-FE19-476C-9CF0-3BB4903735D9}" type="slidenum">
              <a:rPr lang="en-GB" altLang="en-US"/>
              <a:pPr/>
              <a:t>4</a:t>
            </a:fld>
            <a:endParaRPr lang="en-GB" altLang="en-US"/>
          </a:p>
        </p:txBody>
      </p:sp>
      <p:sp>
        <p:nvSpPr>
          <p:cNvPr id="3" name="Content Placeholder 2">
            <a:extLst>
              <a:ext uri="{FF2B5EF4-FFF2-40B4-BE49-F238E27FC236}">
                <a16:creationId xmlns:a16="http://schemas.microsoft.com/office/drawing/2014/main" id="{F96C9F77-4B1D-687D-872B-9D92465CE2C0}"/>
              </a:ext>
            </a:extLst>
          </p:cNvPr>
          <p:cNvSpPr>
            <a:spLocks noGrp="1"/>
          </p:cNvSpPr>
          <p:nvPr>
            <p:ph sz="quarter" idx="11"/>
          </p:nvPr>
        </p:nvSpPr>
        <p:spPr/>
        <p:txBody>
          <a:bodyPr/>
          <a:lstStyle/>
          <a:p>
            <a:pPr marL="228600" indent="-228600">
              <a:spcBef>
                <a:spcPct val="0"/>
              </a:spcBef>
            </a:pPr>
            <a:r>
              <a:rPr lang="en-GB" dirty="0">
                <a:solidFill>
                  <a:srgbClr val="444444"/>
                </a:solidFill>
                <a:latin typeface="Calibri"/>
                <a:ea typeface="Calibri"/>
                <a:cs typeface="Calibri"/>
              </a:rPr>
              <a:t>Welcome </a:t>
            </a:r>
            <a:r>
              <a:rPr lang="en-US" dirty="0">
                <a:solidFill>
                  <a:srgbClr val="444444"/>
                </a:solidFill>
                <a:latin typeface="Calibri"/>
                <a:ea typeface="Calibri"/>
                <a:cs typeface="Calibri"/>
              </a:rPr>
              <a:t>and </a:t>
            </a:r>
            <a:r>
              <a:rPr lang="en-US" dirty="0" err="1">
                <a:solidFill>
                  <a:srgbClr val="444444"/>
                </a:solidFill>
                <a:latin typeface="Calibri"/>
                <a:ea typeface="Calibri"/>
                <a:cs typeface="Calibri"/>
              </a:rPr>
              <a:t>programme</a:t>
            </a:r>
            <a:r>
              <a:rPr lang="en-US" dirty="0">
                <a:solidFill>
                  <a:srgbClr val="444444"/>
                </a:solidFill>
                <a:latin typeface="Calibri"/>
                <a:ea typeface="Calibri"/>
                <a:cs typeface="Calibri"/>
              </a:rPr>
              <a:t> update  </a:t>
            </a:r>
            <a:endParaRPr lang="en-US" dirty="0">
              <a:solidFill>
                <a:srgbClr val="50535A"/>
              </a:solidFill>
              <a:latin typeface="Calibri"/>
              <a:ea typeface="Calibri"/>
              <a:cs typeface="Calibri"/>
            </a:endParaRPr>
          </a:p>
          <a:p>
            <a:pPr marL="228600" indent="-228600">
              <a:spcBef>
                <a:spcPct val="0"/>
              </a:spcBef>
            </a:pPr>
            <a:r>
              <a:rPr lang="en-GB" dirty="0">
                <a:solidFill>
                  <a:srgbClr val="FF0000"/>
                </a:solidFill>
                <a:latin typeface="Calibri"/>
                <a:ea typeface="Calibri"/>
                <a:cs typeface="Calibri"/>
              </a:rPr>
              <a:t>Key messages from School B Mentor training &amp; being a Science mentor </a:t>
            </a:r>
            <a:r>
              <a:rPr lang="en-US" dirty="0">
                <a:solidFill>
                  <a:srgbClr val="FF0000"/>
                </a:solidFill>
                <a:latin typeface="Calibri"/>
                <a:ea typeface="Calibri"/>
                <a:cs typeface="Calibri"/>
              </a:rPr>
              <a:t> </a:t>
            </a:r>
          </a:p>
          <a:p>
            <a:pPr marL="228600" indent="-228600">
              <a:spcBef>
                <a:spcPct val="0"/>
              </a:spcBef>
            </a:pPr>
            <a:r>
              <a:rPr lang="en-GB" dirty="0">
                <a:solidFill>
                  <a:srgbClr val="444444"/>
                </a:solidFill>
                <a:latin typeface="Calibri"/>
                <a:ea typeface="Calibri"/>
                <a:cs typeface="Calibri"/>
              </a:rPr>
              <a:t>Starting from where they are: key strengths and areas for development from PPR2 visits and Report 2 </a:t>
            </a:r>
            <a:r>
              <a:rPr lang="en-US" dirty="0">
                <a:solidFill>
                  <a:srgbClr val="444444"/>
                </a:solidFill>
                <a:latin typeface="Calibri"/>
                <a:ea typeface="Calibri"/>
                <a:cs typeface="Calibri"/>
              </a:rPr>
              <a:t> </a:t>
            </a:r>
            <a:endParaRPr lang="en-US" dirty="0">
              <a:solidFill>
                <a:srgbClr val="50535A"/>
              </a:solidFill>
              <a:latin typeface="Calibri"/>
              <a:ea typeface="Calibri"/>
              <a:cs typeface="Calibri"/>
            </a:endParaRPr>
          </a:p>
          <a:p>
            <a:pPr marL="228600" indent="-228600">
              <a:spcBef>
                <a:spcPct val="0"/>
              </a:spcBef>
            </a:pPr>
            <a:r>
              <a:rPr lang="en-US" dirty="0">
                <a:solidFill>
                  <a:srgbClr val="444444"/>
                </a:solidFill>
                <a:latin typeface="Calibri"/>
                <a:ea typeface="Calibri"/>
                <a:cs typeface="Calibri"/>
              </a:rPr>
              <a:t>Supporting Science RPTs in the independent stage: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Looking towards Report 3 and the Teachers’ Standards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Opportunities at School B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Making the most of observation and feedback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Using the mentor bulletins and conversation prompts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Supporting planning/EDMPIP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Thinking about Science pedagogy and taking risks </a:t>
            </a:r>
            <a:endParaRPr lang="en-US" dirty="0">
              <a:solidFill>
                <a:srgbClr val="50535A"/>
              </a:solidFill>
              <a:latin typeface="Calibri"/>
              <a:ea typeface="Calibri"/>
              <a:cs typeface="Calibri"/>
            </a:endParaRPr>
          </a:p>
          <a:p>
            <a:pPr marL="685800" lvl="2" indent="-228600">
              <a:spcBef>
                <a:spcPct val="0"/>
              </a:spcBef>
              <a:buFont typeface="Wingdings,Sans-Serif" charset="0"/>
              <a:buChar char="§"/>
            </a:pPr>
            <a:r>
              <a:rPr lang="en-US" dirty="0">
                <a:solidFill>
                  <a:srgbClr val="444444"/>
                </a:solidFill>
                <a:latin typeface="Calibri"/>
                <a:ea typeface="Calibri"/>
                <a:cs typeface="Calibri"/>
              </a:rPr>
              <a:t>Assessment ITAP </a:t>
            </a:r>
            <a:endParaRPr lang="en-US" dirty="0">
              <a:solidFill>
                <a:srgbClr val="50535A"/>
              </a:solidFill>
              <a:latin typeface="Calibri"/>
              <a:ea typeface="Calibri"/>
              <a:cs typeface="Calibri"/>
            </a:endParaRPr>
          </a:p>
          <a:p>
            <a:pPr marL="228600" indent="-228600">
              <a:spcBef>
                <a:spcPct val="0"/>
              </a:spcBef>
              <a:buFont typeface="Wingdings,Sans-Serif" charset="0"/>
            </a:pPr>
            <a:r>
              <a:rPr lang="en-US" dirty="0">
                <a:solidFill>
                  <a:srgbClr val="444444"/>
                </a:solidFill>
                <a:latin typeface="Calibri"/>
                <a:ea typeface="Calibri"/>
                <a:cs typeface="Calibri"/>
              </a:rPr>
              <a:t>AOB  </a:t>
            </a:r>
            <a:endParaRPr lang="en-US" dirty="0">
              <a:solidFill>
                <a:srgbClr val="50535A"/>
              </a:solidFill>
              <a:latin typeface="Calibri"/>
              <a:ea typeface="Calibri"/>
              <a:cs typeface="Calibri"/>
            </a:endParaRPr>
          </a:p>
          <a:p>
            <a:pPr marL="179705" indent="-179705"/>
            <a:endParaRPr lang="en-US" dirty="0"/>
          </a:p>
        </p:txBody>
      </p:sp>
    </p:spTree>
    <p:extLst>
      <p:ext uri="{BB962C8B-B14F-4D97-AF65-F5344CB8AC3E}">
        <p14:creationId xmlns:p14="http://schemas.microsoft.com/office/powerpoint/2010/main" val="34579609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1F6778-4ADD-9240-1A66-94ED03EEFB44}"/>
              </a:ext>
            </a:extLst>
          </p:cNvPr>
          <p:cNvSpPr>
            <a:spLocks noGrp="1"/>
          </p:cNvSpPr>
          <p:nvPr>
            <p:ph type="sldNum" sz="quarter" idx="10"/>
          </p:nvPr>
        </p:nvSpPr>
        <p:spPr/>
        <p:txBody>
          <a:bodyPr/>
          <a:lstStyle/>
          <a:p>
            <a:fld id="{DCF6A46F-80AB-49F3-8C7E-9717ED945456}" type="slidenum">
              <a:rPr lang="en-GB" altLang="en-US" smtClean="0"/>
              <a:pPr/>
              <a:t>5</a:t>
            </a:fld>
            <a:endParaRPr lang="en-GB" altLang="en-US"/>
          </a:p>
        </p:txBody>
      </p:sp>
      <p:sp>
        <p:nvSpPr>
          <p:cNvPr id="4" name="Title 3">
            <a:extLst>
              <a:ext uri="{FF2B5EF4-FFF2-40B4-BE49-F238E27FC236}">
                <a16:creationId xmlns:a16="http://schemas.microsoft.com/office/drawing/2014/main" id="{7F189FBE-86DF-E27A-E9F8-12F715619981}"/>
              </a:ext>
            </a:extLst>
          </p:cNvPr>
          <p:cNvSpPr>
            <a:spLocks noGrp="1"/>
          </p:cNvSpPr>
          <p:nvPr>
            <p:ph type="title"/>
          </p:nvPr>
        </p:nvSpPr>
        <p:spPr>
          <a:xfrm>
            <a:off x="115552" y="468282"/>
            <a:ext cx="11040000" cy="828000"/>
          </a:xfrm>
        </p:spPr>
        <p:txBody>
          <a:bodyPr/>
          <a:lstStyle/>
          <a:p>
            <a:r>
              <a:rPr lang="en-GB" dirty="0"/>
              <a:t>Understanding the </a:t>
            </a:r>
            <a:r>
              <a:rPr lang="en-GB" dirty="0" err="1"/>
              <a:t>UoR</a:t>
            </a:r>
            <a:r>
              <a:rPr lang="en-GB" dirty="0"/>
              <a:t> ITE Programme</a:t>
            </a:r>
            <a:br>
              <a:rPr lang="en-GB" dirty="0"/>
            </a:br>
            <a:endParaRPr lang="en-GB" dirty="0"/>
          </a:p>
        </p:txBody>
      </p:sp>
      <p:sp>
        <p:nvSpPr>
          <p:cNvPr id="5" name="TextBox 4">
            <a:extLst>
              <a:ext uri="{FF2B5EF4-FFF2-40B4-BE49-F238E27FC236}">
                <a16:creationId xmlns:a16="http://schemas.microsoft.com/office/drawing/2014/main" id="{CDC94FB6-78E8-268C-6139-E0B0D8ED0364}"/>
              </a:ext>
            </a:extLst>
          </p:cNvPr>
          <p:cNvSpPr txBox="1"/>
          <p:nvPr/>
        </p:nvSpPr>
        <p:spPr>
          <a:xfrm>
            <a:off x="4645342" y="1094320"/>
            <a:ext cx="6186360" cy="707886"/>
          </a:xfrm>
          <a:prstGeom prst="rect">
            <a:avLst/>
          </a:prstGeom>
          <a:noFill/>
        </p:spPr>
        <p:txBody>
          <a:bodyPr wrap="square">
            <a:spAutoFit/>
          </a:bodyPr>
          <a:lstStyle/>
          <a:p>
            <a:r>
              <a:rPr lang="en-GB" dirty="0">
                <a:solidFill>
                  <a:srgbClr val="FF0000"/>
                </a:solidFill>
                <a:hlinkClick r:id="rId3">
                  <a:extLst>
                    <a:ext uri="{A12FA001-AC4F-418D-AE19-62706E023703}">
                      <ahyp:hlinkClr xmlns:ahyp="http://schemas.microsoft.com/office/drawing/2018/hyperlinkcolor" val="tx"/>
                    </a:ext>
                  </a:extLst>
                </a:hlinkClick>
              </a:rPr>
              <a:t>Link to </a:t>
            </a:r>
            <a:r>
              <a:rPr lang="en-GB" dirty="0" err="1">
                <a:solidFill>
                  <a:srgbClr val="FF0000"/>
                </a:solidFill>
                <a:hlinkClick r:id="rId3">
                  <a:extLst>
                    <a:ext uri="{A12FA001-AC4F-418D-AE19-62706E023703}">
                      <ahyp:hlinkClr xmlns:ahyp="http://schemas.microsoft.com/office/drawing/2018/hyperlinkcolor" val="tx"/>
                    </a:ext>
                  </a:extLst>
                </a:hlinkClick>
              </a:rPr>
              <a:t>googledrive</a:t>
            </a:r>
            <a:r>
              <a:rPr lang="en-GB" dirty="0">
                <a:solidFill>
                  <a:srgbClr val="FF0000"/>
                </a:solidFill>
                <a:hlinkClick r:id="rId3">
                  <a:extLst>
                    <a:ext uri="{A12FA001-AC4F-418D-AE19-62706E023703}">
                      <ahyp:hlinkClr xmlns:ahyp="http://schemas.microsoft.com/office/drawing/2018/hyperlinkcolor" val="tx"/>
                    </a:ext>
                  </a:extLst>
                </a:hlinkClick>
              </a:rPr>
              <a:t> '</a:t>
            </a:r>
            <a:r>
              <a:rPr lang="en-GB" dirty="0" err="1">
                <a:solidFill>
                  <a:srgbClr val="FF0000"/>
                </a:solidFill>
                <a:hlinkClick r:id="rId3">
                  <a:extLst>
                    <a:ext uri="{A12FA001-AC4F-418D-AE19-62706E023703}">
                      <ahyp:hlinkClr xmlns:ahyp="http://schemas.microsoft.com/office/drawing/2018/hyperlinkcolor" val="tx"/>
                    </a:ext>
                  </a:extLst>
                </a:hlinkClick>
              </a:rPr>
              <a:t>dropbox</a:t>
            </a:r>
            <a:r>
              <a:rPr lang="en-GB" dirty="0">
                <a:solidFill>
                  <a:srgbClr val="FF0000"/>
                </a:solidFill>
                <a:hlinkClick r:id="rId3">
                  <a:extLst>
                    <a:ext uri="{A12FA001-AC4F-418D-AE19-62706E023703}">
                      <ahyp:hlinkClr xmlns:ahyp="http://schemas.microsoft.com/office/drawing/2018/hyperlinkcolor" val="tx"/>
                    </a:ext>
                  </a:extLst>
                </a:hlinkClick>
              </a:rPr>
              <a:t>' for these documents </a:t>
            </a:r>
            <a:endParaRPr lang="en-GB" dirty="0">
              <a:solidFill>
                <a:srgbClr val="FF0000"/>
              </a:solidFill>
            </a:endParaRPr>
          </a:p>
          <a:p>
            <a:endParaRPr lang="en-GB" dirty="0"/>
          </a:p>
        </p:txBody>
      </p:sp>
      <p:pic>
        <p:nvPicPr>
          <p:cNvPr id="2" name="Picture 1" descr="A diagram of a teacher&amp;#39;s method&#10;&#10;AI-generated content may be incorrect.">
            <a:extLst>
              <a:ext uri="{FF2B5EF4-FFF2-40B4-BE49-F238E27FC236}">
                <a16:creationId xmlns:a16="http://schemas.microsoft.com/office/drawing/2014/main" id="{3FFA486B-D051-6063-CF46-6C3709577FA7}"/>
              </a:ext>
            </a:extLst>
          </p:cNvPr>
          <p:cNvPicPr>
            <a:picLocks noChangeAspect="1"/>
          </p:cNvPicPr>
          <p:nvPr/>
        </p:nvPicPr>
        <p:blipFill>
          <a:blip r:embed="rId4"/>
          <a:stretch>
            <a:fillRect/>
          </a:stretch>
        </p:blipFill>
        <p:spPr>
          <a:xfrm>
            <a:off x="435408" y="724334"/>
            <a:ext cx="3389457" cy="5871153"/>
          </a:xfrm>
          <a:prstGeom prst="rect">
            <a:avLst/>
          </a:prstGeom>
        </p:spPr>
      </p:pic>
      <p:sp>
        <p:nvSpPr>
          <p:cNvPr id="7" name="TextBox 6">
            <a:extLst>
              <a:ext uri="{FF2B5EF4-FFF2-40B4-BE49-F238E27FC236}">
                <a16:creationId xmlns:a16="http://schemas.microsoft.com/office/drawing/2014/main" id="{3145A233-A556-8CAE-7C36-55C3EED898C9}"/>
              </a:ext>
            </a:extLst>
          </p:cNvPr>
          <p:cNvSpPr txBox="1"/>
          <p:nvPr/>
        </p:nvSpPr>
        <p:spPr>
          <a:xfrm>
            <a:off x="5103091" y="2008908"/>
            <a:ext cx="437572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Manual of Guidance</a:t>
            </a:r>
          </a:p>
          <a:p>
            <a:pPr marL="342900" indent="-342900">
              <a:buFont typeface="Arial"/>
              <a:buChar char="•"/>
            </a:pPr>
            <a:r>
              <a:rPr lang="en-US" dirty="0"/>
              <a:t>Secondary Science Handbook</a:t>
            </a:r>
          </a:p>
          <a:p>
            <a:pPr marL="342900" indent="-342900">
              <a:buFont typeface="Arial"/>
              <a:buChar char="•"/>
            </a:pPr>
            <a:r>
              <a:rPr lang="en-US" dirty="0"/>
              <a:t>Professional Studies Handbook</a:t>
            </a:r>
          </a:p>
          <a:p>
            <a:pPr marL="342900" indent="-342900">
              <a:buFont typeface="Arial"/>
              <a:buChar char="•"/>
            </a:pPr>
            <a:r>
              <a:rPr lang="en-US" dirty="0"/>
              <a:t>Assignment Handbook (EDMPIP)</a:t>
            </a:r>
          </a:p>
          <a:p>
            <a:pPr marL="342900" indent="-342900">
              <a:buFont typeface="Arial"/>
              <a:buChar char="•"/>
            </a:pPr>
            <a:endParaRPr lang="en-US" dirty="0"/>
          </a:p>
        </p:txBody>
      </p:sp>
      <p:sp>
        <p:nvSpPr>
          <p:cNvPr id="6" name="TextBox 5">
            <a:extLst>
              <a:ext uri="{FF2B5EF4-FFF2-40B4-BE49-F238E27FC236}">
                <a16:creationId xmlns:a16="http://schemas.microsoft.com/office/drawing/2014/main" id="{2C6F7628-EB9A-0EDD-C8C8-3653C606E48D}"/>
              </a:ext>
            </a:extLst>
          </p:cNvPr>
          <p:cNvSpPr txBox="1"/>
          <p:nvPr/>
        </p:nvSpPr>
        <p:spPr>
          <a:xfrm>
            <a:off x="4755292" y="3962400"/>
            <a:ext cx="58117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dirty="0">
                <a:solidFill>
                  <a:srgbClr val="FF0000"/>
                </a:solidFill>
                <a:cs typeface="Segoe UI"/>
                <a:hlinkClick r:id="rId5">
                  <a:extLst>
                    <a:ext uri="{A12FA001-AC4F-418D-AE19-62706E023703}">
                      <ahyp:hlinkClr xmlns:ahyp="http://schemas.microsoft.com/office/drawing/2018/hyperlinkcolor" val="tx"/>
                    </a:ext>
                  </a:extLst>
                </a:hlinkClick>
              </a:rPr>
              <a:t>Link to Mentor Hub </a:t>
            </a:r>
            <a:r>
              <a:rPr lang="en-GB" dirty="0">
                <a:solidFill>
                  <a:srgbClr val="FF0000"/>
                </a:solidFill>
              </a:rPr>
              <a:t> </a:t>
            </a:r>
          </a:p>
          <a:p>
            <a:endParaRPr lang="en-GB" dirty="0"/>
          </a:p>
        </p:txBody>
      </p:sp>
      <p:sp>
        <p:nvSpPr>
          <p:cNvPr id="8" name="TextBox 7">
            <a:extLst>
              <a:ext uri="{FF2B5EF4-FFF2-40B4-BE49-F238E27FC236}">
                <a16:creationId xmlns:a16="http://schemas.microsoft.com/office/drawing/2014/main" id="{90F041C4-2E59-4FDB-C4E1-C227AEDFF305}"/>
              </a:ext>
            </a:extLst>
          </p:cNvPr>
          <p:cNvSpPr txBox="1"/>
          <p:nvPr/>
        </p:nvSpPr>
        <p:spPr>
          <a:xfrm>
            <a:off x="5216361" y="4747989"/>
            <a:ext cx="437572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dirty="0"/>
              <a:t>Mentor Curriculum</a:t>
            </a:r>
          </a:p>
          <a:p>
            <a:pPr marL="342900" indent="-342900">
              <a:buFont typeface="Arial"/>
              <a:buChar char="•"/>
            </a:pPr>
            <a:r>
              <a:rPr lang="en-US" dirty="0"/>
              <a:t>Curriculum conversations</a:t>
            </a:r>
          </a:p>
          <a:p>
            <a:pPr marL="342900" indent="-342900">
              <a:buFont typeface="Arial"/>
              <a:buChar char="•"/>
            </a:pPr>
            <a:r>
              <a:rPr lang="en-US" dirty="0"/>
              <a:t>Mentor training and meeting slides</a:t>
            </a:r>
          </a:p>
          <a:p>
            <a:pPr marL="342900" indent="-342900">
              <a:buFont typeface="Arial"/>
              <a:buChar char="•"/>
            </a:pPr>
            <a:endParaRPr lang="en-US" dirty="0"/>
          </a:p>
        </p:txBody>
      </p:sp>
    </p:spTree>
    <p:extLst>
      <p:ext uri="{BB962C8B-B14F-4D97-AF65-F5344CB8AC3E}">
        <p14:creationId xmlns:p14="http://schemas.microsoft.com/office/powerpoint/2010/main" val="76719451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F00D8E-491D-7E5A-4E1F-6FDEEAAE2B15}"/>
              </a:ext>
            </a:extLst>
          </p:cNvPr>
          <p:cNvSpPr>
            <a:spLocks noGrp="1"/>
          </p:cNvSpPr>
          <p:nvPr>
            <p:ph type="sldNum" sz="quarter" idx="10"/>
          </p:nvPr>
        </p:nvSpPr>
        <p:spPr/>
        <p:txBody>
          <a:bodyPr wrap="square" anchor="t">
            <a:normAutofit/>
          </a:bodyPr>
          <a:lstStyle/>
          <a:p>
            <a:pPr>
              <a:spcAft>
                <a:spcPts val="600"/>
              </a:spcAft>
            </a:pPr>
            <a:fld id="{DCF6A46F-80AB-49F3-8C7E-9717ED945456}" type="slidenum">
              <a:rPr lang="en-GB" altLang="en-US" smtClean="0"/>
              <a:pPr>
                <a:spcAft>
                  <a:spcPts val="600"/>
                </a:spcAft>
              </a:pPr>
              <a:t>6</a:t>
            </a:fld>
            <a:endParaRPr lang="en-GB" altLang="en-US"/>
          </a:p>
        </p:txBody>
      </p:sp>
      <p:pic>
        <p:nvPicPr>
          <p:cNvPr id="7170" name="Picture 2">
            <a:extLst>
              <a:ext uri="{FF2B5EF4-FFF2-40B4-BE49-F238E27FC236}">
                <a16:creationId xmlns:a16="http://schemas.microsoft.com/office/drawing/2014/main" id="{1E2A536B-0669-0E05-A72F-A94F556D1A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7368" y="548680"/>
            <a:ext cx="11040000" cy="1959600"/>
          </a:xfrm>
          <a:prstGeom prst="rect">
            <a:avLst/>
          </a:prstGeom>
          <a:solidFill>
            <a:srgbClr val="FFFFFF"/>
          </a:solidFill>
        </p:spPr>
      </p:pic>
      <p:pic>
        <p:nvPicPr>
          <p:cNvPr id="7172" name="Picture 4">
            <a:extLst>
              <a:ext uri="{FF2B5EF4-FFF2-40B4-BE49-F238E27FC236}">
                <a16:creationId xmlns:a16="http://schemas.microsoft.com/office/drawing/2014/main" id="{B3F79F1B-31A4-DAD5-4FD3-0F19DDC0A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6481" y="3083663"/>
            <a:ext cx="10515600" cy="3724275"/>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117210B3-D696-CE80-1523-07DC0ED31E54}"/>
              </a:ext>
            </a:extLst>
          </p:cNvPr>
          <p:cNvSpPr/>
          <p:nvPr/>
        </p:nvSpPr>
        <p:spPr>
          <a:xfrm>
            <a:off x="6934200" y="2508280"/>
            <a:ext cx="432048" cy="1152128"/>
          </a:xfrm>
          <a:prstGeom prst="downArrow">
            <a:avLst/>
          </a:prstGeom>
          <a:solidFill>
            <a:schemeClr val="accent1"/>
          </a:solidFill>
          <a:ln w="38100">
            <a:solidFill>
              <a:schemeClr val="accent1"/>
            </a:solidFill>
          </a:ln>
        </p:spPr>
        <p:txBody>
          <a:bodyPr wrap="none" rtlCol="0" anchor="ctr">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algn="ctr"/>
            <a:endParaRPr lang="en-GB">
              <a:solidFill>
                <a:schemeClr val="tx2"/>
              </a:solidFill>
              <a:latin typeface="+mn-lt"/>
            </a:endParaRPr>
          </a:p>
        </p:txBody>
      </p:sp>
      <p:sp>
        <p:nvSpPr>
          <p:cNvPr id="8" name="TextBox 7">
            <a:extLst>
              <a:ext uri="{FF2B5EF4-FFF2-40B4-BE49-F238E27FC236}">
                <a16:creationId xmlns:a16="http://schemas.microsoft.com/office/drawing/2014/main" id="{7FF5B15F-609B-DD08-22F3-E5D4F97F2333}"/>
              </a:ext>
            </a:extLst>
          </p:cNvPr>
          <p:cNvSpPr txBox="1"/>
          <p:nvPr/>
        </p:nvSpPr>
        <p:spPr>
          <a:xfrm>
            <a:off x="3143672" y="148570"/>
            <a:ext cx="6106884" cy="400110"/>
          </a:xfrm>
          <a:prstGeom prst="rect">
            <a:avLst/>
          </a:prstGeom>
          <a:solidFill>
            <a:schemeClr val="accent5">
              <a:lumMod val="20000"/>
              <a:lumOff val="80000"/>
            </a:schemeClr>
          </a:solidFill>
        </p:spPr>
        <p:txBody>
          <a:bodyPr wrap="square">
            <a:spAutoFit/>
          </a:bodyPr>
          <a:lstStyle/>
          <a:p>
            <a:r>
              <a:rPr lang="en-GB">
                <a:hlinkClick r:id="rId5"/>
              </a:rPr>
              <a:t>https://sitesb.reading.ac.uk/ioe-mentoring/</a:t>
            </a:r>
            <a:r>
              <a:rPr lang="en-GB"/>
              <a:t> </a:t>
            </a:r>
          </a:p>
        </p:txBody>
      </p:sp>
    </p:spTree>
    <p:extLst>
      <p:ext uri="{BB962C8B-B14F-4D97-AF65-F5344CB8AC3E}">
        <p14:creationId xmlns:p14="http://schemas.microsoft.com/office/powerpoint/2010/main" val="245578978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9CD031-191B-CC1B-F390-296E48B057FA}"/>
              </a:ext>
            </a:extLst>
          </p:cNvPr>
          <p:cNvSpPr>
            <a:spLocks noGrp="1"/>
          </p:cNvSpPr>
          <p:nvPr>
            <p:ph idx="1"/>
          </p:nvPr>
        </p:nvSpPr>
        <p:spPr>
          <a:xfrm>
            <a:off x="415822" y="1279970"/>
            <a:ext cx="4600058" cy="3960000"/>
          </a:xfrm>
        </p:spPr>
        <p:txBody>
          <a:bodyPr/>
          <a:lstStyle/>
          <a:p>
            <a:r>
              <a:rPr lang="en-GB" dirty="0"/>
              <a:t>Mentor role: range of support</a:t>
            </a:r>
          </a:p>
          <a:p>
            <a:r>
              <a:rPr lang="en-GB" dirty="0"/>
              <a:t>Stages of development: </a:t>
            </a:r>
          </a:p>
        </p:txBody>
      </p:sp>
      <p:sp>
        <p:nvSpPr>
          <p:cNvPr id="3" name="Slide Number Placeholder 2">
            <a:extLst>
              <a:ext uri="{FF2B5EF4-FFF2-40B4-BE49-F238E27FC236}">
                <a16:creationId xmlns:a16="http://schemas.microsoft.com/office/drawing/2014/main" id="{3BE84B68-8E16-E6C6-F2EB-5C135271A51C}"/>
              </a:ext>
            </a:extLst>
          </p:cNvPr>
          <p:cNvSpPr>
            <a:spLocks noGrp="1"/>
          </p:cNvSpPr>
          <p:nvPr>
            <p:ph type="sldNum" sz="quarter" idx="10"/>
          </p:nvPr>
        </p:nvSpPr>
        <p:spPr/>
        <p:txBody>
          <a:bodyPr/>
          <a:lstStyle/>
          <a:p>
            <a:fld id="{DCF6A46F-80AB-49F3-8C7E-9717ED945456}" type="slidenum">
              <a:rPr lang="en-GB" altLang="en-US" smtClean="0"/>
              <a:pPr/>
              <a:t>7</a:t>
            </a:fld>
            <a:endParaRPr lang="en-GB" altLang="en-US"/>
          </a:p>
        </p:txBody>
      </p:sp>
      <p:sp>
        <p:nvSpPr>
          <p:cNvPr id="4" name="Title 3">
            <a:extLst>
              <a:ext uri="{FF2B5EF4-FFF2-40B4-BE49-F238E27FC236}">
                <a16:creationId xmlns:a16="http://schemas.microsoft.com/office/drawing/2014/main" id="{5A51FFE4-FDFB-924B-B4DC-6CCF53CDEFA1}"/>
              </a:ext>
            </a:extLst>
          </p:cNvPr>
          <p:cNvSpPr>
            <a:spLocks noGrp="1"/>
          </p:cNvSpPr>
          <p:nvPr>
            <p:ph type="title"/>
          </p:nvPr>
        </p:nvSpPr>
        <p:spPr>
          <a:xfrm>
            <a:off x="407368" y="161960"/>
            <a:ext cx="11040000" cy="828000"/>
          </a:xfrm>
        </p:spPr>
        <p:txBody>
          <a:bodyPr/>
          <a:lstStyle/>
          <a:p>
            <a:r>
              <a:rPr lang="en-GB" dirty="0"/>
              <a:t>Being a School B Mentor</a:t>
            </a:r>
          </a:p>
        </p:txBody>
      </p:sp>
      <p:sp>
        <p:nvSpPr>
          <p:cNvPr id="5" name="TextBox 6">
            <a:extLst>
              <a:ext uri="{FF2B5EF4-FFF2-40B4-BE49-F238E27FC236}">
                <a16:creationId xmlns:a16="http://schemas.microsoft.com/office/drawing/2014/main" id="{9C981AE7-F35A-4681-AADB-D83FF5807BCA}"/>
              </a:ext>
            </a:extLst>
          </p:cNvPr>
          <p:cNvSpPr txBox="1"/>
          <p:nvPr/>
        </p:nvSpPr>
        <p:spPr>
          <a:xfrm>
            <a:off x="7052440" y="989960"/>
            <a:ext cx="5139560" cy="2831544"/>
          </a:xfrm>
          <a:prstGeom prst="rect">
            <a:avLst/>
          </a:prstGeom>
          <a:noFill/>
        </p:spPr>
        <p:txBody>
          <a:bodyPr wrap="square" rtlCol="0">
            <a:spAutoFit/>
          </a:bodyPr>
          <a:ls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a:lstStyle>
          <a:p>
            <a:pPr marL="514350" indent="-514350">
              <a:buFont typeface="+mj-lt"/>
              <a:buAutoNum type="arabicPeriod"/>
            </a:pPr>
            <a:r>
              <a:rPr lang="en-GB" sz="3200" b="1" dirty="0"/>
              <a:t>Early idealism</a:t>
            </a:r>
          </a:p>
          <a:p>
            <a:pPr marL="514350" indent="-514350">
              <a:buFont typeface="+mj-lt"/>
              <a:buAutoNum type="arabicPeriod"/>
            </a:pPr>
            <a:r>
              <a:rPr lang="en-GB" sz="3200" b="1" dirty="0"/>
              <a:t>Personal survival</a:t>
            </a:r>
          </a:p>
          <a:p>
            <a:pPr marL="514350" indent="-514350">
              <a:buFont typeface="+mj-lt"/>
              <a:buAutoNum type="arabicPeriod"/>
            </a:pPr>
            <a:r>
              <a:rPr lang="en-GB" sz="3200" b="1" dirty="0"/>
              <a:t>Dealing with difficulties</a:t>
            </a:r>
          </a:p>
          <a:p>
            <a:pPr marL="514350" indent="-514350">
              <a:buFont typeface="+mj-lt"/>
              <a:buAutoNum type="arabicPeriod"/>
            </a:pPr>
            <a:r>
              <a:rPr lang="en-GB" sz="3200" b="1" dirty="0"/>
              <a:t>Hitting a plateau</a:t>
            </a:r>
          </a:p>
          <a:p>
            <a:pPr marL="514350" indent="-514350">
              <a:buFont typeface="+mj-lt"/>
              <a:buAutoNum type="arabicPeriod"/>
            </a:pPr>
            <a:r>
              <a:rPr lang="en-GB" sz="3200" b="1" dirty="0"/>
              <a:t>Moving on </a:t>
            </a:r>
            <a:r>
              <a:rPr lang="en-US" sz="1800" b="0" i="0" u="none" strike="noStrike" dirty="0">
                <a:solidFill>
                  <a:srgbClr val="000000"/>
                </a:solidFill>
                <a:effectLst/>
                <a:latin typeface="Effra" panose="020B0604020202020204" charset="0"/>
              </a:rPr>
              <a:t>(Furlong &amp; Maynard ,1995; Burn et al, 2015)</a:t>
            </a:r>
            <a:r>
              <a:rPr lang="en-US" sz="1800" b="0" i="0" dirty="0">
                <a:solidFill>
                  <a:srgbClr val="808080"/>
                </a:solidFill>
                <a:effectLst/>
                <a:latin typeface="Effra" panose="020B0604020202020204" charset="0"/>
              </a:rPr>
              <a:t>​</a:t>
            </a:r>
            <a:endParaRPr lang="en-GB" sz="3200" b="1" dirty="0"/>
          </a:p>
        </p:txBody>
      </p:sp>
      <p:sp>
        <p:nvSpPr>
          <p:cNvPr id="6" name="Rectangle: Rounded Corners 5">
            <a:extLst>
              <a:ext uri="{FF2B5EF4-FFF2-40B4-BE49-F238E27FC236}">
                <a16:creationId xmlns:a16="http://schemas.microsoft.com/office/drawing/2014/main" id="{7E92C15B-3BD7-3284-D8B6-2B8D5FDF8081}"/>
              </a:ext>
            </a:extLst>
          </p:cNvPr>
          <p:cNvSpPr/>
          <p:nvPr/>
        </p:nvSpPr>
        <p:spPr>
          <a:xfrm>
            <a:off x="263352" y="3151294"/>
            <a:ext cx="6264696" cy="3166824"/>
          </a:xfrm>
          <a:prstGeom prst="roundRect">
            <a:avLst/>
          </a:prstGeom>
          <a:solidFill>
            <a:srgbClr val="FFC000"/>
          </a:solidFill>
          <a:ln w="38100">
            <a:solidFill>
              <a:schemeClr val="accent1"/>
            </a:solidFill>
          </a:ln>
        </p:spPr>
        <p:txBody>
          <a:bodyPr wrap="square" rtlCol="0" anchor="ctr">
            <a:spAutoFit/>
          </a:bodyPr>
          <a:lstStyle/>
          <a:p>
            <a:r>
              <a:rPr lang="en-GB" sz="1800" b="1" u="sng" dirty="0"/>
              <a:t>SUGGESTIONS:</a:t>
            </a:r>
          </a:p>
          <a:p>
            <a:pPr marL="342900" indent="-342900">
              <a:buFont typeface="+mj-lt"/>
              <a:buAutoNum type="arabicPeriod"/>
            </a:pPr>
            <a:r>
              <a:rPr lang="en-GB" sz="1800" b="1" dirty="0"/>
              <a:t>Establish a positive relationship </a:t>
            </a:r>
            <a:r>
              <a:rPr lang="en-GB" sz="1800" dirty="0"/>
              <a:t>from the outset, showing that you believe they are significant, competent, and likeable.</a:t>
            </a:r>
          </a:p>
          <a:p>
            <a:pPr marL="342900" indent="-342900">
              <a:buFont typeface="+mj-lt"/>
              <a:buAutoNum type="arabicPeriod"/>
            </a:pPr>
            <a:r>
              <a:rPr lang="en-GB" sz="1800" dirty="0"/>
              <a:t>Use the </a:t>
            </a:r>
            <a:r>
              <a:rPr lang="en-GB" sz="1800" b="1" dirty="0"/>
              <a:t>reflective cycle questions </a:t>
            </a:r>
            <a:r>
              <a:rPr lang="en-GB" sz="1800" dirty="0"/>
              <a:t>to help structure your conversations. </a:t>
            </a:r>
          </a:p>
          <a:p>
            <a:pPr marL="342900" indent="-342900">
              <a:buFont typeface="+mj-lt"/>
              <a:buAutoNum type="arabicPeriod"/>
            </a:pPr>
            <a:r>
              <a:rPr lang="en-GB" sz="1800" b="1" dirty="0"/>
              <a:t>Be explicit </a:t>
            </a:r>
            <a:r>
              <a:rPr lang="en-GB" sz="1800" dirty="0"/>
              <a:t>about </a:t>
            </a:r>
            <a:r>
              <a:rPr lang="en-GB" sz="1800" b="1" dirty="0"/>
              <a:t>what</a:t>
            </a:r>
            <a:r>
              <a:rPr lang="en-GB" sz="1800" dirty="0"/>
              <a:t> you do, </a:t>
            </a:r>
            <a:r>
              <a:rPr lang="en-GB" sz="1800" b="1" dirty="0"/>
              <a:t>how</a:t>
            </a:r>
            <a:r>
              <a:rPr lang="en-GB" sz="1800" dirty="0"/>
              <a:t> you do it and </a:t>
            </a:r>
            <a:r>
              <a:rPr lang="en-GB" sz="1800" b="1" dirty="0"/>
              <a:t>why</a:t>
            </a:r>
            <a:r>
              <a:rPr lang="en-GB" sz="1800" dirty="0"/>
              <a:t> you do it. </a:t>
            </a:r>
          </a:p>
          <a:p>
            <a:pPr marL="342900" indent="-342900">
              <a:buFont typeface="+mj-lt"/>
              <a:buAutoNum type="arabicPeriod"/>
            </a:pPr>
            <a:r>
              <a:rPr lang="en-GB" sz="1800" b="1" dirty="0"/>
              <a:t>Plan topics </a:t>
            </a:r>
            <a:r>
              <a:rPr lang="en-GB" sz="1800" dirty="0"/>
              <a:t>to cover at different stages of the course.</a:t>
            </a:r>
          </a:p>
          <a:p>
            <a:pPr marL="342900" indent="-342900">
              <a:buFont typeface="+mj-lt"/>
              <a:buAutoNum type="arabicPeriod"/>
            </a:pPr>
            <a:r>
              <a:rPr lang="en-GB" sz="1800" dirty="0"/>
              <a:t>Highlight </a:t>
            </a:r>
            <a:r>
              <a:rPr lang="en-GB" sz="1800" b="1" dirty="0"/>
              <a:t>praise</a:t>
            </a:r>
            <a:r>
              <a:rPr lang="en-GB" sz="1800" dirty="0"/>
              <a:t> and make it specific. </a:t>
            </a:r>
          </a:p>
        </p:txBody>
      </p:sp>
      <p:sp>
        <p:nvSpPr>
          <p:cNvPr id="7" name="Arrow: Right 6">
            <a:extLst>
              <a:ext uri="{FF2B5EF4-FFF2-40B4-BE49-F238E27FC236}">
                <a16:creationId xmlns:a16="http://schemas.microsoft.com/office/drawing/2014/main" id="{3450C19C-1A8C-3C0F-A4F9-A5717D806DDE}"/>
              </a:ext>
            </a:extLst>
          </p:cNvPr>
          <p:cNvSpPr/>
          <p:nvPr/>
        </p:nvSpPr>
        <p:spPr>
          <a:xfrm>
            <a:off x="3935760" y="1772816"/>
            <a:ext cx="3044672" cy="360040"/>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Tree>
    <p:extLst>
      <p:ext uri="{BB962C8B-B14F-4D97-AF65-F5344CB8AC3E}">
        <p14:creationId xmlns:p14="http://schemas.microsoft.com/office/powerpoint/2010/main" val="22420725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52107B-4A59-4881-853D-3BD6AA516226}"/>
              </a:ext>
            </a:extLst>
          </p:cNvPr>
          <p:cNvSpPr>
            <a:spLocks noGrp="1"/>
          </p:cNvSpPr>
          <p:nvPr>
            <p:ph type="sldNum" sz="quarter" idx="10"/>
          </p:nvPr>
        </p:nvSpPr>
        <p:spPr>
          <a:xfrm>
            <a:off x="10704702" y="6345352"/>
            <a:ext cx="901700" cy="252000"/>
          </a:xfrm>
        </p:spPr>
        <p:txBody>
          <a:bodyPr wrap="square" anchor="t">
            <a:normAutofit/>
          </a:bodyPr>
          <a:lstStyle/>
          <a:p>
            <a:pPr>
              <a:spcAft>
                <a:spcPts val="600"/>
              </a:spcAft>
            </a:pPr>
            <a:fld id="{DCF6A46F-80AB-49F3-8C7E-9717ED945456}" type="slidenum">
              <a:rPr lang="en-GB" altLang="en-US" smtClean="0"/>
              <a:pPr>
                <a:spcAft>
                  <a:spcPts val="600"/>
                </a:spcAft>
              </a:pPr>
              <a:t>8</a:t>
            </a:fld>
            <a:endParaRPr lang="en-GB" altLang="en-US"/>
          </a:p>
        </p:txBody>
      </p:sp>
      <p:graphicFrame>
        <p:nvGraphicFramePr>
          <p:cNvPr id="5" name="Content Placeholder 4">
            <a:extLst>
              <a:ext uri="{FF2B5EF4-FFF2-40B4-BE49-F238E27FC236}">
                <a16:creationId xmlns:a16="http://schemas.microsoft.com/office/drawing/2014/main" id="{61EEFDDD-0DDA-4816-8F07-536FA2DA1173}"/>
              </a:ext>
            </a:extLst>
          </p:cNvPr>
          <p:cNvGraphicFramePr>
            <a:graphicFrameLocks noGrp="1"/>
          </p:cNvGraphicFramePr>
          <p:nvPr>
            <p:ph sz="quarter" idx="11"/>
            <p:extLst>
              <p:ext uri="{D42A27DB-BD31-4B8C-83A1-F6EECF244321}">
                <p14:modId xmlns:p14="http://schemas.microsoft.com/office/powerpoint/2010/main" val="1578960934"/>
              </p:ext>
            </p:extLst>
          </p:nvPr>
        </p:nvGraphicFramePr>
        <p:xfrm>
          <a:off x="566400" y="586853"/>
          <a:ext cx="11040001" cy="5859626"/>
        </p:xfrm>
        <a:graphic>
          <a:graphicData uri="http://schemas.openxmlformats.org/drawingml/2006/table">
            <a:tbl>
              <a:tblPr firstRow="1" firstCol="1" bandRow="1">
                <a:tableStyleId>{5C22544A-7EE6-4342-B048-85BDC9FD1C3A}</a:tableStyleId>
              </a:tblPr>
              <a:tblGrid>
                <a:gridCol w="3546615">
                  <a:extLst>
                    <a:ext uri="{9D8B030D-6E8A-4147-A177-3AD203B41FA5}">
                      <a16:colId xmlns:a16="http://schemas.microsoft.com/office/drawing/2014/main" val="4038492332"/>
                    </a:ext>
                  </a:extLst>
                </a:gridCol>
                <a:gridCol w="7493386">
                  <a:extLst>
                    <a:ext uri="{9D8B030D-6E8A-4147-A177-3AD203B41FA5}">
                      <a16:colId xmlns:a16="http://schemas.microsoft.com/office/drawing/2014/main" val="4244431136"/>
                    </a:ext>
                  </a:extLst>
                </a:gridCol>
              </a:tblGrid>
              <a:tr h="715895">
                <a:tc>
                  <a:txBody>
                    <a:bodyPr/>
                    <a:lstStyle/>
                    <a:p>
                      <a:pPr>
                        <a:lnSpc>
                          <a:spcPct val="107000"/>
                        </a:lnSpc>
                        <a:spcAft>
                          <a:spcPts val="0"/>
                        </a:spcAft>
                      </a:pPr>
                      <a:r>
                        <a:rPr lang="en-GB" sz="2800" dirty="0">
                          <a:effectLst/>
                        </a:rPr>
                        <a:t>Step in Gibbs’ reflective cycle</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a:effectLst/>
                        </a:rPr>
                        <a:t>Example questions/prompts</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292680061"/>
                  </a:ext>
                </a:extLst>
              </a:tr>
              <a:tr h="1063127">
                <a:tc>
                  <a:txBody>
                    <a:bodyPr/>
                    <a:lstStyle/>
                    <a:p>
                      <a:pPr>
                        <a:lnSpc>
                          <a:spcPct val="107000"/>
                        </a:lnSpc>
                        <a:spcAft>
                          <a:spcPts val="0"/>
                        </a:spcAft>
                      </a:pPr>
                      <a:r>
                        <a:rPr lang="en-GB" sz="2100">
                          <a:effectLst/>
                        </a:rPr>
                        <a:t>Description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Tell me what happened in your lesson on Tuesday.</a:t>
                      </a:r>
                    </a:p>
                    <a:p>
                      <a:pPr>
                        <a:lnSpc>
                          <a:spcPct val="107000"/>
                        </a:lnSpc>
                        <a:spcAft>
                          <a:spcPts val="0"/>
                        </a:spcAft>
                      </a:pPr>
                      <a:r>
                        <a:rPr lang="en-GB" sz="2100" dirty="0">
                          <a:effectLst/>
                        </a:rPr>
                        <a:t>- Can you describe the incident with Joanna in more detail?</a:t>
                      </a:r>
                    </a:p>
                    <a:p>
                      <a:pPr>
                        <a:lnSpc>
                          <a:spcPct val="107000"/>
                        </a:lnSpc>
                        <a:spcAft>
                          <a:spcPts val="0"/>
                        </a:spcAft>
                      </a:pPr>
                      <a:r>
                        <a:rPr lang="en-GB" sz="2100" dirty="0">
                          <a:effectLst/>
                        </a:rPr>
                        <a:t>- What were you thinking/feeling at that point?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3510890670"/>
                  </a:ext>
                </a:extLst>
              </a:tr>
              <a:tr h="1063127">
                <a:tc>
                  <a:txBody>
                    <a:bodyPr/>
                    <a:lstStyle/>
                    <a:p>
                      <a:pPr>
                        <a:lnSpc>
                          <a:spcPct val="107000"/>
                        </a:lnSpc>
                        <a:spcAft>
                          <a:spcPts val="0"/>
                        </a:spcAft>
                      </a:pPr>
                      <a:r>
                        <a:rPr lang="en-GB" sz="2100">
                          <a:effectLst/>
                        </a:rPr>
                        <a:t>Evaluation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Thinking about what you wanted the pupils to learn, how effective did you think that activity was?</a:t>
                      </a:r>
                    </a:p>
                    <a:p>
                      <a:pPr>
                        <a:lnSpc>
                          <a:spcPct val="107000"/>
                        </a:lnSpc>
                        <a:spcAft>
                          <a:spcPts val="0"/>
                        </a:spcAft>
                      </a:pPr>
                      <a:r>
                        <a:rPr lang="en-GB" sz="2100" dirty="0">
                          <a:effectLst/>
                        </a:rPr>
                        <a:t>- What did you find easy/difficult?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375074288"/>
                  </a:ext>
                </a:extLst>
              </a:tr>
              <a:tr h="1063127">
                <a:tc>
                  <a:txBody>
                    <a:bodyPr/>
                    <a:lstStyle/>
                    <a:p>
                      <a:pPr>
                        <a:lnSpc>
                          <a:spcPct val="107000"/>
                        </a:lnSpc>
                        <a:spcAft>
                          <a:spcPts val="0"/>
                        </a:spcAft>
                      </a:pPr>
                      <a:r>
                        <a:rPr lang="en-GB" sz="2100" dirty="0">
                          <a:effectLst/>
                        </a:rPr>
                        <a:t>Analysis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Why do you think your lesson on reproduction with Yr7 was difficult? </a:t>
                      </a:r>
                    </a:p>
                    <a:p>
                      <a:pPr>
                        <a:lnSpc>
                          <a:spcPct val="107000"/>
                        </a:lnSpc>
                        <a:spcAft>
                          <a:spcPts val="0"/>
                        </a:spcAft>
                      </a:pPr>
                      <a:r>
                        <a:rPr lang="en-GB" sz="2100" dirty="0">
                          <a:effectLst/>
                        </a:rPr>
                        <a:t>How was it different to the previous lesson with that class?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1323068402"/>
                  </a:ext>
                </a:extLst>
              </a:tr>
              <a:tr h="715895">
                <a:tc>
                  <a:txBody>
                    <a:bodyPr/>
                    <a:lstStyle/>
                    <a:p>
                      <a:pPr>
                        <a:lnSpc>
                          <a:spcPct val="107000"/>
                        </a:lnSpc>
                        <a:spcAft>
                          <a:spcPts val="0"/>
                        </a:spcAft>
                      </a:pPr>
                      <a:r>
                        <a:rPr lang="en-GB" sz="2100">
                          <a:effectLst/>
                        </a:rPr>
                        <a:t>Conclusions </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If you were to teach that lesson again, what would you change? </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3790926381"/>
                  </a:ext>
                </a:extLst>
              </a:tr>
              <a:tr h="1063127">
                <a:tc>
                  <a:txBody>
                    <a:bodyPr/>
                    <a:lstStyle/>
                    <a:p>
                      <a:pPr>
                        <a:lnSpc>
                          <a:spcPct val="107000"/>
                        </a:lnSpc>
                        <a:spcAft>
                          <a:spcPts val="0"/>
                        </a:spcAft>
                      </a:pPr>
                      <a:r>
                        <a:rPr lang="en-GB" sz="2100">
                          <a:effectLst/>
                        </a:rPr>
                        <a:t>Action plan</a:t>
                      </a:r>
                      <a:endParaRPr lang="en-GB" sz="210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tc>
                  <a:txBody>
                    <a:bodyPr/>
                    <a:lstStyle/>
                    <a:p>
                      <a:pPr>
                        <a:lnSpc>
                          <a:spcPct val="107000"/>
                        </a:lnSpc>
                        <a:spcAft>
                          <a:spcPts val="0"/>
                        </a:spcAft>
                      </a:pPr>
                      <a:r>
                        <a:rPr lang="en-GB" sz="2100" dirty="0">
                          <a:effectLst/>
                        </a:rPr>
                        <a:t>- As you’ve suggested that most of the class found the first activity too easy, let’s think about pitch and pace at the beginning of lessons…</a:t>
                      </a:r>
                      <a:endParaRPr lang="en-GB"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73016" marR="73016" marT="0" marB="0"/>
                </a:tc>
                <a:extLst>
                  <a:ext uri="{0D108BD9-81ED-4DB2-BD59-A6C34878D82A}">
                    <a16:rowId xmlns:a16="http://schemas.microsoft.com/office/drawing/2014/main" val="2765984034"/>
                  </a:ext>
                </a:extLst>
              </a:tr>
            </a:tbl>
          </a:graphicData>
        </a:graphic>
      </p:graphicFrame>
    </p:spTree>
    <p:extLst>
      <p:ext uri="{BB962C8B-B14F-4D97-AF65-F5344CB8AC3E}">
        <p14:creationId xmlns:p14="http://schemas.microsoft.com/office/powerpoint/2010/main" val="12343994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6"/>
          <p:cNvPicPr preferRelativeResize="0"/>
          <p:nvPr/>
        </p:nvPicPr>
        <p:blipFill rotWithShape="1">
          <a:blip r:embed="rId3">
            <a:alphaModFix/>
          </a:blip>
          <a:srcRect/>
          <a:stretch/>
        </p:blipFill>
        <p:spPr>
          <a:xfrm>
            <a:off x="7992417" y="685800"/>
            <a:ext cx="2778774" cy="2404903"/>
          </a:xfrm>
          <a:prstGeom prst="rect">
            <a:avLst/>
          </a:prstGeom>
          <a:noFill/>
          <a:ln>
            <a:noFill/>
          </a:ln>
        </p:spPr>
      </p:pic>
      <p:pic>
        <p:nvPicPr>
          <p:cNvPr id="172" name="Google Shape;172;p6"/>
          <p:cNvPicPr preferRelativeResize="0"/>
          <p:nvPr/>
        </p:nvPicPr>
        <p:blipFill rotWithShape="1">
          <a:blip r:embed="rId4">
            <a:alphaModFix/>
          </a:blip>
          <a:srcRect t="14622" b="11724"/>
          <a:stretch/>
        </p:blipFill>
        <p:spPr>
          <a:xfrm>
            <a:off x="8842659" y="99128"/>
            <a:ext cx="2221919" cy="887807"/>
          </a:xfrm>
          <a:prstGeom prst="rect">
            <a:avLst/>
          </a:prstGeom>
          <a:noFill/>
          <a:ln>
            <a:noFill/>
          </a:ln>
        </p:spPr>
      </p:pic>
      <p:cxnSp>
        <p:nvCxnSpPr>
          <p:cNvPr id="173" name="Google Shape;173;p6"/>
          <p:cNvCxnSpPr/>
          <p:nvPr/>
        </p:nvCxnSpPr>
        <p:spPr>
          <a:xfrm rot="10800000" flipH="1">
            <a:off x="689613" y="685800"/>
            <a:ext cx="7927199" cy="7620"/>
          </a:xfrm>
          <a:prstGeom prst="straightConnector1">
            <a:avLst/>
          </a:prstGeom>
          <a:noFill/>
          <a:ln w="9525" cap="rnd" cmpd="sng">
            <a:solidFill>
              <a:srgbClr val="1B1A19"/>
            </a:solidFill>
            <a:prstDash val="solid"/>
            <a:round/>
            <a:headEnd type="none" w="sm" len="sm"/>
            <a:tailEnd type="none" w="sm" len="sm"/>
          </a:ln>
        </p:spPr>
      </p:cxnSp>
      <p:cxnSp>
        <p:nvCxnSpPr>
          <p:cNvPr id="174" name="Google Shape;174;p6"/>
          <p:cNvCxnSpPr/>
          <p:nvPr/>
        </p:nvCxnSpPr>
        <p:spPr>
          <a:xfrm rot="10800000" flipH="1">
            <a:off x="689610" y="689613"/>
            <a:ext cx="7622" cy="5482587"/>
          </a:xfrm>
          <a:prstGeom prst="straightConnector1">
            <a:avLst/>
          </a:prstGeom>
          <a:noFill/>
          <a:ln w="9525" cap="rnd" cmpd="sng">
            <a:solidFill>
              <a:srgbClr val="1B1A19"/>
            </a:solidFill>
            <a:prstDash val="solid"/>
            <a:round/>
            <a:headEnd type="none" w="sm" len="sm"/>
            <a:tailEnd type="none" w="sm" len="sm"/>
          </a:ln>
        </p:spPr>
      </p:cxnSp>
      <p:grpSp>
        <p:nvGrpSpPr>
          <p:cNvPr id="181" name="Google Shape;181;p6"/>
          <p:cNvGrpSpPr/>
          <p:nvPr/>
        </p:nvGrpSpPr>
        <p:grpSpPr>
          <a:xfrm>
            <a:off x="8969080" y="1852443"/>
            <a:ext cx="1845882" cy="766272"/>
            <a:chOff x="0" y="0"/>
            <a:chExt cx="3691764" cy="1532542"/>
          </a:xfrm>
        </p:grpSpPr>
        <p:sp>
          <p:nvSpPr>
            <p:cNvPr id="182" name="Google Shape;182;p6"/>
            <p:cNvSpPr txBox="1"/>
            <p:nvPr/>
          </p:nvSpPr>
          <p:spPr>
            <a:xfrm>
              <a:off x="592052" y="864025"/>
              <a:ext cx="2507662" cy="668517"/>
            </a:xfrm>
            <a:prstGeom prst="rect">
              <a:avLst/>
            </a:prstGeom>
            <a:noFill/>
            <a:ln>
              <a:noFill/>
            </a:ln>
          </p:spPr>
          <p:txBody>
            <a:bodyPr spcFirstLastPara="1" wrap="square" lIns="0" tIns="0" rIns="0" bIns="0" anchor="t" anchorCtr="0">
              <a:spAutoFit/>
            </a:bodyPr>
            <a:lstStyle/>
            <a:p>
              <a:pPr>
                <a:lnSpc>
                  <a:spcPct val="181388"/>
                </a:lnSpc>
                <a:spcBef>
                  <a:spcPts val="0"/>
                </a:spcBef>
                <a:spcAft>
                  <a:spcPts val="0"/>
                </a:spcAft>
              </a:pPr>
              <a:endParaRPr sz="1200">
                <a:solidFill>
                  <a:schemeClr val="dk1"/>
                </a:solidFill>
                <a:latin typeface="Calibri"/>
                <a:ea typeface="Calibri"/>
                <a:cs typeface="Calibri"/>
                <a:sym typeface="Calibri"/>
              </a:endParaRPr>
            </a:p>
          </p:txBody>
        </p:sp>
        <p:sp>
          <p:nvSpPr>
            <p:cNvPr id="183" name="Google Shape;183;p6"/>
            <p:cNvSpPr txBox="1"/>
            <p:nvPr/>
          </p:nvSpPr>
          <p:spPr>
            <a:xfrm>
              <a:off x="0" y="0"/>
              <a:ext cx="3691764" cy="956543"/>
            </a:xfrm>
            <a:prstGeom prst="rect">
              <a:avLst/>
            </a:prstGeom>
            <a:noFill/>
            <a:ln>
              <a:noFill/>
            </a:ln>
          </p:spPr>
          <p:txBody>
            <a:bodyPr spcFirstLastPara="1" wrap="square" lIns="0" tIns="0" rIns="0" bIns="0" anchor="t" anchorCtr="0">
              <a:spAutoFit/>
            </a:bodyPr>
            <a:lstStyle/>
            <a:p>
              <a:pPr algn="ctr">
                <a:lnSpc>
                  <a:spcPct val="259111"/>
                </a:lnSpc>
                <a:spcBef>
                  <a:spcPts val="0"/>
                </a:spcBef>
                <a:spcAft>
                  <a:spcPts val="0"/>
                </a:spcAft>
              </a:pPr>
              <a:endParaRPr sz="1200">
                <a:solidFill>
                  <a:schemeClr val="dk1"/>
                </a:solidFill>
                <a:latin typeface="Calibri"/>
                <a:ea typeface="Calibri"/>
                <a:cs typeface="Calibri"/>
                <a:sym typeface="Calibri"/>
              </a:endParaRPr>
            </a:p>
          </p:txBody>
        </p:sp>
      </p:grpSp>
      <p:pic>
        <p:nvPicPr>
          <p:cNvPr id="2" name="Content Placeholder 4">
            <a:extLst>
              <a:ext uri="{FF2B5EF4-FFF2-40B4-BE49-F238E27FC236}">
                <a16:creationId xmlns:a16="http://schemas.microsoft.com/office/drawing/2014/main" id="{73A0203C-145A-18FA-3B35-93C52E42DA65}"/>
              </a:ext>
            </a:extLst>
          </p:cNvPr>
          <p:cNvPicPr>
            <a:picLocks/>
          </p:cNvPicPr>
          <p:nvPr/>
        </p:nvPicPr>
        <p:blipFill>
          <a:blip r:embed="rId5" cstate="print">
            <a:extLst>
              <a:ext uri="{28A0092B-C50C-407E-A947-70E740481C1C}">
                <a14:useLocalDpi xmlns:a14="http://schemas.microsoft.com/office/drawing/2010/main" val="0"/>
              </a:ext>
            </a:extLst>
          </a:blip>
          <a:srcRect l="8263" t="27600" r="10625" b="8002"/>
          <a:stretch>
            <a:fillRect/>
          </a:stretch>
        </p:blipFill>
        <p:spPr bwMode="auto">
          <a:xfrm>
            <a:off x="46367" y="160125"/>
            <a:ext cx="12048609" cy="6646127"/>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UoR Theme">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586657D8-4E7C-4F35-B349-D8AF89B642CE}"/>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4" id="{48780E26-6436-4507-8049-5C268279A866}" vid="{07A2DF71-699D-4101-BE54-A4123DF1F47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0a3c23-ccde-419c-9ef7-1f51bddefd6e" xsi:nil="true"/>
    <lcf76f155ced4ddcb4097134ff3c332f xmlns="2b8537fe-c0e8-4664-abe1-a2741563a2b3">
      <Terms xmlns="http://schemas.microsoft.com/office/infopath/2007/PartnerControls"/>
    </lcf76f155ced4ddcb4097134ff3c332f>
    <SharedWithUsers xmlns="9e0a3c23-ccde-419c-9ef7-1f51bddefd6e">
      <UserInfo>
        <DisplayName>David Dobraszczyk</DisplayName>
        <AccountId>85</AccountId>
        <AccountType/>
      </UserInfo>
      <UserInfo>
        <DisplayName>Andrew Happle</DisplayName>
        <AccountId>14</AccountId>
        <AccountType/>
      </UserInfo>
      <UserInfo>
        <DisplayName>Fathima Nazar</DisplayName>
        <AccountId>61</AccountId>
        <AccountType/>
      </UserInfo>
      <UserInfo>
        <DisplayName>Limited Access System Group For Web 7b67c7f9-6371-451c-9ab6-86690d190818</DisplayName>
        <AccountId>25</AccountId>
        <AccountType/>
      </UserInfo>
      <UserInfo>
        <DisplayName>Gaynor Bradley</DisplayName>
        <AccountId>13</AccountId>
        <AccountType/>
      </UserInfo>
      <UserInfo>
        <DisplayName>SharingLinks.53dde2f7-d805-40b2-8a8f-21d781bc5124.Flexible.aaba81ba-5868-460d-b3cc-a3085612af29</DisplayName>
        <AccountId>23</AccountId>
        <AccountType/>
      </UserInfo>
      <UserInfo>
        <DisplayName>Caroline Foulkes</DisplayName>
        <AccountId>12</AccountId>
        <AccountType/>
      </UserInfo>
      <UserInfo>
        <DisplayName>SharingLinks.5893c0e6-d038-448d-95a2-ab8ef5f9a8cf.Flexible.4f3f55fa-b3ef-462d-9de1-d052b9395ed4</DisplayName>
        <AccountId>21</AccountId>
        <AccountType/>
      </UserInfo>
      <UserInfo>
        <DisplayName>K Smith ( Curriculum Leader for Science )</DisplayName>
        <AccountId>22</AccountId>
        <AccountType/>
      </UserInfo>
      <UserInfo>
        <DisplayName>W Prowse</DisplayName>
        <AccountId>27</AccountId>
        <AccountType/>
      </UserInfo>
      <UserInfo>
        <DisplayName>Limited Access System Group For List 1070bb95-e445-40b8-a3f1-40d9f8e6b32a</DisplayName>
        <AccountId>24</AccountId>
        <AccountType/>
      </UserInfo>
      <UserInfo>
        <DisplayName>SharingLinks.77e2cd7d-1210-4251-80b1-32992fb861a9.OrganizationEdit.03728552-f7a0-49cd-90b9-5a8ad4dd9350</DisplayName>
        <AccountId>54</AccountId>
        <AccountType/>
      </UserInfo>
      <UserInfo>
        <DisplayName>Rachel Roberts</DisplayName>
        <AccountId>80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89C5FCB1825B4F94E1675DE2173836" ma:contentTypeVersion="18" ma:contentTypeDescription="Create a new document." ma:contentTypeScope="" ma:versionID="607a1d5c727db41c71f751b91207dff2">
  <xsd:schema xmlns:xsd="http://www.w3.org/2001/XMLSchema" xmlns:xs="http://www.w3.org/2001/XMLSchema" xmlns:p="http://schemas.microsoft.com/office/2006/metadata/properties" xmlns:ns2="2b8537fe-c0e8-4664-abe1-a2741563a2b3" xmlns:ns3="9e0a3c23-ccde-419c-9ef7-1f51bddefd6e" targetNamespace="http://schemas.microsoft.com/office/2006/metadata/properties" ma:root="true" ma:fieldsID="c7ac89d5e2798ba167ce7ab89f0d7ac1" ns2:_="" ns3:_="">
    <xsd:import namespace="2b8537fe-c0e8-4664-abe1-a2741563a2b3"/>
    <xsd:import namespace="9e0a3c23-ccde-419c-9ef7-1f51bddefd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537fe-c0e8-4664-abe1-a2741563a2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8cd521b-c766-495a-bf72-da9be8cb7f8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a3c23-ccde-419c-9ef7-1f51bddefd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ba075f7-403e-4eb6-beca-b8664414c6cc}" ma:internalName="TaxCatchAll" ma:showField="CatchAllData" ma:web="9e0a3c23-ccde-419c-9ef7-1f51bddefd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D16A8B-E8F2-4B36-BA93-87EB4D57F8B9}">
  <ds:schemaRefs>
    <ds:schemaRef ds:uri="http://schemas.microsoft.com/office/2006/metadata/properties"/>
    <ds:schemaRef ds:uri="http://schemas.microsoft.com/office/infopath/2007/PartnerControls"/>
    <ds:schemaRef ds:uri="c279c929-2068-4b67-9b9e-e1bb8172b49d"/>
    <ds:schemaRef ds:uri="78123c3a-406e-4a36-a5af-2987ad867fc7"/>
    <ds:schemaRef ds:uri="9e0a3c23-ccde-419c-9ef7-1f51bddefd6e"/>
    <ds:schemaRef ds:uri="2b8537fe-c0e8-4664-abe1-a2741563a2b3"/>
    <ds:schemaRef ds:uri="7b67c7f9-6371-451c-9ab6-86690d190818"/>
    <ds:schemaRef ds:uri="1070bb95-e445-40b8-a3f1-40d9f8e6b32a"/>
  </ds:schemaRefs>
</ds:datastoreItem>
</file>

<file path=customXml/itemProps2.xml><?xml version="1.0" encoding="utf-8"?>
<ds:datastoreItem xmlns:ds="http://schemas.openxmlformats.org/officeDocument/2006/customXml" ds:itemID="{6580FEC1-7E29-4B37-B5B9-168568F4644A}"/>
</file>

<file path=customXml/itemProps3.xml><?xml version="1.0" encoding="utf-8"?>
<ds:datastoreItem xmlns:ds="http://schemas.openxmlformats.org/officeDocument/2006/customXml" ds:itemID="{5F8F564D-BC55-44AD-A4BB-59C791E4FC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 presentation (widescreen)</Template>
  <TotalTime>0</TotalTime>
  <Words>3006</Words>
  <Application>Microsoft Office PowerPoint</Application>
  <PresentationFormat>Widescreen</PresentationFormat>
  <Paragraphs>367</Paragraphs>
  <Slides>30</Slides>
  <Notes>14</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UoR Theme</vt:lpstr>
      <vt:lpstr>1_UoR Theme off-white background</vt:lpstr>
      <vt:lpstr>PGCE Secondary Science Professional Development Mentor Meeting</vt:lpstr>
      <vt:lpstr>Agenda</vt:lpstr>
      <vt:lpstr>Welcome &amp; Programme Updates</vt:lpstr>
      <vt:lpstr>PowerPoint Presentation</vt:lpstr>
      <vt:lpstr>Understanding the UoR ITE Programme </vt:lpstr>
      <vt:lpstr>PowerPoint Presentation</vt:lpstr>
      <vt:lpstr>Being a School B Mentor</vt:lpstr>
      <vt:lpstr>PowerPoint Presentation</vt:lpstr>
      <vt:lpstr>PowerPoint Presentation</vt:lpstr>
      <vt:lpstr>Using the Mentor Bulletins &amp; Conversation Prompts  </vt:lpstr>
      <vt:lpstr>PowerPoint Presentation</vt:lpstr>
      <vt:lpstr>PowerPoint Presentation</vt:lpstr>
      <vt:lpstr>End of Guided Implementation – settle in, report 2, ITAP Assessment</vt:lpstr>
      <vt:lpstr>PowerPoint Presentation</vt:lpstr>
      <vt:lpstr>Starting from where they are</vt:lpstr>
      <vt:lpstr>PowerPoint Presentation</vt:lpstr>
      <vt:lpstr>PowerPoint Presentation</vt:lpstr>
      <vt:lpstr>TEACHER STANDARDs</vt:lpstr>
      <vt:lpstr>PowerPoint Presentation</vt:lpstr>
      <vt:lpstr>PowerPoint Presentation</vt:lpstr>
      <vt:lpstr>Discussion </vt:lpstr>
      <vt:lpstr>Making the most of the opportunities Sch B can afford </vt:lpstr>
      <vt:lpstr>Observation &amp; Feedback </vt:lpstr>
      <vt:lpstr>Course Expectations for Planning</vt:lpstr>
      <vt:lpstr>Science medium term plan </vt:lpstr>
      <vt:lpstr>Using departmental resources</vt:lpstr>
      <vt:lpstr>Discussion</vt:lpstr>
      <vt:lpstr>WROP Targets and record of mentor meeting</vt:lpstr>
      <vt:lpstr>To summarise</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Roberts</dc:creator>
  <cp:lastModifiedBy>Caroline Foulkes</cp:lastModifiedBy>
  <cp:revision>383</cp:revision>
  <cp:lastPrinted>2006-09-19T14:59:33Z</cp:lastPrinted>
  <dcterms:created xsi:type="dcterms:W3CDTF">2023-08-07T10:32:08Z</dcterms:created>
  <dcterms:modified xsi:type="dcterms:W3CDTF">2025-03-11T15:26:28Z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0x010100CB89C5FCB1825B4F94E1675DE2173836</vt:lpwstr>
  </property>
  <property fmtid="{D5CDD505-2E9C-101B-9397-08002B2CF9AE}" pid="3" name="MediaServiceImageTags">
    <vt:lpwstr/>
  </property>
</Properties>
</file>