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4"/>
    <p:sldMasterId id="2147483723" r:id="rId5"/>
  </p:sldMasterIdLst>
  <p:notesMasterIdLst>
    <p:notesMasterId r:id="rId24"/>
  </p:notesMasterIdLst>
  <p:handoutMasterIdLst>
    <p:handoutMasterId r:id="rId25"/>
  </p:handoutMasterIdLst>
  <p:sldIdLst>
    <p:sldId id="279" r:id="rId6"/>
    <p:sldId id="280" r:id="rId7"/>
    <p:sldId id="272" r:id="rId8"/>
    <p:sldId id="261" r:id="rId9"/>
    <p:sldId id="1138" r:id="rId10"/>
    <p:sldId id="273" r:id="rId11"/>
    <p:sldId id="462" r:id="rId12"/>
    <p:sldId id="461" r:id="rId13"/>
    <p:sldId id="385" r:id="rId14"/>
    <p:sldId id="277" r:id="rId15"/>
    <p:sldId id="451" r:id="rId16"/>
    <p:sldId id="1134" r:id="rId17"/>
    <p:sldId id="545" r:id="rId18"/>
    <p:sldId id="459" r:id="rId19"/>
    <p:sldId id="460" r:id="rId20"/>
    <p:sldId id="1140" r:id="rId21"/>
    <p:sldId id="1139" r:id="rId22"/>
    <p:sldId id="454" r:id="rId23"/>
  </p:sldIdLst>
  <p:sldSz cx="12192000" cy="6858000"/>
  <p:notesSz cx="6797675" cy="9926638"/>
  <p:embeddedFontLst>
    <p:embeddedFont>
      <p:font typeface="Arial Bold" panose="020B0704020202020204"/>
      <p:bold r:id="rId26"/>
    </p:embeddedFont>
    <p:embeddedFont>
      <p:font typeface="Effra" panose="020B0604020202020204" charset="0"/>
      <p:regular r:id="rId27"/>
      <p:bold r:id="rId28"/>
      <p:italic r:id="rId29"/>
      <p:boldItalic r:id="rId30"/>
    </p:embeddedFont>
    <p:embeddedFont>
      <p:font typeface="Segoe UI" panose="020B0502040204020203" pitchFamily="34" charset="0"/>
      <p:regular r:id="rId31"/>
      <p:bold r:id="rId32"/>
      <p:italic r:id="rId33"/>
      <p:boldItalic r:id="rId34"/>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0000"/>
    <a:srgbClr val="FDE6AB"/>
    <a:srgbClr val="D799A1"/>
    <a:srgbClr val="BF0071"/>
    <a:srgbClr val="7EAF35"/>
    <a:srgbClr val="F3F3F3"/>
    <a:srgbClr val="F0F0F0"/>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EAFDF-1C02-4F4C-980C-766425D05539}" v="1" dt="2025-03-11T09:56:42.907"/>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3" autoAdjust="0"/>
    <p:restoredTop sz="86883" autoAdjust="0"/>
  </p:normalViewPr>
  <p:slideViewPr>
    <p:cSldViewPr showGuides="1">
      <p:cViewPr varScale="1">
        <p:scale>
          <a:sx n="86" d="100"/>
          <a:sy n="86" d="100"/>
        </p:scale>
        <p:origin x="388" y="60"/>
      </p:cViewPr>
      <p:guideLst>
        <p:guide orient="horz" pos="2160"/>
        <p:guide pos="384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Jay" userId="8a3c70a1-6e58-4fc9-9972-758f09dfc94c" providerId="ADAL" clId="{0E5EAFDF-1C02-4F4C-980C-766425D05539}"/>
    <pc:docChg chg="modSld modNotesMaster modHandout">
      <pc:chgData name="Melanie Jay" userId="8a3c70a1-6e58-4fc9-9972-758f09dfc94c" providerId="ADAL" clId="{0E5EAFDF-1C02-4F4C-980C-766425D05539}" dt="2025-03-11T09:56:42.907" v="0"/>
      <pc:docMkLst>
        <pc:docMk/>
      </pc:docMkLst>
      <pc:sldChg chg="modNotes">
        <pc:chgData name="Melanie Jay" userId="8a3c70a1-6e58-4fc9-9972-758f09dfc94c" providerId="ADAL" clId="{0E5EAFDF-1C02-4F4C-980C-766425D05539}" dt="2025-03-11T09:56:42.907" v="0"/>
        <pc:sldMkLst>
          <pc:docMk/>
          <pc:sldMk cId="0"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1"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51802"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1"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51802"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50197"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92075"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47" y="4715793"/>
            <a:ext cx="5438783" cy="44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1" y="942839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50197" y="942839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latin typeface="Effra"/>
              </a:rPr>
              <a:t>Be aware of the stages of development (and where your RPT is in this journey):</a:t>
            </a:r>
            <a:endParaRPr lang="en-US" b="0" i="0" u="none" strike="noStrike" dirty="0">
              <a:solidFill>
                <a:srgbClr val="808080"/>
              </a:solidFill>
              <a:effectLst/>
              <a:latin typeface="Effra" panose="020B0604020202020204" charset="0"/>
            </a:endParaRPr>
          </a:p>
          <a:p>
            <a:pPr marL="230497" indent="-230497">
              <a:buFont typeface="+mj-lt"/>
              <a:buAutoNum type="arabicPeriod"/>
            </a:pPr>
            <a:r>
              <a:rPr lang="en-GB" b="1" i="0" u="none" strike="noStrike" dirty="0">
                <a:solidFill>
                  <a:srgbClr val="000000"/>
                </a:solidFill>
                <a:effectLst/>
                <a:latin typeface="Effra" panose="020B0604020202020204" charset="0"/>
              </a:rPr>
              <a:t>Early idealism</a:t>
            </a:r>
            <a:r>
              <a:rPr lang="en-GB" b="0" i="0" u="none" strike="noStrike" dirty="0">
                <a:solidFill>
                  <a:srgbClr val="000000"/>
                </a:solidFill>
                <a:effectLst/>
                <a:latin typeface="Effra" panose="020B0604020202020204" charset="0"/>
              </a:rPr>
              <a:t>: ‘in which trainees tend to identify quite closely with the pupils and seek inspiration in the example of significant teachers recalled from their own schooldays.  Their analysis of these teachers... Tends to be framed in terms of the teachers’ personality and the relationships that they established, rather than reference to the planning and structure of their lessons or their pedagogical strategies.’ </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30497" indent="-230497">
              <a:buFont typeface="+mj-lt"/>
              <a:buAutoNum type="arabicPeriod"/>
            </a:pPr>
            <a:r>
              <a:rPr lang="en-GB" b="1" i="0" u="none" strike="noStrike" dirty="0">
                <a:solidFill>
                  <a:srgbClr val="000000"/>
                </a:solidFill>
                <a:effectLst/>
                <a:latin typeface="Effra" panose="020B0604020202020204" charset="0"/>
              </a:rPr>
              <a:t>Personal survival: </a:t>
            </a:r>
            <a:r>
              <a:rPr lang="en-GB" b="0" i="0" u="none" strike="noStrike" dirty="0">
                <a:solidFill>
                  <a:srgbClr val="000000"/>
                </a:solidFill>
                <a:effectLst/>
                <a:latin typeface="Effra" panose="020B0604020202020204" charset="0"/>
              </a:rPr>
              <a:t>‘in which trainees tend to feel vulnerable and crave the assurance of being seen as a teachers.  They are therefore keen to fit in and become anxious ab out securing effective control of their classes.</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30497" indent="-230497">
              <a:buFont typeface="+mj-lt"/>
              <a:buAutoNum type="arabicPeriod"/>
            </a:pPr>
            <a:r>
              <a:rPr lang="en-GB" b="1" i="0" u="none" strike="noStrike" dirty="0">
                <a:solidFill>
                  <a:srgbClr val="000000"/>
                </a:solidFill>
                <a:effectLst/>
                <a:latin typeface="Effra" panose="020B0604020202020204" charset="0"/>
              </a:rPr>
              <a:t>Dealing with difficulties: </a:t>
            </a:r>
            <a:r>
              <a:rPr lang="en-GB" b="0" i="0" u="none" strike="noStrike" dirty="0">
                <a:solidFill>
                  <a:srgbClr val="000000"/>
                </a:solidFill>
                <a:effectLst/>
                <a:latin typeface="Effra" panose="020B0604020202020204" charset="0"/>
              </a:rPr>
              <a:t>‘in which the emphasis is on establishing themselves as a teacher by implementing specific policies (particularly in relation to managing pupils’ behaviour) and demonstrating their ability to organise and execute different kinds of learning activities.</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30497" indent="-230497">
              <a:buFont typeface="+mj-lt"/>
              <a:buAutoNum type="arabicPeriod"/>
            </a:pPr>
            <a:r>
              <a:rPr lang="en-GB" b="1" i="0" u="none" strike="noStrike" dirty="0">
                <a:solidFill>
                  <a:srgbClr val="000000"/>
                </a:solidFill>
                <a:effectLst/>
                <a:latin typeface="Effra" panose="020B0604020202020204" charset="0"/>
              </a:rPr>
              <a:t>Hitting a plateau: </a:t>
            </a:r>
            <a:r>
              <a:rPr lang="en-GB" b="0" i="0" u="none" strike="noStrike" dirty="0">
                <a:solidFill>
                  <a:srgbClr val="000000"/>
                </a:solidFill>
                <a:effectLst/>
                <a:latin typeface="Effra" panose="020B0604020202020204" charset="0"/>
              </a:rPr>
              <a:t>in which progress my stall as the trainees demonstrate their competence and confidence in running a classroom, and implementing different kinds of activity. Only if they are sufficiently challenged and encouraged to look more closely at the pupils’ experience and the evidence of their learning will they move on.</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30497" indent="-230497">
              <a:buFont typeface="+mj-lt"/>
              <a:buAutoNum type="arabicPeriod"/>
            </a:pPr>
            <a:r>
              <a:rPr lang="en-GB" b="1" i="0" u="none" strike="noStrike" dirty="0">
                <a:solidFill>
                  <a:srgbClr val="000000"/>
                </a:solidFill>
                <a:effectLst/>
                <a:latin typeface="Effra" panose="020B0604020202020204" charset="0"/>
              </a:rPr>
              <a:t>Moving on: </a:t>
            </a:r>
            <a:r>
              <a:rPr lang="en-GB" b="0" i="0" u="none" strike="noStrike" dirty="0">
                <a:solidFill>
                  <a:srgbClr val="000000"/>
                </a:solidFill>
                <a:effectLst/>
                <a:latin typeface="Effra" panose="020B0604020202020204" charset="0"/>
              </a:rPr>
              <a:t>the final phase in which they are able and willing to adapt their teaching in response to critical evaluation of the pupils’ needs and their ongoing learning.</a:t>
            </a:r>
            <a:r>
              <a:rPr lang="en-US" b="0" i="0" dirty="0">
                <a:solidFill>
                  <a:srgbClr val="808080"/>
                </a:solidFill>
                <a:effectLst/>
                <a:latin typeface="Effra" panose="020B0604020202020204" charset="0"/>
              </a:rPr>
              <a:t>​ (Furlong &amp; Maynard, 1995; Burn et al, 2015)</a:t>
            </a:r>
            <a:endParaRPr lang="en-US" b="0" i="0" dirty="0">
              <a:solidFill>
                <a:srgbClr val="444444"/>
              </a:solidFill>
              <a:effectLst/>
              <a:latin typeface="Calibri" panose="020F0502020204030204" pitchFamily="34" charset="0"/>
            </a:endParaRPr>
          </a:p>
          <a:p>
            <a:endParaRPr lang="en-GB" dirty="0"/>
          </a:p>
          <a:p>
            <a:r>
              <a:rPr lang="en-GB" dirty="0"/>
              <a:t>Suggestions:</a:t>
            </a:r>
          </a:p>
          <a:p>
            <a:r>
              <a:rPr lang="en-GB" dirty="0"/>
              <a:t>Conversation questions for initial/first meetings/’contract’ and reflective cycle questions: see Mentor Handbook: </a:t>
            </a:r>
            <a:r>
              <a:rPr lang="en-GB" b="0" i="0" dirty="0">
                <a:solidFill>
                  <a:srgbClr val="000000"/>
                </a:solidFill>
                <a:effectLst/>
                <a:latin typeface="WordVisi_MSFontService"/>
              </a:rPr>
              <a:t>Section 4 ‘Guidance for Mentors’ and you could make use of a mentoring expectations ‘contract’ (see Appendix 16). Also ‘needs analysis’, this will have been established from the mentor handover meetings and the RPTs’ self-audit document,  linked to interim Report 2. </a:t>
            </a:r>
          </a:p>
          <a:p>
            <a:endParaRPr lang="en-GB" dirty="0">
              <a:latin typeface="WordVisi_MSFontService"/>
            </a:endParaRPr>
          </a:p>
          <a:p>
            <a:r>
              <a:rPr lang="en-GB" dirty="0">
                <a:latin typeface="WordVisi_MSFontService"/>
              </a:rPr>
              <a:t>Not novices but also still require support!  How are they getting on so far? </a:t>
            </a:r>
          </a:p>
          <a:p>
            <a:endParaRPr lang="en-GB" dirty="0">
              <a:latin typeface="WordVisi_MSFontService"/>
            </a:endParaRP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dirty="0"/>
          </a:p>
        </p:txBody>
      </p:sp>
    </p:spTree>
    <p:extLst>
      <p:ext uri="{BB962C8B-B14F-4D97-AF65-F5344CB8AC3E}">
        <p14:creationId xmlns:p14="http://schemas.microsoft.com/office/powerpoint/2010/main" val="1323744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if anyone has used any so far this year (or from last year) and how they used them.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11</a:t>
            </a:fld>
            <a:endParaRPr lang="en-GB" altLang="en-US" dirty="0"/>
          </a:p>
        </p:txBody>
      </p:sp>
    </p:spTree>
    <p:extLst>
      <p:ext uri="{BB962C8B-B14F-4D97-AF65-F5344CB8AC3E}">
        <p14:creationId xmlns:p14="http://schemas.microsoft.com/office/powerpoint/2010/main" val="387459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To have a really tight learning cycle for RPTs, targets do need careful crafting and thinking about.</a:t>
            </a:r>
            <a:endParaRPr lang="en-GB" dirty="0"/>
          </a:p>
          <a:p>
            <a:r>
              <a:rPr lang="en-GB" dirty="0">
                <a:latin typeface="Effra"/>
              </a:rPr>
              <a:t>It is helpful to first consider which curriculum strand it might fall under, then determine what kind of target it is (skill or knowledge), and its timeframe (this will help avoid vague or </a:t>
            </a:r>
            <a:r>
              <a:rPr lang="en-GB" dirty="0" err="1">
                <a:latin typeface="Effra"/>
              </a:rPr>
              <a:t>wooly</a:t>
            </a:r>
            <a:r>
              <a:rPr lang="en-GB" dirty="0">
                <a:latin typeface="Effra"/>
              </a:rPr>
              <a:t> targets that are much harder to measure).  Beginning the target with a verb (again, with thought) can also make clear the intended learning, as in these examples.  </a:t>
            </a:r>
            <a:endParaRPr lang="en-GB" dirty="0"/>
          </a:p>
          <a:p>
            <a:r>
              <a:rPr lang="en-GB" dirty="0">
                <a:latin typeface="Effra"/>
              </a:rPr>
              <a:t>The next stage is to consider what strategies might be employed to help the RPT meet their target (this would be an action or task).  It can be helpful to use the phrase 'so that', as this will indicate what the RPT will learn from engaging with the suggested actions or strategies (this should link to the target!).  </a:t>
            </a:r>
            <a:endParaRPr lang="en-GB" dirty="0"/>
          </a:p>
          <a:p>
            <a:r>
              <a:rPr lang="en-GB" dirty="0">
                <a:latin typeface="Effra"/>
              </a:rPr>
              <a:t>Finally, you should have a good idea of how you and your RPT will be able to measure or evaluate their progress towards the target – what evidence would demonstrate that they have achieved it? </a:t>
            </a:r>
            <a:endParaRPr lang="en-GB" dirty="0"/>
          </a:p>
          <a:p>
            <a:r>
              <a:rPr lang="en-GB" dirty="0">
                <a:latin typeface="Effra"/>
              </a:rPr>
              <a:t>Effective target-setting and review does take time and, ideally, should form a key part of your weekly mentor meeting with your trainee. </a:t>
            </a:r>
            <a:endParaRPr lang="en-GB" dirty="0"/>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13</a:t>
            </a:fld>
            <a:endParaRPr lang="en-GB" altLang="en-US" dirty="0"/>
          </a:p>
        </p:txBody>
      </p:sp>
    </p:spTree>
    <p:extLst>
      <p:ext uri="{BB962C8B-B14F-4D97-AF65-F5344CB8AC3E}">
        <p14:creationId xmlns:p14="http://schemas.microsoft.com/office/powerpoint/2010/main" val="249134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Targets should address intended </a:t>
            </a:r>
            <a:r>
              <a:rPr lang="en-US" i="1" dirty="0">
                <a:latin typeface="Calibri"/>
                <a:cs typeface="Calibri"/>
              </a:rPr>
              <a:t>learning</a:t>
            </a:r>
            <a:r>
              <a:rPr lang="en-US" dirty="0">
                <a:latin typeface="Calibri"/>
                <a:cs typeface="Calibri"/>
              </a:rPr>
              <a:t> of the RPT e.g. tighter/clearer use of time in lessons.  Using 'so that' can help clarify the </a:t>
            </a:r>
            <a:r>
              <a:rPr lang="en-US" i="1" dirty="0">
                <a:latin typeface="Calibri"/>
                <a:cs typeface="Calibri"/>
              </a:rPr>
              <a:t>purpose</a:t>
            </a:r>
            <a:r>
              <a:rPr lang="en-US" dirty="0">
                <a:latin typeface="Calibri"/>
                <a:cs typeface="Calibri"/>
              </a:rPr>
              <a:t> of the target.  </a:t>
            </a:r>
          </a:p>
          <a:p>
            <a:r>
              <a:rPr lang="en-US" dirty="0">
                <a:latin typeface="Calibri"/>
                <a:cs typeface="Calibri"/>
              </a:rPr>
              <a:t>Should be able to demonstrate they've addressed the targets each week.  </a:t>
            </a:r>
          </a:p>
          <a:p>
            <a:r>
              <a:rPr lang="en-US" dirty="0">
                <a:latin typeface="Calibri"/>
                <a:cs typeface="Calibri"/>
              </a:rPr>
              <a:t>Reminder that this is covered in mentor curriculum video 3.2 available in the Mentor Hub: https://sitesb.reading.ac.uk/ioe-mentoring/sample-page/pgce-secondary/  https://www.youtube.com/watch?v=qlzDVGn4KrM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14</a:t>
            </a:fld>
            <a:endParaRPr lang="en-GB" altLang="en-US" dirty="0"/>
          </a:p>
        </p:txBody>
      </p:sp>
    </p:spTree>
    <p:extLst>
      <p:ext uri="{BB962C8B-B14F-4D97-AF65-F5344CB8AC3E}">
        <p14:creationId xmlns:p14="http://schemas.microsoft.com/office/powerpoint/2010/main" val="1509493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Example B from previous slide: </a:t>
            </a:r>
            <a:r>
              <a:rPr lang="en-US" i="1">
                <a:latin typeface="Effra"/>
              </a:rPr>
              <a:t>Assign approximate timings to each lesson activity, so that things don't over run.  Use a timer to help. </a:t>
            </a:r>
            <a:endParaRPr lang="en-US">
              <a:latin typeface="Effra"/>
            </a:endParaRPr>
          </a:p>
          <a:p>
            <a:r>
              <a:rPr lang="en-US" dirty="0">
                <a:latin typeface="Calibri"/>
                <a:cs typeface="Calibri"/>
              </a:rPr>
              <a:t>What to do when targets are carried over.</a:t>
            </a:r>
            <a:endParaRPr lang="en-US" dirty="0"/>
          </a:p>
          <a:p>
            <a:r>
              <a:rPr lang="en-US" dirty="0">
                <a:latin typeface="Calibri"/>
                <a:cs typeface="Calibri"/>
              </a:rPr>
              <a:t>Strategies to meet the target.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15</a:t>
            </a:fld>
            <a:endParaRPr lang="en-GB" altLang="en-US" dirty="0"/>
          </a:p>
        </p:txBody>
      </p:sp>
    </p:spTree>
    <p:extLst>
      <p:ext uri="{BB962C8B-B14F-4D97-AF65-F5344CB8AC3E}">
        <p14:creationId xmlns:p14="http://schemas.microsoft.com/office/powerpoint/2010/main" val="62219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Any reflections on your experiences so far as a mentor?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a:t>
            </a:fld>
            <a:endParaRPr lang="en-GB" altLang="en-US" dirty="0"/>
          </a:p>
        </p:txBody>
      </p:sp>
    </p:spTree>
    <p:extLst>
      <p:ext uri="{BB962C8B-B14F-4D97-AF65-F5344CB8AC3E}">
        <p14:creationId xmlns:p14="http://schemas.microsoft.com/office/powerpoint/2010/main" val="51921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7799" y="4743220"/>
            <a:ext cx="5502390" cy="4493576"/>
          </a:xfrm>
          <a:prstGeom prst="rect">
            <a:avLst/>
          </a:prstGeom>
        </p:spPr>
        <p:txBody>
          <a:bodyPr spcFirstLastPara="1" wrap="square" lIns="92184" tIns="92184" rIns="92184" bIns="92184" anchor="t" anchorCtr="0">
            <a:noAutofit/>
          </a:bodyPr>
          <a:lstStyle/>
          <a:p>
            <a:pPr algn="l" rtl="0" fontAlgn="base"/>
            <a:r>
              <a:rPr lang="en-GB" b="0" i="0" u="none" strike="noStrike">
                <a:solidFill>
                  <a:srgbClr val="000000"/>
                </a:solidFill>
                <a:effectLst/>
                <a:latin typeface="Effra"/>
              </a:rPr>
              <a:t>PGCE students’ responses to </a:t>
            </a:r>
            <a:r>
              <a:rPr lang="en-GB" b="1" i="0" u="none" strike="noStrike">
                <a:solidFill>
                  <a:srgbClr val="000000"/>
                </a:solidFill>
                <a:effectLst/>
                <a:latin typeface="Effra"/>
              </a:rPr>
              <a:t>substantive</a:t>
            </a:r>
            <a:r>
              <a:rPr lang="en-GB" b="0" i="0" u="none" strike="noStrike">
                <a:solidFill>
                  <a:srgbClr val="000000"/>
                </a:solidFill>
                <a:effectLst/>
                <a:latin typeface="Effra"/>
              </a:rPr>
              <a:t> knowledge (difficulty in this): ‘</a:t>
            </a:r>
            <a:r>
              <a:rPr lang="en-GB" b="0" i="1" u="none" strike="noStrike">
                <a:solidFill>
                  <a:srgbClr val="000000"/>
                </a:solidFill>
                <a:effectLst/>
                <a:latin typeface="Effra"/>
              </a:rPr>
              <a:t>are</a:t>
            </a:r>
            <a:r>
              <a:rPr lang="en-GB" b="0" i="0" u="none" strike="noStrike">
                <a:solidFill>
                  <a:srgbClr val="000000"/>
                </a:solidFill>
                <a:effectLst/>
                <a:latin typeface="Effra"/>
              </a:rPr>
              <a:t> there facts in English?’; ‘systems that underlie communication’; ‘seminal authors’; ‘history of the English language’; ‘quotes’; ‘knowledge of terminology’ (Feb 2020)</a:t>
            </a:r>
            <a:r>
              <a:rPr lang="en-US" b="0" i="0">
                <a:solidFill>
                  <a:srgbClr val="000000"/>
                </a:solidFill>
                <a:effectLst/>
                <a:latin typeface="Effra"/>
              </a:rPr>
              <a:t>​</a:t>
            </a:r>
            <a:endParaRPr lang="en-US" b="0" i="0">
              <a:solidFill>
                <a:srgbClr val="444444"/>
              </a:solidFill>
              <a:effectLst/>
              <a:latin typeface="Calibri" panose="020F0502020204030204" pitchFamily="34" charset="0"/>
            </a:endParaRPr>
          </a:p>
          <a:p>
            <a:pPr algn="l" rtl="0" fontAlgn="base"/>
            <a:r>
              <a:rPr lang="en-GB" b="0" i="0" u="none" strike="noStrike">
                <a:solidFill>
                  <a:srgbClr val="000000"/>
                </a:solidFill>
                <a:effectLst/>
                <a:latin typeface="Effra"/>
              </a:rPr>
              <a:t>Even if we were to agree that </a:t>
            </a:r>
            <a:r>
              <a:rPr lang="en-GB" b="0" i="1" u="none" strike="noStrike">
                <a:solidFill>
                  <a:srgbClr val="000000"/>
                </a:solidFill>
                <a:effectLst/>
                <a:latin typeface="Effra"/>
              </a:rPr>
              <a:t>knowledge of a text</a:t>
            </a:r>
            <a:r>
              <a:rPr lang="en-GB" b="0" i="0" u="none" strike="noStrike">
                <a:solidFill>
                  <a:srgbClr val="000000"/>
                </a:solidFill>
                <a:effectLst/>
                <a:latin typeface="Effra"/>
              </a:rPr>
              <a:t> equates to substantive knowledge, what it means to </a:t>
            </a:r>
            <a:r>
              <a:rPr lang="en-GB" b="0" i="1" u="none" strike="noStrike">
                <a:solidFill>
                  <a:srgbClr val="000000"/>
                </a:solidFill>
                <a:effectLst/>
                <a:latin typeface="Effra"/>
              </a:rPr>
              <a:t>know a text</a:t>
            </a:r>
            <a:r>
              <a:rPr lang="en-GB" b="0" i="0" u="none" strike="noStrike">
                <a:solidFill>
                  <a:srgbClr val="000000"/>
                </a:solidFill>
                <a:effectLst/>
                <a:latin typeface="Effra"/>
              </a:rPr>
              <a:t> is subject to levels of familiarity.  I could say that I </a:t>
            </a:r>
            <a:r>
              <a:rPr lang="en-GB" b="0" i="1" u="none" strike="noStrike">
                <a:solidFill>
                  <a:srgbClr val="000000"/>
                </a:solidFill>
                <a:effectLst/>
                <a:latin typeface="Effra"/>
              </a:rPr>
              <a:t>know my Shakespeare</a:t>
            </a:r>
            <a:r>
              <a:rPr lang="en-GB" b="0" i="0" u="none" strike="noStrike">
                <a:solidFill>
                  <a:srgbClr val="000000"/>
                </a:solidFill>
                <a:effectLst/>
                <a:latin typeface="Effra"/>
              </a:rPr>
              <a:t> because I can, with some accuracy, recount the plot of a number of his plays.  I can also quote quite a lot of Shakespeare and can mutter with an air of superiority when I hear mis-quotations (all that</a:t>
            </a:r>
            <a:r>
              <a:rPr lang="en-GB" b="0" i="1" u="none" strike="noStrike">
                <a:solidFill>
                  <a:srgbClr val="000000"/>
                </a:solidFill>
                <a:effectLst/>
                <a:latin typeface="Effra"/>
              </a:rPr>
              <a:t> glistens </a:t>
            </a:r>
            <a:r>
              <a:rPr lang="en-GB" b="0" i="0" u="none" strike="noStrike">
                <a:solidFill>
                  <a:srgbClr val="000000"/>
                </a:solidFill>
                <a:effectLst/>
                <a:latin typeface="Effra"/>
              </a:rPr>
              <a:t>instead of </a:t>
            </a:r>
            <a:r>
              <a:rPr lang="en-GB" b="0" i="1" u="none" strike="noStrike">
                <a:solidFill>
                  <a:srgbClr val="000000"/>
                </a:solidFill>
                <a:effectLst/>
                <a:latin typeface="Effra"/>
              </a:rPr>
              <a:t>glisters</a:t>
            </a:r>
            <a:r>
              <a:rPr lang="en-GB" b="0" i="0" u="none" strike="noStrike">
                <a:solidFill>
                  <a:srgbClr val="000000"/>
                </a:solidFill>
                <a:effectLst/>
                <a:latin typeface="Effra"/>
              </a:rPr>
              <a:t>).  Substantive knowledge, in this instance, is reduced to Mastermind-style question and recall.  My point is not that substantive and disciplinary knowledge in English could not be established or agreed upon, rather that it is difficult and there is, thanks to the combination of </a:t>
            </a:r>
            <a:r>
              <a:rPr lang="en-GB" b="0" i="1" u="none" strike="noStrike">
                <a:solidFill>
                  <a:srgbClr val="000000"/>
                </a:solidFill>
                <a:effectLst/>
                <a:latin typeface="Effra"/>
              </a:rPr>
              <a:t>techne </a:t>
            </a:r>
            <a:r>
              <a:rPr lang="en-GB" b="0" i="0" u="none" strike="noStrike">
                <a:solidFill>
                  <a:srgbClr val="000000"/>
                </a:solidFill>
                <a:effectLst/>
                <a:latin typeface="Effra"/>
              </a:rPr>
              <a:t>and </a:t>
            </a:r>
            <a:r>
              <a:rPr lang="en-GB" b="0" i="1" u="none" strike="noStrike">
                <a:solidFill>
                  <a:srgbClr val="000000"/>
                </a:solidFill>
                <a:effectLst/>
                <a:latin typeface="Effra"/>
              </a:rPr>
              <a:t>phronesis </a:t>
            </a:r>
            <a:r>
              <a:rPr lang="en-GB" b="0" i="0" u="none" strike="noStrike">
                <a:solidFill>
                  <a:srgbClr val="000000"/>
                </a:solidFill>
                <a:effectLst/>
                <a:latin typeface="Effra"/>
              </a:rPr>
              <a:t>that exists in English, less of a clear demarcation between them.  </a:t>
            </a:r>
            <a:r>
              <a:rPr lang="en-US" b="0" i="0">
                <a:solidFill>
                  <a:srgbClr val="000000"/>
                </a:solidFill>
                <a:effectLst/>
                <a:latin typeface="Effra"/>
              </a:rPr>
              <a:t>​</a:t>
            </a:r>
            <a:endParaRPr lang="en-US" b="0" i="0">
              <a:solidFill>
                <a:srgbClr val="444444"/>
              </a:solidFill>
              <a:effectLst/>
              <a:latin typeface="Calibri" panose="020F0502020204030204" pitchFamily="34" charset="0"/>
            </a:endParaRPr>
          </a:p>
          <a:p>
            <a:pPr>
              <a:spcBef>
                <a:spcPts val="0"/>
              </a:spcBef>
              <a:spcAft>
                <a:spcPts val="0"/>
              </a:spcAft>
            </a:pPr>
            <a:endParaRPr/>
          </a:p>
        </p:txBody>
      </p:sp>
      <p:sp>
        <p:nvSpPr>
          <p:cNvPr id="169" name="Google Shape;169;p6:notes"/>
          <p:cNvSpPr>
            <a:spLocks noGrp="1" noRot="1" noChangeAspect="1"/>
          </p:cNvSpPr>
          <p:nvPr>
            <p:ph type="sldImg" idx="2"/>
          </p:nvPr>
        </p:nvSpPr>
        <p:spPr>
          <a:xfrm>
            <a:off x="111125" y="749300"/>
            <a:ext cx="6656388" cy="3744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5</a:t>
            </a:fld>
            <a:endParaRPr lang="en-GB" altLang="en-US" dirty="0"/>
          </a:p>
        </p:txBody>
      </p:sp>
    </p:spTree>
    <p:extLst>
      <p:ext uri="{BB962C8B-B14F-4D97-AF65-F5344CB8AC3E}">
        <p14:creationId xmlns:p14="http://schemas.microsoft.com/office/powerpoint/2010/main" val="81632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990">
              <a:defRPr/>
            </a:pPr>
            <a:r>
              <a:rPr lang="en-GB" dirty="0"/>
              <a:t>What have you learnt about your RPT in terms of their strengths and areas for development? </a:t>
            </a:r>
            <a:r>
              <a:rPr lang="en-GB" dirty="0">
                <a:latin typeface="Calibri" panose="020F0502020204030204" pitchFamily="34" charset="0"/>
                <a:ea typeface="Calibri" panose="020F0502020204030204" pitchFamily="34" charset="0"/>
                <a:cs typeface="Arial" panose="020B0604020202020204" pitchFamily="34" charset="0"/>
              </a:rPr>
              <a:t>– ideas in the chat.  Are there commonalities? What is very specific to your RPT?</a:t>
            </a:r>
          </a:p>
          <a:p>
            <a:r>
              <a:rPr lang="en-GB" dirty="0">
                <a:latin typeface="Calibri"/>
                <a:cs typeface="Calibri"/>
              </a:rPr>
              <a:t>WCF from PPR2 visits</a:t>
            </a:r>
          </a:p>
          <a:p>
            <a:endParaRPr lang="en-GB" dirty="0"/>
          </a:p>
          <a:p>
            <a:r>
              <a:rPr lang="en-GB" dirty="0"/>
              <a:t>This is the WCF we’ve collated from our PPR2 visits. How might we address some of the areas for development?  Ideas in the chat. </a:t>
            </a:r>
          </a:p>
          <a:p>
            <a:endParaRPr lang="en-GB" dirty="0"/>
          </a:p>
          <a:p>
            <a:r>
              <a:rPr lang="en-GB" dirty="0"/>
              <a:t>General advice for ‘starting from where there are’:</a:t>
            </a:r>
          </a:p>
          <a:p>
            <a:endParaRPr lang="en-GB" dirty="0"/>
          </a:p>
          <a:p>
            <a:pPr lvl="0"/>
            <a:r>
              <a:rPr lang="en-GB" baseline="0" dirty="0"/>
              <a:t>Linking to targets so that training is a spiral </a:t>
            </a:r>
            <a:endParaRPr lang="en-US" dirty="0"/>
          </a:p>
          <a:p>
            <a:pPr lvl="0"/>
            <a:r>
              <a:rPr lang="en-GB" baseline="0" dirty="0"/>
              <a:t>Making use of Interim R2 targets </a:t>
            </a:r>
            <a:endParaRPr lang="en-US" dirty="0"/>
          </a:p>
          <a:p>
            <a:pPr lvl="0"/>
            <a:r>
              <a:rPr lang="en-GB" baseline="0" dirty="0"/>
              <a:t>New environment</a:t>
            </a:r>
            <a:endParaRPr lang="en-US" dirty="0"/>
          </a:p>
          <a:p>
            <a:pPr lvl="0"/>
            <a:r>
              <a:rPr lang="en-GB" baseline="0" dirty="0"/>
              <a:t>Medium Term Planning</a:t>
            </a:r>
            <a:endParaRPr lang="en-US" dirty="0"/>
          </a:p>
          <a:p>
            <a:pPr lvl="0"/>
            <a:r>
              <a:rPr lang="en-GB" baseline="0" dirty="0"/>
              <a:t>Opportunities afforded in </a:t>
            </a:r>
            <a:r>
              <a:rPr lang="en-GB" baseline="0" dirty="0" err="1"/>
              <a:t>Sch</a:t>
            </a:r>
            <a:r>
              <a:rPr lang="en-GB" baseline="0" dirty="0"/>
              <a:t> B placement</a:t>
            </a:r>
            <a:endParaRPr lang="en-US" dirty="0"/>
          </a:p>
          <a:p>
            <a:pPr lvl="1"/>
            <a:r>
              <a:rPr lang="en-GB" baseline="0" dirty="0"/>
              <a:t>Working with TAs, EAL, adaptive teaching, 6th Form, assessment…</a:t>
            </a:r>
            <a:endParaRPr lang="en-US" dirty="0"/>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6</a:t>
            </a:fld>
            <a:endParaRPr lang="en-GB" altLang="en-US" dirty="0"/>
          </a:p>
        </p:txBody>
      </p:sp>
    </p:spTree>
    <p:extLst>
      <p:ext uri="{BB962C8B-B14F-4D97-AF65-F5344CB8AC3E}">
        <p14:creationId xmlns:p14="http://schemas.microsoft.com/office/powerpoint/2010/main" val="128784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990">
              <a:defRPr/>
            </a:pPr>
            <a:r>
              <a:rPr lang="en-GB" dirty="0"/>
              <a:t>Completion of this training, including the mentor reflection, will result in </a:t>
            </a:r>
            <a:r>
              <a:rPr lang="en-GB" dirty="0" err="1"/>
              <a:t>UoR</a:t>
            </a:r>
            <a:r>
              <a:rPr lang="en-GB" dirty="0"/>
              <a:t> mentor certification. </a:t>
            </a:r>
            <a:r>
              <a:rPr lang="en-GB" altLang="en-US" dirty="0">
                <a:latin typeface="Aptos" panose="020B0004020202020204" pitchFamily="34" charset="0"/>
                <a:cs typeface="Segoe UI" panose="020B0502040204020203" pitchFamily="34" charset="0"/>
              </a:rPr>
              <a:t>Module 4 ‘Supporting Independence &amp; Specialism’ has started.  As you can see the mentor modules are aligned to the RPTs’ developmental stages.  </a:t>
            </a:r>
            <a:endParaRPr lang="en-GB" altLang="en-US" sz="900" dirty="0"/>
          </a:p>
          <a:p>
            <a:endParaRPr lang="en-GB" dirty="0"/>
          </a:p>
          <a:p>
            <a:r>
              <a:rPr lang="en-GB" dirty="0"/>
              <a:t>Any questions at this point about mentor training?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7</a:t>
            </a:fld>
            <a:endParaRPr lang="en-GB" altLang="en-US" dirty="0"/>
          </a:p>
        </p:txBody>
      </p:sp>
    </p:spTree>
    <p:extLst>
      <p:ext uri="{BB962C8B-B14F-4D97-AF65-F5344CB8AC3E}">
        <p14:creationId xmlns:p14="http://schemas.microsoft.com/office/powerpoint/2010/main" val="302577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a:t>
            </a:r>
          </a:p>
          <a:p>
            <a:endParaRPr lang="en-GB" dirty="0"/>
          </a:p>
          <a:p>
            <a:r>
              <a:rPr lang="en-GB" dirty="0"/>
              <a:t>https://sitesb.reading.ac.uk/ioe-mentoring/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8</a:t>
            </a:fld>
            <a:endParaRPr lang="en-GB" altLang="en-US"/>
          </a:p>
        </p:txBody>
      </p:sp>
    </p:spTree>
    <p:extLst>
      <p:ext uri="{BB962C8B-B14F-4D97-AF65-F5344CB8AC3E}">
        <p14:creationId xmlns:p14="http://schemas.microsoft.com/office/powerpoint/2010/main" val="274214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support for planning that RPTs have had.  Any issues arisen from those who were </a:t>
            </a:r>
            <a:r>
              <a:rPr lang="en-GB" dirty="0" err="1"/>
              <a:t>Sch</a:t>
            </a:r>
            <a:r>
              <a:rPr lang="en-GB" dirty="0"/>
              <a:t> A mentors?</a:t>
            </a:r>
          </a:p>
          <a:p>
            <a:r>
              <a:rPr lang="en-GB" dirty="0"/>
              <a:t>Note that the forthcoming ITAP4 (18</a:t>
            </a:r>
            <a:r>
              <a:rPr lang="en-GB" baseline="30000" dirty="0"/>
              <a:t>th</a:t>
            </a:r>
            <a:r>
              <a:rPr lang="en-GB" dirty="0"/>
              <a:t> -20</a:t>
            </a:r>
            <a:r>
              <a:rPr lang="en-GB" baseline="30000" dirty="0"/>
              <a:t>th</a:t>
            </a:r>
            <a:r>
              <a:rPr lang="en-GB" dirty="0"/>
              <a:t> March) will focus on planning for progress and use of assessment.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9</a:t>
            </a:fld>
            <a:endParaRPr lang="en-GB" altLang="en-US" dirty="0"/>
          </a:p>
        </p:txBody>
      </p:sp>
    </p:spTree>
    <p:extLst>
      <p:ext uri="{BB962C8B-B14F-4D97-AF65-F5344CB8AC3E}">
        <p14:creationId xmlns:p14="http://schemas.microsoft.com/office/powerpoint/2010/main" val="130450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10</a:t>
            </a:fld>
            <a:endParaRPr lang="en-GB" altLang="en-US" dirty="0"/>
          </a:p>
        </p:txBody>
      </p:sp>
    </p:spTree>
    <p:extLst>
      <p:ext uri="{BB962C8B-B14F-4D97-AF65-F5344CB8AC3E}">
        <p14:creationId xmlns:p14="http://schemas.microsoft.com/office/powerpoint/2010/main" val="40771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8400256" y="2214000"/>
            <a:ext cx="3456384"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1898587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566400" y="2322040"/>
            <a:ext cx="5184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66400" y="1340768"/>
            <a:ext cx="1104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10704702" y="6343280"/>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566400" y="2319968"/>
            <a:ext cx="1104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400" y="2322040"/>
            <a:ext cx="11040000" cy="396000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bg>
      <p:bgPr>
        <a:solidFill>
          <a:srgbClr val="FDE6AB"/>
        </a:solid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ysClr val="windowText" lastClr="000000"/>
                </a:solidFill>
              </a:defRPr>
            </a:lvl1pPr>
          </a:lstStyle>
          <a:p>
            <a:pPr lvl="0"/>
            <a:r>
              <a:rPr lang="en-US" altLang="en-US" noProof="0" dirty="0"/>
              <a:t>Click to add subtitle</a:t>
            </a:r>
            <a:endParaRPr lang="en-GB" altLang="en-US" noProof="0"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tx2"/>
                </a:solidFill>
                <a:latin typeface="Arial" panose="020B0604020202020204" pitchFamily="34" charset="0"/>
                <a:cs typeface="Arial" panose="020B0604020202020204" pitchFamily="34" charset="0"/>
              </a:defRPr>
            </a:lvl1pPr>
          </a:lstStyle>
          <a:p>
            <a:r>
              <a:rPr lang="en-GB" dirty="0"/>
              <a:t>Wednesday, 11 June 2014</a:t>
            </a:r>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2"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566400" y="476672"/>
            <a:ext cx="1104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52128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2" y="0"/>
            <a:ext cx="8127692"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8400256" y="2214000"/>
            <a:ext cx="3456384"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566400" y="2322040"/>
            <a:ext cx="1104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566400"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6108436"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3084" name="Rectangle 12"/>
          <p:cNvSpPr>
            <a:spLocks noGrp="1" noChangeArrowheads="1"/>
          </p:cNvSpPr>
          <p:nvPr>
            <p:ph type="subTitle" idx="1" hasCustomPrompt="1"/>
          </p:nvPr>
        </p:nvSpPr>
        <p:spPr>
          <a:xfrm>
            <a:off x="566401" y="4653136"/>
            <a:ext cx="10560051"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556685" y="3"/>
            <a:ext cx="2442972"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sp>
        <p:nvSpPr>
          <p:cNvPr id="19" name="TextBox 18"/>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4" name="Content Placeholder 5"/>
          <p:cNvSpPr>
            <a:spLocks noGrp="1"/>
          </p:cNvSpPr>
          <p:nvPr>
            <p:ph sz="quarter" idx="11" hasCustomPrompt="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hidden">
          <a:xfrm>
            <a:off x="10033002" y="438150"/>
            <a:ext cx="1560195" cy="5109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696" r:id="rId5"/>
    <p:sldLayoutId id="2147483701" r:id="rId6"/>
    <p:sldLayoutId id="2147483702" r:id="rId7"/>
    <p:sldLayoutId id="2147483708" r:id="rId8"/>
    <p:sldLayoutId id="2147483713" r:id="rId9"/>
    <p:sldLayoutId id="2147483709" r:id="rId10"/>
    <p:sldLayoutId id="2147483710" r:id="rId11"/>
    <p:sldLayoutId id="2147483711" r:id="rId12"/>
    <p:sldLayoutId id="2147483712" r:id="rId13"/>
    <p:sldLayoutId id="2147483714" r:id="rId14"/>
    <p:sldLayoutId id="2147483715" r:id="rId15"/>
    <p:sldLayoutId id="2147483716" r:id="rId16"/>
    <p:sldLayoutId id="2147483746" r:id="rId17"/>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6400" y="137012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566400" y="234932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JHIDdXm4s2RETGdCgG-mjVQQfM8SS1gf/view?usp=share_li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sitesb.reading.ac.uk/ioe-mentoring/"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66A397-AA02-A947-AE4B-7FC2AC4AEF18}"/>
              </a:ext>
            </a:extLst>
          </p:cNvPr>
          <p:cNvSpPr>
            <a:spLocks noGrp="1"/>
          </p:cNvSpPr>
          <p:nvPr>
            <p:ph type="sldNum" sz="quarter" idx="10"/>
          </p:nvPr>
        </p:nvSpPr>
        <p:spPr>
          <a:xfrm>
            <a:off x="10704702" y="6345352"/>
            <a:ext cx="901700" cy="252000"/>
          </a:xfrm>
        </p:spPr>
        <p:txBody>
          <a:bodyPr vert="horz" wrap="square" lIns="91440" tIns="45720" rIns="91440" bIns="45720" rtlCol="0" anchor="t">
            <a:normAutofit/>
          </a:bodyPr>
          <a:lstStyle/>
          <a:p>
            <a:pPr defTabSz="457200">
              <a:lnSpc>
                <a:spcPct val="90000"/>
              </a:lnSpc>
              <a:spcAft>
                <a:spcPts val="600"/>
              </a:spcAft>
            </a:pPr>
            <a:fld id="{DCF6A46F-80AB-49F3-8C7E-9717ED945456}" type="slidenum">
              <a:rPr lang="en-US" altLang="en-US" sz="1100" smtClean="0"/>
              <a:pPr defTabSz="457200">
                <a:lnSpc>
                  <a:spcPct val="90000"/>
                </a:lnSpc>
                <a:spcAft>
                  <a:spcPts val="600"/>
                </a:spcAft>
              </a:pPr>
              <a:t>1</a:t>
            </a:fld>
            <a:endParaRPr lang="en-US" altLang="en-US" sz="1100"/>
          </a:p>
        </p:txBody>
      </p:sp>
      <p:sp>
        <p:nvSpPr>
          <p:cNvPr id="5" name="Title 4">
            <a:extLst>
              <a:ext uri="{FF2B5EF4-FFF2-40B4-BE49-F238E27FC236}">
                <a16:creationId xmlns:a16="http://schemas.microsoft.com/office/drawing/2014/main" id="{36F758C5-2B24-04FB-129D-6BE2076D9065}"/>
              </a:ext>
            </a:extLst>
          </p:cNvPr>
          <p:cNvSpPr>
            <a:spLocks noGrp="1"/>
          </p:cNvSpPr>
          <p:nvPr>
            <p:ph type="title"/>
          </p:nvPr>
        </p:nvSpPr>
        <p:spPr>
          <a:xfrm>
            <a:off x="335360" y="5785870"/>
            <a:ext cx="11425269" cy="955498"/>
          </a:xfrm>
        </p:spPr>
        <p:txBody>
          <a:bodyPr vert="horz" wrap="square" lIns="91440" tIns="45720" rIns="91440" bIns="45720" rtlCol="0" anchor="t">
            <a:normAutofit fontScale="90000"/>
          </a:bodyPr>
          <a:lstStyle/>
          <a:p>
            <a:r>
              <a:rPr lang="en-US" cap="all" dirty="0">
                <a:solidFill>
                  <a:srgbClr val="FFFFFF"/>
                </a:solidFill>
                <a:latin typeface="Arial Bold"/>
                <a:ea typeface="Calibri"/>
                <a:cs typeface="Arial Bold"/>
              </a:rPr>
              <a:t>Being a School B Art/D&amp;T mentor: sharing practice from 2023-4</a:t>
            </a:r>
            <a:endParaRPr lang="en-US" dirty="0"/>
          </a:p>
        </p:txBody>
      </p:sp>
      <p:sp>
        <p:nvSpPr>
          <p:cNvPr id="2" name="TextBox 1">
            <a:extLst>
              <a:ext uri="{FF2B5EF4-FFF2-40B4-BE49-F238E27FC236}">
                <a16:creationId xmlns:a16="http://schemas.microsoft.com/office/drawing/2014/main" id="{42E1D054-3BA3-23D9-51D6-5C60B512324F}"/>
              </a:ext>
            </a:extLst>
          </p:cNvPr>
          <p:cNvSpPr txBox="1"/>
          <p:nvPr/>
        </p:nvSpPr>
        <p:spPr>
          <a:xfrm>
            <a:off x="1271464" y="764704"/>
            <a:ext cx="8784976" cy="2585323"/>
          </a:xfrm>
          <a:prstGeom prst="rect">
            <a:avLst/>
          </a:prstGeom>
          <a:noFill/>
        </p:spPr>
        <p:txBody>
          <a:bodyPr wrap="square" rtlCol="0">
            <a:spAutoFit/>
          </a:bodyPr>
          <a:lstStyle/>
          <a:p>
            <a:r>
              <a:rPr lang="en-GB" sz="5400" dirty="0">
                <a:solidFill>
                  <a:schemeClr val="tx2"/>
                </a:solidFill>
                <a:latin typeface="+mn-lt"/>
              </a:rPr>
              <a:t>Welcome Art and D&amp;T mentors – 11/03/25</a:t>
            </a:r>
          </a:p>
          <a:p>
            <a:endParaRPr lang="en-GB" sz="5400" dirty="0">
              <a:solidFill>
                <a:schemeClr val="tx2"/>
              </a:solidFill>
              <a:latin typeface="+mn-lt"/>
            </a:endParaRPr>
          </a:p>
        </p:txBody>
      </p:sp>
    </p:spTree>
    <p:extLst>
      <p:ext uri="{BB962C8B-B14F-4D97-AF65-F5344CB8AC3E}">
        <p14:creationId xmlns:p14="http://schemas.microsoft.com/office/powerpoint/2010/main" val="2421225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6E97BF-FBCE-113D-849F-1BFEC123780D}"/>
              </a:ext>
            </a:extLst>
          </p:cNvPr>
          <p:cNvSpPr>
            <a:spLocks noGrp="1"/>
          </p:cNvSpPr>
          <p:nvPr>
            <p:ph type="title"/>
          </p:nvPr>
        </p:nvSpPr>
        <p:spPr>
          <a:xfrm>
            <a:off x="566400" y="1342840"/>
            <a:ext cx="11040000" cy="429976"/>
          </a:xfrm>
        </p:spPr>
        <p:txBody>
          <a:bodyPr>
            <a:normAutofit fontScale="90000"/>
          </a:bodyPr>
          <a:lstStyle/>
          <a:p>
            <a:r>
              <a:rPr lang="en-US" sz="3600" kern="100" dirty="0">
                <a:effectLst/>
                <a:latin typeface="Calibri" panose="020F0502020204030204" pitchFamily="34" charset="0"/>
                <a:ea typeface="Calibri" panose="020F0502020204030204" pitchFamily="34" charset="0"/>
                <a:cs typeface="Arial" panose="020B0604020202020204" pitchFamily="34" charset="0"/>
              </a:rPr>
              <a:t>Using the Mentor </a:t>
            </a:r>
            <a:r>
              <a:rPr lang="en-US" sz="3600" kern="100" dirty="0">
                <a:latin typeface="Calibri" panose="020F0502020204030204" pitchFamily="34" charset="0"/>
                <a:ea typeface="Calibri" panose="020F0502020204030204" pitchFamily="34" charset="0"/>
                <a:cs typeface="Arial" panose="020B0604020202020204" pitchFamily="34" charset="0"/>
              </a:rPr>
              <a:t>B</a:t>
            </a:r>
            <a:r>
              <a:rPr lang="en-US" sz="3600" kern="100" dirty="0">
                <a:effectLst/>
                <a:latin typeface="Calibri" panose="020F0502020204030204" pitchFamily="34" charset="0"/>
                <a:ea typeface="Calibri" panose="020F0502020204030204" pitchFamily="34" charset="0"/>
                <a:cs typeface="Arial" panose="020B0604020202020204" pitchFamily="34" charset="0"/>
              </a:rPr>
              <a:t>ulletins &amp; Conversation </a:t>
            </a:r>
            <a:r>
              <a:rPr lang="en-US" sz="3600" kern="100" dirty="0">
                <a:latin typeface="Calibri" panose="020F0502020204030204" pitchFamily="34" charset="0"/>
                <a:ea typeface="Calibri" panose="020F0502020204030204" pitchFamily="34" charset="0"/>
                <a:cs typeface="Arial" panose="020B0604020202020204" pitchFamily="34" charset="0"/>
              </a:rPr>
              <a:t>P</a:t>
            </a:r>
            <a:r>
              <a:rPr lang="en-US" sz="3600" kern="100" dirty="0">
                <a:effectLst/>
                <a:latin typeface="Calibri" panose="020F0502020204030204" pitchFamily="34" charset="0"/>
                <a:ea typeface="Calibri" panose="020F0502020204030204" pitchFamily="34" charset="0"/>
                <a:cs typeface="Arial" panose="020B0604020202020204" pitchFamily="34" charset="0"/>
              </a:rPr>
              <a:t>rompts </a:t>
            </a:r>
            <a:br>
              <a:rPr lang="en-GB" sz="3600" kern="1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2" name="Content Placeholder 1">
            <a:extLst>
              <a:ext uri="{FF2B5EF4-FFF2-40B4-BE49-F238E27FC236}">
                <a16:creationId xmlns:a16="http://schemas.microsoft.com/office/drawing/2014/main" id="{1C65A429-0764-F729-07D5-13A9077750DF}"/>
              </a:ext>
            </a:extLst>
          </p:cNvPr>
          <p:cNvSpPr>
            <a:spLocks noGrp="1"/>
          </p:cNvSpPr>
          <p:nvPr>
            <p:ph idx="1"/>
          </p:nvPr>
        </p:nvSpPr>
        <p:spPr/>
        <p:txBody>
          <a:bodyPr/>
          <a:lstStyle/>
          <a:p>
            <a:r>
              <a:rPr lang="en-GB" dirty="0"/>
              <a:t>Fortnightly in the </a:t>
            </a:r>
            <a:r>
              <a:rPr lang="en-GB"/>
              <a:t>Independent Phase </a:t>
            </a:r>
            <a:endParaRPr lang="en-GB" dirty="0"/>
          </a:p>
          <a:p>
            <a:r>
              <a:rPr lang="en-GB" dirty="0"/>
              <a:t>Connected to a curriculum strand</a:t>
            </a:r>
          </a:p>
        </p:txBody>
      </p:sp>
      <p:sp>
        <p:nvSpPr>
          <p:cNvPr id="3" name="Slide Number Placeholder 2">
            <a:extLst>
              <a:ext uri="{FF2B5EF4-FFF2-40B4-BE49-F238E27FC236}">
                <a16:creationId xmlns:a16="http://schemas.microsoft.com/office/drawing/2014/main" id="{DBD32D31-9159-CB4A-040B-C660F3C06CF2}"/>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10</a:t>
            </a:fld>
            <a:endParaRPr lang="en-GB" altLang="en-US"/>
          </a:p>
        </p:txBody>
      </p:sp>
      <p:graphicFrame>
        <p:nvGraphicFramePr>
          <p:cNvPr id="5" name="Table 4">
            <a:extLst>
              <a:ext uri="{FF2B5EF4-FFF2-40B4-BE49-F238E27FC236}">
                <a16:creationId xmlns:a16="http://schemas.microsoft.com/office/drawing/2014/main" id="{55E66F5D-2A8A-38F3-7A50-4F7D5AD8FEB5}"/>
              </a:ext>
            </a:extLst>
          </p:cNvPr>
          <p:cNvGraphicFramePr>
            <a:graphicFrameLocks noGrp="1"/>
          </p:cNvGraphicFramePr>
          <p:nvPr>
            <p:extLst>
              <p:ext uri="{D42A27DB-BD31-4B8C-83A1-F6EECF244321}">
                <p14:modId xmlns:p14="http://schemas.microsoft.com/office/powerpoint/2010/main" val="471498335"/>
              </p:ext>
            </p:extLst>
          </p:nvPr>
        </p:nvGraphicFramePr>
        <p:xfrm>
          <a:off x="5807968" y="1342840"/>
          <a:ext cx="5472608" cy="5343330"/>
        </p:xfrm>
        <a:graphic>
          <a:graphicData uri="http://schemas.openxmlformats.org/drawingml/2006/table">
            <a:tbl>
              <a:tblPr/>
              <a:tblGrid>
                <a:gridCol w="2736304">
                  <a:extLst>
                    <a:ext uri="{9D8B030D-6E8A-4147-A177-3AD203B41FA5}">
                      <a16:colId xmlns:a16="http://schemas.microsoft.com/office/drawing/2014/main" val="3654979122"/>
                    </a:ext>
                  </a:extLst>
                </a:gridCol>
                <a:gridCol w="2736304">
                  <a:extLst>
                    <a:ext uri="{9D8B030D-6E8A-4147-A177-3AD203B41FA5}">
                      <a16:colId xmlns:a16="http://schemas.microsoft.com/office/drawing/2014/main" val="3078362814"/>
                    </a:ext>
                  </a:extLst>
                </a:gridCol>
              </a:tblGrid>
              <a:tr h="217189">
                <a:tc gridSpan="2">
                  <a:txBody>
                    <a:bodyPr/>
                    <a:lstStyle/>
                    <a:p>
                      <a:pPr algn="ctr" rtl="0" fontAlgn="base">
                        <a:lnSpc>
                          <a:spcPts val="1575"/>
                        </a:lnSpc>
                        <a:spcBef>
                          <a:spcPts val="200"/>
                        </a:spcBef>
                        <a:buNone/>
                      </a:pPr>
                      <a:r>
                        <a:rPr lang="en-GB" sz="500" b="0" i="0">
                          <a:solidFill>
                            <a:srgbClr val="2F5496"/>
                          </a:solidFill>
                          <a:effectLst/>
                          <a:latin typeface="Calibri Light" panose="020F0302020204030204" pitchFamily="34" charset="0"/>
                        </a:rPr>
                        <a:t>Art and D&amp;T Mentor Bulletin: </a:t>
                      </a:r>
                      <a:r>
                        <a:rPr lang="en-GB" sz="500" b="1" i="0">
                          <a:solidFill>
                            <a:srgbClr val="2F5496"/>
                          </a:solidFill>
                          <a:effectLst/>
                          <a:latin typeface="Calibri Light" panose="020F0302020204030204" pitchFamily="34" charset="0"/>
                        </a:rPr>
                        <a:t>Subject and Curriculum Knowledge</a:t>
                      </a:r>
                      <a:r>
                        <a:rPr lang="en-GB" sz="500" b="0" i="0">
                          <a:solidFill>
                            <a:srgbClr val="2F5496"/>
                          </a:solidFill>
                          <a:effectLst/>
                          <a:latin typeface="Calibri Light" panose="020F0302020204030204" pitchFamily="34" charset="0"/>
                        </a:rPr>
                        <a:t> </a:t>
                      </a:r>
                      <a:endParaRPr lang="en-GB" sz="700" b="0" i="0">
                        <a:solidFill>
                          <a:srgbClr val="2F5496"/>
                        </a:solidFill>
                        <a:effectLst/>
                      </a:endParaRPr>
                    </a:p>
                  </a:txBody>
                  <a:tcPr marL="37663" marR="37663" marT="18832" marB="18832">
                    <a:lnL w="6350" cap="flat" cmpd="sng" algn="ctr">
                      <a:solidFill>
                        <a:srgbClr val="D085B0"/>
                      </a:solidFill>
                      <a:prstDash val="solid"/>
                      <a:round/>
                      <a:headEnd type="none" w="med" len="med"/>
                      <a:tailEnd type="none" w="med" len="med"/>
                    </a:lnL>
                    <a:lnR w="6350" cap="flat" cmpd="sng" algn="ctr">
                      <a:solidFill>
                        <a:srgbClr val="D085B0"/>
                      </a:solidFill>
                      <a:prstDash val="solid"/>
                      <a:round/>
                      <a:headEnd type="none" w="med" len="med"/>
                      <a:tailEnd type="none" w="med" len="med"/>
                    </a:lnR>
                    <a:lnT w="6350" cap="flat" cmpd="sng" algn="ctr">
                      <a:solidFill>
                        <a:srgbClr val="D085B0"/>
                      </a:solidFill>
                      <a:prstDash val="solid"/>
                      <a:round/>
                      <a:headEnd type="none" w="med" len="med"/>
                      <a:tailEnd type="none" w="med" len="med"/>
                    </a:lnT>
                    <a:lnB>
                      <a:noFill/>
                    </a:lnB>
                    <a:noFill/>
                  </a:tcPr>
                </a:tc>
                <a:tc hMerge="1">
                  <a:txBody>
                    <a:bodyPr/>
                    <a:lstStyle/>
                    <a:p>
                      <a:endParaRPr lang="en-GB"/>
                    </a:p>
                  </a:txBody>
                  <a:tcPr/>
                </a:tc>
                <a:extLst>
                  <a:ext uri="{0D108BD9-81ED-4DB2-BD59-A6C34878D82A}">
                    <a16:rowId xmlns:a16="http://schemas.microsoft.com/office/drawing/2014/main" val="158736123"/>
                  </a:ext>
                </a:extLst>
              </a:tr>
              <a:tr h="160465">
                <a:tc gridSpan="2">
                  <a:txBody>
                    <a:bodyPr/>
                    <a:lstStyle/>
                    <a:p>
                      <a:pPr algn="l" rtl="0" fontAlgn="base">
                        <a:lnSpc>
                          <a:spcPts val="1350"/>
                        </a:lnSpc>
                        <a:buNone/>
                      </a:pPr>
                      <a:r>
                        <a:rPr lang="en-GB" sz="500" b="0" i="0">
                          <a:solidFill>
                            <a:srgbClr val="F7CAAC"/>
                          </a:solidFill>
                          <a:effectLst/>
                          <a:latin typeface="Calibri" panose="020F0502020204030204" pitchFamily="34" charset="0"/>
                        </a:rPr>
                        <a:t> </a:t>
                      </a:r>
                    </a:p>
                  </a:txBody>
                  <a:tcPr marL="37663" marR="37663" marT="18832" marB="18832">
                    <a:lnL w="6350" cap="flat" cmpd="sng" algn="ctr">
                      <a:solidFill>
                        <a:srgbClr val="F085B0"/>
                      </a:solidFill>
                      <a:prstDash val="solid"/>
                      <a:round/>
                      <a:headEnd type="none" w="med" len="med"/>
                      <a:tailEnd type="none" w="med" len="med"/>
                    </a:lnL>
                    <a:lnR w="6350" cap="flat" cmpd="sng" algn="ctr">
                      <a:solidFill>
                        <a:srgbClr val="F085B0"/>
                      </a:solidFill>
                      <a:prstDash val="solid"/>
                      <a:round/>
                      <a:headEnd type="none" w="med" len="med"/>
                      <a:tailEnd type="none" w="med" len="med"/>
                    </a:lnR>
                    <a:lnT>
                      <a:noFill/>
                    </a:lnT>
                    <a:lnB>
                      <a:noFill/>
                    </a:lnB>
                    <a:solidFill>
                      <a:srgbClr val="F7CAAC"/>
                    </a:solidFill>
                  </a:tcPr>
                </a:tc>
                <a:tc hMerge="1">
                  <a:txBody>
                    <a:bodyPr/>
                    <a:lstStyle/>
                    <a:p>
                      <a:endParaRPr lang="en-GB"/>
                    </a:p>
                  </a:txBody>
                  <a:tcPr/>
                </a:tc>
                <a:extLst>
                  <a:ext uri="{0D108BD9-81ED-4DB2-BD59-A6C34878D82A}">
                    <a16:rowId xmlns:a16="http://schemas.microsoft.com/office/drawing/2014/main" val="3039745689"/>
                  </a:ext>
                </a:extLst>
              </a:tr>
              <a:tr h="160194">
                <a:tc gridSpan="2">
                  <a:txBody>
                    <a:bodyPr/>
                    <a:lstStyle/>
                    <a:p>
                      <a:pPr algn="l" rtl="0" fontAlgn="base">
                        <a:lnSpc>
                          <a:spcPts val="1350"/>
                        </a:lnSpc>
                        <a:buNone/>
                      </a:pPr>
                      <a:r>
                        <a:rPr lang="en-GB" sz="500" b="1" i="0">
                          <a:effectLst/>
                          <a:latin typeface="Calibri" panose="020F0502020204030204" pitchFamily="34" charset="0"/>
                        </a:rPr>
                        <a:t>Focus: Subject and Curriculum Knowledge</a:t>
                      </a:r>
                      <a:r>
                        <a:rPr lang="en-GB" sz="500" b="0" i="0">
                          <a:effectLst/>
                          <a:latin typeface="Calibri" panose="020F0502020204030204" pitchFamily="34" charset="0"/>
                        </a:rPr>
                        <a:t> </a:t>
                      </a:r>
                      <a:endParaRPr lang="en-GB" sz="700" b="0" i="0">
                        <a:effectLst/>
                      </a:endParaRPr>
                    </a:p>
                  </a:txBody>
                  <a:tcPr marL="37663" marR="37663" marT="18832" marB="18832">
                    <a:lnL w="6350" cap="flat" cmpd="sng" algn="ctr">
                      <a:solidFill>
                        <a:srgbClr val="B086B0"/>
                      </a:solidFill>
                      <a:prstDash val="solid"/>
                      <a:round/>
                      <a:headEnd type="none" w="med" len="med"/>
                      <a:tailEnd type="none" w="med" len="med"/>
                    </a:lnL>
                    <a:lnR w="6350" cap="flat" cmpd="sng" algn="ctr">
                      <a:solidFill>
                        <a:srgbClr val="B086B0"/>
                      </a:solidFill>
                      <a:prstDash val="solid"/>
                      <a:round/>
                      <a:headEnd type="none" w="med" len="med"/>
                      <a:tailEnd type="none" w="med" len="med"/>
                    </a:lnR>
                    <a:lnT>
                      <a:noFill/>
                    </a:lnT>
                    <a:lnB>
                      <a:noFill/>
                    </a:lnB>
                    <a:noFill/>
                  </a:tcPr>
                </a:tc>
                <a:tc hMerge="1">
                  <a:txBody>
                    <a:bodyPr/>
                    <a:lstStyle/>
                    <a:p>
                      <a:endParaRPr lang="en-GB"/>
                    </a:p>
                  </a:txBody>
                  <a:tcPr/>
                </a:tc>
                <a:extLst>
                  <a:ext uri="{0D108BD9-81ED-4DB2-BD59-A6C34878D82A}">
                    <a16:rowId xmlns:a16="http://schemas.microsoft.com/office/drawing/2014/main" val="3648209942"/>
                  </a:ext>
                </a:extLst>
              </a:tr>
              <a:tr h="160465">
                <a:tc gridSpan="2">
                  <a:txBody>
                    <a:bodyPr/>
                    <a:lstStyle/>
                    <a:p>
                      <a:pPr algn="l" rtl="0" fontAlgn="base">
                        <a:lnSpc>
                          <a:spcPts val="1350"/>
                        </a:lnSpc>
                        <a:buNone/>
                      </a:pPr>
                      <a:r>
                        <a:rPr lang="en-GB" sz="500" b="0" i="0">
                          <a:effectLst/>
                          <a:latin typeface="Calibri" panose="020F0502020204030204" pitchFamily="34" charset="0"/>
                        </a:rPr>
                        <a:t> </a:t>
                      </a:r>
                    </a:p>
                  </a:txBody>
                  <a:tcPr marL="37663" marR="37663" marT="18832" marB="18832">
                    <a:lnL w="6350" cap="flat" cmpd="sng" algn="ctr">
                      <a:solidFill>
                        <a:srgbClr val="308DB0"/>
                      </a:solidFill>
                      <a:prstDash val="solid"/>
                      <a:round/>
                      <a:headEnd type="none" w="med" len="med"/>
                      <a:tailEnd type="none" w="med" len="med"/>
                    </a:lnL>
                    <a:lnR w="6350" cap="flat" cmpd="sng" algn="ctr">
                      <a:solidFill>
                        <a:srgbClr val="308DB0"/>
                      </a:solidFill>
                      <a:prstDash val="solid"/>
                      <a:round/>
                      <a:headEnd type="none" w="med" len="med"/>
                      <a:tailEnd type="none" w="med" len="med"/>
                    </a:lnR>
                    <a:lnT>
                      <a:noFill/>
                    </a:lnT>
                    <a:lnB>
                      <a:noFill/>
                    </a:lnB>
                    <a:solidFill>
                      <a:srgbClr val="F7CAAC"/>
                    </a:solidFill>
                  </a:tcPr>
                </a:tc>
                <a:tc hMerge="1">
                  <a:txBody>
                    <a:bodyPr/>
                    <a:lstStyle/>
                    <a:p>
                      <a:endParaRPr lang="en-GB"/>
                    </a:p>
                  </a:txBody>
                  <a:tcPr/>
                </a:tc>
                <a:extLst>
                  <a:ext uri="{0D108BD9-81ED-4DB2-BD59-A6C34878D82A}">
                    <a16:rowId xmlns:a16="http://schemas.microsoft.com/office/drawing/2014/main" val="91083930"/>
                  </a:ext>
                </a:extLst>
              </a:tr>
              <a:tr h="193625">
                <a:tc gridSpan="2">
                  <a:txBody>
                    <a:bodyPr/>
                    <a:lstStyle/>
                    <a:p>
                      <a:pPr algn="l" rtl="0" fontAlgn="base">
                        <a:lnSpc>
                          <a:spcPts val="1350"/>
                        </a:lnSpc>
                        <a:buNone/>
                      </a:pPr>
                      <a:r>
                        <a:rPr lang="en-GB" sz="500" b="1" i="0">
                          <a:effectLst/>
                          <a:latin typeface="Calibri" panose="020F0502020204030204" pitchFamily="34" charset="0"/>
                        </a:rPr>
                        <a:t>Possible Reading to Revisit (available through the University Library):</a:t>
                      </a:r>
                      <a:r>
                        <a:rPr lang="en-GB" sz="500" b="0" i="0">
                          <a:effectLst/>
                          <a:latin typeface="Calibri" panose="020F0502020204030204" pitchFamily="34" charset="0"/>
                        </a:rPr>
                        <a:t> </a:t>
                      </a:r>
                      <a:endParaRPr lang="en-GB" sz="700" b="0" i="0">
                        <a:effectLst/>
                      </a:endParaRPr>
                    </a:p>
                  </a:txBody>
                  <a:tcPr marL="37663" marR="37663" marT="18832" marB="18832">
                    <a:lnL w="6350" cap="flat" cmpd="sng" algn="ctr">
                      <a:solidFill>
                        <a:srgbClr val="5087B0"/>
                      </a:solidFill>
                      <a:prstDash val="solid"/>
                      <a:round/>
                      <a:headEnd type="none" w="med" len="med"/>
                      <a:tailEnd type="none" w="med" len="med"/>
                    </a:lnL>
                    <a:lnR w="6350" cap="flat" cmpd="sng" algn="ctr">
                      <a:solidFill>
                        <a:srgbClr val="5087B0"/>
                      </a:solidFill>
                      <a:prstDash val="solid"/>
                      <a:round/>
                      <a:headEnd type="none" w="med" len="med"/>
                      <a:tailEnd type="none" w="med" len="med"/>
                    </a:lnR>
                    <a:lnT>
                      <a:noFill/>
                    </a:lnT>
                    <a:lnB>
                      <a:noFill/>
                    </a:lnB>
                    <a:noFill/>
                  </a:tcPr>
                </a:tc>
                <a:tc hMerge="1">
                  <a:txBody>
                    <a:bodyPr/>
                    <a:lstStyle/>
                    <a:p>
                      <a:endParaRPr lang="en-GB"/>
                    </a:p>
                  </a:txBody>
                  <a:tcPr/>
                </a:tc>
                <a:extLst>
                  <a:ext uri="{0D108BD9-81ED-4DB2-BD59-A6C34878D82A}">
                    <a16:rowId xmlns:a16="http://schemas.microsoft.com/office/drawing/2014/main" val="3747712620"/>
                  </a:ext>
                </a:extLst>
              </a:tr>
              <a:tr h="1014399">
                <a:tc gridSpan="2">
                  <a:txBody>
                    <a:bodyPr/>
                    <a:lstStyle/>
                    <a:p>
                      <a:pPr algn="l" rtl="0" fontAlgn="base">
                        <a:lnSpc>
                          <a:spcPts val="1350"/>
                        </a:lnSpc>
                        <a:buNone/>
                      </a:pPr>
                      <a:r>
                        <a:rPr lang="en-GB" sz="500" b="1" i="0">
                          <a:solidFill>
                            <a:srgbClr val="C00000"/>
                          </a:solidFill>
                          <a:effectLst/>
                          <a:latin typeface="Calibri" panose="020F0502020204030204" pitchFamily="34" charset="0"/>
                        </a:rPr>
                        <a:t>( both of these sources are available through the University Library- In the International Encyclopedia of Art and Design- Volume 2 Curriculum. General editor Richard Hickman, John Wiley &amp; Sons, inc.):</a:t>
                      </a:r>
                      <a:r>
                        <a:rPr lang="en-GB" sz="500" b="0" i="0">
                          <a:solidFill>
                            <a:srgbClr val="C00000"/>
                          </a:solidFill>
                          <a:effectLst/>
                          <a:latin typeface="Calibri" panose="020F0502020204030204" pitchFamily="34" charset="0"/>
                        </a:rPr>
                        <a:t> </a:t>
                      </a:r>
                      <a:endParaRPr lang="en-GB" sz="700" b="0" i="0">
                        <a:effectLst/>
                      </a:endParaRPr>
                    </a:p>
                    <a:p>
                      <a:pPr algn="l" rtl="0" fontAlgn="base">
                        <a:lnSpc>
                          <a:spcPts val="1350"/>
                        </a:lnSpc>
                        <a:buNone/>
                      </a:pPr>
                      <a:r>
                        <a:rPr lang="en-GB" sz="500" b="0" i="0">
                          <a:effectLst/>
                          <a:latin typeface="Calibri" panose="020F0502020204030204" pitchFamily="34" charset="0"/>
                        </a:rPr>
                        <a:t> </a:t>
                      </a:r>
                      <a:endParaRPr lang="en-GB" sz="700" b="0" i="0">
                        <a:effectLst/>
                      </a:endParaRPr>
                    </a:p>
                    <a:p>
                      <a:pPr algn="l" rtl="0" fontAlgn="base">
                        <a:lnSpc>
                          <a:spcPts val="1350"/>
                        </a:lnSpc>
                        <a:buNone/>
                      </a:pPr>
                      <a:r>
                        <a:rPr lang="en-GB" sz="500" b="1" i="0">
                          <a:effectLst/>
                          <a:latin typeface="Calibri" panose="020F0502020204030204" pitchFamily="34" charset="0"/>
                        </a:rPr>
                        <a:t>Granville, G. (2019) Design in the Secondary Curriculum</a:t>
                      </a:r>
                      <a:r>
                        <a:rPr lang="en-GB" sz="500" b="0" i="0">
                          <a:effectLst/>
                          <a:latin typeface="Calibri" panose="020F0502020204030204" pitchFamily="34" charset="0"/>
                        </a:rPr>
                        <a:t> </a:t>
                      </a:r>
                      <a:endParaRPr lang="en-GB" sz="700" b="0" i="0">
                        <a:effectLst/>
                      </a:endParaRPr>
                    </a:p>
                    <a:p>
                      <a:pPr algn="l" rtl="0" fontAlgn="base">
                        <a:lnSpc>
                          <a:spcPts val="1350"/>
                        </a:lnSpc>
                        <a:buNone/>
                      </a:pPr>
                      <a:r>
                        <a:rPr lang="en-GB" sz="500" b="1" i="0">
                          <a:effectLst/>
                          <a:latin typeface="Calibri" panose="020F0502020204030204" pitchFamily="34" charset="0"/>
                        </a:rPr>
                        <a:t>Steers, J. (2019) National Curricula in the Visual Arts</a:t>
                      </a:r>
                      <a:r>
                        <a:rPr lang="en-GB" sz="500" b="0" i="0">
                          <a:effectLst/>
                          <a:latin typeface="Calibri" panose="020F0502020204030204" pitchFamily="34" charset="0"/>
                        </a:rPr>
                        <a:t> </a:t>
                      </a:r>
                      <a:endParaRPr lang="en-GB" sz="700" b="0" i="0">
                        <a:effectLst/>
                      </a:endParaRPr>
                    </a:p>
                    <a:p>
                      <a:pPr algn="l" rtl="0" fontAlgn="base">
                        <a:lnSpc>
                          <a:spcPts val="1350"/>
                        </a:lnSpc>
                        <a:buNone/>
                      </a:pPr>
                      <a:r>
                        <a:rPr lang="en-GB" sz="500" b="0" i="0">
                          <a:effectLst/>
                          <a:latin typeface="Calibri" panose="020F0502020204030204" pitchFamily="34" charset="0"/>
                        </a:rPr>
                        <a:t> </a:t>
                      </a:r>
                      <a:endParaRPr lang="en-GB" sz="700" b="0" i="0">
                        <a:effectLst/>
                      </a:endParaRPr>
                    </a:p>
                    <a:p>
                      <a:pPr algn="l" rtl="0" fontAlgn="base">
                        <a:lnSpc>
                          <a:spcPts val="1350"/>
                        </a:lnSpc>
                        <a:buNone/>
                      </a:pPr>
                      <a:r>
                        <a:rPr lang="en-GB" sz="500" b="0" i="0">
                          <a:effectLst/>
                          <a:latin typeface="Calibri" panose="020F0502020204030204" pitchFamily="34" charset="0"/>
                        </a:rPr>
                        <a:t> </a:t>
                      </a:r>
                      <a:endParaRPr lang="en-GB" sz="700" b="0" i="0">
                        <a:effectLst/>
                      </a:endParaRPr>
                    </a:p>
                  </a:txBody>
                  <a:tcPr marL="37663" marR="37663" marT="18832" marB="18832">
                    <a:lnL w="6350" cap="flat" cmpd="sng" algn="ctr">
                      <a:solidFill>
                        <a:srgbClr val="F08FB0"/>
                      </a:solidFill>
                      <a:prstDash val="solid"/>
                      <a:round/>
                      <a:headEnd type="none" w="med" len="med"/>
                      <a:tailEnd type="none" w="med" len="med"/>
                    </a:lnL>
                    <a:lnR w="6350" cap="flat" cmpd="sng" algn="ctr">
                      <a:solidFill>
                        <a:srgbClr val="F08FB0"/>
                      </a:solidFill>
                      <a:prstDash val="solid"/>
                      <a:round/>
                      <a:headEnd type="none" w="med" len="med"/>
                      <a:tailEnd type="none" w="med" len="med"/>
                    </a:lnR>
                    <a:lnT>
                      <a:noFill/>
                    </a:lnT>
                    <a:lnB>
                      <a:noFill/>
                    </a:lnB>
                    <a:noFill/>
                  </a:tcPr>
                </a:tc>
                <a:tc hMerge="1">
                  <a:txBody>
                    <a:bodyPr/>
                    <a:lstStyle/>
                    <a:p>
                      <a:endParaRPr lang="en-GB"/>
                    </a:p>
                  </a:txBody>
                  <a:tcPr/>
                </a:tc>
                <a:extLst>
                  <a:ext uri="{0D108BD9-81ED-4DB2-BD59-A6C34878D82A}">
                    <a16:rowId xmlns:a16="http://schemas.microsoft.com/office/drawing/2014/main" val="3201991031"/>
                  </a:ext>
                </a:extLst>
              </a:tr>
              <a:tr h="160465">
                <a:tc gridSpan="2">
                  <a:txBody>
                    <a:bodyPr/>
                    <a:lstStyle/>
                    <a:p>
                      <a:pPr algn="l" rtl="0" fontAlgn="base">
                        <a:lnSpc>
                          <a:spcPts val="1350"/>
                        </a:lnSpc>
                        <a:buNone/>
                      </a:pPr>
                      <a:r>
                        <a:rPr lang="en-GB" sz="500" b="0" i="0">
                          <a:effectLst/>
                          <a:latin typeface="Calibri" panose="020F0502020204030204" pitchFamily="34" charset="0"/>
                        </a:rPr>
                        <a:t> </a:t>
                      </a:r>
                    </a:p>
                  </a:txBody>
                  <a:tcPr marL="37663" marR="37663" marT="18832" marB="18832">
                    <a:lnL w="6350" cap="flat" cmpd="sng" algn="ctr">
                      <a:solidFill>
                        <a:srgbClr val="1090B0"/>
                      </a:solidFill>
                      <a:prstDash val="solid"/>
                      <a:round/>
                      <a:headEnd type="none" w="med" len="med"/>
                      <a:tailEnd type="none" w="med" len="med"/>
                    </a:lnL>
                    <a:lnR w="6350" cap="flat" cmpd="sng" algn="ctr">
                      <a:solidFill>
                        <a:srgbClr val="1090B0"/>
                      </a:solidFill>
                      <a:prstDash val="solid"/>
                      <a:round/>
                      <a:headEnd type="none" w="med" len="med"/>
                      <a:tailEnd type="none" w="med" len="med"/>
                    </a:lnR>
                    <a:lnT>
                      <a:noFill/>
                    </a:lnT>
                    <a:lnB>
                      <a:noFill/>
                    </a:lnB>
                    <a:solidFill>
                      <a:srgbClr val="F7CAAC"/>
                    </a:solidFill>
                  </a:tcPr>
                </a:tc>
                <a:tc hMerge="1">
                  <a:txBody>
                    <a:bodyPr/>
                    <a:lstStyle/>
                    <a:p>
                      <a:endParaRPr lang="en-GB"/>
                    </a:p>
                  </a:txBody>
                  <a:tcPr/>
                </a:tc>
                <a:extLst>
                  <a:ext uri="{0D108BD9-81ED-4DB2-BD59-A6C34878D82A}">
                    <a16:rowId xmlns:a16="http://schemas.microsoft.com/office/drawing/2014/main" val="2142704028"/>
                  </a:ext>
                </a:extLst>
              </a:tr>
              <a:tr h="193625">
                <a:tc>
                  <a:txBody>
                    <a:bodyPr/>
                    <a:lstStyle/>
                    <a:p>
                      <a:pPr algn="l" rtl="0" fontAlgn="base">
                        <a:lnSpc>
                          <a:spcPts val="1350"/>
                        </a:lnSpc>
                        <a:buNone/>
                      </a:pPr>
                      <a:r>
                        <a:rPr lang="en-GB" sz="500" b="1" i="0">
                          <a:effectLst/>
                          <a:latin typeface="Calibri" panose="020F0502020204030204" pitchFamily="34" charset="0"/>
                        </a:rPr>
                        <a:t>Possible WRoP target for the next fortnight:</a:t>
                      </a:r>
                      <a:r>
                        <a:rPr lang="en-GB" sz="500" b="0" i="0">
                          <a:effectLst/>
                          <a:latin typeface="Calibri" panose="020F0502020204030204" pitchFamily="34" charset="0"/>
                        </a:rPr>
                        <a:t> </a:t>
                      </a:r>
                      <a:endParaRPr lang="en-GB" sz="700" b="0" i="0">
                        <a:effectLst/>
                      </a:endParaRPr>
                    </a:p>
                  </a:txBody>
                  <a:tcPr marL="37663" marR="37663" marT="18832" marB="18832">
                    <a:lnL w="6350" cap="flat" cmpd="sng" algn="ctr">
                      <a:solidFill>
                        <a:srgbClr val="9094B0"/>
                      </a:solidFill>
                      <a:prstDash val="solid"/>
                      <a:round/>
                      <a:headEnd type="none" w="med" len="med"/>
                      <a:tailEnd type="none" w="med" len="med"/>
                    </a:lnL>
                    <a:lnR>
                      <a:noFill/>
                    </a:lnR>
                    <a:lnT>
                      <a:noFill/>
                    </a:lnT>
                    <a:lnB>
                      <a:noFill/>
                    </a:lnB>
                    <a:noFill/>
                  </a:tcPr>
                </a:tc>
                <a:tc>
                  <a:txBody>
                    <a:bodyPr/>
                    <a:lstStyle/>
                    <a:p>
                      <a:pPr algn="l" rtl="0" fontAlgn="base">
                        <a:lnSpc>
                          <a:spcPts val="1350"/>
                        </a:lnSpc>
                        <a:buNone/>
                      </a:pPr>
                      <a:r>
                        <a:rPr lang="en-GB" sz="500" b="1" i="0">
                          <a:effectLst/>
                          <a:latin typeface="Calibri" panose="020F0502020204030204" pitchFamily="34" charset="0"/>
                        </a:rPr>
                        <a:t>Possible strategies from UoR curriculum:</a:t>
                      </a:r>
                      <a:r>
                        <a:rPr lang="en-GB" sz="500" b="0" i="0">
                          <a:effectLst/>
                          <a:latin typeface="Calibri" panose="020F0502020204030204" pitchFamily="34" charset="0"/>
                        </a:rPr>
                        <a:t> </a:t>
                      </a:r>
                      <a:endParaRPr lang="en-GB" sz="700" b="0" i="0">
                        <a:effectLst/>
                      </a:endParaRPr>
                    </a:p>
                  </a:txBody>
                  <a:tcPr marL="37663" marR="37663" marT="18832" marB="18832">
                    <a:lnL>
                      <a:noFill/>
                    </a:lnL>
                    <a:lnR w="6350" cap="flat" cmpd="sng" algn="ctr">
                      <a:solidFill>
                        <a:srgbClr val="B095B0"/>
                      </a:solidFill>
                      <a:prstDash val="solid"/>
                      <a:round/>
                      <a:headEnd type="none" w="med" len="med"/>
                      <a:tailEnd type="none" w="med" len="med"/>
                    </a:lnR>
                    <a:lnT>
                      <a:noFill/>
                    </a:lnT>
                    <a:lnB>
                      <a:noFill/>
                    </a:lnB>
                    <a:noFill/>
                  </a:tcPr>
                </a:tc>
                <a:extLst>
                  <a:ext uri="{0D108BD9-81ED-4DB2-BD59-A6C34878D82A}">
                    <a16:rowId xmlns:a16="http://schemas.microsoft.com/office/drawing/2014/main" val="2585217069"/>
                  </a:ext>
                </a:extLst>
              </a:tr>
              <a:tr h="1715119">
                <a:tc>
                  <a:txBody>
                    <a:bodyPr/>
                    <a:lstStyle/>
                    <a:p>
                      <a:pPr algn="l" rtl="0" fontAlgn="base">
                        <a:lnSpc>
                          <a:spcPts val="1950"/>
                        </a:lnSpc>
                        <a:buNone/>
                      </a:pPr>
                      <a:r>
                        <a:rPr lang="en-GB" sz="700" b="0" i="0">
                          <a:effectLst/>
                          <a:latin typeface="Calibri" panose="020F0502020204030204" pitchFamily="34" charset="0"/>
                        </a:rPr>
                        <a:t>To revisit an area of the Reading curriculum that relates to the importance of teachers building and implementing rich and vibrant subject and curriculum knowledge </a:t>
                      </a:r>
                      <a:endParaRPr lang="en-GB" sz="700" b="0" i="0">
                        <a:effectLst/>
                      </a:endParaRPr>
                    </a:p>
                    <a:p>
                      <a:pPr algn="l" rtl="0" fontAlgn="base">
                        <a:lnSpc>
                          <a:spcPts val="1950"/>
                        </a:lnSpc>
                        <a:buNone/>
                      </a:pPr>
                      <a:r>
                        <a:rPr lang="en-GB" sz="700" b="0" i="0">
                          <a:effectLst/>
                          <a:latin typeface="Calibri" panose="020F0502020204030204" pitchFamily="34" charset="0"/>
                        </a:rPr>
                        <a:t> </a:t>
                      </a:r>
                      <a:endParaRPr lang="en-GB" sz="700" b="0" i="0">
                        <a:effectLst/>
                      </a:endParaRPr>
                    </a:p>
                    <a:p>
                      <a:pPr algn="l" rtl="0" fontAlgn="base">
                        <a:lnSpc>
                          <a:spcPts val="1350"/>
                        </a:lnSpc>
                        <a:buNone/>
                      </a:pPr>
                      <a:r>
                        <a:rPr lang="en-GB" sz="500" b="0" i="0">
                          <a:effectLst/>
                          <a:latin typeface="Calibri" panose="020F0502020204030204" pitchFamily="34" charset="0"/>
                        </a:rPr>
                        <a:t> </a:t>
                      </a:r>
                      <a:endParaRPr lang="en-GB" sz="700" b="0" i="0">
                        <a:effectLst/>
                      </a:endParaRPr>
                    </a:p>
                  </a:txBody>
                  <a:tcPr marL="37663" marR="37663" marT="18832" marB="18832">
                    <a:lnL w="6350" cap="flat" cmpd="sng" algn="ctr">
                      <a:solidFill>
                        <a:srgbClr val="708FB0"/>
                      </a:solidFill>
                      <a:prstDash val="solid"/>
                      <a:round/>
                      <a:headEnd type="none" w="med" len="med"/>
                      <a:tailEnd type="none" w="med" len="med"/>
                    </a:lnL>
                    <a:lnR>
                      <a:noFill/>
                    </a:lnR>
                    <a:lnT>
                      <a:noFill/>
                    </a:lnT>
                    <a:lnB>
                      <a:noFill/>
                    </a:lnB>
                    <a:noFill/>
                  </a:tcPr>
                </a:tc>
                <a:tc>
                  <a:txBody>
                    <a:bodyPr/>
                    <a:lstStyle/>
                    <a:p>
                      <a:pPr algn="l" rtl="0" fontAlgn="base">
                        <a:lnSpc>
                          <a:spcPts val="1350"/>
                        </a:lnSpc>
                        <a:buNone/>
                      </a:pPr>
                      <a:r>
                        <a:rPr lang="en-GB" sz="500" b="0" i="0" dirty="0">
                          <a:effectLst/>
                          <a:latin typeface="Calibri" panose="020F0502020204030204" pitchFamily="34" charset="0"/>
                        </a:rPr>
                        <a:t>Just some of the strategies might include: </a:t>
                      </a:r>
                      <a:endParaRPr lang="en-GB" sz="700" b="0" i="0" dirty="0">
                        <a:effectLst/>
                      </a:endParaRPr>
                    </a:p>
                    <a:p>
                      <a:pPr algn="l" rtl="0" fontAlgn="base">
                        <a:lnSpc>
                          <a:spcPts val="1457"/>
                        </a:lnSpc>
                        <a:buFont typeface="Arial" panose="020B0604020202020204" pitchFamily="34" charset="0"/>
                        <a:buChar char="•"/>
                      </a:pPr>
                      <a:r>
                        <a:rPr lang="en-GB" sz="500" b="0" i="0" dirty="0">
                          <a:effectLst/>
                          <a:latin typeface="Calibri" panose="020F0502020204030204" pitchFamily="34" charset="0"/>
                        </a:rPr>
                        <a:t>Design an activity within a lesson that supports children to think about the subject within the wider world </a:t>
                      </a:r>
                    </a:p>
                    <a:p>
                      <a:pPr algn="l" rtl="0" fontAlgn="base">
                        <a:lnSpc>
                          <a:spcPts val="1457"/>
                        </a:lnSpc>
                        <a:buFont typeface="Arial" panose="020B0604020202020204" pitchFamily="34" charset="0"/>
                        <a:buChar char="•"/>
                      </a:pPr>
                      <a:r>
                        <a:rPr lang="en-GB" sz="500" b="0" i="0" dirty="0">
                          <a:effectLst/>
                          <a:latin typeface="Calibri" panose="020F0502020204030204" pitchFamily="34" charset="0"/>
                        </a:rPr>
                        <a:t>Make a resource based on an artist, designer or technologist not currently covered in the curriculum  </a:t>
                      </a:r>
                    </a:p>
                    <a:p>
                      <a:pPr algn="l" rtl="0" fontAlgn="base">
                        <a:lnSpc>
                          <a:spcPts val="1457"/>
                        </a:lnSpc>
                        <a:buFont typeface="Arial" panose="020B0604020202020204" pitchFamily="34" charset="0"/>
                        <a:buChar char="•"/>
                      </a:pPr>
                      <a:r>
                        <a:rPr lang="en-GB" sz="500" b="0" i="0" dirty="0">
                          <a:effectLst/>
                          <a:latin typeface="Calibri" panose="020F0502020204030204" pitchFamily="34" charset="0"/>
                        </a:rPr>
                        <a:t>Discuss a contemporary artist, designer, architect, engineer, (as relevant) in one of your lessons  </a:t>
                      </a:r>
                    </a:p>
                  </a:txBody>
                  <a:tcPr marL="37663" marR="37663" marT="18832" marB="18832">
                    <a:lnL>
                      <a:noFill/>
                    </a:lnL>
                    <a:lnR w="6350" cap="flat" cmpd="sng" algn="ctr">
                      <a:solidFill>
                        <a:srgbClr val="B09AB0"/>
                      </a:solidFill>
                      <a:prstDash val="solid"/>
                      <a:round/>
                      <a:headEnd type="none" w="med" len="med"/>
                      <a:tailEnd type="none" w="med" len="med"/>
                    </a:lnR>
                    <a:lnT>
                      <a:noFill/>
                    </a:lnT>
                    <a:lnB>
                      <a:noFill/>
                    </a:lnB>
                    <a:noFill/>
                  </a:tcPr>
                </a:tc>
                <a:extLst>
                  <a:ext uri="{0D108BD9-81ED-4DB2-BD59-A6C34878D82A}">
                    <a16:rowId xmlns:a16="http://schemas.microsoft.com/office/drawing/2014/main" val="2201249988"/>
                  </a:ext>
                </a:extLst>
              </a:tr>
              <a:tr h="160465">
                <a:tc gridSpan="2">
                  <a:txBody>
                    <a:bodyPr/>
                    <a:lstStyle/>
                    <a:p>
                      <a:pPr algn="l" rtl="0" fontAlgn="base">
                        <a:lnSpc>
                          <a:spcPts val="1350"/>
                        </a:lnSpc>
                        <a:buNone/>
                      </a:pPr>
                      <a:r>
                        <a:rPr lang="en-GB" sz="500" b="0" i="0">
                          <a:effectLst/>
                          <a:latin typeface="Calibri" panose="020F0502020204030204" pitchFamily="34" charset="0"/>
                        </a:rPr>
                        <a:t> </a:t>
                      </a:r>
                    </a:p>
                  </a:txBody>
                  <a:tcPr marL="37663" marR="37663" marT="18832" marB="18832">
                    <a:lnL w="6350" cap="flat" cmpd="sng" algn="ctr">
                      <a:solidFill>
                        <a:srgbClr val="909BB0"/>
                      </a:solidFill>
                      <a:prstDash val="solid"/>
                      <a:round/>
                      <a:headEnd type="none" w="med" len="med"/>
                      <a:tailEnd type="none" w="med" len="med"/>
                    </a:lnL>
                    <a:lnR w="6350" cap="flat" cmpd="sng" algn="ctr">
                      <a:solidFill>
                        <a:srgbClr val="909BB0"/>
                      </a:solidFill>
                      <a:prstDash val="solid"/>
                      <a:round/>
                      <a:headEnd type="none" w="med" len="med"/>
                      <a:tailEnd type="none" w="med" len="med"/>
                    </a:lnR>
                    <a:lnT>
                      <a:noFill/>
                    </a:lnT>
                    <a:lnB>
                      <a:noFill/>
                    </a:lnB>
                    <a:solidFill>
                      <a:srgbClr val="F7CAAC"/>
                    </a:solidFill>
                  </a:tcPr>
                </a:tc>
                <a:tc hMerge="1">
                  <a:txBody>
                    <a:bodyPr/>
                    <a:lstStyle/>
                    <a:p>
                      <a:endParaRPr lang="en-GB"/>
                    </a:p>
                  </a:txBody>
                  <a:tcPr/>
                </a:tc>
                <a:extLst>
                  <a:ext uri="{0D108BD9-81ED-4DB2-BD59-A6C34878D82A}">
                    <a16:rowId xmlns:a16="http://schemas.microsoft.com/office/drawing/2014/main" val="1198650884"/>
                  </a:ext>
                </a:extLst>
              </a:tr>
              <a:tr h="287877">
                <a:tc gridSpan="2">
                  <a:txBody>
                    <a:bodyPr/>
                    <a:lstStyle/>
                    <a:p>
                      <a:pPr algn="l" rtl="0" fontAlgn="base">
                        <a:lnSpc>
                          <a:spcPts val="1350"/>
                        </a:lnSpc>
                        <a:buNone/>
                      </a:pPr>
                      <a:r>
                        <a:rPr lang="en-GB" sz="500" b="1" i="0">
                          <a:effectLst/>
                          <a:latin typeface="Calibri" panose="020F0502020204030204" pitchFamily="34" charset="0"/>
                        </a:rPr>
                        <a:t>Questions from the </a:t>
                      </a:r>
                      <a:r>
                        <a:rPr lang="en-GB" sz="500" b="1" i="0" u="sng" strike="noStrike">
                          <a:solidFill>
                            <a:srgbClr val="0563C1"/>
                          </a:solidFill>
                          <a:effectLst/>
                          <a:latin typeface="Calibri" panose="020F0502020204030204" pitchFamily="34" charset="0"/>
                          <a:hlinkClick r:id="rId3"/>
                        </a:rPr>
                        <a:t>Mentor Conversations Guide</a:t>
                      </a:r>
                      <a:r>
                        <a:rPr lang="en-GB" sz="500" b="1" i="0">
                          <a:effectLst/>
                          <a:latin typeface="Calibri" panose="020F0502020204030204" pitchFamily="34" charset="0"/>
                        </a:rPr>
                        <a:t> that might be discussed (although any that are relevant could be selected):</a:t>
                      </a:r>
                      <a:r>
                        <a:rPr lang="en-GB" sz="500" b="0" i="0">
                          <a:effectLst/>
                          <a:latin typeface="Calibri" panose="020F0502020204030204" pitchFamily="34" charset="0"/>
                        </a:rPr>
                        <a:t> </a:t>
                      </a:r>
                      <a:endParaRPr lang="en-GB" sz="700" b="0" i="0">
                        <a:effectLst/>
                      </a:endParaRPr>
                    </a:p>
                  </a:txBody>
                  <a:tcPr marL="37663" marR="37663" marT="18832" marB="18832">
                    <a:lnL w="6350" cap="flat" cmpd="sng" algn="ctr">
                      <a:solidFill>
                        <a:srgbClr val="B09CB0"/>
                      </a:solidFill>
                      <a:prstDash val="solid"/>
                      <a:round/>
                      <a:headEnd type="none" w="med" len="med"/>
                      <a:tailEnd type="none" w="med" len="med"/>
                    </a:lnL>
                    <a:lnR w="6350" cap="flat" cmpd="sng" algn="ctr">
                      <a:solidFill>
                        <a:srgbClr val="B09CB0"/>
                      </a:solidFill>
                      <a:prstDash val="solid"/>
                      <a:round/>
                      <a:headEnd type="none" w="med" len="med"/>
                      <a:tailEnd type="none" w="med" len="med"/>
                    </a:lnR>
                    <a:lnT>
                      <a:noFill/>
                    </a:lnT>
                    <a:lnB>
                      <a:noFill/>
                    </a:lnB>
                    <a:noFill/>
                  </a:tcPr>
                </a:tc>
                <a:tc hMerge="1">
                  <a:txBody>
                    <a:bodyPr/>
                    <a:lstStyle/>
                    <a:p>
                      <a:endParaRPr lang="en-GB"/>
                    </a:p>
                  </a:txBody>
                  <a:tcPr/>
                </a:tc>
                <a:extLst>
                  <a:ext uri="{0D108BD9-81ED-4DB2-BD59-A6C34878D82A}">
                    <a16:rowId xmlns:a16="http://schemas.microsoft.com/office/drawing/2014/main" val="3716148697"/>
                  </a:ext>
                </a:extLst>
              </a:tr>
              <a:tr h="664884">
                <a:tc gridSpan="2">
                  <a:txBody>
                    <a:bodyPr/>
                    <a:lstStyle/>
                    <a:p>
                      <a:pPr algn="l" rtl="0" fontAlgn="base">
                        <a:lnSpc>
                          <a:spcPts val="1350"/>
                        </a:lnSpc>
                        <a:buFont typeface="Arial" panose="020B0604020202020204" pitchFamily="34" charset="0"/>
                        <a:buChar char="•"/>
                      </a:pPr>
                      <a:r>
                        <a:rPr lang="en-GB" sz="500" b="0" i="0" dirty="0">
                          <a:effectLst/>
                          <a:latin typeface="Calibri" panose="020F0502020204030204" pitchFamily="34" charset="0"/>
                        </a:rPr>
                        <a:t>How have you developed your subject knowledge through the projects that you have taught? </a:t>
                      </a:r>
                    </a:p>
                    <a:p>
                      <a:pPr algn="l" rtl="0" fontAlgn="base">
                        <a:lnSpc>
                          <a:spcPts val="1350"/>
                        </a:lnSpc>
                        <a:buFont typeface="Arial" panose="020B0604020202020204" pitchFamily="34" charset="0"/>
                        <a:buChar char="•"/>
                      </a:pPr>
                      <a:r>
                        <a:rPr lang="en-GB" sz="500" b="0" i="0" dirty="0">
                          <a:effectLst/>
                          <a:latin typeface="Calibri" panose="020F0502020204030204" pitchFamily="34" charset="0"/>
                        </a:rPr>
                        <a:t>In what areas of the curriculum are children particularly challenged in? </a:t>
                      </a:r>
                    </a:p>
                    <a:p>
                      <a:pPr algn="l" rtl="0" fontAlgn="base">
                        <a:lnSpc>
                          <a:spcPts val="1350"/>
                        </a:lnSpc>
                        <a:buFont typeface="Arial" panose="020B0604020202020204" pitchFamily="34" charset="0"/>
                        <a:buChar char="•"/>
                      </a:pPr>
                      <a:r>
                        <a:rPr lang="en-GB" sz="500" b="0" i="0" dirty="0">
                          <a:effectLst/>
                          <a:latin typeface="Calibri" panose="020F0502020204030204" pitchFamily="34" charset="0"/>
                        </a:rPr>
                        <a:t>How have you planned for progression in your schemes of work/schemes of learning?  </a:t>
                      </a:r>
                    </a:p>
                    <a:p>
                      <a:pPr algn="l" rtl="0" fontAlgn="base">
                        <a:lnSpc>
                          <a:spcPts val="1350"/>
                        </a:lnSpc>
                        <a:buNone/>
                      </a:pPr>
                      <a:r>
                        <a:rPr lang="en-GB" sz="500" b="0" i="0" dirty="0">
                          <a:effectLst/>
                          <a:latin typeface="Calibri" panose="020F0502020204030204" pitchFamily="34" charset="0"/>
                        </a:rPr>
                        <a:t> </a:t>
                      </a:r>
                      <a:endParaRPr lang="en-GB" sz="700" b="0" i="0" dirty="0">
                        <a:effectLst/>
                      </a:endParaRPr>
                    </a:p>
                  </a:txBody>
                  <a:tcPr marL="37663" marR="37663" marT="18832" marB="18832">
                    <a:lnL w="6350" cap="flat" cmpd="sng" algn="ctr">
                      <a:solidFill>
                        <a:srgbClr val="50A6B0"/>
                      </a:solidFill>
                      <a:prstDash val="solid"/>
                      <a:round/>
                      <a:headEnd type="none" w="med" len="med"/>
                      <a:tailEnd type="none" w="med" len="med"/>
                    </a:lnL>
                    <a:lnR w="6350" cap="flat" cmpd="sng" algn="ctr">
                      <a:solidFill>
                        <a:srgbClr val="50A6B0"/>
                      </a:solidFill>
                      <a:prstDash val="solid"/>
                      <a:round/>
                      <a:headEnd type="none" w="med" len="med"/>
                      <a:tailEnd type="none" w="med" len="med"/>
                    </a:lnR>
                    <a:lnT>
                      <a:noFill/>
                    </a:lnT>
                    <a:lnB w="6350" cap="flat" cmpd="sng" algn="ctr">
                      <a:solidFill>
                        <a:srgbClr val="50A6B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680890007"/>
                  </a:ext>
                </a:extLst>
              </a:tr>
            </a:tbl>
          </a:graphicData>
        </a:graphic>
      </p:graphicFrame>
    </p:spTree>
    <p:extLst>
      <p:ext uri="{BB962C8B-B14F-4D97-AF65-F5344CB8AC3E}">
        <p14:creationId xmlns:p14="http://schemas.microsoft.com/office/powerpoint/2010/main" val="4996259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3FE05D-E43A-1057-1273-C3DAA70DAE5C}"/>
              </a:ext>
            </a:extLst>
          </p:cNvPr>
          <p:cNvSpPr txBox="1"/>
          <p:nvPr/>
        </p:nvSpPr>
        <p:spPr>
          <a:xfrm>
            <a:off x="551384" y="332656"/>
            <a:ext cx="11161240" cy="6001643"/>
          </a:xfrm>
          <a:prstGeom prst="rect">
            <a:avLst/>
          </a:prstGeom>
          <a:noFill/>
        </p:spPr>
        <p:txBody>
          <a:bodyPr wrap="square">
            <a:spAutoFit/>
          </a:bodyPr>
          <a:lstStyle/>
          <a:p>
            <a:r>
              <a:rPr lang="en-GB" sz="2400" dirty="0"/>
              <a:t>Curriculum Stage </a:t>
            </a:r>
            <a:r>
              <a:rPr lang="en-GB" sz="2400" dirty="0" err="1"/>
              <a:t>Stage</a:t>
            </a:r>
            <a:r>
              <a:rPr lang="en-GB" sz="2400" dirty="0"/>
              <a:t> 3-4: Guided and Independent Implementation Curriculum Strand Subject and Curriculum Knowledge 1. Learn how to… Based on the CCF. </a:t>
            </a:r>
            <a:r>
              <a:rPr lang="en-GB" sz="2400" dirty="0">
                <a:highlight>
                  <a:srgbClr val="FFFF00"/>
                </a:highlight>
              </a:rPr>
              <a:t>Mentoring questions </a:t>
            </a:r>
            <a:r>
              <a:rPr lang="en-GB" sz="2400" dirty="0"/>
              <a:t>to prompt reflection and implement ITE curriculum. </a:t>
            </a:r>
          </a:p>
          <a:p>
            <a:r>
              <a:rPr lang="en-GB" sz="2400" dirty="0"/>
              <a:t>2. Learn how to… Subject specific questions to really push trainee development in weekly mentor meetings • How have you developed your subject knowledge through the projects that you have taught the pupils? • Have you developed your subject knowledge through other means, such as subject association, </a:t>
            </a:r>
            <a:r>
              <a:rPr lang="en-GB" sz="2400" dirty="0" err="1"/>
              <a:t>Youtube</a:t>
            </a:r>
            <a:r>
              <a:rPr lang="en-GB" sz="2400" dirty="0"/>
              <a:t> videos, visits to museums/galleries? • In what areas of the curriculum in art or D&amp;T do you think that pupils are challenged or stretched? • How have you planned for progression in the schemes of work that you have written? • How have you developed your questioning skills for pupils in different key stages? • What pupil examples have you got that reflect excellence in lessons you have taught. • How well are the pupils working in your after school club? Institute of Education • How are you contributing to a love of learning outside the classroom and the wider community? • What knowledge is embedded at KS3 and how does it support learning in KS4? </a:t>
            </a:r>
          </a:p>
        </p:txBody>
      </p:sp>
    </p:spTree>
    <p:extLst>
      <p:ext uri="{BB962C8B-B14F-4D97-AF65-F5344CB8AC3E}">
        <p14:creationId xmlns:p14="http://schemas.microsoft.com/office/powerpoint/2010/main" val="36962928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C0F670-6819-961E-62CC-F9251E448774}"/>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00000000-1234-1234-1234-123412341234}" type="slidenum">
              <a:rPr lang="en-US" smtClean="0"/>
              <a:pPr>
                <a:spcAft>
                  <a:spcPts val="600"/>
                </a:spcAft>
              </a:pPr>
              <a:t>12</a:t>
            </a:fld>
            <a:endParaRPr lang="en-US"/>
          </a:p>
        </p:txBody>
      </p:sp>
      <p:pic>
        <p:nvPicPr>
          <p:cNvPr id="6" name="Picture 5" descr="An arrow hitting a bull's eye target">
            <a:extLst>
              <a:ext uri="{FF2B5EF4-FFF2-40B4-BE49-F238E27FC236}">
                <a16:creationId xmlns:a16="http://schemas.microsoft.com/office/drawing/2014/main" id="{643EDD25-C307-3958-F44A-658E2BDF7002}"/>
              </a:ext>
            </a:extLst>
          </p:cNvPr>
          <p:cNvPicPr>
            <a:picLocks noChangeAspect="1"/>
          </p:cNvPicPr>
          <p:nvPr/>
        </p:nvPicPr>
        <p:blipFill>
          <a:blip r:embed="rId2"/>
          <a:srcRect t="26667" b="26875"/>
          <a:stretch/>
        </p:blipFill>
        <p:spPr>
          <a:xfrm>
            <a:off x="20" y="10"/>
            <a:ext cx="12191980" cy="5664194"/>
          </a:xfrm>
          <a:prstGeom prst="rect">
            <a:avLst/>
          </a:prstGeom>
          <a:noFill/>
          <a:ln>
            <a:noFill/>
          </a:ln>
        </p:spPr>
      </p:pic>
      <p:sp>
        <p:nvSpPr>
          <p:cNvPr id="3" name="Title 2">
            <a:extLst>
              <a:ext uri="{FF2B5EF4-FFF2-40B4-BE49-F238E27FC236}">
                <a16:creationId xmlns:a16="http://schemas.microsoft.com/office/drawing/2014/main" id="{D562BA7A-1786-5E4E-E78B-9D60283590B6}"/>
              </a:ext>
            </a:extLst>
          </p:cNvPr>
          <p:cNvSpPr>
            <a:spLocks noGrp="1"/>
          </p:cNvSpPr>
          <p:nvPr>
            <p:ph type="title"/>
          </p:nvPr>
        </p:nvSpPr>
        <p:spPr>
          <a:xfrm>
            <a:off x="335360" y="5785870"/>
            <a:ext cx="11425269" cy="955498"/>
          </a:xfrm>
        </p:spPr>
        <p:txBody>
          <a:bodyPr wrap="square" anchor="t">
            <a:normAutofit/>
          </a:bodyPr>
          <a:lstStyle/>
          <a:p>
            <a:r>
              <a:rPr lang="en-GB" dirty="0"/>
              <a:t>Target Setting</a:t>
            </a:r>
          </a:p>
        </p:txBody>
      </p:sp>
    </p:spTree>
    <p:extLst>
      <p:ext uri="{BB962C8B-B14F-4D97-AF65-F5344CB8AC3E}">
        <p14:creationId xmlns:p14="http://schemas.microsoft.com/office/powerpoint/2010/main" val="370685242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D373ED2-D526-11DC-4634-BBD1E3DC1233}"/>
              </a:ext>
            </a:extLst>
          </p:cNvPr>
          <p:cNvGraphicFramePr>
            <a:graphicFrameLocks noGrp="1"/>
          </p:cNvGraphicFramePr>
          <p:nvPr>
            <p:ph idx="1"/>
            <p:extLst>
              <p:ext uri="{D42A27DB-BD31-4B8C-83A1-F6EECF244321}">
                <p14:modId xmlns:p14="http://schemas.microsoft.com/office/powerpoint/2010/main" val="296668967"/>
              </p:ext>
            </p:extLst>
          </p:nvPr>
        </p:nvGraphicFramePr>
        <p:xfrm>
          <a:off x="0" y="0"/>
          <a:ext cx="12192001" cy="7863840"/>
        </p:xfrm>
        <a:graphic>
          <a:graphicData uri="http://schemas.openxmlformats.org/drawingml/2006/table">
            <a:tbl>
              <a:tblPr firstRow="1" bandRow="1">
                <a:tableStyleId>{5C22544A-7EE6-4342-B048-85BDC9FD1C3A}</a:tableStyleId>
              </a:tblPr>
              <a:tblGrid>
                <a:gridCol w="1809224">
                  <a:extLst>
                    <a:ext uri="{9D8B030D-6E8A-4147-A177-3AD203B41FA5}">
                      <a16:colId xmlns:a16="http://schemas.microsoft.com/office/drawing/2014/main" val="2202903024"/>
                    </a:ext>
                  </a:extLst>
                </a:gridCol>
                <a:gridCol w="3437526">
                  <a:extLst>
                    <a:ext uri="{9D8B030D-6E8A-4147-A177-3AD203B41FA5}">
                      <a16:colId xmlns:a16="http://schemas.microsoft.com/office/drawing/2014/main" val="224539642"/>
                    </a:ext>
                  </a:extLst>
                </a:gridCol>
                <a:gridCol w="4671088">
                  <a:extLst>
                    <a:ext uri="{9D8B030D-6E8A-4147-A177-3AD203B41FA5}">
                      <a16:colId xmlns:a16="http://schemas.microsoft.com/office/drawing/2014/main" val="2417679752"/>
                    </a:ext>
                  </a:extLst>
                </a:gridCol>
                <a:gridCol w="2274163">
                  <a:extLst>
                    <a:ext uri="{9D8B030D-6E8A-4147-A177-3AD203B41FA5}">
                      <a16:colId xmlns:a16="http://schemas.microsoft.com/office/drawing/2014/main" val="3494508588"/>
                    </a:ext>
                  </a:extLst>
                </a:gridCol>
              </a:tblGrid>
              <a:tr h="1295754">
                <a:tc>
                  <a:txBody>
                    <a:bodyPr/>
                    <a:lstStyle/>
                    <a:p>
                      <a:r>
                        <a:rPr lang="en-GB" sz="1600" b="1" dirty="0"/>
                        <a:t>ITE Curriculum Strand</a:t>
                      </a:r>
                    </a:p>
                  </a:txBody>
                  <a:tcPr/>
                </a:tc>
                <a:tc>
                  <a:txBody>
                    <a:bodyPr/>
                    <a:lstStyle/>
                    <a:p>
                      <a:r>
                        <a:rPr lang="en-GB" sz="1600" u="sng" dirty="0"/>
                        <a:t>Target</a:t>
                      </a:r>
                    </a:p>
                    <a:p>
                      <a:r>
                        <a:rPr lang="en-GB" sz="1600" dirty="0"/>
                        <a:t>(What is the intended </a:t>
                      </a:r>
                      <a:r>
                        <a:rPr lang="en-GB" sz="1600" i="1" dirty="0"/>
                        <a:t>learning</a:t>
                      </a:r>
                      <a:r>
                        <a:rPr lang="en-GB" sz="1600" i="0" dirty="0"/>
                        <a:t>?  What kind of target is it?  How long will the target last?)</a:t>
                      </a:r>
                      <a:endParaRPr lang="en-GB" sz="1600" dirty="0"/>
                    </a:p>
                  </a:txBody>
                  <a:tcPr/>
                </a:tc>
                <a:tc>
                  <a:txBody>
                    <a:bodyPr/>
                    <a:lstStyle/>
                    <a:p>
                      <a:r>
                        <a:rPr lang="en-GB" sz="1600" u="sng" dirty="0"/>
                        <a:t>Strategy</a:t>
                      </a:r>
                    </a:p>
                    <a:p>
                      <a:r>
                        <a:rPr lang="en-GB" sz="1600" dirty="0"/>
                        <a:t>(What </a:t>
                      </a:r>
                      <a:r>
                        <a:rPr lang="en-GB" sz="1600" u="sng" dirty="0"/>
                        <a:t>actions</a:t>
                      </a:r>
                      <a:r>
                        <a:rPr lang="en-GB" sz="1600" dirty="0"/>
                        <a:t>/tasks will enable them to achieve the target?)</a:t>
                      </a:r>
                    </a:p>
                  </a:txBody>
                  <a:tcPr/>
                </a:tc>
                <a:tc>
                  <a:txBody>
                    <a:bodyPr/>
                    <a:lstStyle/>
                    <a:p>
                      <a:r>
                        <a:rPr lang="en-GB" sz="1600" u="sng" dirty="0"/>
                        <a:t>Progress</a:t>
                      </a:r>
                      <a:r>
                        <a:rPr lang="en-GB" sz="1600" dirty="0"/>
                        <a:t> towards target</a:t>
                      </a:r>
                    </a:p>
                    <a:p>
                      <a:r>
                        <a:rPr lang="en-GB" sz="1600" dirty="0"/>
                        <a:t>(Have they achieved the target?  What are the next steps?) </a:t>
                      </a:r>
                    </a:p>
                  </a:txBody>
                  <a:tcPr/>
                </a:tc>
                <a:extLst>
                  <a:ext uri="{0D108BD9-81ED-4DB2-BD59-A6C34878D82A}">
                    <a16:rowId xmlns:a16="http://schemas.microsoft.com/office/drawing/2014/main" val="2571218787"/>
                  </a:ext>
                </a:extLst>
              </a:tr>
              <a:tr h="1777895">
                <a:tc>
                  <a:txBody>
                    <a:bodyPr/>
                    <a:lstStyle/>
                    <a:p>
                      <a:r>
                        <a:rPr lang="en-GB" sz="1600" dirty="0"/>
                        <a:t>Professional Behaviours &amp; Teacher Wellbeing</a:t>
                      </a:r>
                    </a:p>
                  </a:txBody>
                  <a:tcPr/>
                </a:tc>
                <a:tc>
                  <a:txBody>
                    <a:bodyPr/>
                    <a:lstStyle/>
                    <a:p>
                      <a:r>
                        <a:rPr lang="en-GB" sz="1600" dirty="0"/>
                        <a:t>Build your presence as a teacher around the school </a:t>
                      </a:r>
                      <a:r>
                        <a:rPr lang="en-GB" sz="1600" b="1" dirty="0"/>
                        <a:t>[SKILL; medium-term) </a:t>
                      </a:r>
                    </a:p>
                  </a:txBody>
                  <a:tcPr/>
                </a:tc>
                <a:tc>
                  <a:txBody>
                    <a:bodyPr/>
                    <a:lstStyle/>
                    <a:p>
                      <a:r>
                        <a:rPr lang="en-GB" sz="1600" dirty="0"/>
                        <a:t>Read the school policies on behaviour moving around the school site; shadow a teacher on duty; talk to students outside of the classroom  SO THAT the trainee builds their teacher presence beyond the c/room.  </a:t>
                      </a:r>
                    </a:p>
                  </a:txBody>
                  <a:tcPr/>
                </a:tc>
                <a:tc>
                  <a:txBody>
                    <a:bodyPr/>
                    <a:lstStyle/>
                    <a:p>
                      <a:r>
                        <a:rPr lang="en-GB" sz="1600" dirty="0"/>
                        <a:t>Trainee regularly shadows a duty; they feel more confident in their role; they've started to build relationships outside of the c/room</a:t>
                      </a:r>
                    </a:p>
                  </a:txBody>
                  <a:tcPr/>
                </a:tc>
                <a:extLst>
                  <a:ext uri="{0D108BD9-81ED-4DB2-BD59-A6C34878D82A}">
                    <a16:rowId xmlns:a16="http://schemas.microsoft.com/office/drawing/2014/main" val="4169846586"/>
                  </a:ext>
                </a:extLst>
              </a:tr>
              <a:tr h="1054684">
                <a:tc>
                  <a:txBody>
                    <a:bodyPr/>
                    <a:lstStyle/>
                    <a:p>
                      <a:r>
                        <a:rPr lang="en-GB" sz="1600" dirty="0"/>
                        <a:t>High Expectations &amp; Managing Behaviours</a:t>
                      </a:r>
                    </a:p>
                  </a:txBody>
                  <a:tcPr/>
                </a:tc>
                <a:tc>
                  <a:txBody>
                    <a:bodyPr/>
                    <a:lstStyle/>
                    <a:p>
                      <a:r>
                        <a:rPr lang="en-GB" sz="1600" dirty="0"/>
                        <a:t>Develop a range of strategies in the classroom to engage and motivate students </a:t>
                      </a:r>
                      <a:r>
                        <a:rPr lang="en-GB" sz="1600" b="1" dirty="0"/>
                        <a:t>[SKILL; long-term]</a:t>
                      </a:r>
                    </a:p>
                  </a:txBody>
                  <a:tcPr/>
                </a:tc>
                <a:tc>
                  <a:txBody>
                    <a:bodyPr/>
                    <a:lstStyle/>
                    <a:p>
                      <a:r>
                        <a:rPr lang="en-GB" sz="1600" dirty="0"/>
                        <a:t>Observe teacher X and note how they use non-verbal cues and waiting for silence. Practice different ways of doing this (e.g. hand up/counting down) SO THAT...</a:t>
                      </a:r>
                    </a:p>
                  </a:txBody>
                  <a:tcPr/>
                </a:tc>
                <a:tc>
                  <a:txBody>
                    <a:bodyPr/>
                    <a:lstStyle/>
                    <a:p>
                      <a:endParaRPr lang="en-GB" sz="1600" dirty="0"/>
                    </a:p>
                  </a:txBody>
                  <a:tcPr/>
                </a:tc>
                <a:extLst>
                  <a:ext uri="{0D108BD9-81ED-4DB2-BD59-A6C34878D82A}">
                    <a16:rowId xmlns:a16="http://schemas.microsoft.com/office/drawing/2014/main" val="2281783399"/>
                  </a:ext>
                </a:extLst>
              </a:tr>
              <a:tr h="1295754">
                <a:tc>
                  <a:txBody>
                    <a:bodyPr/>
                    <a:lstStyle/>
                    <a:p>
                      <a:r>
                        <a:rPr lang="en-GB" sz="1600" dirty="0"/>
                        <a:t>Subject &amp; Curriculum Knowledge</a:t>
                      </a:r>
                    </a:p>
                  </a:txBody>
                  <a:tcPr/>
                </a:tc>
                <a:tc>
                  <a:txBody>
                    <a:bodyPr/>
                    <a:lstStyle/>
                    <a:p>
                      <a:r>
                        <a:rPr lang="en-GB" sz="1600" dirty="0"/>
                        <a:t>Build subject knowledge of topic X </a:t>
                      </a:r>
                      <a:r>
                        <a:rPr lang="en-GB" sz="1600" b="1" dirty="0"/>
                        <a:t>[KNOWLEDGE; short-term]</a:t>
                      </a:r>
                    </a:p>
                  </a:txBody>
                  <a:tcPr/>
                </a:tc>
                <a:tc>
                  <a:txBody>
                    <a:bodyPr/>
                    <a:lstStyle/>
                    <a:p>
                      <a:r>
                        <a:rPr lang="en-GB" sz="1600" dirty="0"/>
                        <a:t>Attend subject association CPD on topic X SO THAT...</a:t>
                      </a:r>
                    </a:p>
                    <a:p>
                      <a:r>
                        <a:rPr lang="en-GB" sz="1600" dirty="0"/>
                        <a:t>Practise drawing the figure in a foreshortened position, so that you can teach it to year 9 with confidence. </a:t>
                      </a:r>
                    </a:p>
                  </a:txBody>
                  <a:tcPr/>
                </a:tc>
                <a:tc>
                  <a:txBody>
                    <a:bodyPr/>
                    <a:lstStyle/>
                    <a:p>
                      <a:endParaRPr lang="en-GB" sz="1600" dirty="0"/>
                    </a:p>
                  </a:txBody>
                  <a:tcPr/>
                </a:tc>
                <a:extLst>
                  <a:ext uri="{0D108BD9-81ED-4DB2-BD59-A6C34878D82A}">
                    <a16:rowId xmlns:a16="http://schemas.microsoft.com/office/drawing/2014/main" val="3516607589"/>
                  </a:ext>
                </a:extLst>
              </a:tr>
              <a:tr h="1054684">
                <a:tc>
                  <a:txBody>
                    <a:bodyPr/>
                    <a:lstStyle/>
                    <a:p>
                      <a:r>
                        <a:rPr lang="en-GB" sz="1600" dirty="0"/>
                        <a:t>Planning, Teaching &amp; Adapting Practice</a:t>
                      </a:r>
                    </a:p>
                  </a:txBody>
                  <a:tcPr/>
                </a:tc>
                <a:tc>
                  <a:txBody>
                    <a:bodyPr/>
                    <a:lstStyle/>
                    <a:p>
                      <a:r>
                        <a:rPr lang="en-GB" sz="1600" b="0" dirty="0"/>
                        <a:t>Break your lesson into chunks, and manage the movement of pupils when collecting materials and clearing up </a:t>
                      </a:r>
                      <a:r>
                        <a:rPr lang="en-GB" sz="1600" b="1" dirty="0"/>
                        <a:t>[SKILL; short-term]</a:t>
                      </a:r>
                    </a:p>
                  </a:txBody>
                  <a:tcPr/>
                </a:tc>
                <a:tc>
                  <a:txBody>
                    <a:bodyPr/>
                    <a:lstStyle/>
                    <a:p>
                      <a:r>
                        <a:rPr lang="en-GB" sz="1600" dirty="0"/>
                        <a:t>Plan for several activities to happen during the main part of the lesson. Be prepared to adapt activities based on how far the pupils have progressed with their work. Plan carefully for organising pupils at the sink. </a:t>
                      </a:r>
                    </a:p>
                  </a:txBody>
                  <a:tcPr/>
                </a:tc>
                <a:tc>
                  <a:txBody>
                    <a:bodyPr/>
                    <a:lstStyle/>
                    <a:p>
                      <a:endParaRPr lang="en-GB" sz="1600" dirty="0"/>
                    </a:p>
                  </a:txBody>
                  <a:tcPr/>
                </a:tc>
                <a:extLst>
                  <a:ext uri="{0D108BD9-81ED-4DB2-BD59-A6C34878D82A}">
                    <a16:rowId xmlns:a16="http://schemas.microsoft.com/office/drawing/2014/main" val="602568413"/>
                  </a:ext>
                </a:extLst>
              </a:tr>
              <a:tr h="1054684">
                <a:tc>
                  <a:txBody>
                    <a:bodyPr/>
                    <a:lstStyle/>
                    <a:p>
                      <a:r>
                        <a:rPr lang="en-GB" sz="1600" dirty="0"/>
                        <a:t>Progress, Outcomes &amp; Assessment</a:t>
                      </a:r>
                    </a:p>
                  </a:txBody>
                  <a:tcPr/>
                </a:tc>
                <a:tc>
                  <a:txBody>
                    <a:bodyPr/>
                    <a:lstStyle/>
                    <a:p>
                      <a:r>
                        <a:rPr lang="en-GB" sz="1600" dirty="0"/>
                        <a:t>Understand how the mark scheme is applied for marking GCSE projects. </a:t>
                      </a:r>
                      <a:r>
                        <a:rPr lang="en-GB" sz="1600" b="1" dirty="0"/>
                        <a:t>[KNOWLEDGE &amp; SKILL; short-term]</a:t>
                      </a:r>
                    </a:p>
                  </a:txBody>
                  <a:tcPr/>
                </a:tc>
                <a:tc>
                  <a:txBody>
                    <a:bodyPr/>
                    <a:lstStyle/>
                    <a:p>
                      <a:r>
                        <a:rPr lang="en-GB" sz="1600" dirty="0"/>
                        <a:t>Co-mark a set of mock exams, using the exam mark scheme in order to fully understand what is needed to meet the AOs. </a:t>
                      </a:r>
                    </a:p>
                  </a:txBody>
                  <a:tcPr/>
                </a:tc>
                <a:tc>
                  <a:txBody>
                    <a:bodyPr/>
                    <a:lstStyle/>
                    <a:p>
                      <a:endParaRPr lang="en-GB" sz="1600" dirty="0"/>
                    </a:p>
                  </a:txBody>
                  <a:tcPr/>
                </a:tc>
                <a:extLst>
                  <a:ext uri="{0D108BD9-81ED-4DB2-BD59-A6C34878D82A}">
                    <a16:rowId xmlns:a16="http://schemas.microsoft.com/office/drawing/2014/main" val="492052953"/>
                  </a:ext>
                </a:extLst>
              </a:tr>
            </a:tbl>
          </a:graphicData>
        </a:graphic>
      </p:graphicFrame>
      <p:sp>
        <p:nvSpPr>
          <p:cNvPr id="5" name="TextBox 4">
            <a:extLst>
              <a:ext uri="{FF2B5EF4-FFF2-40B4-BE49-F238E27FC236}">
                <a16:creationId xmlns:a16="http://schemas.microsoft.com/office/drawing/2014/main" id="{677F9304-9D7B-6A08-3500-68A7BB434ECD}"/>
              </a:ext>
            </a:extLst>
          </p:cNvPr>
          <p:cNvSpPr txBox="1"/>
          <p:nvPr/>
        </p:nvSpPr>
        <p:spPr>
          <a:xfrm>
            <a:off x="10016774" y="3069590"/>
            <a:ext cx="1919537" cy="3785652"/>
          </a:xfrm>
          <a:prstGeom prst="rect">
            <a:avLst/>
          </a:prstGeom>
          <a:solidFill>
            <a:srgbClr val="FFFF00"/>
          </a:solidFill>
        </p:spPr>
        <p:txBody>
          <a:bodyPr wrap="square" rtlCol="0">
            <a:spAutoFit/>
          </a:bodyPr>
          <a:lstStyle/>
          <a:p>
            <a:r>
              <a:rPr lang="en-GB" dirty="0"/>
              <a:t>Verbs for targets:</a:t>
            </a:r>
          </a:p>
          <a:p>
            <a:pPr marL="342900" indent="-342900">
              <a:buFont typeface="Arial" panose="020B0604020202020204" pitchFamily="34" charset="0"/>
              <a:buChar char="•"/>
            </a:pPr>
            <a:r>
              <a:rPr lang="en-GB" i="1" dirty="0"/>
              <a:t>Learn</a:t>
            </a:r>
          </a:p>
          <a:p>
            <a:pPr marL="342900" indent="-342900">
              <a:buFont typeface="Arial" panose="020B0604020202020204" pitchFamily="34" charset="0"/>
              <a:buChar char="•"/>
            </a:pPr>
            <a:r>
              <a:rPr lang="en-GB" i="1" dirty="0"/>
              <a:t>Establish</a:t>
            </a:r>
          </a:p>
          <a:p>
            <a:pPr marL="342900" indent="-342900">
              <a:buFont typeface="Arial" panose="020B0604020202020204" pitchFamily="34" charset="0"/>
              <a:buChar char="•"/>
            </a:pPr>
            <a:r>
              <a:rPr lang="en-GB" i="1" dirty="0"/>
              <a:t>Maintain</a:t>
            </a:r>
          </a:p>
          <a:p>
            <a:pPr marL="342900" indent="-342900">
              <a:buFont typeface="Arial" panose="020B0604020202020204" pitchFamily="34" charset="0"/>
              <a:buChar char="•"/>
            </a:pPr>
            <a:r>
              <a:rPr lang="en-GB" i="1" dirty="0"/>
              <a:t>Develop</a:t>
            </a:r>
          </a:p>
          <a:p>
            <a:pPr marL="342900" indent="-342900">
              <a:buFont typeface="Arial" panose="020B0604020202020204" pitchFamily="34" charset="0"/>
              <a:buChar char="•"/>
            </a:pPr>
            <a:r>
              <a:rPr lang="en-GB" i="1" dirty="0"/>
              <a:t>Adapt</a:t>
            </a:r>
          </a:p>
          <a:p>
            <a:pPr marL="342900" indent="-342900">
              <a:buFont typeface="Arial" panose="020B0604020202020204" pitchFamily="34" charset="0"/>
              <a:buChar char="•"/>
            </a:pPr>
            <a:r>
              <a:rPr lang="en-GB" i="1" dirty="0"/>
              <a:t>Refine</a:t>
            </a:r>
          </a:p>
          <a:p>
            <a:pPr marL="342900" indent="-342900">
              <a:buFont typeface="Arial" panose="020B0604020202020204" pitchFamily="34" charset="0"/>
              <a:buChar char="•"/>
            </a:pPr>
            <a:r>
              <a:rPr lang="en-GB" i="1" dirty="0"/>
              <a:t>Embed</a:t>
            </a:r>
          </a:p>
          <a:p>
            <a:pPr marL="342900" indent="-342900">
              <a:buFont typeface="Arial" panose="020B0604020202020204" pitchFamily="34" charset="0"/>
              <a:buChar char="•"/>
            </a:pPr>
            <a:r>
              <a:rPr lang="en-GB" i="1" dirty="0"/>
              <a:t>Respond</a:t>
            </a:r>
          </a:p>
          <a:p>
            <a:pPr marL="342900" indent="-342900">
              <a:buFont typeface="Arial" panose="020B0604020202020204" pitchFamily="34" charset="0"/>
              <a:buChar char="•"/>
            </a:pPr>
            <a:r>
              <a:rPr lang="en-GB" i="1" dirty="0"/>
              <a:t>Ensure </a:t>
            </a:r>
          </a:p>
          <a:p>
            <a:pPr marL="342900" indent="-342900">
              <a:buFont typeface="Arial" panose="020B0604020202020204" pitchFamily="34" charset="0"/>
              <a:buChar char="•"/>
            </a:pPr>
            <a:r>
              <a:rPr lang="en-GB" i="1" dirty="0"/>
              <a:t>Understand</a:t>
            </a:r>
          </a:p>
        </p:txBody>
      </p:sp>
    </p:spTree>
    <p:extLst>
      <p:ext uri="{BB962C8B-B14F-4D97-AF65-F5344CB8AC3E}">
        <p14:creationId xmlns:p14="http://schemas.microsoft.com/office/powerpoint/2010/main" val="417737910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69700-E1B4-4A6E-86CF-D5AB536C361F}"/>
              </a:ext>
            </a:extLst>
          </p:cNvPr>
          <p:cNvSpPr>
            <a:spLocks noGrp="1"/>
          </p:cNvSpPr>
          <p:nvPr>
            <p:ph type="title"/>
          </p:nvPr>
        </p:nvSpPr>
        <p:spPr>
          <a:xfrm>
            <a:off x="576046" y="281827"/>
            <a:ext cx="11040000" cy="828000"/>
          </a:xfrm>
        </p:spPr>
        <p:txBody>
          <a:bodyPr/>
          <a:lstStyle/>
          <a:p>
            <a:r>
              <a:rPr lang="en-US" dirty="0">
                <a:latin typeface="Arial Bold"/>
                <a:cs typeface="Arial Bold"/>
              </a:rPr>
              <a:t>Setting Weekly Targets</a:t>
            </a:r>
            <a:endParaRPr lang="en-US" dirty="0"/>
          </a:p>
        </p:txBody>
      </p:sp>
      <p:sp>
        <p:nvSpPr>
          <p:cNvPr id="4" name="Content Placeholder 3">
            <a:extLst>
              <a:ext uri="{FF2B5EF4-FFF2-40B4-BE49-F238E27FC236}">
                <a16:creationId xmlns:a16="http://schemas.microsoft.com/office/drawing/2014/main" id="{75021D48-A631-AAB7-6CFC-5FA8E69BE041}"/>
              </a:ext>
            </a:extLst>
          </p:cNvPr>
          <p:cNvSpPr>
            <a:spLocks noGrp="1"/>
          </p:cNvSpPr>
          <p:nvPr>
            <p:ph idx="1"/>
          </p:nvPr>
        </p:nvSpPr>
        <p:spPr>
          <a:xfrm>
            <a:off x="576045" y="1425002"/>
            <a:ext cx="4133773" cy="3458431"/>
          </a:xfrm>
        </p:spPr>
        <p:txBody>
          <a:bodyPr>
            <a:normAutofit/>
          </a:bodyPr>
          <a:lstStyle/>
          <a:p>
            <a:pPr marL="0" indent="0">
              <a:buNone/>
            </a:pPr>
            <a:endParaRPr lang="en-US" dirty="0"/>
          </a:p>
          <a:p>
            <a:pPr marL="0" indent="0">
              <a:buNone/>
            </a:pPr>
            <a:r>
              <a:rPr lang="en-US" dirty="0">
                <a:solidFill>
                  <a:srgbClr val="FF0000"/>
                </a:solidFill>
                <a:latin typeface="Arial"/>
                <a:cs typeface="Arial"/>
              </a:rPr>
              <a:t>Targets should address the intended </a:t>
            </a:r>
            <a:r>
              <a:rPr lang="en-US" i="1" dirty="0">
                <a:solidFill>
                  <a:srgbClr val="FF0000"/>
                </a:solidFill>
                <a:latin typeface="Arial"/>
                <a:cs typeface="Arial"/>
              </a:rPr>
              <a:t>learning</a:t>
            </a:r>
            <a:r>
              <a:rPr lang="en-US" dirty="0">
                <a:solidFill>
                  <a:srgbClr val="FF0000"/>
                </a:solidFill>
                <a:latin typeface="Arial"/>
                <a:cs typeface="Arial"/>
              </a:rPr>
              <a:t> of the RPT. They should not be jobs, such as ‘mark a set of sketchbooks’ or ‘do a lunch time duty’. </a:t>
            </a:r>
          </a:p>
          <a:p>
            <a:pPr marL="0" indent="0">
              <a:buNone/>
            </a:pPr>
            <a:r>
              <a:rPr lang="en-US" dirty="0">
                <a:solidFill>
                  <a:srgbClr val="FF0000"/>
                </a:solidFill>
              </a:rPr>
              <a:t>Mark a set of sketchbooks in order to…</a:t>
            </a:r>
            <a:endParaRPr lang="en-US" dirty="0">
              <a:solidFill>
                <a:srgbClr val="FF0000"/>
              </a:solidFill>
              <a:latin typeface="Arial"/>
              <a:cs typeface="Arial"/>
            </a:endParaRPr>
          </a:p>
        </p:txBody>
      </p:sp>
      <p:sp>
        <p:nvSpPr>
          <p:cNvPr id="2" name="Slide Number Placeholder 1">
            <a:extLst>
              <a:ext uri="{FF2B5EF4-FFF2-40B4-BE49-F238E27FC236}">
                <a16:creationId xmlns:a16="http://schemas.microsoft.com/office/drawing/2014/main" id="{C1939675-DF37-E38C-2EA0-7FF7AC79F56C}"/>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0"/>
              </a:spcAft>
            </a:pPr>
            <a:fld id="{DCF6A46F-80AB-49F3-8C7E-9717ED945456}" type="slidenum">
              <a:rPr lang="en-GB" altLang="en-US" smtClean="0"/>
              <a:pPr>
                <a:spcAft>
                  <a:spcPts val="0"/>
                </a:spcAft>
              </a:pPr>
              <a:t>14</a:t>
            </a:fld>
            <a:endParaRPr lang="en-US"/>
          </a:p>
        </p:txBody>
      </p:sp>
    </p:spTree>
    <p:extLst>
      <p:ext uri="{BB962C8B-B14F-4D97-AF65-F5344CB8AC3E}">
        <p14:creationId xmlns:p14="http://schemas.microsoft.com/office/powerpoint/2010/main" val="739660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rectangular box with black text&#10;&#10;Description automatically generated">
            <a:extLst>
              <a:ext uri="{FF2B5EF4-FFF2-40B4-BE49-F238E27FC236}">
                <a16:creationId xmlns:a16="http://schemas.microsoft.com/office/drawing/2014/main" id="{8E2058FF-5F73-0B23-CADF-12D583B33DE0}"/>
              </a:ext>
            </a:extLst>
          </p:cNvPr>
          <p:cNvPicPr>
            <a:picLocks noGrp="1" noChangeAspect="1"/>
          </p:cNvPicPr>
          <p:nvPr>
            <p:ph idx="1"/>
          </p:nvPr>
        </p:nvPicPr>
        <p:blipFill>
          <a:blip r:embed="rId3"/>
          <a:stretch>
            <a:fillRect/>
          </a:stretch>
        </p:blipFill>
        <p:spPr>
          <a:xfrm>
            <a:off x="611270" y="1540750"/>
            <a:ext cx="11075652" cy="4095037"/>
          </a:xfrm>
          <a:noFill/>
        </p:spPr>
      </p:pic>
      <p:sp>
        <p:nvSpPr>
          <p:cNvPr id="3" name="Slide Number Placeholder 2">
            <a:extLst>
              <a:ext uri="{FF2B5EF4-FFF2-40B4-BE49-F238E27FC236}">
                <a16:creationId xmlns:a16="http://schemas.microsoft.com/office/drawing/2014/main" id="{AE889565-5A33-7355-79A6-C658E9903F3A}"/>
              </a:ext>
            </a:extLst>
          </p:cNvPr>
          <p:cNvSpPr>
            <a:spLocks noGrp="1"/>
          </p:cNvSpPr>
          <p:nvPr>
            <p:ph type="sldNum" sz="quarter" idx="12"/>
          </p:nvPr>
        </p:nvSpPr>
        <p:spPr>
          <a:xfrm>
            <a:off x="8763000" y="381000"/>
            <a:ext cx="2743200" cy="365125"/>
          </a:xfrm>
          <a:prstGeom prst="rect">
            <a:avLst/>
          </a:prstGeom>
        </p:spPr>
        <p:txBody>
          <a:bodyPr vert="horz" wrap="square" lIns="91440" tIns="45720" rIns="91440" bIns="45720" rtlCol="0" anchor="ctr">
            <a:normAutofit/>
          </a:bodyP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600"/>
              </a:spcAft>
            </a:pPr>
            <a:fld id="{DCF6A46F-80AB-49F3-8C7E-9717ED945456}" type="slidenum">
              <a:rPr lang="en-GB" altLang="en-US" smtClean="0"/>
              <a:pPr>
                <a:spcAft>
                  <a:spcPts val="600"/>
                </a:spcAft>
              </a:pPr>
              <a:t>15</a:t>
            </a:fld>
            <a:endParaRPr lang="en-GB" altLang="en-US"/>
          </a:p>
        </p:txBody>
      </p:sp>
    </p:spTree>
    <p:extLst>
      <p:ext uri="{BB962C8B-B14F-4D97-AF65-F5344CB8AC3E}">
        <p14:creationId xmlns:p14="http://schemas.microsoft.com/office/powerpoint/2010/main" val="10252353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B8EAFF-43F0-9905-3F96-62214E26B3B5}"/>
              </a:ext>
            </a:extLst>
          </p:cNvPr>
          <p:cNvSpPr>
            <a:spLocks noGrp="1"/>
          </p:cNvSpPr>
          <p:nvPr>
            <p:ph idx="1"/>
          </p:nvPr>
        </p:nvSpPr>
        <p:spPr/>
        <p:txBody>
          <a:bodyPr/>
          <a:lstStyle/>
          <a:p>
            <a:r>
              <a:rPr lang="en-GB" dirty="0"/>
              <a:t>RPTs will be asked to produce a Best evidence guide (BEG)</a:t>
            </a:r>
          </a:p>
          <a:p>
            <a:r>
              <a:rPr lang="en-GB" dirty="0"/>
              <a:t>RPTs will be assessed against the Teachers’ Standards </a:t>
            </a:r>
          </a:p>
          <a:p>
            <a:r>
              <a:rPr lang="en-GB" dirty="0"/>
              <a:t>Start to make note of which TS they are showing evidence of in order to help them with their BEG </a:t>
            </a:r>
          </a:p>
        </p:txBody>
      </p:sp>
      <p:sp>
        <p:nvSpPr>
          <p:cNvPr id="3" name="Slide Number Placeholder 2">
            <a:extLst>
              <a:ext uri="{FF2B5EF4-FFF2-40B4-BE49-F238E27FC236}">
                <a16:creationId xmlns:a16="http://schemas.microsoft.com/office/drawing/2014/main" id="{6A5E4E4D-D8A4-7B54-1B8E-5B950D27DE49}"/>
              </a:ext>
            </a:extLst>
          </p:cNvPr>
          <p:cNvSpPr>
            <a:spLocks noGrp="1"/>
          </p:cNvSpPr>
          <p:nvPr>
            <p:ph type="sldNum" sz="quarter" idx="10"/>
          </p:nvPr>
        </p:nvSpPr>
        <p:spPr/>
        <p:txBody>
          <a:bodyPr/>
          <a:lstStyle/>
          <a:p>
            <a:fld id="{DCF6A46F-80AB-49F3-8C7E-9717ED945456}" type="slidenum">
              <a:rPr lang="en-GB" altLang="en-US" smtClean="0"/>
              <a:pPr/>
              <a:t>16</a:t>
            </a:fld>
            <a:endParaRPr lang="en-GB" altLang="en-US"/>
          </a:p>
        </p:txBody>
      </p:sp>
      <p:sp>
        <p:nvSpPr>
          <p:cNvPr id="4" name="Title 3">
            <a:extLst>
              <a:ext uri="{FF2B5EF4-FFF2-40B4-BE49-F238E27FC236}">
                <a16:creationId xmlns:a16="http://schemas.microsoft.com/office/drawing/2014/main" id="{D93353B4-3828-63C1-1271-5D3C1998E091}"/>
              </a:ext>
            </a:extLst>
          </p:cNvPr>
          <p:cNvSpPr>
            <a:spLocks noGrp="1"/>
          </p:cNvSpPr>
          <p:nvPr>
            <p:ph type="title"/>
          </p:nvPr>
        </p:nvSpPr>
        <p:spPr/>
        <p:txBody>
          <a:bodyPr/>
          <a:lstStyle/>
          <a:p>
            <a:r>
              <a:rPr lang="en-GB" dirty="0"/>
              <a:t>Assessment for QTS</a:t>
            </a:r>
          </a:p>
        </p:txBody>
      </p:sp>
    </p:spTree>
    <p:extLst>
      <p:ext uri="{BB962C8B-B14F-4D97-AF65-F5344CB8AC3E}">
        <p14:creationId xmlns:p14="http://schemas.microsoft.com/office/powerpoint/2010/main" val="34533799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3A0F3D-4E0F-6838-1832-BC2B02320532}"/>
              </a:ext>
            </a:extLst>
          </p:cNvPr>
          <p:cNvSpPr>
            <a:spLocks noGrp="1"/>
          </p:cNvSpPr>
          <p:nvPr>
            <p:ph idx="1"/>
          </p:nvPr>
        </p:nvSpPr>
        <p:spPr/>
        <p:txBody>
          <a:bodyPr/>
          <a:lstStyle/>
          <a:p>
            <a:r>
              <a:rPr lang="en-GB" dirty="0"/>
              <a:t>Summer exhibition </a:t>
            </a:r>
          </a:p>
          <a:p>
            <a:r>
              <a:rPr lang="en-GB" dirty="0"/>
              <a:t>13</a:t>
            </a:r>
            <a:r>
              <a:rPr lang="en-GB" baseline="30000" dirty="0"/>
              <a:t>th</a:t>
            </a:r>
            <a:r>
              <a:rPr lang="en-GB" dirty="0"/>
              <a:t> June 2025</a:t>
            </a:r>
          </a:p>
          <a:p>
            <a:r>
              <a:rPr lang="en-GB" dirty="0"/>
              <a:t>Please do consider entering a piece of art/artefact alongside </a:t>
            </a:r>
            <a:r>
              <a:rPr lang="en-GB" dirty="0" err="1"/>
              <a:t>thatof</a:t>
            </a:r>
            <a:r>
              <a:rPr lang="en-GB" dirty="0"/>
              <a:t> your RPT</a:t>
            </a:r>
          </a:p>
          <a:p>
            <a:r>
              <a:rPr lang="en-GB" dirty="0"/>
              <a:t>It was FAB last year! </a:t>
            </a:r>
          </a:p>
        </p:txBody>
      </p:sp>
      <p:sp>
        <p:nvSpPr>
          <p:cNvPr id="3" name="Slide Number Placeholder 2">
            <a:extLst>
              <a:ext uri="{FF2B5EF4-FFF2-40B4-BE49-F238E27FC236}">
                <a16:creationId xmlns:a16="http://schemas.microsoft.com/office/drawing/2014/main" id="{1F65916B-C7A2-F270-3F4E-FF3F8712FF0A}"/>
              </a:ext>
            </a:extLst>
          </p:cNvPr>
          <p:cNvSpPr>
            <a:spLocks noGrp="1"/>
          </p:cNvSpPr>
          <p:nvPr>
            <p:ph type="sldNum" sz="quarter" idx="10"/>
          </p:nvPr>
        </p:nvSpPr>
        <p:spPr/>
        <p:txBody>
          <a:bodyPr/>
          <a:lstStyle/>
          <a:p>
            <a:fld id="{DCF6A46F-80AB-49F3-8C7E-9717ED945456}" type="slidenum">
              <a:rPr lang="en-GB" altLang="en-US" smtClean="0"/>
              <a:pPr/>
              <a:t>17</a:t>
            </a:fld>
            <a:endParaRPr lang="en-GB" altLang="en-US"/>
          </a:p>
        </p:txBody>
      </p:sp>
      <p:sp>
        <p:nvSpPr>
          <p:cNvPr id="4" name="Title 3">
            <a:extLst>
              <a:ext uri="{FF2B5EF4-FFF2-40B4-BE49-F238E27FC236}">
                <a16:creationId xmlns:a16="http://schemas.microsoft.com/office/drawing/2014/main" id="{92FEE405-3A26-E286-4F31-E54203884D8A}"/>
              </a:ext>
            </a:extLst>
          </p:cNvPr>
          <p:cNvSpPr>
            <a:spLocks noGrp="1"/>
          </p:cNvSpPr>
          <p:nvPr>
            <p:ph type="title"/>
          </p:nvPr>
        </p:nvSpPr>
        <p:spPr/>
        <p:txBody>
          <a:bodyPr/>
          <a:lstStyle/>
          <a:p>
            <a:r>
              <a:rPr lang="en-GB" dirty="0"/>
              <a:t>Reading Guild of Artists (RGA)</a:t>
            </a:r>
          </a:p>
        </p:txBody>
      </p:sp>
    </p:spTree>
    <p:extLst>
      <p:ext uri="{BB962C8B-B14F-4D97-AF65-F5344CB8AC3E}">
        <p14:creationId xmlns:p14="http://schemas.microsoft.com/office/powerpoint/2010/main" val="218011022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CED5A6-F2A8-36F4-504E-2CC53E4F6DE3}"/>
              </a:ext>
            </a:extLst>
          </p:cNvPr>
          <p:cNvSpPr>
            <a:spLocks noGrp="1"/>
          </p:cNvSpPr>
          <p:nvPr>
            <p:ph type="title"/>
          </p:nvPr>
        </p:nvSpPr>
        <p:spPr/>
        <p:txBody>
          <a:bodyPr/>
          <a:lstStyle/>
          <a:p>
            <a:r>
              <a:rPr lang="en-GB" dirty="0"/>
              <a:t>Questions? </a:t>
            </a:r>
          </a:p>
        </p:txBody>
      </p:sp>
      <p:sp>
        <p:nvSpPr>
          <p:cNvPr id="2" name="Content Placeholder 1">
            <a:extLst>
              <a:ext uri="{FF2B5EF4-FFF2-40B4-BE49-F238E27FC236}">
                <a16:creationId xmlns:a16="http://schemas.microsoft.com/office/drawing/2014/main" id="{9357573B-9943-4F7F-E58E-2F3CA5355A4F}"/>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9AA60984-FACF-A4E4-E44F-DDB5E17657B1}"/>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18</a:t>
            </a:fld>
            <a:endParaRPr lang="en-GB" altLang="en-US"/>
          </a:p>
        </p:txBody>
      </p:sp>
    </p:spTree>
    <p:extLst>
      <p:ext uri="{BB962C8B-B14F-4D97-AF65-F5344CB8AC3E}">
        <p14:creationId xmlns:p14="http://schemas.microsoft.com/office/powerpoint/2010/main" val="33167699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51FFE4-FDFB-924B-B4DC-6CCF53CDEFA1}"/>
              </a:ext>
            </a:extLst>
          </p:cNvPr>
          <p:cNvSpPr>
            <a:spLocks noGrp="1"/>
          </p:cNvSpPr>
          <p:nvPr>
            <p:ph type="title"/>
          </p:nvPr>
        </p:nvSpPr>
        <p:spPr>
          <a:xfrm>
            <a:off x="407368" y="161960"/>
            <a:ext cx="11040000" cy="828000"/>
          </a:xfrm>
        </p:spPr>
        <p:txBody>
          <a:bodyPr/>
          <a:lstStyle/>
          <a:p>
            <a:r>
              <a:rPr lang="en-GB" dirty="0"/>
              <a:t>Being a School B Mentor</a:t>
            </a:r>
          </a:p>
        </p:txBody>
      </p:sp>
      <p:sp>
        <p:nvSpPr>
          <p:cNvPr id="2" name="Content Placeholder 1">
            <a:extLst>
              <a:ext uri="{FF2B5EF4-FFF2-40B4-BE49-F238E27FC236}">
                <a16:creationId xmlns:a16="http://schemas.microsoft.com/office/drawing/2014/main" id="{B59CD031-191B-CC1B-F390-296E48B057FA}"/>
              </a:ext>
            </a:extLst>
          </p:cNvPr>
          <p:cNvSpPr>
            <a:spLocks noGrp="1"/>
          </p:cNvSpPr>
          <p:nvPr>
            <p:ph idx="1"/>
          </p:nvPr>
        </p:nvSpPr>
        <p:spPr>
          <a:xfrm>
            <a:off x="415822" y="1279970"/>
            <a:ext cx="4600058" cy="3960000"/>
          </a:xfrm>
        </p:spPr>
        <p:txBody>
          <a:bodyPr/>
          <a:lstStyle/>
          <a:p>
            <a:r>
              <a:rPr lang="en-GB" dirty="0"/>
              <a:t>Mentor role: range of support</a:t>
            </a:r>
          </a:p>
          <a:p>
            <a:r>
              <a:rPr lang="en-GB" dirty="0"/>
              <a:t>Stages of development: </a:t>
            </a:r>
          </a:p>
        </p:txBody>
      </p:sp>
      <p:sp>
        <p:nvSpPr>
          <p:cNvPr id="3" name="Slide Number Placeholder 2">
            <a:extLst>
              <a:ext uri="{FF2B5EF4-FFF2-40B4-BE49-F238E27FC236}">
                <a16:creationId xmlns:a16="http://schemas.microsoft.com/office/drawing/2014/main" id="{3BE84B68-8E16-E6C6-F2EB-5C135271A51C}"/>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2</a:t>
            </a:fld>
            <a:endParaRPr lang="en-GB" altLang="en-US"/>
          </a:p>
        </p:txBody>
      </p:sp>
      <p:sp>
        <p:nvSpPr>
          <p:cNvPr id="5" name="TextBox 6">
            <a:extLst>
              <a:ext uri="{FF2B5EF4-FFF2-40B4-BE49-F238E27FC236}">
                <a16:creationId xmlns:a16="http://schemas.microsoft.com/office/drawing/2014/main" id="{9C981AE7-F35A-4681-AADB-D83FF5807BCA}"/>
              </a:ext>
            </a:extLst>
          </p:cNvPr>
          <p:cNvSpPr txBox="1"/>
          <p:nvPr/>
        </p:nvSpPr>
        <p:spPr>
          <a:xfrm>
            <a:off x="7052440" y="989960"/>
            <a:ext cx="5139560" cy="2831544"/>
          </a:xfrm>
          <a:prstGeom prst="rect">
            <a:avLst/>
          </a:prstGeom>
          <a:noFill/>
        </p:spPr>
        <p:txBody>
          <a:bodyPr wrap="square" rtlCol="0">
            <a:spAutoFit/>
          </a:bodyPr>
          <a:ls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marL="514350" indent="-514350">
              <a:buFont typeface="+mj-lt"/>
              <a:buAutoNum type="arabicPeriod"/>
            </a:pPr>
            <a:r>
              <a:rPr lang="en-GB" sz="3200" b="1" dirty="0"/>
              <a:t>Early idealism</a:t>
            </a:r>
          </a:p>
          <a:p>
            <a:pPr marL="514350" indent="-514350">
              <a:buFont typeface="+mj-lt"/>
              <a:buAutoNum type="arabicPeriod"/>
            </a:pPr>
            <a:r>
              <a:rPr lang="en-GB" sz="3200" b="1" dirty="0"/>
              <a:t>Personal survival</a:t>
            </a:r>
          </a:p>
          <a:p>
            <a:pPr marL="514350" indent="-514350">
              <a:buFont typeface="+mj-lt"/>
              <a:buAutoNum type="arabicPeriod"/>
            </a:pPr>
            <a:r>
              <a:rPr lang="en-GB" sz="3200" b="1" dirty="0"/>
              <a:t>Dealing with difficulties</a:t>
            </a:r>
          </a:p>
          <a:p>
            <a:pPr marL="514350" indent="-514350">
              <a:buFont typeface="+mj-lt"/>
              <a:buAutoNum type="arabicPeriod"/>
            </a:pPr>
            <a:r>
              <a:rPr lang="en-GB" sz="3200" b="1" dirty="0"/>
              <a:t>Hitting a plateau</a:t>
            </a:r>
          </a:p>
          <a:p>
            <a:pPr marL="514350" indent="-514350">
              <a:buFont typeface="+mj-lt"/>
              <a:buAutoNum type="arabicPeriod"/>
            </a:pPr>
            <a:r>
              <a:rPr lang="en-GB" sz="3200" b="1" dirty="0"/>
              <a:t>Moving on </a:t>
            </a:r>
            <a:r>
              <a:rPr lang="en-US" sz="1800" b="0" i="0" u="none" strike="noStrike" dirty="0">
                <a:solidFill>
                  <a:srgbClr val="000000"/>
                </a:solidFill>
                <a:effectLst/>
                <a:latin typeface="Effra" panose="020B0604020202020204" charset="0"/>
              </a:rPr>
              <a:t>(Furlong &amp; Maynard ,1995; Burn et al, 2015)</a:t>
            </a:r>
            <a:r>
              <a:rPr lang="en-US" sz="1800" b="0" i="0" dirty="0">
                <a:solidFill>
                  <a:srgbClr val="808080"/>
                </a:solidFill>
                <a:effectLst/>
                <a:latin typeface="Effra" panose="020B0604020202020204" charset="0"/>
              </a:rPr>
              <a:t>​</a:t>
            </a:r>
            <a:endParaRPr lang="en-GB" sz="3200" b="1" dirty="0"/>
          </a:p>
        </p:txBody>
      </p:sp>
      <p:sp>
        <p:nvSpPr>
          <p:cNvPr id="6" name="Rectangle: Rounded Corners 5">
            <a:extLst>
              <a:ext uri="{FF2B5EF4-FFF2-40B4-BE49-F238E27FC236}">
                <a16:creationId xmlns:a16="http://schemas.microsoft.com/office/drawing/2014/main" id="{7E92C15B-3BD7-3284-D8B6-2B8D5FDF8081}"/>
              </a:ext>
            </a:extLst>
          </p:cNvPr>
          <p:cNvSpPr/>
          <p:nvPr/>
        </p:nvSpPr>
        <p:spPr>
          <a:xfrm>
            <a:off x="263352" y="3151294"/>
            <a:ext cx="6264696" cy="3166824"/>
          </a:xfrm>
          <a:prstGeom prst="roundRect">
            <a:avLst/>
          </a:prstGeom>
          <a:solidFill>
            <a:srgbClr val="FFC000"/>
          </a:solidFill>
          <a:ln w="38100">
            <a:solidFill>
              <a:schemeClr val="accent1"/>
            </a:solidFill>
          </a:ln>
        </p:spPr>
        <p:txBody>
          <a:bodyPr wrap="square" rtlCol="0" anchor="ctr">
            <a:spAutoFit/>
          </a:bodyPr>
          <a:lstStyle/>
          <a:p>
            <a:r>
              <a:rPr lang="en-GB" sz="1800" b="1" u="sng" dirty="0"/>
              <a:t>SUGGESTIONS:</a:t>
            </a:r>
          </a:p>
          <a:p>
            <a:pPr marL="342900" indent="-342900">
              <a:buFont typeface="+mj-lt"/>
              <a:buAutoNum type="arabicPeriod"/>
            </a:pPr>
            <a:r>
              <a:rPr lang="en-GB" sz="1800" b="1" dirty="0"/>
              <a:t>Establish a positive relationship </a:t>
            </a:r>
            <a:r>
              <a:rPr lang="en-GB" sz="1800" dirty="0"/>
              <a:t>from the outset, showing that you believe they are significant, competent, and likeable.</a:t>
            </a:r>
          </a:p>
          <a:p>
            <a:pPr marL="342900" indent="-342900">
              <a:buFont typeface="+mj-lt"/>
              <a:buAutoNum type="arabicPeriod"/>
            </a:pPr>
            <a:r>
              <a:rPr lang="en-GB" sz="1800" dirty="0"/>
              <a:t>Use the </a:t>
            </a:r>
            <a:r>
              <a:rPr lang="en-GB" sz="1800" b="1" dirty="0"/>
              <a:t>reflective cycle questions </a:t>
            </a:r>
            <a:r>
              <a:rPr lang="en-GB" sz="1800" dirty="0"/>
              <a:t>to help structure your conversations. </a:t>
            </a:r>
          </a:p>
          <a:p>
            <a:pPr marL="342900" indent="-342900">
              <a:buFont typeface="+mj-lt"/>
              <a:buAutoNum type="arabicPeriod"/>
            </a:pPr>
            <a:r>
              <a:rPr lang="en-GB" sz="1800" b="1" dirty="0"/>
              <a:t>Be explicit </a:t>
            </a:r>
            <a:r>
              <a:rPr lang="en-GB" sz="1800" dirty="0"/>
              <a:t>about </a:t>
            </a:r>
            <a:r>
              <a:rPr lang="en-GB" sz="1800" b="1" dirty="0"/>
              <a:t>what</a:t>
            </a:r>
            <a:r>
              <a:rPr lang="en-GB" sz="1800" dirty="0"/>
              <a:t> you do, </a:t>
            </a:r>
            <a:r>
              <a:rPr lang="en-GB" sz="1800" b="1" dirty="0"/>
              <a:t>how</a:t>
            </a:r>
            <a:r>
              <a:rPr lang="en-GB" sz="1800" dirty="0"/>
              <a:t> you do it and </a:t>
            </a:r>
            <a:r>
              <a:rPr lang="en-GB" sz="1800" b="1" dirty="0"/>
              <a:t>why</a:t>
            </a:r>
            <a:r>
              <a:rPr lang="en-GB" sz="1800" dirty="0"/>
              <a:t> you do it. </a:t>
            </a:r>
          </a:p>
          <a:p>
            <a:pPr marL="342900" indent="-342900">
              <a:buFont typeface="+mj-lt"/>
              <a:buAutoNum type="arabicPeriod"/>
            </a:pPr>
            <a:r>
              <a:rPr lang="en-GB" sz="1800" b="1" dirty="0"/>
              <a:t>Plan topics </a:t>
            </a:r>
            <a:r>
              <a:rPr lang="en-GB" sz="1800" dirty="0"/>
              <a:t>to cover at different stages of the course.</a:t>
            </a:r>
          </a:p>
          <a:p>
            <a:pPr marL="342900" indent="-342900">
              <a:buFont typeface="+mj-lt"/>
              <a:buAutoNum type="arabicPeriod"/>
            </a:pPr>
            <a:r>
              <a:rPr lang="en-GB" sz="1800" dirty="0"/>
              <a:t>Highlight </a:t>
            </a:r>
            <a:r>
              <a:rPr lang="en-GB" sz="1800" b="1" dirty="0"/>
              <a:t>praise</a:t>
            </a:r>
            <a:r>
              <a:rPr lang="en-GB" sz="1800" dirty="0"/>
              <a:t> and make it specific. </a:t>
            </a:r>
          </a:p>
        </p:txBody>
      </p:sp>
      <p:sp>
        <p:nvSpPr>
          <p:cNvPr id="7" name="Arrow: Right 6">
            <a:extLst>
              <a:ext uri="{FF2B5EF4-FFF2-40B4-BE49-F238E27FC236}">
                <a16:creationId xmlns:a16="http://schemas.microsoft.com/office/drawing/2014/main" id="{3450C19C-1A8C-3C0F-A4F9-A5717D806DDE}"/>
              </a:ext>
            </a:extLst>
          </p:cNvPr>
          <p:cNvSpPr/>
          <p:nvPr/>
        </p:nvSpPr>
        <p:spPr>
          <a:xfrm>
            <a:off x="3863752" y="1766679"/>
            <a:ext cx="3044672" cy="360040"/>
          </a:xfrm>
          <a:prstGeom prst="rightArrow">
            <a:avLst/>
          </a:prstGeom>
          <a:solidFill>
            <a:schemeClr val="accent1"/>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22420725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21001C-610A-087D-F149-EFD58B3A7FBC}"/>
              </a:ext>
            </a:extLst>
          </p:cNvPr>
          <p:cNvSpPr>
            <a:spLocks noGrp="1"/>
          </p:cNvSpPr>
          <p:nvPr>
            <p:ph type="title"/>
          </p:nvPr>
        </p:nvSpPr>
        <p:spPr/>
        <p:txBody>
          <a:bodyPr/>
          <a:lstStyle/>
          <a:p>
            <a:r>
              <a:rPr lang="en-GB" dirty="0"/>
              <a:t>Being an Art/D&amp;T Mentor</a:t>
            </a:r>
          </a:p>
        </p:txBody>
      </p:sp>
      <p:sp>
        <p:nvSpPr>
          <p:cNvPr id="2" name="Content Placeholder 1">
            <a:extLst>
              <a:ext uri="{FF2B5EF4-FFF2-40B4-BE49-F238E27FC236}">
                <a16:creationId xmlns:a16="http://schemas.microsoft.com/office/drawing/2014/main" id="{7180C1C3-3967-B3C6-6127-644FCF0F70FA}"/>
              </a:ext>
            </a:extLst>
          </p:cNvPr>
          <p:cNvSpPr>
            <a:spLocks noGrp="1"/>
          </p:cNvSpPr>
          <p:nvPr>
            <p:ph idx="1"/>
          </p:nvPr>
        </p:nvSpPr>
        <p:spPr/>
        <p:txBody>
          <a:bodyPr/>
          <a:lstStyle/>
          <a:p>
            <a:pPr marL="0" indent="0">
              <a:buNone/>
            </a:pPr>
            <a:r>
              <a:rPr lang="en-US" dirty="0"/>
              <a:t>‘Mentors who have volunteered for their role, and those who are within the same key stage and/or subject area specialties as their mentees, are more likely to develop effective relationships’ (</a:t>
            </a:r>
            <a:r>
              <a:rPr lang="en-US" dirty="0" err="1"/>
              <a:t>NIoT</a:t>
            </a:r>
            <a:r>
              <a:rPr lang="en-US" dirty="0"/>
              <a:t>, 2023, p4)</a:t>
            </a:r>
            <a:endParaRPr lang="en-GB" dirty="0"/>
          </a:p>
        </p:txBody>
      </p:sp>
      <p:sp>
        <p:nvSpPr>
          <p:cNvPr id="3" name="Slide Number Placeholder 2">
            <a:extLst>
              <a:ext uri="{FF2B5EF4-FFF2-40B4-BE49-F238E27FC236}">
                <a16:creationId xmlns:a16="http://schemas.microsoft.com/office/drawing/2014/main" id="{77C3A454-100B-4365-0854-FEFAC79E0C54}"/>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3</a:t>
            </a:fld>
            <a:endParaRPr lang="en-GB" altLang="en-US"/>
          </a:p>
        </p:txBody>
      </p:sp>
    </p:spTree>
    <p:extLst>
      <p:ext uri="{BB962C8B-B14F-4D97-AF65-F5344CB8AC3E}">
        <p14:creationId xmlns:p14="http://schemas.microsoft.com/office/powerpoint/2010/main" val="38936652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6"/>
          <p:cNvPicPr preferRelativeResize="0"/>
          <p:nvPr/>
        </p:nvPicPr>
        <p:blipFill rotWithShape="1">
          <a:blip r:embed="rId3">
            <a:alphaModFix/>
          </a:blip>
          <a:srcRect/>
          <a:stretch/>
        </p:blipFill>
        <p:spPr>
          <a:xfrm>
            <a:off x="7992417" y="685800"/>
            <a:ext cx="2778774" cy="2404903"/>
          </a:xfrm>
          <a:prstGeom prst="rect">
            <a:avLst/>
          </a:prstGeom>
          <a:noFill/>
          <a:ln>
            <a:noFill/>
          </a:ln>
        </p:spPr>
      </p:pic>
      <p:pic>
        <p:nvPicPr>
          <p:cNvPr id="172" name="Google Shape;172;p6"/>
          <p:cNvPicPr preferRelativeResize="0"/>
          <p:nvPr/>
        </p:nvPicPr>
        <p:blipFill rotWithShape="1">
          <a:blip r:embed="rId4">
            <a:alphaModFix/>
          </a:blip>
          <a:srcRect t="14622" b="11724"/>
          <a:stretch/>
        </p:blipFill>
        <p:spPr>
          <a:xfrm>
            <a:off x="8842659" y="99128"/>
            <a:ext cx="2221919" cy="887807"/>
          </a:xfrm>
          <a:prstGeom prst="rect">
            <a:avLst/>
          </a:prstGeom>
          <a:noFill/>
          <a:ln>
            <a:noFill/>
          </a:ln>
        </p:spPr>
      </p:pic>
      <p:cxnSp>
        <p:nvCxnSpPr>
          <p:cNvPr id="173" name="Google Shape;173;p6"/>
          <p:cNvCxnSpPr/>
          <p:nvPr/>
        </p:nvCxnSpPr>
        <p:spPr>
          <a:xfrm rot="10800000" flipH="1">
            <a:off x="689613" y="685800"/>
            <a:ext cx="7927199" cy="7620"/>
          </a:xfrm>
          <a:prstGeom prst="straightConnector1">
            <a:avLst/>
          </a:prstGeom>
          <a:noFill/>
          <a:ln w="9525" cap="rnd" cmpd="sng">
            <a:solidFill>
              <a:srgbClr val="1B1A19"/>
            </a:solidFill>
            <a:prstDash val="solid"/>
            <a:round/>
            <a:headEnd type="none" w="sm" len="sm"/>
            <a:tailEnd type="none" w="sm" len="sm"/>
          </a:ln>
        </p:spPr>
      </p:cxnSp>
      <p:cxnSp>
        <p:nvCxnSpPr>
          <p:cNvPr id="174" name="Google Shape;174;p6"/>
          <p:cNvCxnSpPr/>
          <p:nvPr/>
        </p:nvCxnSpPr>
        <p:spPr>
          <a:xfrm rot="10800000" flipH="1">
            <a:off x="689610" y="689613"/>
            <a:ext cx="7622" cy="5482587"/>
          </a:xfrm>
          <a:prstGeom prst="straightConnector1">
            <a:avLst/>
          </a:prstGeom>
          <a:noFill/>
          <a:ln w="9525" cap="rnd" cmpd="sng">
            <a:solidFill>
              <a:srgbClr val="1B1A19"/>
            </a:solidFill>
            <a:prstDash val="solid"/>
            <a:round/>
            <a:headEnd type="none" w="sm" len="sm"/>
            <a:tailEnd type="none" w="sm" len="sm"/>
          </a:ln>
        </p:spPr>
      </p:cxnSp>
      <p:grpSp>
        <p:nvGrpSpPr>
          <p:cNvPr id="181" name="Google Shape;181;p6"/>
          <p:cNvGrpSpPr/>
          <p:nvPr/>
        </p:nvGrpSpPr>
        <p:grpSpPr>
          <a:xfrm>
            <a:off x="8969080" y="1852443"/>
            <a:ext cx="1845882" cy="766272"/>
            <a:chOff x="0" y="0"/>
            <a:chExt cx="3691764" cy="1532542"/>
          </a:xfrm>
        </p:grpSpPr>
        <p:sp>
          <p:nvSpPr>
            <p:cNvPr id="182" name="Google Shape;182;p6"/>
            <p:cNvSpPr txBox="1"/>
            <p:nvPr/>
          </p:nvSpPr>
          <p:spPr>
            <a:xfrm>
              <a:off x="592052" y="864025"/>
              <a:ext cx="2507662" cy="668517"/>
            </a:xfrm>
            <a:prstGeom prst="rect">
              <a:avLst/>
            </a:prstGeom>
            <a:noFill/>
            <a:ln>
              <a:noFill/>
            </a:ln>
          </p:spPr>
          <p:txBody>
            <a:bodyPr spcFirstLastPara="1" wrap="square" lIns="0" tIns="0" rIns="0" bIns="0" anchor="t" anchorCtr="0">
              <a:spAutoFit/>
            </a:bodyPr>
            <a:lstStyle/>
            <a:p>
              <a:pPr>
                <a:lnSpc>
                  <a:spcPct val="181388"/>
                </a:lnSpc>
                <a:spcBef>
                  <a:spcPts val="0"/>
                </a:spcBef>
                <a:spcAft>
                  <a:spcPts val="0"/>
                </a:spcAft>
              </a:pPr>
              <a:endParaRPr sz="1200">
                <a:solidFill>
                  <a:schemeClr val="dk1"/>
                </a:solidFill>
                <a:latin typeface="Calibri"/>
                <a:ea typeface="Calibri"/>
                <a:cs typeface="Calibri"/>
                <a:sym typeface="Calibri"/>
              </a:endParaRPr>
            </a:p>
          </p:txBody>
        </p:sp>
        <p:sp>
          <p:nvSpPr>
            <p:cNvPr id="183" name="Google Shape;183;p6"/>
            <p:cNvSpPr txBox="1"/>
            <p:nvPr/>
          </p:nvSpPr>
          <p:spPr>
            <a:xfrm>
              <a:off x="0" y="0"/>
              <a:ext cx="3691764" cy="956543"/>
            </a:xfrm>
            <a:prstGeom prst="rect">
              <a:avLst/>
            </a:prstGeom>
            <a:noFill/>
            <a:ln>
              <a:noFill/>
            </a:ln>
          </p:spPr>
          <p:txBody>
            <a:bodyPr spcFirstLastPara="1" wrap="square" lIns="0" tIns="0" rIns="0" bIns="0" anchor="t" anchorCtr="0">
              <a:spAutoFit/>
            </a:bodyPr>
            <a:lstStyle/>
            <a:p>
              <a:pPr algn="ctr">
                <a:lnSpc>
                  <a:spcPct val="259111"/>
                </a:lnSpc>
                <a:spcBef>
                  <a:spcPts val="0"/>
                </a:spcBef>
                <a:spcAft>
                  <a:spcPts val="0"/>
                </a:spcAft>
              </a:pPr>
              <a:endParaRPr sz="1200">
                <a:solidFill>
                  <a:schemeClr val="dk1"/>
                </a:solidFill>
                <a:latin typeface="Calibri"/>
                <a:ea typeface="Calibri"/>
                <a:cs typeface="Calibri"/>
                <a:sym typeface="Calibri"/>
              </a:endParaRPr>
            </a:p>
          </p:txBody>
        </p:sp>
      </p:grpSp>
      <p:pic>
        <p:nvPicPr>
          <p:cNvPr id="2" name="Content Placeholder 4">
            <a:extLst>
              <a:ext uri="{FF2B5EF4-FFF2-40B4-BE49-F238E27FC236}">
                <a16:creationId xmlns:a16="http://schemas.microsoft.com/office/drawing/2014/main" id="{73A0203C-145A-18FA-3B35-93C52E42DA65}"/>
              </a:ext>
            </a:extLst>
          </p:cNvPr>
          <p:cNvPicPr>
            <a:picLocks/>
          </p:cNvPicPr>
          <p:nvPr/>
        </p:nvPicPr>
        <p:blipFill>
          <a:blip r:embed="rId5" cstate="print">
            <a:extLst>
              <a:ext uri="{28A0092B-C50C-407E-A947-70E740481C1C}">
                <a14:useLocalDpi xmlns:a14="http://schemas.microsoft.com/office/drawing/2010/main" val="0"/>
              </a:ext>
            </a:extLst>
          </a:blip>
          <a:srcRect l="8263" t="27600" r="10625" b="8002"/>
          <a:stretch>
            <a:fillRect/>
          </a:stretch>
        </p:blipFill>
        <p:spPr bwMode="auto">
          <a:xfrm>
            <a:off x="46367" y="160125"/>
            <a:ext cx="12048609" cy="664612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6FB451CF-9CCD-5A11-CA39-8E87C0A4AD87}"/>
              </a:ext>
            </a:extLst>
          </p:cNvPr>
          <p:cNvSpPr txBox="1"/>
          <p:nvPr/>
        </p:nvSpPr>
        <p:spPr>
          <a:xfrm>
            <a:off x="6332179" y="4507715"/>
            <a:ext cx="5658793" cy="2061718"/>
          </a:xfrm>
          <a:prstGeom prst="rect">
            <a:avLst/>
          </a:prstGeom>
          <a:solidFill>
            <a:srgbClr val="FFFF00"/>
          </a:solidFill>
        </p:spPr>
        <p:txBody>
          <a:bodyPr wrap="square">
            <a:spAutoFit/>
          </a:bodyPr>
          <a:lstStyle/>
          <a:p>
            <a:r>
              <a:rPr lang="en-US" sz="2133" dirty="0">
                <a:solidFill>
                  <a:srgbClr val="000000"/>
                </a:solidFill>
                <a:latin typeface="Effra"/>
              </a:rPr>
              <a:t>‘Initial teacher education (ITE) and continuing professional development (CPD) should reflect the fact that knowing a discipline is not simply knowing its content, but involves understanding the wider concepts that frame the discipline itself.’ </a:t>
            </a:r>
            <a:r>
              <a:rPr lang="en-US" sz="1600" dirty="0">
                <a:solidFill>
                  <a:srgbClr val="000000"/>
                </a:solidFill>
                <a:latin typeface="Effra"/>
              </a:rPr>
              <a:t>(</a:t>
            </a:r>
            <a:r>
              <a:rPr lang="en-US" sz="1600" dirty="0" err="1">
                <a:solidFill>
                  <a:srgbClr val="000000"/>
                </a:solidFill>
                <a:latin typeface="Effra"/>
              </a:rPr>
              <a:t>Eaglestone</a:t>
            </a:r>
            <a:r>
              <a:rPr lang="en-US" sz="1600" dirty="0">
                <a:solidFill>
                  <a:srgbClr val="000000"/>
                </a:solidFill>
                <a:latin typeface="Effra"/>
              </a:rPr>
              <a:t>, 2021, p35)​</a:t>
            </a:r>
            <a:endParaRPr lang="en-GB" sz="2133"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22FA26-60E2-F750-15B2-2D0967D5E88A}"/>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8CAE96E1-FE19-476C-9CF0-3BB4903735D9}" type="slidenum">
              <a:rPr lang="en-GB" altLang="en-US" smtClean="0"/>
              <a:pPr>
                <a:spcAft>
                  <a:spcPts val="600"/>
                </a:spcAft>
              </a:pPr>
              <a:t>5</a:t>
            </a:fld>
            <a:endParaRPr lang="en-GB" altLang="en-US"/>
          </a:p>
        </p:txBody>
      </p:sp>
      <p:pic>
        <p:nvPicPr>
          <p:cNvPr id="1026" name="Picture 2" descr="A road with a sign on it&#10;&#10;AI-generated content may be incorrect.">
            <a:extLst>
              <a:ext uri="{FF2B5EF4-FFF2-40B4-BE49-F238E27FC236}">
                <a16:creationId xmlns:a16="http://schemas.microsoft.com/office/drawing/2014/main" id="{18740825-950E-AA8F-8A0F-FD0436481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74" b="19692"/>
          <a:stretch/>
        </p:blipFill>
        <p:spPr bwMode="auto">
          <a:xfrm>
            <a:off x="20" y="10"/>
            <a:ext cx="12191980" cy="5664194"/>
          </a:xfrm>
          <a:prstGeom prst="rect">
            <a:avLst/>
          </a:prstGeom>
          <a:solidFill>
            <a:srgbClr val="FFFFFF"/>
          </a:solidFill>
          <a:ln>
            <a:noFill/>
          </a:ln>
        </p:spPr>
      </p:pic>
      <p:sp>
        <p:nvSpPr>
          <p:cNvPr id="4" name="Title 3">
            <a:extLst>
              <a:ext uri="{FF2B5EF4-FFF2-40B4-BE49-F238E27FC236}">
                <a16:creationId xmlns:a16="http://schemas.microsoft.com/office/drawing/2014/main" id="{69ABD697-F1B6-0C41-B6A8-8E586AC48BC2}"/>
              </a:ext>
            </a:extLst>
          </p:cNvPr>
          <p:cNvSpPr>
            <a:spLocks noGrp="1"/>
          </p:cNvSpPr>
          <p:nvPr>
            <p:ph type="title"/>
          </p:nvPr>
        </p:nvSpPr>
        <p:spPr>
          <a:xfrm>
            <a:off x="335360" y="5785870"/>
            <a:ext cx="11425269" cy="955498"/>
          </a:xfrm>
        </p:spPr>
        <p:txBody>
          <a:bodyPr wrap="square" anchor="t">
            <a:normAutofit/>
          </a:bodyPr>
          <a:lstStyle/>
          <a:p>
            <a:r>
              <a:rPr lang="en-US" dirty="0"/>
              <a:t>Starting from where they are- find this out through discussion and reading the </a:t>
            </a:r>
            <a:r>
              <a:rPr lang="en-US" dirty="0" err="1"/>
              <a:t>WRoPs</a:t>
            </a:r>
            <a:r>
              <a:rPr lang="en-US" dirty="0"/>
              <a:t>. </a:t>
            </a:r>
          </a:p>
          <a:p>
            <a:endParaRPr lang="en-US" dirty="0"/>
          </a:p>
        </p:txBody>
      </p:sp>
    </p:spTree>
    <p:extLst>
      <p:ext uri="{BB962C8B-B14F-4D97-AF65-F5344CB8AC3E}">
        <p14:creationId xmlns:p14="http://schemas.microsoft.com/office/powerpoint/2010/main" val="210069795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7B566-4909-D52D-EB81-7B53B9899B9E}"/>
              </a:ext>
            </a:extLst>
          </p:cNvPr>
          <p:cNvSpPr>
            <a:spLocks noGrp="1"/>
          </p:cNvSpPr>
          <p:nvPr>
            <p:ph type="title"/>
          </p:nvPr>
        </p:nvSpPr>
        <p:spPr>
          <a:xfrm>
            <a:off x="525223" y="219788"/>
            <a:ext cx="11040000" cy="828000"/>
          </a:xfrm>
        </p:spPr>
        <p:txBody>
          <a:bodyPr/>
          <a:lstStyle/>
          <a:p>
            <a:endParaRPr lang="en-US" dirty="0"/>
          </a:p>
        </p:txBody>
      </p:sp>
      <p:sp>
        <p:nvSpPr>
          <p:cNvPr id="2" name="Content Placeholder 1">
            <a:extLst>
              <a:ext uri="{FF2B5EF4-FFF2-40B4-BE49-F238E27FC236}">
                <a16:creationId xmlns:a16="http://schemas.microsoft.com/office/drawing/2014/main" id="{C2A31F23-778D-1C77-0A95-0BC17ECD5066}"/>
              </a:ext>
            </a:extLst>
          </p:cNvPr>
          <p:cNvSpPr>
            <a:spLocks noGrp="1"/>
          </p:cNvSpPr>
          <p:nvPr>
            <p:ph idx="1"/>
          </p:nvPr>
        </p:nvSpPr>
        <p:spPr>
          <a:xfrm>
            <a:off x="555962" y="1215574"/>
            <a:ext cx="11040000" cy="746920"/>
          </a:xfrm>
        </p:spPr>
        <p:txBody>
          <a:bodyPr/>
          <a:lstStyle/>
          <a:p>
            <a:r>
              <a:rPr lang="en-GB" dirty="0"/>
              <a:t>What have you learnt about your RPT in terms of their strengths and areas for development? </a:t>
            </a:r>
          </a:p>
        </p:txBody>
      </p:sp>
      <p:sp>
        <p:nvSpPr>
          <p:cNvPr id="3" name="Slide Number Placeholder 2">
            <a:extLst>
              <a:ext uri="{FF2B5EF4-FFF2-40B4-BE49-F238E27FC236}">
                <a16:creationId xmlns:a16="http://schemas.microsoft.com/office/drawing/2014/main" id="{FA999931-5AAD-0261-BCAE-5AEE68ECA7AE}"/>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6</a:t>
            </a:fld>
            <a:endParaRPr lang="en-GB" altLang="en-US"/>
          </a:p>
        </p:txBody>
      </p:sp>
      <p:sp>
        <p:nvSpPr>
          <p:cNvPr id="6" name="TextBox 5">
            <a:extLst>
              <a:ext uri="{FF2B5EF4-FFF2-40B4-BE49-F238E27FC236}">
                <a16:creationId xmlns:a16="http://schemas.microsoft.com/office/drawing/2014/main" id="{D07F1CB0-25A6-A750-3141-1DC626395826}"/>
              </a:ext>
            </a:extLst>
          </p:cNvPr>
          <p:cNvSpPr txBox="1"/>
          <p:nvPr/>
        </p:nvSpPr>
        <p:spPr>
          <a:xfrm>
            <a:off x="407368" y="3419853"/>
            <a:ext cx="4248472" cy="2246769"/>
          </a:xfrm>
          <a:prstGeom prst="rect">
            <a:avLst/>
          </a:prstGeom>
          <a:noFill/>
        </p:spPr>
        <p:txBody>
          <a:bodyPr wrap="square">
            <a:spAutoFit/>
          </a:bodyPr>
          <a:lstStyle/>
          <a:p>
            <a:pPr algn="l" rtl="0" fontAlgn="base"/>
            <a:r>
              <a:rPr lang="en-GB" sz="2000" b="0" i="0" u="sng" dirty="0">
                <a:solidFill>
                  <a:schemeClr val="accent5">
                    <a:lumMod val="75000"/>
                  </a:schemeClr>
                </a:solidFill>
                <a:effectLst/>
                <a:latin typeface="Arial Bold" panose="020B0704020202020204" pitchFamily="34" charset="0"/>
              </a:rPr>
              <a:t>Strengths</a:t>
            </a:r>
            <a:r>
              <a:rPr lang="en-GB" sz="2000" b="0" i="0" u="none" strike="noStrike" dirty="0">
                <a:solidFill>
                  <a:schemeClr val="accent5">
                    <a:lumMod val="75000"/>
                  </a:schemeClr>
                </a:solidFill>
                <a:effectLst/>
                <a:latin typeface="Arial Bold" panose="020B0704020202020204" pitchFamily="34" charset="0"/>
              </a:rPr>
              <a:t> </a:t>
            </a:r>
            <a:r>
              <a:rPr lang="en-GB" sz="2000" b="0" i="0" dirty="0">
                <a:solidFill>
                  <a:schemeClr val="accent5">
                    <a:lumMod val="75000"/>
                  </a:schemeClr>
                </a:solidFill>
                <a:effectLst/>
                <a:latin typeface="Arial Bold" panose="020B0704020202020204" pitchFamily="34" charset="0"/>
              </a:rPr>
              <a:t>​</a:t>
            </a:r>
            <a:endParaRPr lang="en-GB" b="0" i="0" dirty="0">
              <a:solidFill>
                <a:schemeClr val="accent5">
                  <a:lumMod val="75000"/>
                </a:schemeClr>
              </a:solidFill>
              <a:effectLst/>
              <a:latin typeface="Segoe UI" panose="020B0502040204020203"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Behaviour Management</a:t>
            </a:r>
            <a:r>
              <a:rPr lang="en-GB" sz="2000" b="0" i="0" dirty="0">
                <a:solidFill>
                  <a:schemeClr val="accent5">
                    <a:lumMod val="75000"/>
                  </a:schemeClr>
                </a:solidFill>
                <a:effectLst/>
                <a:latin typeface="Arial Bold" panose="020B0704020202020204" pitchFamily="34" charset="0"/>
              </a:rPr>
              <a:t>​</a:t>
            </a:r>
            <a:endParaRPr lang="en-GB" b="0" i="0" dirty="0">
              <a:solidFill>
                <a:schemeClr val="accent5">
                  <a:lumMod val="75000"/>
                </a:schemeClr>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Subject Knowledge</a:t>
            </a:r>
            <a:r>
              <a:rPr lang="en-GB" sz="2000" b="0" i="0" dirty="0">
                <a:solidFill>
                  <a:schemeClr val="accent5">
                    <a:lumMod val="75000"/>
                  </a:schemeClr>
                </a:solidFill>
                <a:effectLst/>
                <a:latin typeface="Arial Bold" panose="020B0704020202020204" pitchFamily="34" charset="0"/>
              </a:rPr>
              <a:t>​</a:t>
            </a:r>
            <a:r>
              <a:rPr lang="en-US" sz="2000" b="0" i="0" dirty="0">
                <a:solidFill>
                  <a:schemeClr val="accent5">
                    <a:lumMod val="75000"/>
                  </a:schemeClr>
                </a:solidFill>
                <a:effectLst/>
                <a:latin typeface="Arial Bold" panose="020B0704020202020204" pitchFamily="34" charset="0"/>
              </a:rPr>
              <a:t>​</a:t>
            </a:r>
            <a:endParaRPr lang="en-US" b="0" i="0" dirty="0">
              <a:solidFill>
                <a:schemeClr val="accent5">
                  <a:lumMod val="75000"/>
                </a:schemeClr>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Relationships with classes</a:t>
            </a:r>
            <a:r>
              <a:rPr lang="en-US" sz="2000" b="0" i="0" dirty="0">
                <a:solidFill>
                  <a:schemeClr val="accent5">
                    <a:lumMod val="75000"/>
                  </a:schemeClr>
                </a:solidFill>
                <a:effectLst/>
                <a:latin typeface="Arial Bold" panose="020B0704020202020204" pitchFamily="34" charset="0"/>
              </a:rPr>
              <a:t>​</a:t>
            </a:r>
            <a:endParaRPr lang="en-US" b="0" i="0" dirty="0">
              <a:solidFill>
                <a:schemeClr val="accent5">
                  <a:lumMod val="75000"/>
                </a:schemeClr>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Positive and friendly </a:t>
            </a:r>
            <a:r>
              <a:rPr lang="en-US" sz="2000" b="0" i="0" dirty="0">
                <a:solidFill>
                  <a:schemeClr val="accent5">
                    <a:lumMod val="75000"/>
                  </a:schemeClr>
                </a:solidFill>
                <a:effectLst/>
                <a:latin typeface="Arial Bold" panose="020B0704020202020204" pitchFamily="34" charset="0"/>
              </a:rPr>
              <a:t>​</a:t>
            </a:r>
            <a:endParaRPr lang="en-US" b="0" i="0" dirty="0">
              <a:solidFill>
                <a:schemeClr val="accent5">
                  <a:lumMod val="75000"/>
                </a:schemeClr>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Knowledge of pupils (and how to support them) </a:t>
            </a:r>
            <a:endParaRPr lang="en-US" b="0" i="0" dirty="0">
              <a:solidFill>
                <a:schemeClr val="accent5">
                  <a:lumMod val="75000"/>
                </a:schemeClr>
              </a:solidFill>
              <a:effectLst/>
              <a:latin typeface="Arial" panose="020B0604020202020204" pitchFamily="34" charset="0"/>
            </a:endParaRPr>
          </a:p>
        </p:txBody>
      </p:sp>
      <p:sp>
        <p:nvSpPr>
          <p:cNvPr id="8" name="TextBox 7">
            <a:extLst>
              <a:ext uri="{FF2B5EF4-FFF2-40B4-BE49-F238E27FC236}">
                <a16:creationId xmlns:a16="http://schemas.microsoft.com/office/drawing/2014/main" id="{BD31830B-6045-CA9B-CEFC-C09987F5FA9D}"/>
              </a:ext>
            </a:extLst>
          </p:cNvPr>
          <p:cNvSpPr txBox="1"/>
          <p:nvPr/>
        </p:nvSpPr>
        <p:spPr>
          <a:xfrm>
            <a:off x="6021951" y="3356501"/>
            <a:ext cx="6097904" cy="3785652"/>
          </a:xfrm>
          <a:prstGeom prst="rect">
            <a:avLst/>
          </a:prstGeom>
          <a:noFill/>
        </p:spPr>
        <p:txBody>
          <a:bodyPr wrap="square">
            <a:spAutoFit/>
          </a:bodyPr>
          <a:lstStyle/>
          <a:p>
            <a:pPr algn="l" rtl="0" fontAlgn="base"/>
            <a:r>
              <a:rPr lang="en-US" sz="2000" b="0" i="0" u="sng" dirty="0">
                <a:solidFill>
                  <a:srgbClr val="00CC99"/>
                </a:solidFill>
                <a:effectLst/>
                <a:latin typeface="Arial Bold" panose="020B0704020202020204" pitchFamily="34" charset="0"/>
              </a:rPr>
              <a:t>Development </a:t>
            </a:r>
            <a:r>
              <a:rPr lang="en-US" sz="2000" b="0" i="0" dirty="0">
                <a:solidFill>
                  <a:srgbClr val="00CC99"/>
                </a:solidFill>
                <a:effectLst/>
                <a:latin typeface="Arial Bold" panose="020B0704020202020204" pitchFamily="34" charset="0"/>
              </a:rPr>
              <a:t>​</a:t>
            </a:r>
            <a:endParaRPr lang="en-US" b="0" i="0" dirty="0">
              <a:solidFill>
                <a:srgbClr val="00CC99"/>
              </a:solidFill>
              <a:effectLst/>
              <a:latin typeface="Segoe UI" panose="020B0502040204020203" pitchFamily="34" charset="0"/>
            </a:endParaRPr>
          </a:p>
          <a:p>
            <a:pPr marL="342900" indent="-342900" algn="l" rtl="0" fontAlgn="base">
              <a:buFont typeface="Arial" panose="020B0604020202020204" pitchFamily="34" charset="0"/>
              <a:buChar char="•"/>
            </a:pPr>
            <a:r>
              <a:rPr lang="en-GB" sz="2000" b="0" i="0" u="none" strike="noStrike" dirty="0" err="1">
                <a:solidFill>
                  <a:srgbClr val="00CC99"/>
                </a:solidFill>
                <a:effectLst/>
                <a:latin typeface="Arial Bold" panose="020B0704020202020204" pitchFamily="34" charset="0"/>
              </a:rPr>
              <a:t>AfL</a:t>
            </a:r>
            <a:r>
              <a:rPr lang="en-GB" sz="2000" b="0" i="0" u="none" strike="noStrike" dirty="0">
                <a:solidFill>
                  <a:srgbClr val="00CC99"/>
                </a:solidFill>
                <a:effectLst/>
                <a:latin typeface="Arial Bold" panose="020B0704020202020204" pitchFamily="34" charset="0"/>
              </a:rPr>
              <a:t>/checking for understanding and progress</a:t>
            </a:r>
            <a:r>
              <a:rPr lang="en-US" sz="2000" b="0" i="0" dirty="0">
                <a:solidFill>
                  <a:srgbClr val="00CC99"/>
                </a:solidFill>
                <a:effectLst/>
                <a:latin typeface="Arial Bold" panose="020B0704020202020204" pitchFamily="34" charset="0"/>
              </a:rPr>
              <a:t>​</a:t>
            </a:r>
            <a:endParaRPr lang="en-US" b="0" i="0" dirty="0">
              <a:solidFill>
                <a:srgbClr val="00CC99"/>
              </a:solidFill>
              <a:effectLst/>
              <a:latin typeface="Arial" panose="020B0604020202020204" pitchFamily="34" charset="0"/>
            </a:endParaRPr>
          </a:p>
          <a:p>
            <a:pPr marL="342900" indent="-342900" algn="l" rtl="0" fontAlgn="base">
              <a:buFont typeface="Arial" panose="020B0604020202020204" pitchFamily="34" charset="0"/>
              <a:buChar char="•"/>
            </a:pPr>
            <a:r>
              <a:rPr lang="en-GB" sz="2000" b="0" i="0" u="none" strike="noStrike" dirty="0">
                <a:solidFill>
                  <a:srgbClr val="00CC99"/>
                </a:solidFill>
                <a:effectLst/>
                <a:latin typeface="Arial Bold" panose="020B0704020202020204" pitchFamily="34" charset="0"/>
              </a:rPr>
              <a:t>Consequences/following through (e.g. Waiting for silence)</a:t>
            </a:r>
            <a:r>
              <a:rPr lang="en-GB" sz="2000" b="0" i="0" dirty="0">
                <a:solidFill>
                  <a:srgbClr val="00CC99"/>
                </a:solidFill>
                <a:effectLst/>
                <a:latin typeface="Arial Bold" panose="020B0704020202020204" pitchFamily="34" charset="0"/>
              </a:rPr>
              <a:t>​</a:t>
            </a:r>
          </a:p>
          <a:p>
            <a:pPr marL="342900" indent="-342900" algn="l" rtl="0" fontAlgn="base">
              <a:buFont typeface="Arial" panose="020B0604020202020204" pitchFamily="34" charset="0"/>
              <a:buChar char="•"/>
            </a:pPr>
            <a:r>
              <a:rPr lang="en-GB" dirty="0">
                <a:solidFill>
                  <a:srgbClr val="00CC99"/>
                </a:solidFill>
                <a:latin typeface="Arial Bold" panose="020B0704020202020204" pitchFamily="34" charset="0"/>
              </a:rPr>
              <a:t>Make the main activity of the lesson more meaningful in order to keep pupils engaged </a:t>
            </a:r>
            <a:endParaRPr lang="en-GB" b="0" i="0" dirty="0">
              <a:solidFill>
                <a:srgbClr val="00CC99"/>
              </a:solidFill>
              <a:effectLst/>
              <a:latin typeface="Arial" panose="020B0604020202020204" pitchFamily="34" charset="0"/>
            </a:endParaRPr>
          </a:p>
          <a:p>
            <a:pPr marL="342900" indent="-342900">
              <a:buFont typeface="Arial" panose="020B0604020202020204" pitchFamily="34" charset="0"/>
              <a:buChar char="•"/>
            </a:pPr>
            <a:r>
              <a:rPr lang="en-GB" dirty="0">
                <a:solidFill>
                  <a:srgbClr val="00CC99"/>
                </a:solidFill>
                <a:latin typeface="Arial Bold" panose="020B0704020202020204" pitchFamily="34" charset="0"/>
                <a:cs typeface="Arial Bold" panose="020B0704020202020204" pitchFamily="34" charset="0"/>
              </a:rPr>
              <a:t>Use of a visualiser! ​(For modelling/sharing pupils’ work etc.) </a:t>
            </a:r>
          </a:p>
          <a:p>
            <a:pPr marL="342900" indent="-342900">
              <a:buFont typeface="Arial" panose="020B0604020202020204" pitchFamily="34" charset="0"/>
              <a:buChar char="•"/>
            </a:pPr>
            <a:r>
              <a:rPr lang="en-GB" dirty="0">
                <a:solidFill>
                  <a:srgbClr val="00CC99"/>
                </a:solidFill>
                <a:latin typeface="Arial Bold" panose="020B0704020202020204" pitchFamily="34" charset="0"/>
                <a:cs typeface="Arial Bold" panose="020B0704020202020204" pitchFamily="34" charset="0"/>
              </a:rPr>
              <a:t>Build up confidence when doing demo’s </a:t>
            </a:r>
          </a:p>
          <a:p>
            <a:pPr marL="342900" indent="-342900">
              <a:buFont typeface="Arial" panose="020B0604020202020204" pitchFamily="34" charset="0"/>
              <a:buChar char="•"/>
            </a:pPr>
            <a:r>
              <a:rPr lang="en-GB" dirty="0">
                <a:solidFill>
                  <a:srgbClr val="00CC99"/>
                </a:solidFill>
                <a:latin typeface="Arial Bold" panose="020B0704020202020204" pitchFamily="34" charset="0"/>
                <a:cs typeface="Arial Bold" panose="020B0704020202020204" pitchFamily="34" charset="0"/>
              </a:rPr>
              <a:t>Don’t allow under current of chat if you are talking or a student is talking to the class. </a:t>
            </a:r>
          </a:p>
          <a:p>
            <a:pPr algn="l" rtl="0" fontAlgn="base">
              <a:buFont typeface="Arial" panose="020B0604020202020204" pitchFamily="34" charset="0"/>
              <a:buChar char="•"/>
            </a:pPr>
            <a:endParaRPr lang="en-US" b="0" i="0" dirty="0">
              <a:solidFill>
                <a:schemeClr val="accent3"/>
              </a:solidFill>
              <a:effectLst/>
              <a:latin typeface="Arial" panose="020B0604020202020204" pitchFamily="34" charset="0"/>
            </a:endParaRPr>
          </a:p>
        </p:txBody>
      </p:sp>
      <p:sp>
        <p:nvSpPr>
          <p:cNvPr id="5" name="TextBox 4">
            <a:extLst>
              <a:ext uri="{FF2B5EF4-FFF2-40B4-BE49-F238E27FC236}">
                <a16:creationId xmlns:a16="http://schemas.microsoft.com/office/drawing/2014/main" id="{6DE45D59-6DBC-142C-02CB-218538D6BD69}"/>
              </a:ext>
            </a:extLst>
          </p:cNvPr>
          <p:cNvSpPr txBox="1"/>
          <p:nvPr/>
        </p:nvSpPr>
        <p:spPr>
          <a:xfrm>
            <a:off x="2999656" y="2399207"/>
            <a:ext cx="5463106" cy="400110"/>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Some Whole Class Feedback from PPR2:</a:t>
            </a:r>
            <a:endParaRPr lang="en-US" dirty="0">
              <a:solidFill>
                <a:schemeClr val="tx2"/>
              </a:solidFill>
              <a:latin typeface="+mn-lt"/>
            </a:endParaRPr>
          </a:p>
        </p:txBody>
      </p:sp>
    </p:spTree>
    <p:extLst>
      <p:ext uri="{BB962C8B-B14F-4D97-AF65-F5344CB8AC3E}">
        <p14:creationId xmlns:p14="http://schemas.microsoft.com/office/powerpoint/2010/main" val="1785809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23C7CA-B217-47C7-9E1B-10A23B1251D7}"/>
              </a:ext>
            </a:extLst>
          </p:cNvPr>
          <p:cNvSpPr>
            <a:spLocks noGrp="1"/>
          </p:cNvSpPr>
          <p:nvPr>
            <p:ph type="title"/>
          </p:nvPr>
        </p:nvSpPr>
        <p:spPr>
          <a:xfrm>
            <a:off x="566400" y="1342840"/>
            <a:ext cx="2050019" cy="828000"/>
          </a:xfrm>
        </p:spPr>
        <p:txBody>
          <a:bodyPr/>
          <a:lstStyle/>
          <a:p>
            <a:r>
              <a:rPr lang="en-GB" dirty="0"/>
              <a:t>Mentor </a:t>
            </a:r>
            <a:br>
              <a:rPr lang="en-GB" dirty="0"/>
            </a:br>
            <a:r>
              <a:rPr lang="en-GB" dirty="0"/>
              <a:t>Curriculum</a:t>
            </a:r>
          </a:p>
        </p:txBody>
      </p:sp>
      <p:sp>
        <p:nvSpPr>
          <p:cNvPr id="2" name="Content Placeholder 1">
            <a:extLst>
              <a:ext uri="{FF2B5EF4-FFF2-40B4-BE49-F238E27FC236}">
                <a16:creationId xmlns:a16="http://schemas.microsoft.com/office/drawing/2014/main" id="{A47652C2-1322-6578-F144-8EED9CC3A18F}"/>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2169B4DB-3F6F-2383-3AA2-E9C760046753}"/>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7</a:t>
            </a:fld>
            <a:endParaRPr lang="en-GB" altLang="en-US"/>
          </a:p>
        </p:txBody>
      </p:sp>
      <p:pic>
        <p:nvPicPr>
          <p:cNvPr id="6" name="Picture 5">
            <a:extLst>
              <a:ext uri="{FF2B5EF4-FFF2-40B4-BE49-F238E27FC236}">
                <a16:creationId xmlns:a16="http://schemas.microsoft.com/office/drawing/2014/main" id="{F04342C2-450D-AAEE-3721-F88DF2F681F3}"/>
              </a:ext>
            </a:extLst>
          </p:cNvPr>
          <p:cNvPicPr>
            <a:picLocks noChangeAspect="1"/>
          </p:cNvPicPr>
          <p:nvPr/>
        </p:nvPicPr>
        <p:blipFill>
          <a:blip r:embed="rId3"/>
          <a:stretch>
            <a:fillRect/>
          </a:stretch>
        </p:blipFill>
        <p:spPr>
          <a:xfrm>
            <a:off x="3719736" y="160554"/>
            <a:ext cx="7544853" cy="5515745"/>
          </a:xfrm>
          <a:prstGeom prst="rect">
            <a:avLst/>
          </a:prstGeom>
        </p:spPr>
      </p:pic>
      <p:pic>
        <p:nvPicPr>
          <p:cNvPr id="8" name="Picture 7">
            <a:extLst>
              <a:ext uri="{FF2B5EF4-FFF2-40B4-BE49-F238E27FC236}">
                <a16:creationId xmlns:a16="http://schemas.microsoft.com/office/drawing/2014/main" id="{781B620F-B3EE-C798-77F4-67C1574CB04D}"/>
              </a:ext>
            </a:extLst>
          </p:cNvPr>
          <p:cNvPicPr>
            <a:picLocks noChangeAspect="1"/>
          </p:cNvPicPr>
          <p:nvPr/>
        </p:nvPicPr>
        <p:blipFill>
          <a:blip r:embed="rId4"/>
          <a:srcRect t="-6854" r="12195"/>
          <a:stretch/>
        </p:blipFill>
        <p:spPr>
          <a:xfrm>
            <a:off x="3840541" y="5591312"/>
            <a:ext cx="7544853" cy="1099355"/>
          </a:xfrm>
          <a:prstGeom prst="rect">
            <a:avLst/>
          </a:prstGeom>
        </p:spPr>
      </p:pic>
    </p:spTree>
    <p:extLst>
      <p:ext uri="{BB962C8B-B14F-4D97-AF65-F5344CB8AC3E}">
        <p14:creationId xmlns:p14="http://schemas.microsoft.com/office/powerpoint/2010/main" val="38507579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F00D8E-491D-7E5A-4E1F-6FDEEAAE2B15}"/>
              </a:ext>
            </a:extLst>
          </p:cNvPr>
          <p:cNvSpPr>
            <a:spLocks noGrp="1"/>
          </p:cNvSpPr>
          <p:nvPr>
            <p:ph type="sldNum" sz="quarter" idx="10"/>
          </p:nvPr>
        </p:nvSpPr>
        <p:spPr/>
        <p:txBody>
          <a:bodyPr wrap="square" anchor="t">
            <a:normAutofit/>
          </a:bodyPr>
          <a:lstStyle/>
          <a:p>
            <a:pPr>
              <a:spcAft>
                <a:spcPts val="600"/>
              </a:spcAft>
            </a:pPr>
            <a:fld id="{DCF6A46F-80AB-49F3-8C7E-9717ED945456}" type="slidenum">
              <a:rPr lang="en-GB" altLang="en-US" smtClean="0"/>
              <a:pPr>
                <a:spcAft>
                  <a:spcPts val="600"/>
                </a:spcAft>
              </a:pPr>
              <a:t>8</a:t>
            </a:fld>
            <a:endParaRPr lang="en-GB" altLang="en-US"/>
          </a:p>
        </p:txBody>
      </p:sp>
      <p:pic>
        <p:nvPicPr>
          <p:cNvPr id="7170" name="Picture 2">
            <a:extLst>
              <a:ext uri="{FF2B5EF4-FFF2-40B4-BE49-F238E27FC236}">
                <a16:creationId xmlns:a16="http://schemas.microsoft.com/office/drawing/2014/main" id="{1E2A536B-0669-0E05-A72F-A94F556D1A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7368" y="548680"/>
            <a:ext cx="11040000" cy="1959600"/>
          </a:xfrm>
          <a:prstGeom prst="rect">
            <a:avLst/>
          </a:prstGeom>
          <a:solidFill>
            <a:srgbClr val="FFFFFF"/>
          </a:solidFill>
        </p:spPr>
      </p:pic>
      <p:pic>
        <p:nvPicPr>
          <p:cNvPr id="7172" name="Picture 4">
            <a:extLst>
              <a:ext uri="{FF2B5EF4-FFF2-40B4-BE49-F238E27FC236}">
                <a16:creationId xmlns:a16="http://schemas.microsoft.com/office/drawing/2014/main" id="{B3F79F1B-31A4-DAD5-4FD3-0F19DDC0A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6481" y="3083663"/>
            <a:ext cx="10515600" cy="3724275"/>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117210B3-D696-CE80-1523-07DC0ED31E54}"/>
              </a:ext>
            </a:extLst>
          </p:cNvPr>
          <p:cNvSpPr/>
          <p:nvPr/>
        </p:nvSpPr>
        <p:spPr>
          <a:xfrm>
            <a:off x="6934200" y="2508280"/>
            <a:ext cx="432048" cy="1152128"/>
          </a:xfrm>
          <a:prstGeom prst="downArrow">
            <a:avLst/>
          </a:prstGeom>
          <a:solidFill>
            <a:schemeClr val="accent1"/>
          </a:solidFill>
          <a:ln w="38100">
            <a:solidFill>
              <a:schemeClr val="accent1"/>
            </a:solidFill>
          </a:ln>
        </p:spPr>
        <p:txBody>
          <a:bodyPr wrap="none" rtlCol="0" anchor="ctr">
            <a:spAutoFit/>
          </a:bodyPr>
          <a:ls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lgn="ctr"/>
            <a:endParaRPr lang="en-GB">
              <a:solidFill>
                <a:schemeClr val="tx2"/>
              </a:solidFill>
              <a:latin typeface="+mn-lt"/>
            </a:endParaRPr>
          </a:p>
        </p:txBody>
      </p:sp>
      <p:sp>
        <p:nvSpPr>
          <p:cNvPr id="8" name="TextBox 7">
            <a:extLst>
              <a:ext uri="{FF2B5EF4-FFF2-40B4-BE49-F238E27FC236}">
                <a16:creationId xmlns:a16="http://schemas.microsoft.com/office/drawing/2014/main" id="{7FF5B15F-609B-DD08-22F3-E5D4F97F2333}"/>
              </a:ext>
            </a:extLst>
          </p:cNvPr>
          <p:cNvSpPr txBox="1"/>
          <p:nvPr/>
        </p:nvSpPr>
        <p:spPr>
          <a:xfrm>
            <a:off x="3143672" y="148570"/>
            <a:ext cx="6106884" cy="400110"/>
          </a:xfrm>
          <a:prstGeom prst="rect">
            <a:avLst/>
          </a:prstGeom>
          <a:solidFill>
            <a:schemeClr val="accent5">
              <a:lumMod val="20000"/>
              <a:lumOff val="80000"/>
            </a:schemeClr>
          </a:solidFill>
        </p:spPr>
        <p:txBody>
          <a:bodyPr wrap="square">
            <a:spAutoFit/>
          </a:bodyPr>
          <a:lstStyle/>
          <a:p>
            <a:r>
              <a:rPr lang="en-GB">
                <a:hlinkClick r:id="rId5"/>
              </a:rPr>
              <a:t>https://sitesb.reading.ac.uk/ioe-mentoring/</a:t>
            </a:r>
            <a:r>
              <a:rPr lang="en-GB"/>
              <a:t> </a:t>
            </a:r>
          </a:p>
        </p:txBody>
      </p:sp>
    </p:spTree>
    <p:extLst>
      <p:ext uri="{BB962C8B-B14F-4D97-AF65-F5344CB8AC3E}">
        <p14:creationId xmlns:p14="http://schemas.microsoft.com/office/powerpoint/2010/main" val="24557897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D3C1-CDED-BABB-0020-4ED4E16033F3}"/>
              </a:ext>
            </a:extLst>
          </p:cNvPr>
          <p:cNvSpPr>
            <a:spLocks noGrp="1"/>
          </p:cNvSpPr>
          <p:nvPr>
            <p:ph type="title"/>
          </p:nvPr>
        </p:nvSpPr>
        <p:spPr>
          <a:xfrm>
            <a:off x="180966" y="446092"/>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Course Expectations for Planning</a:t>
            </a:r>
          </a:p>
        </p:txBody>
      </p:sp>
      <p:graphicFrame>
        <p:nvGraphicFramePr>
          <p:cNvPr id="4" name="Content Placeholder 3">
            <a:extLst>
              <a:ext uri="{FF2B5EF4-FFF2-40B4-BE49-F238E27FC236}">
                <a16:creationId xmlns:a16="http://schemas.microsoft.com/office/drawing/2014/main" id="{6B07B21C-0D1E-8AEB-26F9-8E8B7777C23C}"/>
              </a:ext>
            </a:extLst>
          </p:cNvPr>
          <p:cNvGraphicFramePr>
            <a:graphicFrameLocks noGrp="1"/>
          </p:cNvGraphicFramePr>
          <p:nvPr>
            <p:ph idx="1"/>
            <p:extLst>
              <p:ext uri="{D42A27DB-BD31-4B8C-83A1-F6EECF244321}">
                <p14:modId xmlns:p14="http://schemas.microsoft.com/office/powerpoint/2010/main" val="2986121905"/>
              </p:ext>
            </p:extLst>
          </p:nvPr>
        </p:nvGraphicFramePr>
        <p:xfrm>
          <a:off x="157714" y="1378780"/>
          <a:ext cx="11876568" cy="5188130"/>
        </p:xfrm>
        <a:graphic>
          <a:graphicData uri="http://schemas.openxmlformats.org/drawingml/2006/table">
            <a:tbl>
              <a:tblPr firstRow="1" bandRow="1"/>
              <a:tblGrid>
                <a:gridCol w="3242773">
                  <a:extLst>
                    <a:ext uri="{9D8B030D-6E8A-4147-A177-3AD203B41FA5}">
                      <a16:colId xmlns:a16="http://schemas.microsoft.com/office/drawing/2014/main" val="1058072833"/>
                    </a:ext>
                  </a:extLst>
                </a:gridCol>
                <a:gridCol w="8633795">
                  <a:extLst>
                    <a:ext uri="{9D8B030D-6E8A-4147-A177-3AD203B41FA5}">
                      <a16:colId xmlns:a16="http://schemas.microsoft.com/office/drawing/2014/main" val="2882860285"/>
                    </a:ext>
                  </a:extLst>
                </a:gridCol>
              </a:tblGrid>
              <a:tr h="1085874">
                <a:tc>
                  <a:txBody>
                    <a:bodyPr/>
                    <a:lstStyle/>
                    <a:p>
                      <a:pPr algn="l" rtl="0" fontAlgn="base"/>
                      <a:r>
                        <a:rPr lang="en-GB" sz="2400" b="1" i="0" dirty="0">
                          <a:effectLst/>
                          <a:latin typeface="Calibri" panose="020F0502020204030204" pitchFamily="34" charset="0"/>
                        </a:rPr>
                        <a:t>Shared Implementation stage</a:t>
                      </a:r>
                      <a:r>
                        <a:rPr lang="en-GB" sz="2400" b="0" i="0" dirty="0">
                          <a:effectLst/>
                          <a:latin typeface="Calibri" panose="020F0502020204030204" pitchFamily="34" charset="0"/>
                        </a:rPr>
                        <a:t> (Oct-Dec)</a:t>
                      </a:r>
                      <a:endParaRPr lang="en-GB" sz="36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00"/>
                    </a:solidFill>
                  </a:tcPr>
                </a:tc>
                <a:tc>
                  <a:txBody>
                    <a:bodyPr/>
                    <a:lstStyle/>
                    <a:p>
                      <a:pPr algn="l" rtl="0" fontAlgn="base"/>
                      <a:r>
                        <a:rPr lang="en-US" sz="1800" b="0" i="0" dirty="0">
                          <a:solidFill>
                            <a:schemeClr val="bg1"/>
                          </a:solidFill>
                          <a:effectLst/>
                          <a:highlight>
                            <a:srgbClr val="FF0000"/>
                          </a:highlight>
                          <a:latin typeface="Calibri" panose="020F0502020204030204" pitchFamily="34" charset="0"/>
                        </a:rPr>
                        <a:t>RPTs </a:t>
                      </a:r>
                      <a:r>
                        <a:rPr lang="en-US" sz="1800" b="1" i="0" dirty="0">
                          <a:solidFill>
                            <a:schemeClr val="bg1"/>
                          </a:solidFill>
                          <a:effectLst/>
                          <a:highlight>
                            <a:srgbClr val="FF0000"/>
                          </a:highlight>
                          <a:latin typeface="Calibri" panose="020F0502020204030204" pitchFamily="34" charset="0"/>
                        </a:rPr>
                        <a:t>complete a full lesson planning pro-forma </a:t>
                      </a:r>
                      <a:r>
                        <a:rPr lang="en-US" sz="1800" b="0" i="0" dirty="0">
                          <a:solidFill>
                            <a:schemeClr val="bg1"/>
                          </a:solidFill>
                          <a:effectLst/>
                          <a:highlight>
                            <a:srgbClr val="FF0000"/>
                          </a:highlight>
                          <a:latin typeface="Calibri" panose="020F0502020204030204" pitchFamily="34" charset="0"/>
                        </a:rPr>
                        <a:t>designed by their Subject Lead </a:t>
                      </a:r>
                      <a:r>
                        <a:rPr lang="en-US" sz="1800" b="0" i="0" dirty="0">
                          <a:effectLst/>
                          <a:latin typeface="Calibri" panose="020F0502020204030204" pitchFamily="34" charset="0"/>
                        </a:rPr>
                        <a:t>for every lesson. </a:t>
                      </a:r>
                      <a:endParaRPr lang="en-US" sz="2800" b="0" i="0" dirty="0">
                        <a:effectLst/>
                      </a:endParaRPr>
                    </a:p>
                    <a:p>
                      <a:pPr algn="l" rtl="0" fontAlgn="base"/>
                      <a:r>
                        <a:rPr lang="en-US" sz="1800" b="0" i="0" dirty="0">
                          <a:effectLst/>
                          <a:latin typeface="Calibri" panose="020F0502020204030204" pitchFamily="34" charset="0"/>
                        </a:rPr>
                        <a:t>When teaching parts of lessons, RPTs still must follow this process. </a:t>
                      </a:r>
                      <a:endParaRPr lang="en-US" sz="28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155571678"/>
                  </a:ext>
                </a:extLst>
              </a:tr>
              <a:tr h="2051128">
                <a:tc>
                  <a:txBody>
                    <a:bodyPr/>
                    <a:lstStyle/>
                    <a:p>
                      <a:pPr fontAlgn="t"/>
                      <a:endParaRPr lang="en-GB" sz="3600" dirty="0">
                        <a:effectLst/>
                      </a:endParaRPr>
                    </a:p>
                    <a:p>
                      <a:pPr algn="l" rtl="0" fontAlgn="base"/>
                      <a:r>
                        <a:rPr lang="en-GB" sz="2400" b="1" i="0" dirty="0">
                          <a:effectLst/>
                          <a:latin typeface="Calibri" panose="020F0502020204030204" pitchFamily="34" charset="0"/>
                        </a:rPr>
                        <a:t>Guided Implementation stage</a:t>
                      </a:r>
                      <a:r>
                        <a:rPr lang="en-GB" sz="2400" b="0" i="0" dirty="0">
                          <a:effectLst/>
                          <a:latin typeface="Calibri" panose="020F0502020204030204" pitchFamily="34" charset="0"/>
                        </a:rPr>
                        <a:t> </a:t>
                      </a:r>
                    </a:p>
                    <a:p>
                      <a:pPr algn="l" rtl="0" fontAlgn="base"/>
                      <a:r>
                        <a:rPr lang="en-GB" sz="2400" b="0" i="0" dirty="0">
                          <a:effectLst/>
                          <a:latin typeface="Calibri" panose="020F0502020204030204" pitchFamily="34" charset="0"/>
                        </a:rPr>
                        <a:t>(Jan-March)</a:t>
                      </a:r>
                      <a:endParaRPr lang="en-GB" sz="36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800" b="0" i="0" dirty="0">
                          <a:effectLst/>
                          <a:latin typeface="Calibri" panose="020F0502020204030204" pitchFamily="34" charset="0"/>
                        </a:rPr>
                        <a:t>RPTs can: </a:t>
                      </a:r>
                      <a:endParaRPr lang="en-US" sz="2800" b="0" i="0" dirty="0">
                        <a:effectLst/>
                      </a:endParaRPr>
                    </a:p>
                    <a:p>
                      <a:pPr algn="l" rtl="0" fontAlgn="base">
                        <a:buFont typeface="Arial" panose="020B0604020202020204" pitchFamily="34" charset="0"/>
                        <a:buChar char="•"/>
                      </a:pPr>
                      <a:r>
                        <a:rPr lang="en-US" sz="1800" b="1" i="0" dirty="0">
                          <a:effectLst/>
                          <a:latin typeface="Calibri" panose="020F0502020204030204" pitchFamily="34" charset="0"/>
                        </a:rPr>
                        <a:t>Plan using a medium-term plan </a:t>
                      </a:r>
                      <a:r>
                        <a:rPr lang="en-US" sz="1800" b="0" i="0" dirty="0">
                          <a:effectLst/>
                          <a:latin typeface="Calibri" panose="020F0502020204030204" pitchFamily="34" charset="0"/>
                        </a:rPr>
                        <a:t>designed by their Subject Lead to cover every lesson. </a:t>
                      </a:r>
                    </a:p>
                    <a:p>
                      <a:pPr algn="l" rtl="0" fontAlgn="base">
                        <a:buFont typeface="Arial" panose="020B0604020202020204" pitchFamily="34" charset="0"/>
                        <a:buChar char="•"/>
                      </a:pPr>
                      <a:r>
                        <a:rPr lang="en-US" sz="1800" b="0" i="0" dirty="0">
                          <a:effectLst/>
                          <a:latin typeface="Calibri" panose="020F0502020204030204" pitchFamily="34" charset="0"/>
                        </a:rPr>
                        <a:t>Plan using a </a:t>
                      </a:r>
                      <a:r>
                        <a:rPr lang="en-US" sz="1800" b="1" i="0" dirty="0">
                          <a:effectLst/>
                          <a:latin typeface="Calibri" panose="020F0502020204030204" pitchFamily="34" charset="0"/>
                        </a:rPr>
                        <a:t>simplified ‘non-negotiables’ lesson pro-forma </a:t>
                      </a:r>
                      <a:r>
                        <a:rPr lang="en-US" sz="1800" b="0" i="0" dirty="0">
                          <a:effectLst/>
                          <a:latin typeface="Calibri" panose="020F0502020204030204" pitchFamily="34" charset="0"/>
                        </a:rPr>
                        <a:t>designed by their Subject Lead. </a:t>
                      </a:r>
                    </a:p>
                    <a:p>
                      <a:pPr algn="l" rtl="0" fontAlgn="base"/>
                      <a:r>
                        <a:rPr lang="en-US" sz="1800" b="0" i="0" dirty="0">
                          <a:effectLst/>
                          <a:latin typeface="Calibri" panose="020F0502020204030204" pitchFamily="34" charset="0"/>
                        </a:rPr>
                        <a:t> </a:t>
                      </a:r>
                      <a:endParaRPr lang="en-US" sz="2800" b="0" i="0" dirty="0">
                        <a:effectLst/>
                      </a:endParaRPr>
                    </a:p>
                    <a:p>
                      <a:pPr algn="l" rtl="0" fontAlgn="base"/>
                      <a:r>
                        <a:rPr lang="en-US" sz="1800" b="0" i="0" dirty="0">
                          <a:effectLst/>
                          <a:latin typeface="Calibri" panose="020F0502020204030204" pitchFamily="34" charset="0"/>
                        </a:rPr>
                        <a:t>Whether RPTs choose to use the medium-term plan or the simplified lesson pro-forma, all </a:t>
                      </a:r>
                      <a:r>
                        <a:rPr lang="en-US" sz="1800" b="0" i="0" dirty="0">
                          <a:solidFill>
                            <a:schemeClr val="bg1"/>
                          </a:solidFill>
                          <a:effectLst/>
                          <a:highlight>
                            <a:srgbClr val="FF0000"/>
                          </a:highlight>
                          <a:latin typeface="Calibri" panose="020F0502020204030204" pitchFamily="34" charset="0"/>
                        </a:rPr>
                        <a:t>RPTs must complete a full lesson planning pro-forma for </a:t>
                      </a:r>
                      <a:r>
                        <a:rPr lang="en-US" sz="1800" b="1" i="0" dirty="0">
                          <a:solidFill>
                            <a:schemeClr val="bg1"/>
                          </a:solidFill>
                          <a:effectLst/>
                          <a:highlight>
                            <a:srgbClr val="FF0000"/>
                          </a:highlight>
                          <a:latin typeface="Calibri" panose="020F0502020204030204" pitchFamily="34" charset="0"/>
                        </a:rPr>
                        <a:t>1 in 3</a:t>
                      </a:r>
                      <a:r>
                        <a:rPr lang="en-US" sz="1800" b="0" i="0" dirty="0">
                          <a:solidFill>
                            <a:schemeClr val="bg1"/>
                          </a:solidFill>
                          <a:effectLst/>
                          <a:highlight>
                            <a:srgbClr val="FF0000"/>
                          </a:highlight>
                          <a:latin typeface="Calibri" panose="020F0502020204030204" pitchFamily="34" charset="0"/>
                        </a:rPr>
                        <a:t> lessons. </a:t>
                      </a:r>
                      <a:endParaRPr lang="en-US" sz="2800" b="0" i="0" dirty="0">
                        <a:solidFill>
                          <a:schemeClr val="bg1"/>
                        </a:solidFill>
                        <a:effectLst/>
                        <a:highlight>
                          <a:srgbClr val="FF0000"/>
                        </a:highligh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6830465"/>
                  </a:ext>
                </a:extLst>
              </a:tr>
              <a:tr h="2051128">
                <a:tc>
                  <a:txBody>
                    <a:bodyPr/>
                    <a:lstStyle/>
                    <a:p>
                      <a:pPr fontAlgn="t"/>
                      <a:endParaRPr lang="en-GB" sz="3600" dirty="0">
                        <a:effectLst/>
                      </a:endParaRPr>
                    </a:p>
                    <a:p>
                      <a:pPr algn="l" rtl="0" fontAlgn="base"/>
                      <a:r>
                        <a:rPr lang="en-GB" sz="2400" b="1" i="0" dirty="0">
                          <a:effectLst/>
                          <a:latin typeface="Calibri" panose="020F0502020204030204" pitchFamily="34" charset="0"/>
                        </a:rPr>
                        <a:t>Independent Implementation stage</a:t>
                      </a:r>
                      <a:r>
                        <a:rPr lang="en-GB" sz="2400" b="0" i="0" dirty="0">
                          <a:effectLst/>
                          <a:latin typeface="Calibri" panose="020F0502020204030204" pitchFamily="34" charset="0"/>
                        </a:rPr>
                        <a:t> </a:t>
                      </a:r>
                    </a:p>
                    <a:p>
                      <a:pPr algn="l" rtl="0" fontAlgn="base"/>
                      <a:r>
                        <a:rPr lang="en-GB" sz="2400" b="0" i="0" dirty="0">
                          <a:effectLst/>
                          <a:latin typeface="Calibri" panose="020F0502020204030204" pitchFamily="34" charset="0"/>
                        </a:rPr>
                        <a:t>(March-June)</a:t>
                      </a:r>
                      <a:endParaRPr lang="en-GB" sz="36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r>
                        <a:rPr lang="en-US" sz="1800" b="0" i="0" dirty="0">
                          <a:effectLst/>
                          <a:latin typeface="Calibri" panose="020F0502020204030204" pitchFamily="34" charset="0"/>
                        </a:rPr>
                        <a:t>RPTs can: </a:t>
                      </a:r>
                      <a:endParaRPr lang="en-US" sz="2800" b="0" i="0" dirty="0">
                        <a:effectLst/>
                      </a:endParaRPr>
                    </a:p>
                    <a:p>
                      <a:pPr algn="l" rtl="0" fontAlgn="base">
                        <a:buFont typeface="Arial" panose="020B0604020202020204" pitchFamily="34" charset="0"/>
                        <a:buChar char="•"/>
                      </a:pPr>
                      <a:r>
                        <a:rPr lang="en-US" sz="1800" b="0" i="0" dirty="0">
                          <a:effectLst/>
                          <a:latin typeface="Calibri" panose="020F0502020204030204" pitchFamily="34" charset="0"/>
                        </a:rPr>
                        <a:t>Plan using a medium-term plan designed by their Subject Lead to cover every lesson. </a:t>
                      </a:r>
                    </a:p>
                    <a:p>
                      <a:pPr algn="l" rtl="0" fontAlgn="base">
                        <a:buFont typeface="Arial" panose="020B0604020202020204" pitchFamily="34" charset="0"/>
                        <a:buChar char="•"/>
                      </a:pPr>
                      <a:r>
                        <a:rPr lang="en-US" sz="1800" b="0" i="0" dirty="0">
                          <a:effectLst/>
                          <a:latin typeface="Calibri" panose="020F0502020204030204" pitchFamily="34" charset="0"/>
                        </a:rPr>
                        <a:t>Plan using a simplified ‘non-negotiables’ lesson pro-forma designed by their Subject Lead. </a:t>
                      </a:r>
                    </a:p>
                    <a:p>
                      <a:pPr algn="l" rtl="0" fontAlgn="base"/>
                      <a:r>
                        <a:rPr lang="en-US" sz="1800" b="0" i="0" dirty="0">
                          <a:effectLst/>
                          <a:latin typeface="Calibri" panose="020F0502020204030204" pitchFamily="34" charset="0"/>
                        </a:rPr>
                        <a:t> </a:t>
                      </a:r>
                      <a:endParaRPr lang="en-US" sz="2800" b="0" i="0" dirty="0">
                        <a:effectLst/>
                      </a:endParaRPr>
                    </a:p>
                    <a:p>
                      <a:pPr algn="l" rtl="0" fontAlgn="base"/>
                      <a:r>
                        <a:rPr lang="en-US" sz="1800" b="0" i="0" dirty="0">
                          <a:effectLst/>
                          <a:latin typeface="Calibri" panose="020F0502020204030204" pitchFamily="34" charset="0"/>
                        </a:rPr>
                        <a:t>Whether RPTs choose to use the medium-term plan or the simplified lesson pro-forma, all </a:t>
                      </a:r>
                      <a:r>
                        <a:rPr lang="en-US" sz="1800" b="0" i="0" dirty="0">
                          <a:solidFill>
                            <a:schemeClr val="bg1"/>
                          </a:solidFill>
                          <a:effectLst/>
                          <a:highlight>
                            <a:srgbClr val="FF0000"/>
                          </a:highlight>
                          <a:latin typeface="Calibri" panose="020F0502020204030204" pitchFamily="34" charset="0"/>
                        </a:rPr>
                        <a:t>RPTs must complete a full lesson planning pro-form for </a:t>
                      </a:r>
                      <a:r>
                        <a:rPr lang="en-US" sz="1800" b="1" i="0" dirty="0">
                          <a:solidFill>
                            <a:schemeClr val="bg1"/>
                          </a:solidFill>
                          <a:effectLst/>
                          <a:highlight>
                            <a:srgbClr val="FF0000"/>
                          </a:highlight>
                          <a:latin typeface="Calibri" panose="020F0502020204030204" pitchFamily="34" charset="0"/>
                        </a:rPr>
                        <a:t>1 in 5</a:t>
                      </a:r>
                      <a:r>
                        <a:rPr lang="en-US" sz="1800" b="0" i="0" dirty="0">
                          <a:solidFill>
                            <a:schemeClr val="bg1"/>
                          </a:solidFill>
                          <a:effectLst/>
                          <a:highlight>
                            <a:srgbClr val="FF0000"/>
                          </a:highlight>
                          <a:latin typeface="Calibri" panose="020F0502020204030204" pitchFamily="34" charset="0"/>
                        </a:rPr>
                        <a:t> lessons. </a:t>
                      </a:r>
                      <a:endParaRPr lang="en-US" sz="2800" b="0" i="0" dirty="0">
                        <a:solidFill>
                          <a:schemeClr val="bg1"/>
                        </a:solidFill>
                        <a:effectLst/>
                        <a:highlight>
                          <a:srgbClr val="FF0000"/>
                        </a:highligh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32922544"/>
                  </a:ext>
                </a:extLst>
              </a:tr>
            </a:tbl>
          </a:graphicData>
        </a:graphic>
      </p:graphicFrame>
      <p:sp>
        <p:nvSpPr>
          <p:cNvPr id="5" name="TextBox 4">
            <a:extLst>
              <a:ext uri="{FF2B5EF4-FFF2-40B4-BE49-F238E27FC236}">
                <a16:creationId xmlns:a16="http://schemas.microsoft.com/office/drawing/2014/main" id="{173AC0ED-A5F8-CDAE-1BD5-30E99480B410}"/>
              </a:ext>
            </a:extLst>
          </p:cNvPr>
          <p:cNvSpPr txBox="1"/>
          <p:nvPr/>
        </p:nvSpPr>
        <p:spPr>
          <a:xfrm>
            <a:off x="7392144" y="6537246"/>
            <a:ext cx="4857740" cy="400110"/>
          </a:xfrm>
          <a:prstGeom prst="rect">
            <a:avLst/>
          </a:prstGeom>
          <a:noFill/>
        </p:spPr>
        <p:txBody>
          <a:bodyPr wrap="none" rtlCol="0">
            <a:spAutoFit/>
          </a:bodyPr>
          <a:lstStyle/>
          <a:p>
            <a:r>
              <a:rPr lang="en-GB" dirty="0"/>
              <a:t>(</a:t>
            </a:r>
            <a:r>
              <a:rPr lang="en-GB" dirty="0" err="1"/>
              <a:t>MoG</a:t>
            </a:r>
            <a:r>
              <a:rPr lang="en-GB" dirty="0"/>
              <a:t>, Appendix 19 ‘Principles of Planning’)</a:t>
            </a:r>
          </a:p>
        </p:txBody>
      </p:sp>
    </p:spTree>
    <p:extLst>
      <p:ext uri="{BB962C8B-B14F-4D97-AF65-F5344CB8AC3E}">
        <p14:creationId xmlns:p14="http://schemas.microsoft.com/office/powerpoint/2010/main" val="599007255"/>
      </p:ext>
    </p:extLst>
  </p:cSld>
  <p:clrMapOvr>
    <a:masterClrMapping/>
  </p:clrMapOvr>
  <p:transition>
    <p:fade/>
  </p:transition>
</p:sld>
</file>

<file path=ppt/theme/theme1.xml><?xml version="1.0" encoding="utf-8"?>
<a:theme xmlns:a="http://schemas.openxmlformats.org/drawingml/2006/main" name="UoR Theme">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586657D8-4E7C-4F35-B349-D8AF89B642CE}"/>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07A2DF71-699D-4101-BE54-A4123DF1F47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e0a3c23-ccde-419c-9ef7-1f51bddefd6e" xsi:nil="true"/>
    <lcf76f155ced4ddcb4097134ff3c332f xmlns="2b8537fe-c0e8-4664-abe1-a2741563a2b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89C5FCB1825B4F94E1675DE2173836" ma:contentTypeVersion="18" ma:contentTypeDescription="Create a new document." ma:contentTypeScope="" ma:versionID="607a1d5c727db41c71f751b91207dff2">
  <xsd:schema xmlns:xsd="http://www.w3.org/2001/XMLSchema" xmlns:xs="http://www.w3.org/2001/XMLSchema" xmlns:p="http://schemas.microsoft.com/office/2006/metadata/properties" xmlns:ns2="2b8537fe-c0e8-4664-abe1-a2741563a2b3" xmlns:ns3="9e0a3c23-ccde-419c-9ef7-1f51bddefd6e" targetNamespace="http://schemas.microsoft.com/office/2006/metadata/properties" ma:root="true" ma:fieldsID="c7ac89d5e2798ba167ce7ab89f0d7ac1" ns2:_="" ns3:_="">
    <xsd:import namespace="2b8537fe-c0e8-4664-abe1-a2741563a2b3"/>
    <xsd:import namespace="9e0a3c23-ccde-419c-9ef7-1f51bddefd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537fe-c0e8-4664-abe1-a2741563a2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8cd521b-c766-495a-bf72-da9be8cb7f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0a3c23-ccde-419c-9ef7-1f51bddefd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ba075f7-403e-4eb6-beca-b8664414c6cc}" ma:internalName="TaxCatchAll" ma:showField="CatchAllData" ma:web="9e0a3c23-ccde-419c-9ef7-1f51bddefd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FCE75E-64D5-4F40-9A89-227BAFE6469B}">
  <ds:schemaRefs>
    <ds:schemaRef ds:uri="http://purl.org/dc/elements/1.1/"/>
    <ds:schemaRef ds:uri="http://schemas.microsoft.com/office/infopath/2007/PartnerControls"/>
    <ds:schemaRef ds:uri="http://www.w3.org/XML/1998/namespace"/>
    <ds:schemaRef ds:uri="http://purl.org/dc/terms/"/>
    <ds:schemaRef ds:uri="http://schemas.microsoft.com/office/2006/metadata/properties"/>
    <ds:schemaRef ds:uri="http://schemas.microsoft.com/office/2006/documentManagement/types"/>
    <ds:schemaRef ds:uri="9e0a3c23-ccde-419c-9ef7-1f51bddefd6e"/>
    <ds:schemaRef ds:uri="http://schemas.openxmlformats.org/package/2006/metadata/core-properties"/>
    <ds:schemaRef ds:uri="2b8537fe-c0e8-4664-abe1-a2741563a2b3"/>
    <ds:schemaRef ds:uri="http://purl.org/dc/dcmitype/"/>
  </ds:schemaRefs>
</ds:datastoreItem>
</file>

<file path=customXml/itemProps2.xml><?xml version="1.0" encoding="utf-8"?>
<ds:datastoreItem xmlns:ds="http://schemas.openxmlformats.org/officeDocument/2006/customXml" ds:itemID="{06E46BDE-FDA4-4CB7-8654-FF290B6758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537fe-c0e8-4664-abe1-a2741563a2b3"/>
    <ds:schemaRef ds:uri="9e0a3c23-ccde-419c-9ef7-1f51bddefd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8BDC34-E228-44AF-B3F7-8094B95F76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rdg-accessible-ppt-widescreen-19 (1)</Template>
  <TotalTime>0</TotalTime>
  <Words>2781</Words>
  <Application>Microsoft Office PowerPoint</Application>
  <PresentationFormat>Widescreen</PresentationFormat>
  <Paragraphs>213</Paragraphs>
  <Slides>18</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Effra</vt:lpstr>
      <vt:lpstr>Calibri Light</vt:lpstr>
      <vt:lpstr>Arial</vt:lpstr>
      <vt:lpstr>WordVisi_MSFontService</vt:lpstr>
      <vt:lpstr>Calibri</vt:lpstr>
      <vt:lpstr>Segoe UI</vt:lpstr>
      <vt:lpstr>Arial Bold</vt:lpstr>
      <vt:lpstr>Aptos</vt:lpstr>
      <vt:lpstr>UoR Theme</vt:lpstr>
      <vt:lpstr>1_UoR Theme off-white background</vt:lpstr>
      <vt:lpstr>Being a School B Art/D&amp;T mentor: sharing practice from 2023-4</vt:lpstr>
      <vt:lpstr>Being a School B Mentor</vt:lpstr>
      <vt:lpstr>Being an Art/D&amp;T Mentor</vt:lpstr>
      <vt:lpstr>PowerPoint Presentation</vt:lpstr>
      <vt:lpstr>Starting from where they are- find this out through discussion and reading the WRoPs.  </vt:lpstr>
      <vt:lpstr>PowerPoint Presentation</vt:lpstr>
      <vt:lpstr>Mentor  Curriculum</vt:lpstr>
      <vt:lpstr>PowerPoint Presentation</vt:lpstr>
      <vt:lpstr>Course Expectations for Planning</vt:lpstr>
      <vt:lpstr>Using the Mentor Bulletins &amp; Conversation Prompts  </vt:lpstr>
      <vt:lpstr>PowerPoint Presentation</vt:lpstr>
      <vt:lpstr>Target Setting</vt:lpstr>
      <vt:lpstr>PowerPoint Presentation</vt:lpstr>
      <vt:lpstr>Setting Weekly Targets</vt:lpstr>
      <vt:lpstr>PowerPoint Presentation</vt:lpstr>
      <vt:lpstr>Assessment for QTS</vt:lpstr>
      <vt:lpstr>Reading Guild of Artists (RGA)</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Roberts</dc:creator>
  <cp:lastModifiedBy>Melanie Jay</cp:lastModifiedBy>
  <cp:revision>47</cp:revision>
  <cp:lastPrinted>2006-09-19T14:59:33Z</cp:lastPrinted>
  <dcterms:created xsi:type="dcterms:W3CDTF">2023-09-03T17:50:25Z</dcterms:created>
  <dcterms:modified xsi:type="dcterms:W3CDTF">2025-03-11T09:56:49Z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0x010100CB89C5FCB1825B4F94E1675DE2173836</vt:lpwstr>
  </property>
</Properties>
</file>