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4"/>
    <p:sldMasterId id="2147483723" r:id="rId5"/>
  </p:sldMasterIdLst>
  <p:notesMasterIdLst>
    <p:notesMasterId r:id="rId52"/>
  </p:notesMasterIdLst>
  <p:handoutMasterIdLst>
    <p:handoutMasterId r:id="rId53"/>
  </p:handoutMasterIdLst>
  <p:sldIdLst>
    <p:sldId id="265" r:id="rId6"/>
    <p:sldId id="259" r:id="rId7"/>
    <p:sldId id="577" r:id="rId8"/>
    <p:sldId id="279" r:id="rId9"/>
    <p:sldId id="271" r:id="rId10"/>
    <p:sldId id="1142" r:id="rId11"/>
    <p:sldId id="280" r:id="rId12"/>
    <p:sldId id="578" r:id="rId13"/>
    <p:sldId id="272" r:id="rId14"/>
    <p:sldId id="579" r:id="rId15"/>
    <p:sldId id="580" r:id="rId16"/>
    <p:sldId id="1149" r:id="rId17"/>
    <p:sldId id="1150" r:id="rId18"/>
    <p:sldId id="1151" r:id="rId19"/>
    <p:sldId id="1146" r:id="rId20"/>
    <p:sldId id="1138" r:id="rId21"/>
    <p:sldId id="273" r:id="rId22"/>
    <p:sldId id="303" r:id="rId23"/>
    <p:sldId id="1147" r:id="rId24"/>
    <p:sldId id="1154" r:id="rId25"/>
    <p:sldId id="566" r:id="rId26"/>
    <p:sldId id="1152" r:id="rId27"/>
    <p:sldId id="1153" r:id="rId28"/>
    <p:sldId id="275" r:id="rId29"/>
    <p:sldId id="576" r:id="rId30"/>
    <p:sldId id="450" r:id="rId31"/>
    <p:sldId id="1145" r:id="rId32"/>
    <p:sldId id="459" r:id="rId33"/>
    <p:sldId id="460" r:id="rId34"/>
    <p:sldId id="1143" r:id="rId35"/>
    <p:sldId id="277" r:id="rId36"/>
    <p:sldId id="451" r:id="rId37"/>
    <p:sldId id="1148" r:id="rId38"/>
    <p:sldId id="1135" r:id="rId39"/>
    <p:sldId id="462" r:id="rId40"/>
    <p:sldId id="433" r:id="rId41"/>
    <p:sldId id="447" r:id="rId42"/>
    <p:sldId id="1144" r:id="rId43"/>
    <p:sldId id="569" r:id="rId44"/>
    <p:sldId id="568" r:id="rId45"/>
    <p:sldId id="261" r:id="rId46"/>
    <p:sldId id="560" r:id="rId47"/>
    <p:sldId id="561" r:id="rId48"/>
    <p:sldId id="562" r:id="rId49"/>
    <p:sldId id="454" r:id="rId50"/>
    <p:sldId id="281" r:id="rId51"/>
  </p:sldIdLst>
  <p:sldSz cx="12192000" cy="6858000"/>
  <p:notesSz cx="6797675" cy="9926638"/>
  <p:embeddedFontLst>
    <p:embeddedFont>
      <p:font typeface="Arial Bold" panose="020B0704020202020204" pitchFamily="34" charset="0"/>
      <p:bold r:id="rId54"/>
    </p:embeddedFont>
    <p:embeddedFont>
      <p:font typeface="Effra" panose="020B0604020202020204" charset="0"/>
      <p:regular r:id="rId55"/>
      <p:bold r:id="rId56"/>
      <p:italic r:id="rId57"/>
      <p:boldItalic r:id="rId58"/>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AB"/>
    <a:srgbClr val="000000"/>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1490D-BC58-4C2B-ABB8-DAA16ED39D5C}" v="168" dt="2025-03-11T14:50:32.154"/>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0078" autoAdjust="0"/>
  </p:normalViewPr>
  <p:slideViewPr>
    <p:cSldViewPr showGuides="1">
      <p:cViewPr varScale="1">
        <p:scale>
          <a:sx n="92" d="100"/>
          <a:sy n="92" d="100"/>
        </p:scale>
        <p:origin x="164" y="64"/>
      </p:cViewPr>
      <p:guideLst>
        <p:guide orient="horz" pos="2160"/>
        <p:guide pos="384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2.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font" Target="fonts/font5.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3.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62E6F6-5DD4-4097-AABB-1AE749D4AA53}"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n-US"/>
        </a:p>
      </dgm:t>
    </dgm:pt>
    <dgm:pt modelId="{09E990F5-59FC-415D-85D0-B65DA6281D00}">
      <dgm:prSet/>
      <dgm:spPr/>
      <dgm:t>
        <a:bodyPr/>
        <a:lstStyle/>
        <a:p>
          <a:r>
            <a:rPr lang="en-GB"/>
            <a:t>Welcome </a:t>
          </a:r>
          <a:r>
            <a:rPr lang="en-US"/>
            <a:t>and programme update </a:t>
          </a:r>
        </a:p>
      </dgm:t>
    </dgm:pt>
    <dgm:pt modelId="{83CAA36A-2588-4A64-8189-E9CA4A8985BF}" type="parTrans" cxnId="{E0BC8060-1288-4DA8-8B5E-680BEB83B700}">
      <dgm:prSet/>
      <dgm:spPr/>
      <dgm:t>
        <a:bodyPr/>
        <a:lstStyle/>
        <a:p>
          <a:endParaRPr lang="en-US"/>
        </a:p>
      </dgm:t>
    </dgm:pt>
    <dgm:pt modelId="{8610C4A2-DB82-456B-A52E-2814E197A86B}" type="sibTrans" cxnId="{E0BC8060-1288-4DA8-8B5E-680BEB83B700}">
      <dgm:prSet/>
      <dgm:spPr/>
      <dgm:t>
        <a:bodyPr/>
        <a:lstStyle/>
        <a:p>
          <a:endParaRPr lang="en-US"/>
        </a:p>
      </dgm:t>
    </dgm:pt>
    <dgm:pt modelId="{78169FDA-F5EA-4F0F-B846-7FE6511DE31F}">
      <dgm:prSet/>
      <dgm:spPr/>
      <dgm:t>
        <a:bodyPr/>
        <a:lstStyle/>
        <a:p>
          <a:r>
            <a:rPr lang="en-GB" dirty="0"/>
            <a:t>Key messages from School B Mentor training &amp; being  an MFL mentor </a:t>
          </a:r>
          <a:endParaRPr lang="en-US" dirty="0"/>
        </a:p>
      </dgm:t>
    </dgm:pt>
    <dgm:pt modelId="{9E97C565-8ACB-49C4-97F9-039D3CF9A93C}" type="parTrans" cxnId="{C116F897-FA7B-4B47-84C3-5915C98EC891}">
      <dgm:prSet/>
      <dgm:spPr/>
      <dgm:t>
        <a:bodyPr/>
        <a:lstStyle/>
        <a:p>
          <a:endParaRPr lang="en-US"/>
        </a:p>
      </dgm:t>
    </dgm:pt>
    <dgm:pt modelId="{7AF987DF-3B61-4A9B-A831-D0B777D072A5}" type="sibTrans" cxnId="{C116F897-FA7B-4B47-84C3-5915C98EC891}">
      <dgm:prSet/>
      <dgm:spPr/>
      <dgm:t>
        <a:bodyPr/>
        <a:lstStyle/>
        <a:p>
          <a:endParaRPr lang="en-US"/>
        </a:p>
      </dgm:t>
    </dgm:pt>
    <dgm:pt modelId="{FDFB4A88-5448-4921-8E29-C3AAC5AD2C7C}">
      <dgm:prSet/>
      <dgm:spPr/>
      <dgm:t>
        <a:bodyPr/>
        <a:lstStyle/>
        <a:p>
          <a:r>
            <a:rPr lang="en-GB" dirty="0"/>
            <a:t>Starting from where they are: key strengths and areas for development</a:t>
          </a:r>
          <a:endParaRPr lang="en-US" dirty="0"/>
        </a:p>
      </dgm:t>
    </dgm:pt>
    <dgm:pt modelId="{FD718759-B6E7-4156-8A76-3008CF041335}" type="parTrans" cxnId="{3BDA0159-CDCC-42F9-85F3-7AED3978F8AA}">
      <dgm:prSet/>
      <dgm:spPr/>
      <dgm:t>
        <a:bodyPr/>
        <a:lstStyle/>
        <a:p>
          <a:endParaRPr lang="en-US"/>
        </a:p>
      </dgm:t>
    </dgm:pt>
    <dgm:pt modelId="{76698D6D-6999-474E-94A5-2A89A5013529}" type="sibTrans" cxnId="{3BDA0159-CDCC-42F9-85F3-7AED3978F8AA}">
      <dgm:prSet/>
      <dgm:spPr/>
      <dgm:t>
        <a:bodyPr/>
        <a:lstStyle/>
        <a:p>
          <a:endParaRPr lang="en-US"/>
        </a:p>
      </dgm:t>
    </dgm:pt>
    <dgm:pt modelId="{45B195A3-5264-4CEF-B854-7FA8BD8E179D}">
      <dgm:prSet/>
      <dgm:spPr/>
      <dgm:t>
        <a:bodyPr/>
        <a:lstStyle/>
        <a:p>
          <a:r>
            <a:rPr lang="en-US" dirty="0"/>
            <a:t>Supporting MFL RPTs in the independent stage: </a:t>
          </a:r>
        </a:p>
      </dgm:t>
    </dgm:pt>
    <dgm:pt modelId="{638D57C0-010A-48F0-A71B-74E3328B17EF}" type="parTrans" cxnId="{62AFB647-3700-4407-934C-49DCC5641594}">
      <dgm:prSet/>
      <dgm:spPr/>
      <dgm:t>
        <a:bodyPr/>
        <a:lstStyle/>
        <a:p>
          <a:endParaRPr lang="en-US"/>
        </a:p>
      </dgm:t>
    </dgm:pt>
    <dgm:pt modelId="{0E006329-A341-4CD4-A9C0-C14FE88E33C2}" type="sibTrans" cxnId="{62AFB647-3700-4407-934C-49DCC5641594}">
      <dgm:prSet/>
      <dgm:spPr/>
      <dgm:t>
        <a:bodyPr/>
        <a:lstStyle/>
        <a:p>
          <a:endParaRPr lang="en-US"/>
        </a:p>
      </dgm:t>
    </dgm:pt>
    <dgm:pt modelId="{3C1D3CBD-C9A1-4FEE-992B-DBC920EB4D0A}">
      <dgm:prSet/>
      <dgm:spPr/>
      <dgm:t>
        <a:bodyPr/>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en-US" dirty="0"/>
            <a:t>ITAP 4 Assessment, feedback and progress</a:t>
          </a:r>
        </a:p>
      </dgm:t>
    </dgm:pt>
    <dgm:pt modelId="{2D457C6F-89C9-4130-949D-5AFA53479D94}" type="parTrans" cxnId="{C150E126-AA3E-4F07-91C2-AA18D01B3B5E}">
      <dgm:prSet/>
      <dgm:spPr/>
      <dgm:t>
        <a:bodyPr/>
        <a:lstStyle/>
        <a:p>
          <a:endParaRPr lang="en-US"/>
        </a:p>
      </dgm:t>
    </dgm:pt>
    <dgm:pt modelId="{ED73B164-9B56-453A-BEBC-5FD8282FF19A}" type="sibTrans" cxnId="{C150E126-AA3E-4F07-91C2-AA18D01B3B5E}">
      <dgm:prSet/>
      <dgm:spPr/>
      <dgm:t>
        <a:bodyPr/>
        <a:lstStyle/>
        <a:p>
          <a:endParaRPr lang="en-US"/>
        </a:p>
      </dgm:t>
    </dgm:pt>
    <dgm:pt modelId="{6C823075-2626-42ED-AA9D-E7E120A1AFC5}">
      <dgm:prSet/>
      <dgm:spPr/>
      <dgm:t>
        <a:bodyPr/>
        <a:lstStyle/>
        <a:p>
          <a:r>
            <a:rPr lang="en-US"/>
            <a:t>AOB </a:t>
          </a:r>
        </a:p>
      </dgm:t>
    </dgm:pt>
    <dgm:pt modelId="{0A1628EE-B377-4D1C-81C5-BACB18EE5213}" type="parTrans" cxnId="{AB3C1FB9-6AD6-4AEB-A800-9A6AF3AAEB56}">
      <dgm:prSet/>
      <dgm:spPr/>
      <dgm:t>
        <a:bodyPr/>
        <a:lstStyle/>
        <a:p>
          <a:endParaRPr lang="en-US"/>
        </a:p>
      </dgm:t>
    </dgm:pt>
    <dgm:pt modelId="{9F44AAF5-EB61-422E-9CBB-304BEEF94263}" type="sibTrans" cxnId="{AB3C1FB9-6AD6-4AEB-A800-9A6AF3AAEB56}">
      <dgm:prSet/>
      <dgm:spPr/>
      <dgm:t>
        <a:bodyPr/>
        <a:lstStyle/>
        <a:p>
          <a:endParaRPr lang="en-US"/>
        </a:p>
      </dgm:t>
    </dgm:pt>
    <dgm:pt modelId="{8A8583E3-E91A-4E23-958D-B3C49E149EA8}">
      <dgm:prSet/>
      <dgm:spPr/>
      <dgm:t>
        <a:bodyPr/>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en-US" dirty="0"/>
            <a:t>Targets and strategies for </a:t>
          </a:r>
          <a:r>
            <a:rPr lang="en-US" dirty="0" err="1"/>
            <a:t>WRoPs</a:t>
          </a:r>
          <a:endParaRPr lang="en-US" dirty="0"/>
        </a:p>
      </dgm:t>
    </dgm:pt>
    <dgm:pt modelId="{B441476B-CC57-445A-B5EF-1C1A18DC3D48}" type="parTrans" cxnId="{744778AC-4749-4B28-AC24-9EF4AE71D689}">
      <dgm:prSet/>
      <dgm:spPr/>
    </dgm:pt>
    <dgm:pt modelId="{C2949D64-91E6-4DDC-981A-B019D6A72721}" type="sibTrans" cxnId="{744778AC-4749-4B28-AC24-9EF4AE71D689}">
      <dgm:prSet/>
      <dgm:spPr/>
    </dgm:pt>
    <dgm:pt modelId="{853EE689-625C-4222-85F9-8B3365BEAED4}">
      <dgm:prSet/>
      <dgm:spPr/>
      <dgm:t>
        <a:bodyPr/>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en-US" dirty="0"/>
            <a:t>Using the mentor bulletins and conversation prompts </a:t>
          </a:r>
        </a:p>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en-US" dirty="0"/>
            <a:t>Observation and feedback</a:t>
          </a:r>
        </a:p>
      </dgm:t>
    </dgm:pt>
    <dgm:pt modelId="{DF9112E3-3C29-49D0-A917-DB1686387792}" type="parTrans" cxnId="{BD4472E2-F44A-412F-8B5D-93C97AAB512E}">
      <dgm:prSet/>
      <dgm:spPr/>
    </dgm:pt>
    <dgm:pt modelId="{D70552DA-A92B-47C0-9347-6F2BF1FE9720}" type="sibTrans" cxnId="{BD4472E2-F44A-412F-8B5D-93C97AAB512E}">
      <dgm:prSet/>
      <dgm:spPr/>
    </dgm:pt>
    <dgm:pt modelId="{9261FD20-8683-4624-A03E-AE9DB1401827}">
      <dgm:prSet/>
      <dgm:spPr/>
      <dgm:t>
        <a:bodyPr/>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en-US" dirty="0"/>
            <a:t>Supporting planning</a:t>
          </a:r>
        </a:p>
      </dgm:t>
    </dgm:pt>
    <dgm:pt modelId="{CD433730-A333-471B-AF76-B0363899A4EC}" type="parTrans" cxnId="{6CAE789A-B8AD-45FD-841F-FF812CFA9395}">
      <dgm:prSet/>
      <dgm:spPr/>
    </dgm:pt>
    <dgm:pt modelId="{ECA5EE0A-0DF1-4AE7-8476-C1F96B8F59FF}" type="sibTrans" cxnId="{6CAE789A-B8AD-45FD-841F-FF812CFA9395}">
      <dgm:prSet/>
      <dgm:spPr/>
    </dgm:pt>
    <dgm:pt modelId="{38037E79-4A2A-4160-866A-4C4C3705A622}">
      <dgm:prSet/>
      <dgm:spPr/>
      <dgm:t>
        <a:bodyPr/>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en-US" dirty="0"/>
            <a:t>Looking towards Report 3 and the Teachers’ Standards </a:t>
          </a:r>
        </a:p>
      </dgm:t>
    </dgm:pt>
    <dgm:pt modelId="{2F78F61B-0C20-4351-A1B4-E09C0293E4F0}" type="parTrans" cxnId="{284A6143-0A5C-4A38-8FA6-DF0728771DF1}">
      <dgm:prSet/>
      <dgm:spPr/>
    </dgm:pt>
    <dgm:pt modelId="{6E1D1A5E-D5EC-4F6C-9481-7C89E154A490}" type="sibTrans" cxnId="{284A6143-0A5C-4A38-8FA6-DF0728771DF1}">
      <dgm:prSet/>
      <dgm:spPr/>
    </dgm:pt>
    <dgm:pt modelId="{0224511D-8042-4B85-B13E-B9D8E167EA83}">
      <dgm:prSet/>
      <dgm:spPr/>
      <dgm:t>
        <a:bodyPr/>
        <a:lstStyle/>
        <a:p>
          <a:pPr marL="0" marR="0" lvl="0" indent="0" defTabSz="914400" eaLnBrk="1" fontAlgn="auto" latinLnBrk="0" hangingPunct="1">
            <a:lnSpc>
              <a:spcPct val="100000"/>
            </a:lnSpc>
            <a:spcBef>
              <a:spcPts val="0"/>
            </a:spcBef>
            <a:spcAft>
              <a:spcPts val="0"/>
            </a:spcAft>
            <a:buClrTx/>
            <a:buSzTx/>
            <a:buFont typeface="+mj-lt"/>
            <a:buAutoNum type="arabicPeriod"/>
            <a:tabLst/>
            <a:defRPr/>
          </a:pPr>
          <a:r>
            <a:rPr lang="en-US" dirty="0"/>
            <a:t>Making the most of opportunities at School B</a:t>
          </a:r>
        </a:p>
      </dgm:t>
    </dgm:pt>
    <dgm:pt modelId="{C3859CCA-D357-46F1-AF08-84C1B1F65D36}" type="parTrans" cxnId="{F5EAB4BB-32AA-4A91-B9C9-000D082AFC74}">
      <dgm:prSet/>
      <dgm:spPr/>
    </dgm:pt>
    <dgm:pt modelId="{ADBD4A49-298D-4AA0-A38D-5E02074146E7}" type="sibTrans" cxnId="{F5EAB4BB-32AA-4A91-B9C9-000D082AFC74}">
      <dgm:prSet/>
      <dgm:spPr/>
    </dgm:pt>
    <dgm:pt modelId="{9D388383-825F-4C43-A9EC-62D642E7129F}" type="pres">
      <dgm:prSet presAssocID="{DB62E6F6-5DD4-4097-AABB-1AE749D4AA53}" presName="linear" presStyleCnt="0">
        <dgm:presLayoutVars>
          <dgm:dir/>
          <dgm:animLvl val="lvl"/>
          <dgm:resizeHandles val="exact"/>
        </dgm:presLayoutVars>
      </dgm:prSet>
      <dgm:spPr/>
    </dgm:pt>
    <dgm:pt modelId="{D49FB748-7AAC-483A-9D6F-6C24E2429052}" type="pres">
      <dgm:prSet presAssocID="{09E990F5-59FC-415D-85D0-B65DA6281D00}" presName="parentLin" presStyleCnt="0"/>
      <dgm:spPr/>
    </dgm:pt>
    <dgm:pt modelId="{DFCF0812-8038-44E2-94AA-80324494478B}" type="pres">
      <dgm:prSet presAssocID="{09E990F5-59FC-415D-85D0-B65DA6281D00}" presName="parentLeftMargin" presStyleLbl="node1" presStyleIdx="0" presStyleCnt="5"/>
      <dgm:spPr/>
    </dgm:pt>
    <dgm:pt modelId="{A079E11F-CD4D-46A0-B611-E1BEA84CF6B6}" type="pres">
      <dgm:prSet presAssocID="{09E990F5-59FC-415D-85D0-B65DA6281D00}" presName="parentText" presStyleLbl="node1" presStyleIdx="0" presStyleCnt="5">
        <dgm:presLayoutVars>
          <dgm:chMax val="0"/>
          <dgm:bulletEnabled val="1"/>
        </dgm:presLayoutVars>
      </dgm:prSet>
      <dgm:spPr/>
    </dgm:pt>
    <dgm:pt modelId="{822B495A-DC5C-4EF1-9F86-C1AAA89BF169}" type="pres">
      <dgm:prSet presAssocID="{09E990F5-59FC-415D-85D0-B65DA6281D00}" presName="negativeSpace" presStyleCnt="0"/>
      <dgm:spPr/>
    </dgm:pt>
    <dgm:pt modelId="{0F4F94EE-7660-4273-8A52-DB8874F9ED59}" type="pres">
      <dgm:prSet presAssocID="{09E990F5-59FC-415D-85D0-B65DA6281D00}" presName="childText" presStyleLbl="conFgAcc1" presStyleIdx="0" presStyleCnt="5">
        <dgm:presLayoutVars>
          <dgm:bulletEnabled val="1"/>
        </dgm:presLayoutVars>
      </dgm:prSet>
      <dgm:spPr/>
    </dgm:pt>
    <dgm:pt modelId="{9C45E76B-D438-49B0-A4B3-C3132F63859F}" type="pres">
      <dgm:prSet presAssocID="{8610C4A2-DB82-456B-A52E-2814E197A86B}" presName="spaceBetweenRectangles" presStyleCnt="0"/>
      <dgm:spPr/>
    </dgm:pt>
    <dgm:pt modelId="{0899AABE-648C-4BEE-84BD-FEA8666E6035}" type="pres">
      <dgm:prSet presAssocID="{78169FDA-F5EA-4F0F-B846-7FE6511DE31F}" presName="parentLin" presStyleCnt="0"/>
      <dgm:spPr/>
    </dgm:pt>
    <dgm:pt modelId="{3EB71808-A9E0-40C9-945D-4F0597740215}" type="pres">
      <dgm:prSet presAssocID="{78169FDA-F5EA-4F0F-B846-7FE6511DE31F}" presName="parentLeftMargin" presStyleLbl="node1" presStyleIdx="0" presStyleCnt="5"/>
      <dgm:spPr/>
    </dgm:pt>
    <dgm:pt modelId="{35ACE7A0-9294-4B6F-AAF4-F4BE174B5905}" type="pres">
      <dgm:prSet presAssocID="{78169FDA-F5EA-4F0F-B846-7FE6511DE31F}" presName="parentText" presStyleLbl="node1" presStyleIdx="1" presStyleCnt="5">
        <dgm:presLayoutVars>
          <dgm:chMax val="0"/>
          <dgm:bulletEnabled val="1"/>
        </dgm:presLayoutVars>
      </dgm:prSet>
      <dgm:spPr/>
    </dgm:pt>
    <dgm:pt modelId="{63D58C02-9E45-4B80-BF0F-9FFC13BAEB2E}" type="pres">
      <dgm:prSet presAssocID="{78169FDA-F5EA-4F0F-B846-7FE6511DE31F}" presName="negativeSpace" presStyleCnt="0"/>
      <dgm:spPr/>
    </dgm:pt>
    <dgm:pt modelId="{37357FBE-1C31-4023-A37C-4DAF475DBFC8}" type="pres">
      <dgm:prSet presAssocID="{78169FDA-F5EA-4F0F-B846-7FE6511DE31F}" presName="childText" presStyleLbl="conFgAcc1" presStyleIdx="1" presStyleCnt="5">
        <dgm:presLayoutVars>
          <dgm:bulletEnabled val="1"/>
        </dgm:presLayoutVars>
      </dgm:prSet>
      <dgm:spPr/>
    </dgm:pt>
    <dgm:pt modelId="{C8A58D57-4351-41BD-87E5-7C176CE28DD5}" type="pres">
      <dgm:prSet presAssocID="{7AF987DF-3B61-4A9B-A831-D0B777D072A5}" presName="spaceBetweenRectangles" presStyleCnt="0"/>
      <dgm:spPr/>
    </dgm:pt>
    <dgm:pt modelId="{2D79034E-A1E2-46D4-ABDE-BBF37F67FB61}" type="pres">
      <dgm:prSet presAssocID="{FDFB4A88-5448-4921-8E29-C3AAC5AD2C7C}" presName="parentLin" presStyleCnt="0"/>
      <dgm:spPr/>
    </dgm:pt>
    <dgm:pt modelId="{EEBDF143-8286-4702-B4FE-2797AB2F0BE8}" type="pres">
      <dgm:prSet presAssocID="{FDFB4A88-5448-4921-8E29-C3AAC5AD2C7C}" presName="parentLeftMargin" presStyleLbl="node1" presStyleIdx="1" presStyleCnt="5"/>
      <dgm:spPr/>
    </dgm:pt>
    <dgm:pt modelId="{08992245-609D-4816-81B9-F22650342D73}" type="pres">
      <dgm:prSet presAssocID="{FDFB4A88-5448-4921-8E29-C3AAC5AD2C7C}" presName="parentText" presStyleLbl="node1" presStyleIdx="2" presStyleCnt="5">
        <dgm:presLayoutVars>
          <dgm:chMax val="0"/>
          <dgm:bulletEnabled val="1"/>
        </dgm:presLayoutVars>
      </dgm:prSet>
      <dgm:spPr/>
    </dgm:pt>
    <dgm:pt modelId="{A1AB3762-4711-4753-8C52-1334D58F451C}" type="pres">
      <dgm:prSet presAssocID="{FDFB4A88-5448-4921-8E29-C3AAC5AD2C7C}" presName="negativeSpace" presStyleCnt="0"/>
      <dgm:spPr/>
    </dgm:pt>
    <dgm:pt modelId="{2C39EE21-BACC-4500-A39F-2C48B8CF2056}" type="pres">
      <dgm:prSet presAssocID="{FDFB4A88-5448-4921-8E29-C3AAC5AD2C7C}" presName="childText" presStyleLbl="conFgAcc1" presStyleIdx="2" presStyleCnt="5">
        <dgm:presLayoutVars>
          <dgm:bulletEnabled val="1"/>
        </dgm:presLayoutVars>
      </dgm:prSet>
      <dgm:spPr/>
    </dgm:pt>
    <dgm:pt modelId="{82963323-5796-42C8-BAF9-2741857C0089}" type="pres">
      <dgm:prSet presAssocID="{76698D6D-6999-474E-94A5-2A89A5013529}" presName="spaceBetweenRectangles" presStyleCnt="0"/>
      <dgm:spPr/>
    </dgm:pt>
    <dgm:pt modelId="{E8561094-E1B9-4F87-A2F2-D92D1F2C7D97}" type="pres">
      <dgm:prSet presAssocID="{45B195A3-5264-4CEF-B854-7FA8BD8E179D}" presName="parentLin" presStyleCnt="0"/>
      <dgm:spPr/>
    </dgm:pt>
    <dgm:pt modelId="{28CC51B9-5AE0-463B-A63D-92B02E389153}" type="pres">
      <dgm:prSet presAssocID="{45B195A3-5264-4CEF-B854-7FA8BD8E179D}" presName="parentLeftMargin" presStyleLbl="node1" presStyleIdx="2" presStyleCnt="5"/>
      <dgm:spPr/>
    </dgm:pt>
    <dgm:pt modelId="{8B531E20-62B2-4C1A-8730-9EB99DE5D23D}" type="pres">
      <dgm:prSet presAssocID="{45B195A3-5264-4CEF-B854-7FA8BD8E179D}" presName="parentText" presStyleLbl="node1" presStyleIdx="3" presStyleCnt="5">
        <dgm:presLayoutVars>
          <dgm:chMax val="0"/>
          <dgm:bulletEnabled val="1"/>
        </dgm:presLayoutVars>
      </dgm:prSet>
      <dgm:spPr/>
    </dgm:pt>
    <dgm:pt modelId="{A1CC464B-E7EA-4A2A-BB2A-4054A35B8A9E}" type="pres">
      <dgm:prSet presAssocID="{45B195A3-5264-4CEF-B854-7FA8BD8E179D}" presName="negativeSpace" presStyleCnt="0"/>
      <dgm:spPr/>
    </dgm:pt>
    <dgm:pt modelId="{CA99B0CD-148E-4F59-B2E9-E9356D3CF1ED}" type="pres">
      <dgm:prSet presAssocID="{45B195A3-5264-4CEF-B854-7FA8BD8E179D}" presName="childText" presStyleLbl="conFgAcc1" presStyleIdx="3" presStyleCnt="5">
        <dgm:presLayoutVars>
          <dgm:bulletEnabled val="1"/>
        </dgm:presLayoutVars>
      </dgm:prSet>
      <dgm:spPr/>
    </dgm:pt>
    <dgm:pt modelId="{68CFB620-AD0A-405C-8E59-EC36C7ED5C1C}" type="pres">
      <dgm:prSet presAssocID="{0E006329-A341-4CD4-A9C0-C14FE88E33C2}" presName="spaceBetweenRectangles" presStyleCnt="0"/>
      <dgm:spPr/>
    </dgm:pt>
    <dgm:pt modelId="{9099AA45-21D3-4C72-B388-3E585B61CE02}" type="pres">
      <dgm:prSet presAssocID="{6C823075-2626-42ED-AA9D-E7E120A1AFC5}" presName="parentLin" presStyleCnt="0"/>
      <dgm:spPr/>
    </dgm:pt>
    <dgm:pt modelId="{FF997409-14FA-446A-A625-C1FB73E005DD}" type="pres">
      <dgm:prSet presAssocID="{6C823075-2626-42ED-AA9D-E7E120A1AFC5}" presName="parentLeftMargin" presStyleLbl="node1" presStyleIdx="3" presStyleCnt="5"/>
      <dgm:spPr/>
    </dgm:pt>
    <dgm:pt modelId="{B36B9F98-43A4-4C45-9D63-1FCAB345420A}" type="pres">
      <dgm:prSet presAssocID="{6C823075-2626-42ED-AA9D-E7E120A1AFC5}" presName="parentText" presStyleLbl="node1" presStyleIdx="4" presStyleCnt="5">
        <dgm:presLayoutVars>
          <dgm:chMax val="0"/>
          <dgm:bulletEnabled val="1"/>
        </dgm:presLayoutVars>
      </dgm:prSet>
      <dgm:spPr/>
    </dgm:pt>
    <dgm:pt modelId="{6981862B-A063-4679-B197-94855EDB3168}" type="pres">
      <dgm:prSet presAssocID="{6C823075-2626-42ED-AA9D-E7E120A1AFC5}" presName="negativeSpace" presStyleCnt="0"/>
      <dgm:spPr/>
    </dgm:pt>
    <dgm:pt modelId="{BCF4B83A-C7C0-4E8F-A089-79D985D7088B}" type="pres">
      <dgm:prSet presAssocID="{6C823075-2626-42ED-AA9D-E7E120A1AFC5}" presName="childText" presStyleLbl="conFgAcc1" presStyleIdx="4" presStyleCnt="5">
        <dgm:presLayoutVars>
          <dgm:bulletEnabled val="1"/>
        </dgm:presLayoutVars>
      </dgm:prSet>
      <dgm:spPr/>
    </dgm:pt>
  </dgm:ptLst>
  <dgm:cxnLst>
    <dgm:cxn modelId="{76E96908-5707-49FE-BDAF-BC9B57D2930A}" type="presOf" srcId="{853EE689-625C-4222-85F9-8B3365BEAED4}" destId="{CA99B0CD-148E-4F59-B2E9-E9356D3CF1ED}" srcOrd="0" destOrd="3" presId="urn:microsoft.com/office/officeart/2005/8/layout/list1"/>
    <dgm:cxn modelId="{EC313B0A-0081-4E28-948F-9D77D6AC441F}" type="presOf" srcId="{38037E79-4A2A-4160-866A-4C4C3705A622}" destId="{CA99B0CD-148E-4F59-B2E9-E9356D3CF1ED}" srcOrd="0" destOrd="5" presId="urn:microsoft.com/office/officeart/2005/8/layout/list1"/>
    <dgm:cxn modelId="{D1729A10-D4CD-4356-BE46-74611A896397}" type="presOf" srcId="{6C823075-2626-42ED-AA9D-E7E120A1AFC5}" destId="{B36B9F98-43A4-4C45-9D63-1FCAB345420A}" srcOrd="1" destOrd="0" presId="urn:microsoft.com/office/officeart/2005/8/layout/list1"/>
    <dgm:cxn modelId="{C150E126-AA3E-4F07-91C2-AA18D01B3B5E}" srcId="{45B195A3-5264-4CEF-B854-7FA8BD8E179D}" destId="{3C1D3CBD-C9A1-4FEE-992B-DBC920EB4D0A}" srcOrd="0" destOrd="0" parTransId="{2D457C6F-89C9-4130-949D-5AFA53479D94}" sibTransId="{ED73B164-9B56-453A-BEBC-5FD8282FF19A}"/>
    <dgm:cxn modelId="{7FCE8334-5B24-4472-930A-DF18606FB6C7}" type="presOf" srcId="{45B195A3-5264-4CEF-B854-7FA8BD8E179D}" destId="{8B531E20-62B2-4C1A-8730-9EB99DE5D23D}" srcOrd="1" destOrd="0" presId="urn:microsoft.com/office/officeart/2005/8/layout/list1"/>
    <dgm:cxn modelId="{32172F37-CC79-4713-A78E-3CB0DB3D2C31}" type="presOf" srcId="{45B195A3-5264-4CEF-B854-7FA8BD8E179D}" destId="{28CC51B9-5AE0-463B-A63D-92B02E389153}" srcOrd="0" destOrd="0" presId="urn:microsoft.com/office/officeart/2005/8/layout/list1"/>
    <dgm:cxn modelId="{69459D5C-5A4E-4011-8162-8E692083C8B4}" type="presOf" srcId="{FDFB4A88-5448-4921-8E29-C3AAC5AD2C7C}" destId="{EEBDF143-8286-4702-B4FE-2797AB2F0BE8}" srcOrd="0" destOrd="0" presId="urn:microsoft.com/office/officeart/2005/8/layout/list1"/>
    <dgm:cxn modelId="{E0BC8060-1288-4DA8-8B5E-680BEB83B700}" srcId="{DB62E6F6-5DD4-4097-AABB-1AE749D4AA53}" destId="{09E990F5-59FC-415D-85D0-B65DA6281D00}" srcOrd="0" destOrd="0" parTransId="{83CAA36A-2588-4A64-8189-E9CA4A8985BF}" sibTransId="{8610C4A2-DB82-456B-A52E-2814E197A86B}"/>
    <dgm:cxn modelId="{98003C62-73D3-4FF6-8358-6FC11A9EEF81}" type="presOf" srcId="{8A8583E3-E91A-4E23-958D-B3C49E149EA8}" destId="{CA99B0CD-148E-4F59-B2E9-E9356D3CF1ED}" srcOrd="0" destOrd="2" presId="urn:microsoft.com/office/officeart/2005/8/layout/list1"/>
    <dgm:cxn modelId="{284A6143-0A5C-4A38-8FA6-DF0728771DF1}" srcId="{45B195A3-5264-4CEF-B854-7FA8BD8E179D}" destId="{38037E79-4A2A-4160-866A-4C4C3705A622}" srcOrd="5" destOrd="0" parTransId="{2F78F61B-0C20-4351-A1B4-E09C0293E4F0}" sibTransId="{6E1D1A5E-D5EC-4F6C-9481-7C89E154A490}"/>
    <dgm:cxn modelId="{0C177846-9B08-4669-8C75-2AEEA84EC030}" type="presOf" srcId="{09E990F5-59FC-415D-85D0-B65DA6281D00}" destId="{A079E11F-CD4D-46A0-B611-E1BEA84CF6B6}" srcOrd="1" destOrd="0" presId="urn:microsoft.com/office/officeart/2005/8/layout/list1"/>
    <dgm:cxn modelId="{62AFB647-3700-4407-934C-49DCC5641594}" srcId="{DB62E6F6-5DD4-4097-AABB-1AE749D4AA53}" destId="{45B195A3-5264-4CEF-B854-7FA8BD8E179D}" srcOrd="3" destOrd="0" parTransId="{638D57C0-010A-48F0-A71B-74E3328B17EF}" sibTransId="{0E006329-A341-4CD4-A9C0-C14FE88E33C2}"/>
    <dgm:cxn modelId="{DA15B94E-38AE-4740-AA35-5DB211A3CE49}" type="presOf" srcId="{9261FD20-8683-4624-A03E-AE9DB1401827}" destId="{CA99B0CD-148E-4F59-B2E9-E9356D3CF1ED}" srcOrd="0" destOrd="4" presId="urn:microsoft.com/office/officeart/2005/8/layout/list1"/>
    <dgm:cxn modelId="{3BDA0159-CDCC-42F9-85F3-7AED3978F8AA}" srcId="{DB62E6F6-5DD4-4097-AABB-1AE749D4AA53}" destId="{FDFB4A88-5448-4921-8E29-C3AAC5AD2C7C}" srcOrd="2" destOrd="0" parTransId="{FD718759-B6E7-4156-8A76-3008CF041335}" sibTransId="{76698D6D-6999-474E-94A5-2A89A5013529}"/>
    <dgm:cxn modelId="{220C075A-0BD5-4C64-87EF-CBF162A59617}" type="presOf" srcId="{78169FDA-F5EA-4F0F-B846-7FE6511DE31F}" destId="{35ACE7A0-9294-4B6F-AAF4-F4BE174B5905}" srcOrd="1" destOrd="0" presId="urn:microsoft.com/office/officeart/2005/8/layout/list1"/>
    <dgm:cxn modelId="{C116F897-FA7B-4B47-84C3-5915C98EC891}" srcId="{DB62E6F6-5DD4-4097-AABB-1AE749D4AA53}" destId="{78169FDA-F5EA-4F0F-B846-7FE6511DE31F}" srcOrd="1" destOrd="0" parTransId="{9E97C565-8ACB-49C4-97F9-039D3CF9A93C}" sibTransId="{7AF987DF-3B61-4A9B-A831-D0B777D072A5}"/>
    <dgm:cxn modelId="{6CAE789A-B8AD-45FD-841F-FF812CFA9395}" srcId="{45B195A3-5264-4CEF-B854-7FA8BD8E179D}" destId="{9261FD20-8683-4624-A03E-AE9DB1401827}" srcOrd="4" destOrd="0" parTransId="{CD433730-A333-471B-AF76-B0363899A4EC}" sibTransId="{ECA5EE0A-0DF1-4AE7-8476-C1F96B8F59FF}"/>
    <dgm:cxn modelId="{62095B9D-69AE-4087-95C7-52AD493D134F}" type="presOf" srcId="{09E990F5-59FC-415D-85D0-B65DA6281D00}" destId="{DFCF0812-8038-44E2-94AA-80324494478B}" srcOrd="0" destOrd="0" presId="urn:microsoft.com/office/officeart/2005/8/layout/list1"/>
    <dgm:cxn modelId="{55879CA1-7F25-4E80-A232-D5826980AC50}" type="presOf" srcId="{78169FDA-F5EA-4F0F-B846-7FE6511DE31F}" destId="{3EB71808-A9E0-40C9-945D-4F0597740215}" srcOrd="0" destOrd="0" presId="urn:microsoft.com/office/officeart/2005/8/layout/list1"/>
    <dgm:cxn modelId="{A2FD05A5-3AD2-45A5-A73A-865C6CF9B2BB}" type="presOf" srcId="{0224511D-8042-4B85-B13E-B9D8E167EA83}" destId="{CA99B0CD-148E-4F59-B2E9-E9356D3CF1ED}" srcOrd="0" destOrd="1" presId="urn:microsoft.com/office/officeart/2005/8/layout/list1"/>
    <dgm:cxn modelId="{35009EA5-96CC-4D40-9BD6-10D0BA6D726E}" type="presOf" srcId="{3C1D3CBD-C9A1-4FEE-992B-DBC920EB4D0A}" destId="{CA99B0CD-148E-4F59-B2E9-E9356D3CF1ED}" srcOrd="0" destOrd="0" presId="urn:microsoft.com/office/officeart/2005/8/layout/list1"/>
    <dgm:cxn modelId="{744778AC-4749-4B28-AC24-9EF4AE71D689}" srcId="{45B195A3-5264-4CEF-B854-7FA8BD8E179D}" destId="{8A8583E3-E91A-4E23-958D-B3C49E149EA8}" srcOrd="2" destOrd="0" parTransId="{B441476B-CC57-445A-B5EF-1C1A18DC3D48}" sibTransId="{C2949D64-91E6-4DDC-981A-B019D6A72721}"/>
    <dgm:cxn modelId="{AB3C1FB9-6AD6-4AEB-A800-9A6AF3AAEB56}" srcId="{DB62E6F6-5DD4-4097-AABB-1AE749D4AA53}" destId="{6C823075-2626-42ED-AA9D-E7E120A1AFC5}" srcOrd="4" destOrd="0" parTransId="{0A1628EE-B377-4D1C-81C5-BACB18EE5213}" sibTransId="{9F44AAF5-EB61-422E-9CBB-304BEEF94263}"/>
    <dgm:cxn modelId="{F5EAB4BB-32AA-4A91-B9C9-000D082AFC74}" srcId="{45B195A3-5264-4CEF-B854-7FA8BD8E179D}" destId="{0224511D-8042-4B85-B13E-B9D8E167EA83}" srcOrd="1" destOrd="0" parTransId="{C3859CCA-D357-46F1-AF08-84C1B1F65D36}" sibTransId="{ADBD4A49-298D-4AA0-A38D-5E02074146E7}"/>
    <dgm:cxn modelId="{C82C8BE0-61C2-4C73-AEEF-AC68C3B7053A}" type="presOf" srcId="{6C823075-2626-42ED-AA9D-E7E120A1AFC5}" destId="{FF997409-14FA-446A-A625-C1FB73E005DD}" srcOrd="0" destOrd="0" presId="urn:microsoft.com/office/officeart/2005/8/layout/list1"/>
    <dgm:cxn modelId="{BD4472E2-F44A-412F-8B5D-93C97AAB512E}" srcId="{45B195A3-5264-4CEF-B854-7FA8BD8E179D}" destId="{853EE689-625C-4222-85F9-8B3365BEAED4}" srcOrd="3" destOrd="0" parTransId="{DF9112E3-3C29-49D0-A917-DB1686387792}" sibTransId="{D70552DA-A92B-47C0-9347-6F2BF1FE9720}"/>
    <dgm:cxn modelId="{9DDEBBE3-A524-4840-B384-68582AC350A3}" type="presOf" srcId="{DB62E6F6-5DD4-4097-AABB-1AE749D4AA53}" destId="{9D388383-825F-4C43-A9EC-62D642E7129F}" srcOrd="0" destOrd="0" presId="urn:microsoft.com/office/officeart/2005/8/layout/list1"/>
    <dgm:cxn modelId="{3AF1E2F6-7E54-4489-913A-0988C1226B86}" type="presOf" srcId="{FDFB4A88-5448-4921-8E29-C3AAC5AD2C7C}" destId="{08992245-609D-4816-81B9-F22650342D73}" srcOrd="1" destOrd="0" presId="urn:microsoft.com/office/officeart/2005/8/layout/list1"/>
    <dgm:cxn modelId="{2546F317-CEE8-436A-A911-B7DBC3768264}" type="presParOf" srcId="{9D388383-825F-4C43-A9EC-62D642E7129F}" destId="{D49FB748-7AAC-483A-9D6F-6C24E2429052}" srcOrd="0" destOrd="0" presId="urn:microsoft.com/office/officeart/2005/8/layout/list1"/>
    <dgm:cxn modelId="{8D4390D1-A5F5-420E-90EA-51B70A6EBD80}" type="presParOf" srcId="{D49FB748-7AAC-483A-9D6F-6C24E2429052}" destId="{DFCF0812-8038-44E2-94AA-80324494478B}" srcOrd="0" destOrd="0" presId="urn:microsoft.com/office/officeart/2005/8/layout/list1"/>
    <dgm:cxn modelId="{0DD92D61-5694-4A21-97BB-A853B2204AF6}" type="presParOf" srcId="{D49FB748-7AAC-483A-9D6F-6C24E2429052}" destId="{A079E11F-CD4D-46A0-B611-E1BEA84CF6B6}" srcOrd="1" destOrd="0" presId="urn:microsoft.com/office/officeart/2005/8/layout/list1"/>
    <dgm:cxn modelId="{105A82A3-1148-4067-9C38-C95F62B14841}" type="presParOf" srcId="{9D388383-825F-4C43-A9EC-62D642E7129F}" destId="{822B495A-DC5C-4EF1-9F86-C1AAA89BF169}" srcOrd="1" destOrd="0" presId="urn:microsoft.com/office/officeart/2005/8/layout/list1"/>
    <dgm:cxn modelId="{AFDAA002-520B-4AF8-BACB-9432963AB113}" type="presParOf" srcId="{9D388383-825F-4C43-A9EC-62D642E7129F}" destId="{0F4F94EE-7660-4273-8A52-DB8874F9ED59}" srcOrd="2" destOrd="0" presId="urn:microsoft.com/office/officeart/2005/8/layout/list1"/>
    <dgm:cxn modelId="{BDD42182-D2C7-430A-B02F-DBC1CA1A7D5E}" type="presParOf" srcId="{9D388383-825F-4C43-A9EC-62D642E7129F}" destId="{9C45E76B-D438-49B0-A4B3-C3132F63859F}" srcOrd="3" destOrd="0" presId="urn:microsoft.com/office/officeart/2005/8/layout/list1"/>
    <dgm:cxn modelId="{67ADB5BB-7A0B-4FA1-9637-58A930F527C9}" type="presParOf" srcId="{9D388383-825F-4C43-A9EC-62D642E7129F}" destId="{0899AABE-648C-4BEE-84BD-FEA8666E6035}" srcOrd="4" destOrd="0" presId="urn:microsoft.com/office/officeart/2005/8/layout/list1"/>
    <dgm:cxn modelId="{32429E26-0BB8-4415-ABF8-8FC1CE3EC87B}" type="presParOf" srcId="{0899AABE-648C-4BEE-84BD-FEA8666E6035}" destId="{3EB71808-A9E0-40C9-945D-4F0597740215}" srcOrd="0" destOrd="0" presId="urn:microsoft.com/office/officeart/2005/8/layout/list1"/>
    <dgm:cxn modelId="{4D933770-49C7-4B78-A972-7083439C683C}" type="presParOf" srcId="{0899AABE-648C-4BEE-84BD-FEA8666E6035}" destId="{35ACE7A0-9294-4B6F-AAF4-F4BE174B5905}" srcOrd="1" destOrd="0" presId="urn:microsoft.com/office/officeart/2005/8/layout/list1"/>
    <dgm:cxn modelId="{24323629-6CCC-4CED-9A92-765316D2ED24}" type="presParOf" srcId="{9D388383-825F-4C43-A9EC-62D642E7129F}" destId="{63D58C02-9E45-4B80-BF0F-9FFC13BAEB2E}" srcOrd="5" destOrd="0" presId="urn:microsoft.com/office/officeart/2005/8/layout/list1"/>
    <dgm:cxn modelId="{7F939DD1-19FE-4DA6-9677-04703D05C5DA}" type="presParOf" srcId="{9D388383-825F-4C43-A9EC-62D642E7129F}" destId="{37357FBE-1C31-4023-A37C-4DAF475DBFC8}" srcOrd="6" destOrd="0" presId="urn:microsoft.com/office/officeart/2005/8/layout/list1"/>
    <dgm:cxn modelId="{6C38B51A-3379-486D-8345-69D033A3B8B2}" type="presParOf" srcId="{9D388383-825F-4C43-A9EC-62D642E7129F}" destId="{C8A58D57-4351-41BD-87E5-7C176CE28DD5}" srcOrd="7" destOrd="0" presId="urn:microsoft.com/office/officeart/2005/8/layout/list1"/>
    <dgm:cxn modelId="{08BFD146-7BF3-4AE8-A146-9836E31C999B}" type="presParOf" srcId="{9D388383-825F-4C43-A9EC-62D642E7129F}" destId="{2D79034E-A1E2-46D4-ABDE-BBF37F67FB61}" srcOrd="8" destOrd="0" presId="urn:microsoft.com/office/officeart/2005/8/layout/list1"/>
    <dgm:cxn modelId="{9D2904E7-DBD9-4731-A97C-950A6BF351C6}" type="presParOf" srcId="{2D79034E-A1E2-46D4-ABDE-BBF37F67FB61}" destId="{EEBDF143-8286-4702-B4FE-2797AB2F0BE8}" srcOrd="0" destOrd="0" presId="urn:microsoft.com/office/officeart/2005/8/layout/list1"/>
    <dgm:cxn modelId="{E2333A70-0214-40DC-89A5-43F6B16B2107}" type="presParOf" srcId="{2D79034E-A1E2-46D4-ABDE-BBF37F67FB61}" destId="{08992245-609D-4816-81B9-F22650342D73}" srcOrd="1" destOrd="0" presId="urn:microsoft.com/office/officeart/2005/8/layout/list1"/>
    <dgm:cxn modelId="{521466EF-D8A1-41DC-AAFF-1FA172E20AF2}" type="presParOf" srcId="{9D388383-825F-4C43-A9EC-62D642E7129F}" destId="{A1AB3762-4711-4753-8C52-1334D58F451C}" srcOrd="9" destOrd="0" presId="urn:microsoft.com/office/officeart/2005/8/layout/list1"/>
    <dgm:cxn modelId="{02AE0291-7ECC-45EA-9724-8A03AB303446}" type="presParOf" srcId="{9D388383-825F-4C43-A9EC-62D642E7129F}" destId="{2C39EE21-BACC-4500-A39F-2C48B8CF2056}" srcOrd="10" destOrd="0" presId="urn:microsoft.com/office/officeart/2005/8/layout/list1"/>
    <dgm:cxn modelId="{9CA39066-8A36-482F-BE61-72A3CE70931E}" type="presParOf" srcId="{9D388383-825F-4C43-A9EC-62D642E7129F}" destId="{82963323-5796-42C8-BAF9-2741857C0089}" srcOrd="11" destOrd="0" presId="urn:microsoft.com/office/officeart/2005/8/layout/list1"/>
    <dgm:cxn modelId="{7E53B6A4-B7C0-4C4E-BAEE-1419A94CB805}" type="presParOf" srcId="{9D388383-825F-4C43-A9EC-62D642E7129F}" destId="{E8561094-E1B9-4F87-A2F2-D92D1F2C7D97}" srcOrd="12" destOrd="0" presId="urn:microsoft.com/office/officeart/2005/8/layout/list1"/>
    <dgm:cxn modelId="{500CBA0C-A142-4F2D-901F-812C9F658A1C}" type="presParOf" srcId="{E8561094-E1B9-4F87-A2F2-D92D1F2C7D97}" destId="{28CC51B9-5AE0-463B-A63D-92B02E389153}" srcOrd="0" destOrd="0" presId="urn:microsoft.com/office/officeart/2005/8/layout/list1"/>
    <dgm:cxn modelId="{A08408FD-C630-476E-92DC-A8D73CD9725F}" type="presParOf" srcId="{E8561094-E1B9-4F87-A2F2-D92D1F2C7D97}" destId="{8B531E20-62B2-4C1A-8730-9EB99DE5D23D}" srcOrd="1" destOrd="0" presId="urn:microsoft.com/office/officeart/2005/8/layout/list1"/>
    <dgm:cxn modelId="{783D5658-40B8-4D77-906C-B4752DE76FC1}" type="presParOf" srcId="{9D388383-825F-4C43-A9EC-62D642E7129F}" destId="{A1CC464B-E7EA-4A2A-BB2A-4054A35B8A9E}" srcOrd="13" destOrd="0" presId="urn:microsoft.com/office/officeart/2005/8/layout/list1"/>
    <dgm:cxn modelId="{8C684328-A2DE-49B3-ABD9-61C5633BEE4B}" type="presParOf" srcId="{9D388383-825F-4C43-A9EC-62D642E7129F}" destId="{CA99B0CD-148E-4F59-B2E9-E9356D3CF1ED}" srcOrd="14" destOrd="0" presId="urn:microsoft.com/office/officeart/2005/8/layout/list1"/>
    <dgm:cxn modelId="{74E6FF88-4593-4F37-A3BB-429C814EBEA1}" type="presParOf" srcId="{9D388383-825F-4C43-A9EC-62D642E7129F}" destId="{68CFB620-AD0A-405C-8E59-EC36C7ED5C1C}" srcOrd="15" destOrd="0" presId="urn:microsoft.com/office/officeart/2005/8/layout/list1"/>
    <dgm:cxn modelId="{319D7F19-E0A9-42E5-AB8B-AF086776390E}" type="presParOf" srcId="{9D388383-825F-4C43-A9EC-62D642E7129F}" destId="{9099AA45-21D3-4C72-B388-3E585B61CE02}" srcOrd="16" destOrd="0" presId="urn:microsoft.com/office/officeart/2005/8/layout/list1"/>
    <dgm:cxn modelId="{77EF81AB-8CC3-4ADD-8A34-C64BF224D7A6}" type="presParOf" srcId="{9099AA45-21D3-4C72-B388-3E585B61CE02}" destId="{FF997409-14FA-446A-A625-C1FB73E005DD}" srcOrd="0" destOrd="0" presId="urn:microsoft.com/office/officeart/2005/8/layout/list1"/>
    <dgm:cxn modelId="{1DD1DC0C-AFFC-44C4-993D-BE6C97915325}" type="presParOf" srcId="{9099AA45-21D3-4C72-B388-3E585B61CE02}" destId="{B36B9F98-43A4-4C45-9D63-1FCAB345420A}" srcOrd="1" destOrd="0" presId="urn:microsoft.com/office/officeart/2005/8/layout/list1"/>
    <dgm:cxn modelId="{28212213-1947-4661-B48B-B1BFD232C055}" type="presParOf" srcId="{9D388383-825F-4C43-A9EC-62D642E7129F}" destId="{6981862B-A063-4679-B197-94855EDB3168}" srcOrd="17" destOrd="0" presId="urn:microsoft.com/office/officeart/2005/8/layout/list1"/>
    <dgm:cxn modelId="{CA388505-CE56-409E-A203-5A095D6B12DB}" type="presParOf" srcId="{9D388383-825F-4C43-A9EC-62D642E7129F}" destId="{BCF4B83A-C7C0-4E8F-A089-79D985D708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F94EE-7660-4273-8A52-DB8874F9ED59}">
      <dsp:nvSpPr>
        <dsp:cNvPr id="0" name=""/>
        <dsp:cNvSpPr/>
      </dsp:nvSpPr>
      <dsp:spPr>
        <a:xfrm>
          <a:off x="0" y="247713"/>
          <a:ext cx="11040000" cy="35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079E11F-CD4D-46A0-B611-E1BEA84CF6B6}">
      <dsp:nvSpPr>
        <dsp:cNvPr id="0" name=""/>
        <dsp:cNvSpPr/>
      </dsp:nvSpPr>
      <dsp:spPr>
        <a:xfrm>
          <a:off x="552000" y="41073"/>
          <a:ext cx="7728000" cy="413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0" tIns="0" rIns="292100" bIns="0" numCol="1" spcCol="1270" anchor="ctr" anchorCtr="0">
          <a:noAutofit/>
        </a:bodyPr>
        <a:lstStyle/>
        <a:p>
          <a:pPr marL="0" lvl="0" indent="0" algn="l" defTabSz="622300">
            <a:lnSpc>
              <a:spcPct val="90000"/>
            </a:lnSpc>
            <a:spcBef>
              <a:spcPct val="0"/>
            </a:spcBef>
            <a:spcAft>
              <a:spcPct val="35000"/>
            </a:spcAft>
            <a:buNone/>
          </a:pPr>
          <a:r>
            <a:rPr lang="en-GB" sz="1400" kern="1200"/>
            <a:t>Welcome </a:t>
          </a:r>
          <a:r>
            <a:rPr lang="en-US" sz="1400" kern="1200"/>
            <a:t>and programme update </a:t>
          </a:r>
        </a:p>
      </dsp:txBody>
      <dsp:txXfrm>
        <a:off x="572175" y="61248"/>
        <a:ext cx="7687650" cy="372930"/>
      </dsp:txXfrm>
    </dsp:sp>
    <dsp:sp modelId="{37357FBE-1C31-4023-A37C-4DAF475DBFC8}">
      <dsp:nvSpPr>
        <dsp:cNvPr id="0" name=""/>
        <dsp:cNvSpPr/>
      </dsp:nvSpPr>
      <dsp:spPr>
        <a:xfrm>
          <a:off x="0" y="882753"/>
          <a:ext cx="11040000" cy="35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5ACE7A0-9294-4B6F-AAF4-F4BE174B5905}">
      <dsp:nvSpPr>
        <dsp:cNvPr id="0" name=""/>
        <dsp:cNvSpPr/>
      </dsp:nvSpPr>
      <dsp:spPr>
        <a:xfrm>
          <a:off x="552000" y="676113"/>
          <a:ext cx="7728000" cy="413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0" tIns="0" rIns="292100" bIns="0" numCol="1" spcCol="1270" anchor="ctr" anchorCtr="0">
          <a:noAutofit/>
        </a:bodyPr>
        <a:lstStyle/>
        <a:p>
          <a:pPr marL="0" lvl="0" indent="0" algn="l" defTabSz="622300">
            <a:lnSpc>
              <a:spcPct val="90000"/>
            </a:lnSpc>
            <a:spcBef>
              <a:spcPct val="0"/>
            </a:spcBef>
            <a:spcAft>
              <a:spcPct val="35000"/>
            </a:spcAft>
            <a:buNone/>
          </a:pPr>
          <a:r>
            <a:rPr lang="en-GB" sz="1400" kern="1200" dirty="0"/>
            <a:t>Key messages from School B Mentor training &amp; being  an MFL mentor </a:t>
          </a:r>
          <a:endParaRPr lang="en-US" sz="1400" kern="1200" dirty="0"/>
        </a:p>
      </dsp:txBody>
      <dsp:txXfrm>
        <a:off x="572175" y="696288"/>
        <a:ext cx="7687650" cy="372930"/>
      </dsp:txXfrm>
    </dsp:sp>
    <dsp:sp modelId="{2C39EE21-BACC-4500-A39F-2C48B8CF2056}">
      <dsp:nvSpPr>
        <dsp:cNvPr id="0" name=""/>
        <dsp:cNvSpPr/>
      </dsp:nvSpPr>
      <dsp:spPr>
        <a:xfrm>
          <a:off x="0" y="1517793"/>
          <a:ext cx="11040000" cy="35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992245-609D-4816-81B9-F22650342D73}">
      <dsp:nvSpPr>
        <dsp:cNvPr id="0" name=""/>
        <dsp:cNvSpPr/>
      </dsp:nvSpPr>
      <dsp:spPr>
        <a:xfrm>
          <a:off x="552000" y="1311153"/>
          <a:ext cx="7728000" cy="413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0" tIns="0" rIns="292100" bIns="0" numCol="1" spcCol="1270" anchor="ctr" anchorCtr="0">
          <a:noAutofit/>
        </a:bodyPr>
        <a:lstStyle/>
        <a:p>
          <a:pPr marL="0" lvl="0" indent="0" algn="l" defTabSz="622300">
            <a:lnSpc>
              <a:spcPct val="90000"/>
            </a:lnSpc>
            <a:spcBef>
              <a:spcPct val="0"/>
            </a:spcBef>
            <a:spcAft>
              <a:spcPct val="35000"/>
            </a:spcAft>
            <a:buNone/>
          </a:pPr>
          <a:r>
            <a:rPr lang="en-GB" sz="1400" kern="1200" dirty="0"/>
            <a:t>Starting from where they are: key strengths and areas for development</a:t>
          </a:r>
          <a:endParaRPr lang="en-US" sz="1400" kern="1200" dirty="0"/>
        </a:p>
      </dsp:txBody>
      <dsp:txXfrm>
        <a:off x="572175" y="1331328"/>
        <a:ext cx="7687650" cy="372930"/>
      </dsp:txXfrm>
    </dsp:sp>
    <dsp:sp modelId="{CA99B0CD-148E-4F59-B2E9-E9356D3CF1ED}">
      <dsp:nvSpPr>
        <dsp:cNvPr id="0" name=""/>
        <dsp:cNvSpPr/>
      </dsp:nvSpPr>
      <dsp:spPr>
        <a:xfrm>
          <a:off x="0" y="2152833"/>
          <a:ext cx="11040000" cy="18963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6827" tIns="291592" rIns="856827" bIns="99568" numCol="1" spcCol="1270" anchor="t" anchorCtr="0">
          <a:noAutofit/>
        </a:bodyPr>
        <a:lstStyle/>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lang="en-US" sz="1400" kern="1200" dirty="0"/>
            <a:t>ITAP 4 Assessment, feedback and progress</a:t>
          </a:r>
        </a:p>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lang="en-US" sz="1400" kern="1200" dirty="0"/>
            <a:t>Making the most of opportunities at School B</a:t>
          </a:r>
        </a:p>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lang="en-US" sz="1400" kern="1200" dirty="0"/>
            <a:t>Targets and strategies for </a:t>
          </a:r>
          <a:r>
            <a:rPr lang="en-US" sz="1400" kern="1200" dirty="0" err="1"/>
            <a:t>WRoPs</a:t>
          </a:r>
          <a:endParaRPr lang="en-US" sz="1400" kern="1200" dirty="0"/>
        </a:p>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lang="en-US" sz="1400" kern="1200" dirty="0"/>
            <a:t>Using the mentor bulletins and conversation prompts </a:t>
          </a:r>
        </a:p>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lang="en-US" sz="1400" kern="1200" dirty="0"/>
            <a:t>Observation and feedback</a:t>
          </a:r>
        </a:p>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lang="en-US" sz="1400" kern="1200" dirty="0"/>
            <a:t>Supporting planning</a:t>
          </a:r>
        </a:p>
        <a:p>
          <a:pPr marL="0" marR="0" lvl="0" indent="0" algn="l" defTabSz="914400" eaLnBrk="1" fontAlgn="auto" latinLnBrk="0" hangingPunct="1">
            <a:lnSpc>
              <a:spcPct val="100000"/>
            </a:lnSpc>
            <a:spcBef>
              <a:spcPts val="0"/>
            </a:spcBef>
            <a:spcAft>
              <a:spcPts val="0"/>
            </a:spcAft>
            <a:buClrTx/>
            <a:buSzTx/>
            <a:buFont typeface="+mj-lt"/>
            <a:buAutoNum type="arabicPeriod"/>
            <a:tabLst/>
            <a:defRPr/>
          </a:pPr>
          <a:r>
            <a:rPr lang="en-US" sz="1400" kern="1200" dirty="0"/>
            <a:t>Looking towards Report 3 and the Teachers’ Standards </a:t>
          </a:r>
        </a:p>
      </dsp:txBody>
      <dsp:txXfrm>
        <a:off x="0" y="2152833"/>
        <a:ext cx="11040000" cy="1896300"/>
      </dsp:txXfrm>
    </dsp:sp>
    <dsp:sp modelId="{8B531E20-62B2-4C1A-8730-9EB99DE5D23D}">
      <dsp:nvSpPr>
        <dsp:cNvPr id="0" name=""/>
        <dsp:cNvSpPr/>
      </dsp:nvSpPr>
      <dsp:spPr>
        <a:xfrm>
          <a:off x="552000" y="1946193"/>
          <a:ext cx="7728000" cy="413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0" tIns="0" rIns="292100" bIns="0" numCol="1" spcCol="1270" anchor="ctr" anchorCtr="0">
          <a:noAutofit/>
        </a:bodyPr>
        <a:lstStyle/>
        <a:p>
          <a:pPr marL="0" lvl="0" indent="0" algn="l" defTabSz="622300">
            <a:lnSpc>
              <a:spcPct val="90000"/>
            </a:lnSpc>
            <a:spcBef>
              <a:spcPct val="0"/>
            </a:spcBef>
            <a:spcAft>
              <a:spcPct val="35000"/>
            </a:spcAft>
            <a:buNone/>
          </a:pPr>
          <a:r>
            <a:rPr lang="en-US" sz="1400" kern="1200" dirty="0"/>
            <a:t>Supporting MFL RPTs in the independent stage: </a:t>
          </a:r>
        </a:p>
      </dsp:txBody>
      <dsp:txXfrm>
        <a:off x="572175" y="1966368"/>
        <a:ext cx="7687650" cy="372930"/>
      </dsp:txXfrm>
    </dsp:sp>
    <dsp:sp modelId="{BCF4B83A-C7C0-4E8F-A089-79D985D7088B}">
      <dsp:nvSpPr>
        <dsp:cNvPr id="0" name=""/>
        <dsp:cNvSpPr/>
      </dsp:nvSpPr>
      <dsp:spPr>
        <a:xfrm>
          <a:off x="0" y="4331374"/>
          <a:ext cx="11040000" cy="35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6B9F98-43A4-4C45-9D63-1FCAB345420A}">
      <dsp:nvSpPr>
        <dsp:cNvPr id="0" name=""/>
        <dsp:cNvSpPr/>
      </dsp:nvSpPr>
      <dsp:spPr>
        <a:xfrm>
          <a:off x="552000" y="4124733"/>
          <a:ext cx="7728000" cy="413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0" tIns="0" rIns="292100" bIns="0" numCol="1" spcCol="1270" anchor="ctr" anchorCtr="0">
          <a:noAutofit/>
        </a:bodyPr>
        <a:lstStyle/>
        <a:p>
          <a:pPr marL="0" lvl="0" indent="0" algn="l" defTabSz="622300">
            <a:lnSpc>
              <a:spcPct val="90000"/>
            </a:lnSpc>
            <a:spcBef>
              <a:spcPct val="0"/>
            </a:spcBef>
            <a:spcAft>
              <a:spcPct val="35000"/>
            </a:spcAft>
            <a:buNone/>
          </a:pPr>
          <a:r>
            <a:rPr lang="en-US" sz="1400" kern="1200"/>
            <a:t>AOB </a:t>
          </a:r>
        </a:p>
      </dsp:txBody>
      <dsp:txXfrm>
        <a:off x="572175" y="4144908"/>
        <a:ext cx="768765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1"/>
            <a:ext cx="2945874"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51802" y="1"/>
            <a:ext cx="2945874"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429988"/>
            <a:ext cx="2945874"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51802" y="9429988"/>
            <a:ext cx="2945874" cy="49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45874"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50197" y="1"/>
            <a:ext cx="2945874"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93663" y="744538"/>
            <a:ext cx="6613525"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448" y="4715793"/>
            <a:ext cx="5438782" cy="44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428390"/>
            <a:ext cx="2945874"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50197" y="9428390"/>
            <a:ext cx="2945874" cy="49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a:t>
            </a:fld>
            <a:endParaRPr lang="en-GB" altLang="en-US" dirty="0"/>
          </a:p>
        </p:txBody>
      </p:sp>
    </p:spTree>
    <p:extLst>
      <p:ext uri="{BB962C8B-B14F-4D97-AF65-F5344CB8AC3E}">
        <p14:creationId xmlns:p14="http://schemas.microsoft.com/office/powerpoint/2010/main" val="412345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7799" y="4743221"/>
            <a:ext cx="5502390" cy="44935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Language learning a complex process and for different purposes.</a:t>
            </a:r>
          </a:p>
          <a:p>
            <a:pPr marL="0" lvl="0" indent="0" algn="l" rtl="0">
              <a:spcBef>
                <a:spcPts val="0"/>
              </a:spcBef>
              <a:spcAft>
                <a:spcPts val="0"/>
              </a:spcAft>
              <a:buNone/>
            </a:pPr>
            <a:r>
              <a:rPr lang="en-GB" dirty="0"/>
              <a:t>It is easy to reduce it to learning content for GCSE.</a:t>
            </a:r>
            <a:endParaRPr dirty="0"/>
          </a:p>
        </p:txBody>
      </p:sp>
      <p:sp>
        <p:nvSpPr>
          <p:cNvPr id="169" name="Google Shape;169;p6:notes"/>
          <p:cNvSpPr>
            <a:spLocks noGrp="1" noRot="1" noChangeAspect="1"/>
          </p:cNvSpPr>
          <p:nvPr>
            <p:ph type="sldImg" idx="2"/>
          </p:nvPr>
        </p:nvSpPr>
        <p:spPr>
          <a:xfrm>
            <a:off x="111125" y="749300"/>
            <a:ext cx="6654800" cy="3744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347571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15149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13</a:t>
            </a:fld>
            <a:endParaRPr lang="en-GB" altLang="en-US" dirty="0"/>
          </a:p>
        </p:txBody>
      </p:sp>
    </p:spTree>
    <p:extLst>
      <p:ext uri="{BB962C8B-B14F-4D97-AF65-F5344CB8AC3E}">
        <p14:creationId xmlns:p14="http://schemas.microsoft.com/office/powerpoint/2010/main" val="4285870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14</a:t>
            </a:fld>
            <a:endParaRPr lang="en-GB" altLang="en-US" dirty="0"/>
          </a:p>
        </p:txBody>
      </p:sp>
    </p:spTree>
    <p:extLst>
      <p:ext uri="{BB962C8B-B14F-4D97-AF65-F5344CB8AC3E}">
        <p14:creationId xmlns:p14="http://schemas.microsoft.com/office/powerpoint/2010/main" val="3739464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15</a:t>
            </a:fld>
            <a:endParaRPr lang="en-GB" altLang="en-US" dirty="0"/>
          </a:p>
        </p:txBody>
      </p:sp>
    </p:spTree>
    <p:extLst>
      <p:ext uri="{BB962C8B-B14F-4D97-AF65-F5344CB8AC3E}">
        <p14:creationId xmlns:p14="http://schemas.microsoft.com/office/powerpoint/2010/main" val="2377212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16</a:t>
            </a:fld>
            <a:endParaRPr lang="en-GB" altLang="en-US" dirty="0"/>
          </a:p>
        </p:txBody>
      </p:sp>
    </p:spTree>
    <p:extLst>
      <p:ext uri="{BB962C8B-B14F-4D97-AF65-F5344CB8AC3E}">
        <p14:creationId xmlns:p14="http://schemas.microsoft.com/office/powerpoint/2010/main" val="81632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What have you learnt about your RPT in terms of their strengths and areas for development? </a:t>
            </a:r>
            <a:r>
              <a:rPr lang="en-GB" sz="1200" dirty="0">
                <a:effectLst/>
                <a:latin typeface="Calibri" panose="020F0502020204030204" pitchFamily="34" charset="0"/>
                <a:ea typeface="Calibri" panose="020F0502020204030204" pitchFamily="34" charset="0"/>
                <a:cs typeface="Arial" panose="020B0604020202020204" pitchFamily="34" charset="0"/>
              </a:rPr>
              <a:t>– ideas in the chat.  Are there commonalities? What is very specific to your RPT?</a:t>
            </a:r>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1287842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198767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19</a:t>
            </a:fld>
            <a:endParaRPr lang="en-GB" altLang="en-US" dirty="0"/>
          </a:p>
        </p:txBody>
      </p:sp>
    </p:spTree>
    <p:extLst>
      <p:ext uri="{BB962C8B-B14F-4D97-AF65-F5344CB8AC3E}">
        <p14:creationId xmlns:p14="http://schemas.microsoft.com/office/powerpoint/2010/main" val="182718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AutoNum type="arabicPeriod"/>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a:t>
            </a:fld>
            <a:endParaRPr lang="en-GB" altLang="en-US" dirty="0"/>
          </a:p>
        </p:txBody>
      </p:sp>
    </p:spTree>
    <p:extLst>
      <p:ext uri="{BB962C8B-B14F-4D97-AF65-F5344CB8AC3E}">
        <p14:creationId xmlns:p14="http://schemas.microsoft.com/office/powerpoint/2010/main" val="154173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21</a:t>
            </a:fld>
            <a:endParaRPr lang="en-GB" altLang="en-US" dirty="0"/>
          </a:p>
        </p:txBody>
      </p:sp>
    </p:spTree>
    <p:extLst>
      <p:ext uri="{BB962C8B-B14F-4D97-AF65-F5344CB8AC3E}">
        <p14:creationId xmlns:p14="http://schemas.microsoft.com/office/powerpoint/2010/main" val="408509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22</a:t>
            </a:fld>
            <a:endParaRPr lang="en-GB" altLang="en-US" dirty="0"/>
          </a:p>
        </p:txBody>
      </p:sp>
    </p:spTree>
    <p:extLst>
      <p:ext uri="{BB962C8B-B14F-4D97-AF65-F5344CB8AC3E}">
        <p14:creationId xmlns:p14="http://schemas.microsoft.com/office/powerpoint/2010/main" val="1317346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23</a:t>
            </a:fld>
            <a:endParaRPr lang="en-GB" altLang="en-US" dirty="0"/>
          </a:p>
        </p:txBody>
      </p:sp>
    </p:spTree>
    <p:extLst>
      <p:ext uri="{BB962C8B-B14F-4D97-AF65-F5344CB8AC3E}">
        <p14:creationId xmlns:p14="http://schemas.microsoft.com/office/powerpoint/2010/main" val="356140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24</a:t>
            </a:fld>
            <a:endParaRPr lang="en-GB" altLang="en-US" dirty="0"/>
          </a:p>
        </p:txBody>
      </p:sp>
    </p:spTree>
    <p:extLst>
      <p:ext uri="{BB962C8B-B14F-4D97-AF65-F5344CB8AC3E}">
        <p14:creationId xmlns:p14="http://schemas.microsoft.com/office/powerpoint/2010/main" val="1497578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25</a:t>
            </a:fld>
            <a:endParaRPr lang="en-GB" altLang="en-US" dirty="0"/>
          </a:p>
        </p:txBody>
      </p:sp>
    </p:spTree>
    <p:extLst>
      <p:ext uri="{BB962C8B-B14F-4D97-AF65-F5344CB8AC3E}">
        <p14:creationId xmlns:p14="http://schemas.microsoft.com/office/powerpoint/2010/main" val="4133647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26</a:t>
            </a:fld>
            <a:endParaRPr lang="en-GB" altLang="en-US" dirty="0"/>
          </a:p>
        </p:txBody>
      </p:sp>
    </p:spTree>
    <p:extLst>
      <p:ext uri="{BB962C8B-B14F-4D97-AF65-F5344CB8AC3E}">
        <p14:creationId xmlns:p14="http://schemas.microsoft.com/office/powerpoint/2010/main" val="258867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27</a:t>
            </a:fld>
            <a:endParaRPr lang="en-GB" altLang="en-US" dirty="0"/>
          </a:p>
        </p:txBody>
      </p:sp>
    </p:spTree>
    <p:extLst>
      <p:ext uri="{BB962C8B-B14F-4D97-AF65-F5344CB8AC3E}">
        <p14:creationId xmlns:p14="http://schemas.microsoft.com/office/powerpoint/2010/main" val="405713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Targets should address intended </a:t>
            </a:r>
            <a:r>
              <a:rPr lang="en-US" i="1" dirty="0">
                <a:latin typeface="Calibri"/>
                <a:cs typeface="Calibri"/>
              </a:rPr>
              <a:t>learning</a:t>
            </a:r>
            <a:r>
              <a:rPr lang="en-US" dirty="0">
                <a:latin typeface="Calibri"/>
                <a:cs typeface="Calibri"/>
              </a:rPr>
              <a:t> of the RPT e.g. tighter/clearer use of time in lessons.  Using 'so that' can help clarify the </a:t>
            </a:r>
            <a:r>
              <a:rPr lang="en-US" i="1" dirty="0">
                <a:latin typeface="Calibri"/>
                <a:cs typeface="Calibri"/>
              </a:rPr>
              <a:t>purpose</a:t>
            </a:r>
            <a:r>
              <a:rPr lang="en-US" dirty="0">
                <a:latin typeface="Calibri"/>
                <a:cs typeface="Calibri"/>
              </a:rPr>
              <a:t> of the target.  </a:t>
            </a:r>
          </a:p>
          <a:p>
            <a:r>
              <a:rPr lang="en-US" dirty="0">
                <a:latin typeface="Calibri"/>
                <a:cs typeface="Calibri"/>
              </a:rPr>
              <a:t>Should be able to demonstrate they've addressed the targets each week.  </a:t>
            </a:r>
          </a:p>
          <a:p>
            <a:r>
              <a:rPr lang="en-US" dirty="0">
                <a:latin typeface="Calibri"/>
                <a:cs typeface="Calibri"/>
              </a:rPr>
              <a:t>Reminder that this is covered in mentor curriculum video 3.2 available in the Mentor Hub: https://sitesb.reading.ac.uk/ioe-mentoring/sample-page/pgce-secondary/  https://www.youtube.com/watch?v=qlzDVGn4KrM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28</a:t>
            </a:fld>
            <a:endParaRPr lang="en-GB" altLang="en-US" dirty="0"/>
          </a:p>
        </p:txBody>
      </p:sp>
    </p:spTree>
    <p:extLst>
      <p:ext uri="{BB962C8B-B14F-4D97-AF65-F5344CB8AC3E}">
        <p14:creationId xmlns:p14="http://schemas.microsoft.com/office/powerpoint/2010/main" val="1509493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Example B from previous slide: </a:t>
            </a:r>
            <a:r>
              <a:rPr lang="en-US" i="1">
                <a:latin typeface="Effra"/>
              </a:rPr>
              <a:t>Assign approximate timings to each lesson activity, so that things don't over run.  Use a timer to help. </a:t>
            </a:r>
            <a:endParaRPr lang="en-US">
              <a:latin typeface="Effra"/>
            </a:endParaRPr>
          </a:p>
          <a:p>
            <a:r>
              <a:rPr lang="en-US" dirty="0">
                <a:latin typeface="Calibri"/>
                <a:cs typeface="Calibri"/>
              </a:rPr>
              <a:t>What to do when targets are carried over.</a:t>
            </a:r>
            <a:endParaRPr lang="en-US" dirty="0"/>
          </a:p>
          <a:p>
            <a:r>
              <a:rPr lang="en-US" dirty="0">
                <a:latin typeface="Calibri"/>
                <a:cs typeface="Calibri"/>
              </a:rPr>
              <a:t>Strategies to meet the target.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29</a:t>
            </a:fld>
            <a:endParaRPr lang="en-GB" altLang="en-US" dirty="0"/>
          </a:p>
        </p:txBody>
      </p:sp>
    </p:spTree>
    <p:extLst>
      <p:ext uri="{BB962C8B-B14F-4D97-AF65-F5344CB8AC3E}">
        <p14:creationId xmlns:p14="http://schemas.microsoft.com/office/powerpoint/2010/main" val="622198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Completion of this training, including the mentor reflection, will result in </a:t>
            </a:r>
            <a:r>
              <a:rPr lang="en-GB" dirty="0" err="1"/>
              <a:t>UoR</a:t>
            </a:r>
            <a:r>
              <a:rPr lang="en-GB" dirty="0"/>
              <a:t> mentor certification. </a:t>
            </a:r>
            <a:r>
              <a:rPr kumimoji="0" lang="en-GB" altLang="en-US" sz="1200" b="0" i="0" u="none" strike="noStrike" cap="none" normalizeH="0" baseline="0" dirty="0">
                <a:ln>
                  <a:noFill/>
                </a:ln>
                <a:solidFill>
                  <a:schemeClr val="tx1"/>
                </a:solidFill>
                <a:effectLst/>
                <a:latin typeface="Aptos" panose="020B0004020202020204" pitchFamily="34" charset="0"/>
                <a:cs typeface="Segoe UI" panose="020B0502040204020203" pitchFamily="34" charset="0"/>
              </a:rPr>
              <a:t>Module 4 ‘Supporting Independence &amp; Specialism’ has started.  As you can see the mentor modules are aligned to the RPTs’ developmental stages.  </a:t>
            </a:r>
            <a:endParaRPr kumimoji="0" lang="en-GB" altLang="en-US" sz="900" b="0" i="0" u="none" strike="noStrike" cap="none" normalizeH="0" baseline="0" dirty="0">
              <a:ln>
                <a:noFill/>
              </a:ln>
              <a:solidFill>
                <a:schemeClr val="tx1"/>
              </a:solidFill>
              <a:effectLst/>
            </a:endParaRPr>
          </a:p>
          <a:p>
            <a:endParaRPr lang="en-GB" dirty="0"/>
          </a:p>
          <a:p>
            <a:r>
              <a:rPr lang="en-GB" dirty="0"/>
              <a:t>Any questions at this point about mentor training?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30</a:t>
            </a:fld>
            <a:endParaRPr lang="en-GB" altLang="en-US" dirty="0"/>
          </a:p>
        </p:txBody>
      </p:sp>
    </p:spTree>
    <p:extLst>
      <p:ext uri="{BB962C8B-B14F-4D97-AF65-F5344CB8AC3E}">
        <p14:creationId xmlns:p14="http://schemas.microsoft.com/office/powerpoint/2010/main" val="70562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a:t>
            </a:fld>
            <a:endParaRPr lang="en-GB" altLang="en-US" dirty="0"/>
          </a:p>
        </p:txBody>
      </p:sp>
    </p:spTree>
    <p:extLst>
      <p:ext uri="{BB962C8B-B14F-4D97-AF65-F5344CB8AC3E}">
        <p14:creationId xmlns:p14="http://schemas.microsoft.com/office/powerpoint/2010/main" val="3052497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31</a:t>
            </a:fld>
            <a:endParaRPr lang="en-GB" altLang="en-US" dirty="0"/>
          </a:p>
        </p:txBody>
      </p:sp>
    </p:spTree>
    <p:extLst>
      <p:ext uri="{BB962C8B-B14F-4D97-AF65-F5344CB8AC3E}">
        <p14:creationId xmlns:p14="http://schemas.microsoft.com/office/powerpoint/2010/main" val="4077124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anyone has used any so far this year (or from last 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How and when could you use these prompt questions with your RPT?  What might your follow up guidance be in response to their answers? </a:t>
            </a:r>
          </a:p>
          <a:p>
            <a:r>
              <a:rPr lang="en-GB" dirty="0"/>
              <a:t>ear) and how they used them.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32</a:t>
            </a:fld>
            <a:endParaRPr lang="en-GB" altLang="en-US" dirty="0"/>
          </a:p>
        </p:txBody>
      </p:sp>
    </p:spTree>
    <p:extLst>
      <p:ext uri="{BB962C8B-B14F-4D97-AF65-F5344CB8AC3E}">
        <p14:creationId xmlns:p14="http://schemas.microsoft.com/office/powerpoint/2010/main" val="3874593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33</a:t>
            </a:fld>
            <a:endParaRPr lang="en-GB" altLang="en-US" dirty="0"/>
          </a:p>
        </p:txBody>
      </p:sp>
    </p:spTree>
    <p:extLst>
      <p:ext uri="{BB962C8B-B14F-4D97-AF65-F5344CB8AC3E}">
        <p14:creationId xmlns:p14="http://schemas.microsoft.com/office/powerpoint/2010/main" val="1105747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34</a:t>
            </a:fld>
            <a:endParaRPr lang="en-GB" altLang="en-US" dirty="0"/>
          </a:p>
        </p:txBody>
      </p:sp>
    </p:spTree>
    <p:extLst>
      <p:ext uri="{BB962C8B-B14F-4D97-AF65-F5344CB8AC3E}">
        <p14:creationId xmlns:p14="http://schemas.microsoft.com/office/powerpoint/2010/main" val="3834321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35</a:t>
            </a:fld>
            <a:endParaRPr lang="en-GB" altLang="en-US" dirty="0"/>
          </a:p>
        </p:txBody>
      </p:sp>
    </p:spTree>
    <p:extLst>
      <p:ext uri="{BB962C8B-B14F-4D97-AF65-F5344CB8AC3E}">
        <p14:creationId xmlns:p14="http://schemas.microsoft.com/office/powerpoint/2010/main" val="3519019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your current practice?  Take points in the chat.</a:t>
            </a:r>
          </a:p>
          <a:p>
            <a:endParaRPr lang="en-GB" dirty="0"/>
          </a:p>
          <a:p>
            <a:r>
              <a:rPr lang="en-GB" dirty="0"/>
              <a:t>Emphasise that this practice is what would be great to see when we do our PPR visits!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36</a:t>
            </a:fld>
            <a:endParaRPr lang="en-GB" altLang="en-US" dirty="0"/>
          </a:p>
        </p:txBody>
      </p:sp>
    </p:spTree>
    <p:extLst>
      <p:ext uri="{BB962C8B-B14F-4D97-AF65-F5344CB8AC3E}">
        <p14:creationId xmlns:p14="http://schemas.microsoft.com/office/powerpoint/2010/main" val="1488077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Part of reflective cycle, not dissimilar to the Impact Cycle from </a:t>
            </a:r>
            <a:r>
              <a:rPr lang="en-GB" i="1" dirty="0"/>
              <a:t>Instructional Coaching</a:t>
            </a:r>
            <a:r>
              <a:rPr lang="en-GB" i="0" dirty="0"/>
              <a:t> (Knight, 2022): IDENTIFY, LEARN, IMPROVE</a:t>
            </a:r>
            <a:endParaRPr lang="en-GB" dirty="0"/>
          </a:p>
          <a:p>
            <a:r>
              <a:rPr lang="en-GB" dirty="0"/>
              <a:t>See also: REVIEW module in </a:t>
            </a:r>
            <a:r>
              <a:rPr lang="en-GB" dirty="0" err="1"/>
              <a:t>MoG</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37</a:t>
            </a:fld>
            <a:endParaRPr lang="en-GB" altLang="en-US" dirty="0"/>
          </a:p>
        </p:txBody>
      </p:sp>
    </p:spTree>
    <p:extLst>
      <p:ext uri="{BB962C8B-B14F-4D97-AF65-F5344CB8AC3E}">
        <p14:creationId xmlns:p14="http://schemas.microsoft.com/office/powerpoint/2010/main" val="3569260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support for planning that RPTs have had.  Any issues arisen from those who were </a:t>
            </a:r>
            <a:r>
              <a:rPr lang="en-GB" dirty="0" err="1"/>
              <a:t>Sch</a:t>
            </a:r>
            <a:r>
              <a:rPr lang="en-GB" dirty="0"/>
              <a:t> A mentors?</a:t>
            </a:r>
          </a:p>
          <a:p>
            <a:r>
              <a:rPr lang="en-GB" dirty="0"/>
              <a:t>Note that the forthcoming ITAP4 (18</a:t>
            </a:r>
            <a:r>
              <a:rPr lang="en-GB" baseline="30000" dirty="0"/>
              <a:t>th</a:t>
            </a:r>
            <a:r>
              <a:rPr lang="en-GB" dirty="0"/>
              <a:t> -20</a:t>
            </a:r>
            <a:r>
              <a:rPr lang="en-GB" baseline="30000" dirty="0"/>
              <a:t>th</a:t>
            </a:r>
            <a:r>
              <a:rPr lang="en-GB" dirty="0"/>
              <a:t> March) will focus on planning for progress and use of assessment.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38</a:t>
            </a:fld>
            <a:endParaRPr lang="en-GB" altLang="en-US" dirty="0"/>
          </a:p>
        </p:txBody>
      </p:sp>
    </p:spTree>
    <p:extLst>
      <p:ext uri="{BB962C8B-B14F-4D97-AF65-F5344CB8AC3E}">
        <p14:creationId xmlns:p14="http://schemas.microsoft.com/office/powerpoint/2010/main" val="2553165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39</a:t>
            </a:fld>
            <a:endParaRPr lang="en-GB" altLang="en-US" dirty="0"/>
          </a:p>
        </p:txBody>
      </p:sp>
    </p:spTree>
    <p:extLst>
      <p:ext uri="{BB962C8B-B14F-4D97-AF65-F5344CB8AC3E}">
        <p14:creationId xmlns:p14="http://schemas.microsoft.com/office/powerpoint/2010/main" val="255417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More in depth planning of some parts of a lesson which is connected to what they are working on as targets?  Working more efficiently with planning so they complete lessons plans in a row.  The RPTs who struggle seem to be planning in isolation.</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6C81323-2709-4DFB-BA6E-C70F6A600590}" type="slidenum">
              <a:rPr lang="fr-FR" smtClean="0"/>
              <a:t>40</a:t>
            </a:fld>
            <a:endParaRPr lang="fr-FR"/>
          </a:p>
        </p:txBody>
      </p:sp>
    </p:spTree>
    <p:extLst>
      <p:ext uri="{BB962C8B-B14F-4D97-AF65-F5344CB8AC3E}">
        <p14:creationId xmlns:p14="http://schemas.microsoft.com/office/powerpoint/2010/main" val="152181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a:t>
            </a:fld>
            <a:endParaRPr lang="en-GB" altLang="en-US" dirty="0"/>
          </a:p>
        </p:txBody>
      </p:sp>
    </p:spTree>
    <p:extLst>
      <p:ext uri="{BB962C8B-B14F-4D97-AF65-F5344CB8AC3E}">
        <p14:creationId xmlns:p14="http://schemas.microsoft.com/office/powerpoint/2010/main" val="2087845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41</a:t>
            </a:fld>
            <a:endParaRPr lang="en-GB" altLang="en-US" dirty="0"/>
          </a:p>
        </p:txBody>
      </p:sp>
    </p:spTree>
    <p:extLst>
      <p:ext uri="{BB962C8B-B14F-4D97-AF65-F5344CB8AC3E}">
        <p14:creationId xmlns:p14="http://schemas.microsoft.com/office/powerpoint/2010/main" val="473928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42</a:t>
            </a:fld>
            <a:endParaRPr lang="en-GB" altLang="en-US" dirty="0"/>
          </a:p>
        </p:txBody>
      </p:sp>
    </p:spTree>
    <p:extLst>
      <p:ext uri="{BB962C8B-B14F-4D97-AF65-F5344CB8AC3E}">
        <p14:creationId xmlns:p14="http://schemas.microsoft.com/office/powerpoint/2010/main" val="2640310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43</a:t>
            </a:fld>
            <a:endParaRPr lang="en-GB" altLang="en-US" dirty="0"/>
          </a:p>
        </p:txBody>
      </p:sp>
    </p:spTree>
    <p:extLst>
      <p:ext uri="{BB962C8B-B14F-4D97-AF65-F5344CB8AC3E}">
        <p14:creationId xmlns:p14="http://schemas.microsoft.com/office/powerpoint/2010/main" val="232028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44</a:t>
            </a:fld>
            <a:endParaRPr lang="en-GB" altLang="en-US" dirty="0"/>
          </a:p>
        </p:txBody>
      </p:sp>
    </p:spTree>
    <p:extLst>
      <p:ext uri="{BB962C8B-B14F-4D97-AF65-F5344CB8AC3E}">
        <p14:creationId xmlns:p14="http://schemas.microsoft.com/office/powerpoint/2010/main" val="4064439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45</a:t>
            </a:fld>
            <a:endParaRPr lang="en-GB" altLang="en-US" dirty="0"/>
          </a:p>
        </p:txBody>
      </p:sp>
    </p:spTree>
    <p:extLst>
      <p:ext uri="{BB962C8B-B14F-4D97-AF65-F5344CB8AC3E}">
        <p14:creationId xmlns:p14="http://schemas.microsoft.com/office/powerpoint/2010/main" val="2495370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46</a:t>
            </a:fld>
            <a:endParaRPr lang="en-GB" altLang="en-US" dirty="0"/>
          </a:p>
        </p:txBody>
      </p:sp>
    </p:spTree>
    <p:extLst>
      <p:ext uri="{BB962C8B-B14F-4D97-AF65-F5344CB8AC3E}">
        <p14:creationId xmlns:p14="http://schemas.microsoft.com/office/powerpoint/2010/main" val="342883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dirty="0"/>
          </a:p>
        </p:txBody>
      </p:sp>
    </p:spTree>
    <p:extLst>
      <p:ext uri="{BB962C8B-B14F-4D97-AF65-F5344CB8AC3E}">
        <p14:creationId xmlns:p14="http://schemas.microsoft.com/office/powerpoint/2010/main" val="30843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077B5-523D-6258-D7AF-8567A8E94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256AE-3A52-C4D8-2BD5-A943A43D2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9F993-8CC1-7E9C-C914-D6FDBDC70B3D}"/>
              </a:ext>
            </a:extLst>
          </p:cNvPr>
          <p:cNvSpPr>
            <a:spLocks noGrp="1"/>
          </p:cNvSpPr>
          <p:nvPr>
            <p:ph type="body" idx="1"/>
          </p:nvPr>
        </p:nvSpPr>
        <p:spPr/>
        <p:txBody>
          <a:bodyPr/>
          <a:lstStyle/>
          <a:p>
            <a:r>
              <a:rPr lang="en-GB" dirty="0"/>
              <a:t>Reminder!</a:t>
            </a:r>
          </a:p>
          <a:p>
            <a:endParaRPr lang="en-GB" dirty="0"/>
          </a:p>
          <a:p>
            <a:r>
              <a:rPr lang="en-GB" dirty="0"/>
              <a:t>https://sitesb.reading.ac.uk/ioe-mentoring/  </a:t>
            </a:r>
          </a:p>
        </p:txBody>
      </p:sp>
      <p:sp>
        <p:nvSpPr>
          <p:cNvPr id="4" name="Slide Number Placeholder 3">
            <a:extLst>
              <a:ext uri="{FF2B5EF4-FFF2-40B4-BE49-F238E27FC236}">
                <a16:creationId xmlns:a16="http://schemas.microsoft.com/office/drawing/2014/main" id="{5E5F8196-65A0-7011-EDD9-EA2673996AA2}"/>
              </a:ext>
            </a:extLst>
          </p:cNvPr>
          <p:cNvSpPr>
            <a:spLocks noGrp="1"/>
          </p:cNvSpPr>
          <p:nvPr>
            <p:ph type="sldNum" sz="quarter" idx="5"/>
          </p:nvPr>
        </p:nvSpPr>
        <p:spPr/>
        <p:txBody>
          <a:bodyPr/>
          <a:lstStyle/>
          <a:p>
            <a:fld id="{A3ADB805-8BF7-47B5-B5FB-292FECAF2630}" type="slidenum">
              <a:rPr lang="en-GB" altLang="en-US" smtClean="0"/>
              <a:pPr/>
              <a:t>6</a:t>
            </a:fld>
            <a:endParaRPr lang="en-GB" altLang="en-US"/>
          </a:p>
        </p:txBody>
      </p:sp>
    </p:spTree>
    <p:extLst>
      <p:ext uri="{BB962C8B-B14F-4D97-AF65-F5344CB8AC3E}">
        <p14:creationId xmlns:p14="http://schemas.microsoft.com/office/powerpoint/2010/main" val="399608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1" i="0" u="sng" strike="noStrike" dirty="0">
                <a:solidFill>
                  <a:srgbClr val="000000"/>
                </a:solidFill>
                <a:effectLst/>
                <a:latin typeface="Effra" panose="020B0604020202020204" charset="0"/>
              </a:rPr>
              <a:t>Range of aspects of the mentor role:</a:t>
            </a:r>
          </a:p>
          <a:p>
            <a:pPr algn="l" rtl="0" fontAlgn="base"/>
            <a:r>
              <a:rPr lang="en-GB" b="1" i="0" u="none" strike="noStrike" dirty="0">
                <a:solidFill>
                  <a:srgbClr val="000000"/>
                </a:solidFill>
                <a:effectLst/>
                <a:latin typeface="Effra" panose="020B0604020202020204" charset="0"/>
              </a:rPr>
              <a:t>Professional support </a:t>
            </a:r>
            <a:r>
              <a:rPr lang="en-GB" b="0" i="0" u="none" strike="noStrike" dirty="0">
                <a:solidFill>
                  <a:srgbClr val="000000"/>
                </a:solidFill>
                <a:effectLst/>
                <a:latin typeface="Effra" panose="020B0604020202020204" charset="0"/>
              </a:rPr>
              <a:t>(such as showing the trainee how to put ‘praise points’ onto the database and discussing when this would be appropriate)</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Pedagogic support </a:t>
            </a:r>
            <a:r>
              <a:rPr lang="en-GB" b="0" i="0" u="none" strike="noStrike" dirty="0">
                <a:solidFill>
                  <a:srgbClr val="000000"/>
                </a:solidFill>
                <a:effectLst/>
                <a:latin typeface="Effra" panose="020B0604020202020204" charset="0"/>
              </a:rPr>
              <a:t>(such as demonstrating how to ‘model’ some writing during a lesson and discussing how it worked afterwards)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Academic support </a:t>
            </a:r>
            <a:r>
              <a:rPr lang="en-GB" b="0" i="0" u="none" strike="noStrike" dirty="0">
                <a:solidFill>
                  <a:srgbClr val="000000"/>
                </a:solidFill>
                <a:effectLst/>
                <a:latin typeface="Effra" panose="020B0604020202020204" charset="0"/>
              </a:rPr>
              <a:t>(such as suggesting a book on basic grammar knowledge that you’ve read) </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Emotional support </a:t>
            </a:r>
            <a:r>
              <a:rPr lang="en-GB" b="0" i="0" u="none" strike="noStrike" dirty="0">
                <a:solidFill>
                  <a:srgbClr val="000000"/>
                </a:solidFill>
                <a:effectLst/>
                <a:latin typeface="Effra" panose="020B0604020202020204" charset="0"/>
              </a:rPr>
              <a:t>(such as comforting them if they have a difficult lesson) (Roberts, 2020)</a:t>
            </a:r>
          </a:p>
          <a:p>
            <a:pPr algn="l" rtl="0" fontAlgn="base"/>
            <a:endParaRPr lang="en-GB" b="0" i="0" u="none" strike="noStrike" dirty="0">
              <a:solidFill>
                <a:srgbClr val="000000"/>
              </a:solidFill>
              <a:effectLst/>
              <a:latin typeface="Effra" panose="020B0604020202020204" charset="0"/>
            </a:endParaRPr>
          </a:p>
          <a:p>
            <a:pPr algn="l" rtl="0" fontAlgn="base"/>
            <a:r>
              <a:rPr lang="en-GB" b="0" i="0" u="none" strike="noStrike" dirty="0">
                <a:solidFill>
                  <a:srgbClr val="000000"/>
                </a:solidFill>
                <a:effectLst/>
                <a:latin typeface="Effra" panose="020B0604020202020204" charset="0"/>
              </a:rPr>
              <a:t>Be aware of the stages of development (and where your RPT is in this journey):</a:t>
            </a: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Early idealism</a:t>
            </a:r>
            <a:r>
              <a:rPr lang="en-GB" b="0" i="0" u="none" strike="noStrike" dirty="0">
                <a:solidFill>
                  <a:srgbClr val="000000"/>
                </a:solidFill>
                <a:effectLst/>
                <a:latin typeface="Effra" panose="020B0604020202020204" charset="0"/>
              </a:rPr>
              <a:t>: ‘in which trainees tend to identify quite closely with the pupils and seek inspiration in the example of significant teachers recalled from their own schooldays.  Their analysis of these teachers... Tends to be framed in terms of the teachers’ personality and the relationships that they established, rather than reference to the planning and structure of their lessons or their pedagogical strategies.’ </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Personal survival: </a:t>
            </a:r>
            <a:r>
              <a:rPr lang="en-GB" b="0" i="0" u="none" strike="noStrike" dirty="0">
                <a:solidFill>
                  <a:srgbClr val="000000"/>
                </a:solidFill>
                <a:effectLst/>
                <a:latin typeface="Effra" panose="020B0604020202020204" charset="0"/>
              </a:rPr>
              <a:t>‘in which trainees tend to feel vulnerable and crave the assurance of being seen as a teachers.  They are therefore keen to fit in and become anxious ab out securing effective control of their classes.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Dealing with difficulties: </a:t>
            </a:r>
            <a:r>
              <a:rPr lang="en-GB" b="0" i="0" u="none" strike="noStrike" dirty="0">
                <a:solidFill>
                  <a:srgbClr val="000000"/>
                </a:solidFill>
                <a:effectLst/>
                <a:latin typeface="Effra" panose="020B0604020202020204" charset="0"/>
              </a:rPr>
              <a:t>‘in which the emphasis is on establishing themselves as a teacher by implementing specific policies (particularly in relation to managing pupils’ behaviour) and demonstrating their ability to organise and execute different kinds of learning activities.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Hitting a plateau: </a:t>
            </a:r>
            <a:r>
              <a:rPr lang="en-GB" b="0" i="0" u="none" strike="noStrike" dirty="0">
                <a:solidFill>
                  <a:srgbClr val="000000"/>
                </a:solidFill>
                <a:effectLst/>
                <a:latin typeface="Effra" panose="020B0604020202020204" charset="0"/>
              </a:rPr>
              <a:t>in which progress my stall as the trainees demonstrate their competence and confidence in running a classroom, and implementing different kinds of activity. Only if they are sufficiently challenged and encouraged to look more closely at the pupils’ experience and the evidence of their learning will they move on.</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marL="228600" indent="-228600" algn="l" rtl="0" fontAlgn="base">
              <a:buFont typeface="+mj-lt"/>
              <a:buAutoNum type="arabicPeriod"/>
            </a:pPr>
            <a:r>
              <a:rPr lang="en-GB" b="1" i="0" u="none" strike="noStrike" dirty="0">
                <a:solidFill>
                  <a:srgbClr val="000000"/>
                </a:solidFill>
                <a:effectLst/>
                <a:latin typeface="Effra" panose="020B0604020202020204" charset="0"/>
              </a:rPr>
              <a:t>Moving on: </a:t>
            </a:r>
            <a:r>
              <a:rPr lang="en-GB" b="0" i="0" u="none" strike="noStrike" dirty="0">
                <a:solidFill>
                  <a:srgbClr val="000000"/>
                </a:solidFill>
                <a:effectLst/>
                <a:latin typeface="Effra" panose="020B0604020202020204" charset="0"/>
              </a:rPr>
              <a:t>the final phase in which they are able and willing to adapt their teaching in response to critical evaluation of the pupils’ needs and their ongoing learning.</a:t>
            </a:r>
            <a:r>
              <a:rPr lang="en-US" b="0" i="0" dirty="0">
                <a:solidFill>
                  <a:srgbClr val="808080"/>
                </a:solidFill>
                <a:effectLst/>
                <a:latin typeface="Effra" panose="020B0604020202020204" charset="0"/>
              </a:rPr>
              <a:t>​ (Furlong &amp; Maynard, 1995; Burn et al, 2015)</a:t>
            </a:r>
            <a:endParaRPr lang="en-US" b="0" i="0" dirty="0">
              <a:solidFill>
                <a:srgbClr val="444444"/>
              </a:solidFill>
              <a:effectLst/>
              <a:latin typeface="Calibri" panose="020F0502020204030204" pitchFamily="34" charset="0"/>
            </a:endParaRPr>
          </a:p>
          <a:p>
            <a:endParaRPr lang="en-GB" dirty="0"/>
          </a:p>
          <a:p>
            <a:r>
              <a:rPr lang="en-GB" dirty="0"/>
              <a:t>Suggestions:</a:t>
            </a:r>
          </a:p>
          <a:p>
            <a:r>
              <a:rPr lang="en-GB" dirty="0"/>
              <a:t>Conversation questions for initial/first meetings/’contract’ and reflective cycle questions: see Mentor Handbook: </a:t>
            </a:r>
            <a:r>
              <a:rPr lang="en-GB" b="0" i="0" dirty="0">
                <a:solidFill>
                  <a:srgbClr val="000000"/>
                </a:solidFill>
                <a:effectLst/>
                <a:latin typeface="WordVisi_MSFontService"/>
              </a:rPr>
              <a:t>Section 4 ‘Guidance for Mentors’ and you could make use of a mentoring expectations ‘contract’ (see Appendix 16). Also ‘needs analysis’, this will have been established from the mentor handover meetings and the RPTs’ self-audit document,  linked to interim Report 2. </a:t>
            </a:r>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1323744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8</a:t>
            </a:fld>
            <a:endParaRPr lang="en-GB" altLang="en-US" dirty="0"/>
          </a:p>
        </p:txBody>
      </p:sp>
    </p:spTree>
    <p:extLst>
      <p:ext uri="{BB962C8B-B14F-4D97-AF65-F5344CB8AC3E}">
        <p14:creationId xmlns:p14="http://schemas.microsoft.com/office/powerpoint/2010/main" val="277048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9</a:t>
            </a:fld>
            <a:endParaRPr lang="en-GB" altLang="en-US" dirty="0"/>
          </a:p>
        </p:txBody>
      </p:sp>
    </p:spTree>
    <p:extLst>
      <p:ext uri="{BB962C8B-B14F-4D97-AF65-F5344CB8AC3E}">
        <p14:creationId xmlns:p14="http://schemas.microsoft.com/office/powerpoint/2010/main" val="103427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hasCustomPrompt="1"/>
          </p:nvPr>
        </p:nvSpPr>
        <p:spPr>
          <a:xfrm>
            <a:off x="566400"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accent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accent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tx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bg1"/>
                </a:solidFill>
              </a:defRPr>
            </a:lvl1pPr>
          </a:lstStyle>
          <a:p>
            <a:r>
              <a:rPr lang="en-US" dirty="0"/>
              <a:t>Click to add title</a:t>
            </a:r>
            <a:endParaRPr lang="en-GB" dirty="0"/>
          </a:p>
        </p:txBody>
      </p:sp>
      <p:sp>
        <p:nvSpPr>
          <p:cNvPr id="9" name="Content Placeholder 2"/>
          <p:cNvSpPr>
            <a:spLocks noGrp="1"/>
          </p:cNvSpPr>
          <p:nvPr>
            <p:ph idx="1" hasCustomPrompt="1"/>
          </p:nvPr>
        </p:nvSpPr>
        <p:spPr>
          <a:xfrm>
            <a:off x="8400256" y="2214000"/>
            <a:ext cx="3456384" cy="4383352"/>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2" y="0"/>
            <a:ext cx="8127692"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8127692" y="0"/>
            <a:ext cx="4060800" cy="6877404"/>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accent1"/>
                </a:solidFill>
              </a:defRPr>
            </a:lvl1pPr>
          </a:lstStyle>
          <a:p>
            <a:r>
              <a:rPr lang="en-US" dirty="0"/>
              <a:t>Click to add title</a:t>
            </a:r>
            <a:endParaRPr lang="en-GB" dirty="0"/>
          </a:p>
        </p:txBody>
      </p:sp>
      <p:sp>
        <p:nvSpPr>
          <p:cNvPr id="7" name="Content Placeholder 5"/>
          <p:cNvSpPr>
            <a:spLocks noGrp="1"/>
          </p:cNvSpPr>
          <p:nvPr>
            <p:ph sz="quarter" idx="12" hasCustomPrompt="1"/>
          </p:nvPr>
        </p:nvSpPr>
        <p:spPr>
          <a:xfrm>
            <a:off x="8400256" y="2214000"/>
            <a:ext cx="3456384" cy="4383352"/>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554524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4786557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6400" y="2322040"/>
            <a:ext cx="11040000" cy="3960000"/>
          </a:xfrm>
        </p:spPr>
        <p:txBody>
          <a:bodyPr/>
          <a:lstStyle>
            <a:lvl1pPr marL="342900" indent="-342900">
              <a:buClr>
                <a:schemeClr val="accent3"/>
              </a:buClr>
              <a:buFont typeface="Arial" panose="020B0604020202020204" pitchFamily="34" charset="0"/>
              <a:buChar cha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lvl1pPr>
          </a:lstStyle>
          <a:p>
            <a:fld id="{DCF6A46F-80AB-49F3-8C7E-9717ED945456}" type="slidenum">
              <a:rPr lang="en-GB" altLang="en-US"/>
              <a:pPr/>
              <a:t>‹#›</a:t>
            </a:fld>
            <a:endParaRPr lang="en-GB" altLang="en-US"/>
          </a:p>
        </p:txBody>
      </p:sp>
      <p:sp>
        <p:nvSpPr>
          <p:cNvPr id="5" name="Title 1"/>
          <p:cNvSpPr>
            <a:spLocks noGrp="1"/>
          </p:cNvSpPr>
          <p:nvPr>
            <p:ph type="title" hasCustomPrompt="1"/>
          </p:nvPr>
        </p:nvSpPr>
        <p:spPr>
          <a:xfrm>
            <a:off x="566400" y="1342840"/>
            <a:ext cx="11040000" cy="828000"/>
          </a:xfrm>
        </p:spPr>
        <p:txBody>
          <a:bodyPr/>
          <a:lstStyle>
            <a:lvl1pPr>
              <a:defRPr cap="none">
                <a:solidFill>
                  <a:schemeClr val="accent3"/>
                </a:solidFill>
              </a:defRPr>
            </a:lvl1pPr>
          </a:lstStyle>
          <a:p>
            <a:r>
              <a:rPr lang="en-US" dirty="0"/>
              <a:t>Click to add title</a:t>
            </a:r>
            <a:endParaRPr lang="en-GB" dirty="0"/>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1040000"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2"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890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10" name="Picture 53" descr="Device-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Title Slide (Grey)">
    <p:spTree>
      <p:nvGrpSpPr>
        <p:cNvPr id="1" name=""/>
        <p:cNvGrpSpPr/>
        <p:nvPr/>
      </p:nvGrpSpPr>
      <p:grpSpPr>
        <a:xfrm>
          <a:off x="0" y="0"/>
          <a:ext cx="0" cy="0"/>
          <a:chOff x="0" y="0"/>
          <a:chExt cx="0" cy="0"/>
        </a:xfrm>
      </p:grpSpPr>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ysClr val="windowText" lastClr="000000"/>
                </a:solidFill>
              </a:defRPr>
            </a:lvl1pPr>
          </a:lstStyle>
          <a:p>
            <a:pPr lvl="0"/>
            <a:r>
              <a:rPr lang="en-US"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ysClr val="windowText" lastClr="000000"/>
                </a:solidFill>
              </a:defRPr>
            </a:lvl1pPr>
          </a:lstStyle>
          <a:p>
            <a:pPr lvl="0"/>
            <a:r>
              <a:rPr lang="en-US" altLang="en-US" noProof="0" dirty="0"/>
              <a:t>Click to add subtitle</a:t>
            </a:r>
            <a:endParaRPr lang="en-GB" altLang="en-US" noProof="0" dirty="0"/>
          </a:p>
        </p:txBody>
      </p:sp>
      <p:sp>
        <p:nvSpPr>
          <p:cNvPr id="29"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tx2"/>
                </a:solidFill>
                <a:latin typeface="Arial" panose="020B0604020202020204" pitchFamily="34" charset="0"/>
                <a:cs typeface="Arial" panose="020B0604020202020204" pitchFamily="34" charset="0"/>
              </a:defRPr>
            </a:lvl1pPr>
          </a:lstStyle>
          <a:p>
            <a:r>
              <a:rPr lang="en-GB" dirty="0"/>
              <a:t>Wednesday, 11 June 2014</a:t>
            </a:r>
          </a:p>
        </p:txBody>
      </p:sp>
      <p:pic>
        <p:nvPicPr>
          <p:cNvPr id="15" name="Picture 4" descr="Background image of spiralling trails of light." title="Swirling light"/>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3" hasCustomPrompt="1"/>
          </p:nvPr>
        </p:nvSpPr>
        <p:spPr>
          <a:xfrm>
            <a:off x="556685" y="3"/>
            <a:ext cx="2442972" cy="805551"/>
          </a:xfrm>
          <a:solidFill>
            <a:srgbClr val="FDE6AB"/>
          </a:solidFill>
        </p:spPr>
        <p:txBody>
          <a:bodyPr wrap="square" lIns="72000" tIns="396000" rIns="72000" bIns="36000">
            <a:spAutoFit/>
          </a:bodyPr>
          <a:lstStyle>
            <a:lvl1pPr marL="0" indent="0">
              <a:buNone/>
              <a:defRPr sz="1200">
                <a:solidFill>
                  <a:sysClr val="windowText" lastClr="000000"/>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Copyright University of Reading</a:t>
            </a:r>
          </a:p>
        </p:txBody>
      </p:sp>
      <p:sp>
        <p:nvSpPr>
          <p:cNvPr id="19"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21" name="Picture 53" descr="Device-blac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27188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11040000"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userDrawn="1">
  <p:cSld name="1_Image and subtitle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1_Image and sidebar (off-white)">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solidFill>
            <a:schemeClr val="bg1"/>
          </a:solidFill>
          <a:ln>
            <a:noFill/>
          </a:ln>
        </p:spPr>
        <p:txBody>
          <a:bodyPr/>
          <a:lstStyle>
            <a:lvl1pPr>
              <a:buClrTx/>
              <a:defRPr/>
            </a:lvl1pPr>
          </a:lstStyle>
          <a:p>
            <a:r>
              <a:rPr lang="en-US"/>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7" name="Rectangle 6"/>
          <p:cNvSpPr/>
          <p:nvPr userDrawn="1"/>
        </p:nvSpPr>
        <p:spPr bwMode="auto">
          <a:xfrm>
            <a:off x="0" y="1196752"/>
            <a:ext cx="12192000" cy="5661248"/>
          </a:xfrm>
          <a:prstGeom prst="rect">
            <a:avLst/>
          </a:prstGeom>
          <a:solidFill>
            <a:schemeClr val="bg1"/>
          </a:solidFill>
          <a:ln w="38100">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335360" y="188640"/>
            <a:ext cx="11425269"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3" name="Content Placeholder 2"/>
          <p:cNvSpPr>
            <a:spLocks noGrp="1"/>
          </p:cNvSpPr>
          <p:nvPr>
            <p:ph idx="1" hasCustomPrompt="1"/>
          </p:nvPr>
        </p:nvSpPr>
        <p:spPr>
          <a:xfrm>
            <a:off x="566400" y="2322040"/>
            <a:ext cx="11040000"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a:xfrm>
            <a:off x="10704702" y="6345352"/>
            <a:ext cx="901700" cy="252000"/>
          </a:xfrm>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9"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 name="Title 1"/>
          <p:cNvSpPr>
            <a:spLocks noGrp="1"/>
          </p:cNvSpPr>
          <p:nvPr>
            <p:ph type="title" hasCustomPrompt="1"/>
          </p:nvPr>
        </p:nvSpPr>
        <p:spPr>
          <a:xfrm>
            <a:off x="566400" y="1342840"/>
            <a:ext cx="11040000" cy="828000"/>
          </a:xfrm>
        </p:spPr>
        <p:txBody>
          <a:bodyPr/>
          <a:lstStyle>
            <a:lvl1pPr>
              <a:defRPr cap="none">
                <a:solidFill>
                  <a:schemeClr val="bg1"/>
                </a:solidFill>
              </a:defRPr>
            </a:lvl1pPr>
          </a:lstStyle>
          <a:p>
            <a:r>
              <a:rPr lang="en-US" dirty="0"/>
              <a:t>Click to add title</a:t>
            </a:r>
            <a:endParaRPr lang="en-GB" dirty="0"/>
          </a:p>
        </p:txBody>
      </p:sp>
      <p:sp>
        <p:nvSpPr>
          <p:cNvPr id="5" name="Slide Number Placeholder 4"/>
          <p:cNvSpPr>
            <a:spLocks noGrp="1"/>
          </p:cNvSpPr>
          <p:nvPr>
            <p:ph type="sldNum" sz="quarter" idx="10"/>
          </p:nvPr>
        </p:nvSpPr>
        <p:spPr>
          <a:xfrm>
            <a:off x="10704702" y="6345352"/>
            <a:ext cx="901700" cy="252000"/>
          </a:xfrm>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9" name="Content Placeholder 2"/>
          <p:cNvSpPr>
            <a:spLocks noGrp="1"/>
          </p:cNvSpPr>
          <p:nvPr>
            <p:ph idx="11" hasCustomPrompt="1"/>
          </p:nvPr>
        </p:nvSpPr>
        <p:spPr>
          <a:xfrm>
            <a:off x="566400"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2" hasCustomPrompt="1"/>
          </p:nvPr>
        </p:nvSpPr>
        <p:spPr>
          <a:xfrm>
            <a:off x="6108436" y="2322040"/>
            <a:ext cx="5184000" cy="395505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Title Slide (Grey)">
    <p:spTree>
      <p:nvGrpSpPr>
        <p:cNvPr id="1" name=""/>
        <p:cNvGrpSpPr/>
        <p:nvPr/>
      </p:nvGrpSpPr>
      <p:grpSpPr>
        <a:xfrm>
          <a:off x="0" y="0"/>
          <a:ext cx="0" cy="0"/>
          <a:chOff x="0" y="0"/>
          <a:chExt cx="0" cy="0"/>
        </a:xfrm>
      </p:grpSpPr>
      <p:sp>
        <p:nvSpPr>
          <p:cNvPr id="26" name="Rectangle 25"/>
          <p:cNvSpPr/>
          <p:nvPr/>
        </p:nvSpPr>
        <p:spPr bwMode="hidden">
          <a:xfrm>
            <a:off x="0" y="457200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dirty="0"/>
          </a:p>
        </p:txBody>
      </p:sp>
      <p:sp>
        <p:nvSpPr>
          <p:cNvPr id="23" name="Rectangle 22"/>
          <p:cNvSpPr/>
          <p:nvPr/>
        </p:nvSpPr>
        <p:spPr bwMode="hidden">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sz="2000"/>
          </a:p>
        </p:txBody>
      </p:sp>
      <p:sp>
        <p:nvSpPr>
          <p:cNvPr id="3083"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ChangeArrowheads="1"/>
          </p:cNvSpPr>
          <p:nvPr>
            <p:ph type="subTitle" idx="1" hasCustomPrompt="1"/>
          </p:nvPr>
        </p:nvSpPr>
        <p:spPr>
          <a:xfrm>
            <a:off x="566400" y="4653136"/>
            <a:ext cx="11040000"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pic>
        <p:nvPicPr>
          <p:cNvPr id="32" name="Picture 55" descr="White version of the University of Reading's logo." title="University of Reading logo"/>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15" name="Picture 4" descr="Spring blossoms with colourful background"/>
          <p:cNvPicPr>
            <a:picLocks noChangeAspect="1"/>
          </p:cNvPicPr>
          <p:nvPr userDrawn="1"/>
        </p:nvPicPr>
        <p:blipFill>
          <a:blip r:embed="rId3">
            <a:extLst>
              <a:ext uri="{28A0092B-C50C-407E-A947-70E740481C1C}">
                <a14:useLocalDpi xmlns:a14="http://schemas.microsoft.com/office/drawing/2010/main" val="0"/>
              </a:ext>
            </a:extLst>
          </a:blip>
          <a:srcRect t="35996" b="35996"/>
          <a:stretch/>
        </p:blipFill>
        <p:spPr bwMode="auto">
          <a:xfrm>
            <a:off x="-960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spTree>
      <p:nvGrpSpPr>
        <p:cNvPr id="1" name=""/>
        <p:cNvGrpSpPr/>
        <p:nvPr/>
      </p:nvGrpSpPr>
      <p:grpSpPr>
        <a:xfrm>
          <a:off x="0" y="0"/>
          <a:ext cx="0" cy="0"/>
          <a:chOff x="0" y="0"/>
          <a:chExt cx="0" cy="0"/>
        </a:xfrm>
      </p:grpSpPr>
      <p:sp>
        <p:nvSpPr>
          <p:cNvPr id="26" name="Rectangle 25"/>
          <p:cNvSpPr/>
          <p:nvPr userDrawn="1"/>
        </p:nvSpPr>
        <p:spPr bwMode="hidden">
          <a:xfrm>
            <a:off x="0" y="457200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23" name="Rectangle 22"/>
          <p:cNvSpPr/>
          <p:nvPr userDrawn="1"/>
        </p:nvSpPr>
        <p:spPr bwMode="hidden">
          <a:xfrm>
            <a:off x="0" y="0"/>
            <a:ext cx="12192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3084" name="Rectangle 12"/>
          <p:cNvSpPr>
            <a:spLocks noGrp="1" noChangeArrowheads="1"/>
          </p:cNvSpPr>
          <p:nvPr>
            <p:ph type="subTitle" idx="1" hasCustomPrompt="1"/>
          </p:nvPr>
        </p:nvSpPr>
        <p:spPr>
          <a:xfrm>
            <a:off x="566401" y="4653136"/>
            <a:ext cx="10560051" cy="925512"/>
          </a:xfrm>
        </p:spPr>
        <p:txBody>
          <a:bodyPr/>
          <a:lstStyle>
            <a:lvl1pPr marL="0" indent="0">
              <a:buFontTx/>
              <a:buNone/>
              <a:defRPr sz="2400">
                <a:solidFill>
                  <a:schemeClr val="bg1"/>
                </a:solidFill>
              </a:defRPr>
            </a:lvl1pPr>
          </a:lstStyle>
          <a:p>
            <a:pPr lvl="0"/>
            <a:r>
              <a:rPr lang="en-US" altLang="en-US" noProof="0" dirty="0"/>
              <a:t>Click to add subtitle</a:t>
            </a:r>
            <a:endParaRPr lang="en-GB" altLang="en-US" noProof="0" dirty="0"/>
          </a:p>
        </p:txBody>
      </p:sp>
      <p:sp>
        <p:nvSpPr>
          <p:cNvPr id="27" name="Rectangle 13"/>
          <p:cNvSpPr>
            <a:spLocks noGrp="1" noChangeArrowheads="1"/>
          </p:cNvSpPr>
          <p:nvPr>
            <p:ph type="sldNum" sz="quarter" idx="4"/>
          </p:nvPr>
        </p:nvSpPr>
        <p:spPr bwMode="auto">
          <a:xfrm>
            <a:off x="10704702" y="623731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4" name="Rectangle 11"/>
          <p:cNvSpPr>
            <a:spLocks noGrp="1" noChangeArrowheads="1"/>
          </p:cNvSpPr>
          <p:nvPr>
            <p:ph type="ctrTitle" hasCustomPrompt="1"/>
          </p:nvPr>
        </p:nvSpPr>
        <p:spPr>
          <a:xfrm>
            <a:off x="566400" y="1143000"/>
            <a:ext cx="11040000" cy="919800"/>
          </a:xfrm>
        </p:spPr>
        <p:txBody>
          <a:bodyPr wrap="square"/>
          <a:lstStyle>
            <a:lvl1pP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15" name="Text Placeholder 2"/>
          <p:cNvSpPr>
            <a:spLocks noGrp="1"/>
          </p:cNvSpPr>
          <p:nvPr>
            <p:ph type="body" sz="quarter" idx="13" hasCustomPrompt="1"/>
          </p:nvPr>
        </p:nvSpPr>
        <p:spPr>
          <a:xfrm>
            <a:off x="556685" y="3"/>
            <a:ext cx="2442972" cy="805551"/>
          </a:xfrm>
          <a:solidFill>
            <a:schemeClr val="accent1"/>
          </a:solidFill>
        </p:spPr>
        <p:txBody>
          <a:bodyPr wrap="square" lIns="72000" tIns="396000" rIns="72000" bIns="36000">
            <a:spAutoFit/>
          </a:bodyPr>
          <a:lstStyle>
            <a:lvl1pPr marL="0" indent="0">
              <a:buNone/>
              <a:defRPr sz="1200">
                <a:solidFill>
                  <a:schemeClr val="bg1"/>
                </a:solidFill>
                <a:latin typeface="Arial Bold" panose="020B0704020202020204" pitchFamily="34" charset="0"/>
                <a:cs typeface="Arial Bold" panose="020B0704020202020204" pitchFamily="34" charset="0"/>
              </a:defRPr>
            </a:lvl1pPr>
          </a:lstStyle>
          <a:p>
            <a:pPr lvl="0"/>
            <a:r>
              <a:rPr lang="en-US" dirty="0"/>
              <a:t>Unit name here, max 2 line, adjust width of box if required</a:t>
            </a:r>
            <a:endParaRPr lang="en-GB" dirty="0"/>
          </a:p>
        </p:txBody>
      </p:sp>
      <p:sp>
        <p:nvSpPr>
          <p:cNvPr id="17" name="Date Placeholder 1"/>
          <p:cNvSpPr>
            <a:spLocks noGrp="1"/>
          </p:cNvSpPr>
          <p:nvPr>
            <p:ph type="dt" sz="half" idx="2"/>
          </p:nvPr>
        </p:nvSpPr>
        <p:spPr>
          <a:xfrm>
            <a:off x="566400" y="6237312"/>
            <a:ext cx="2844800" cy="252000"/>
          </a:xfrm>
          <a:prstGeom prst="rect">
            <a:avLst/>
          </a:prstGeom>
        </p:spPr>
        <p:txBody>
          <a:bodyPr vert="horz" lIns="0" tIns="0" rIns="0" bIns="0" rtlCol="0" anchor="t" anchorCtr="0"/>
          <a:lstStyle>
            <a:lvl1pPr algn="l">
              <a:defRPr sz="1200">
                <a:solidFill>
                  <a:schemeClr val="bg2"/>
                </a:solidFill>
                <a:latin typeface="Arial" panose="020B0604020202020204" pitchFamily="34" charset="0"/>
                <a:cs typeface="Arial" panose="020B0604020202020204" pitchFamily="34" charset="0"/>
              </a:defRPr>
            </a:lvl1pPr>
          </a:lstStyle>
          <a:p>
            <a:r>
              <a:rPr lang="en-GB" dirty="0"/>
              <a:t>Wednesday, 11 June 2014</a:t>
            </a:r>
          </a:p>
        </p:txBody>
      </p:sp>
      <p:sp>
        <p:nvSpPr>
          <p:cNvPr id="19" name="TextBox 18"/>
          <p:cNvSpPr txBox="1"/>
          <p:nvPr userDrawn="1"/>
        </p:nvSpPr>
        <p:spPr>
          <a:xfrm>
            <a:off x="566401" y="6646910"/>
            <a:ext cx="2688299"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rPr>
              <a:t>Copyright University of Reading</a:t>
            </a:r>
          </a:p>
        </p:txBody>
      </p:sp>
      <p:pic>
        <p:nvPicPr>
          <p:cNvPr id="18" name="Picture 55" descr="White version of the University of Reading's logo." title="University of Reading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hidden">
          <a:xfrm>
            <a:off x="10033002" y="439662"/>
            <a:ext cx="1575546" cy="514125"/>
          </a:xfrm>
          <a:prstGeom prst="rect">
            <a:avLst/>
          </a:prstGeom>
          <a:noFill/>
          <a:ln>
            <a:noFill/>
          </a:ln>
        </p:spPr>
      </p:pic>
      <p:pic>
        <p:nvPicPr>
          <p:cNvPr id="21" name="Picture 4" descr="Background image of spiralling trails of light." title="Swirling light"/>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1219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 name="Content Placeholder 5"/>
          <p:cNvSpPr>
            <a:spLocks noGrp="1"/>
          </p:cNvSpPr>
          <p:nvPr>
            <p:ph sz="quarter" idx="11" hasCustomPrompt="1"/>
          </p:nvPr>
        </p:nvSpPr>
        <p:spPr>
          <a:xfrm>
            <a:off x="566400" y="476672"/>
            <a:ext cx="1104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Picture Placeholder 12"/>
          <p:cNvSpPr>
            <a:spLocks noGrp="1"/>
          </p:cNvSpPr>
          <p:nvPr>
            <p:ph type="pic" sz="quarter" idx="11"/>
          </p:nvPr>
        </p:nvSpPr>
        <p:spPr>
          <a:xfrm>
            <a:off x="0" y="0"/>
            <a:ext cx="12192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335360" y="5785870"/>
            <a:ext cx="11425269" cy="955498"/>
          </a:xfrm>
        </p:spPr>
        <p:txBody>
          <a:bodyPr wrap="square" anchor="t" anchorCtr="0"/>
          <a:lstStyle>
            <a:lvl1pPr>
              <a:lnSpc>
                <a:spcPct val="80000"/>
              </a:lnSpc>
              <a:defRPr sz="3600" cap="none">
                <a:solidFill>
                  <a:schemeClr val="bg1"/>
                </a:solidFill>
              </a:defRPr>
            </a:lvl1pPr>
          </a:lstStyle>
          <a:p>
            <a:r>
              <a:rPr lang="en-US" dirty="0"/>
              <a:t>Click to add title on up to two lines</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8" r:id="rId3"/>
    <p:sldLayoutId id="2147483700" r:id="rId4"/>
    <p:sldLayoutId id="2147483705" r:id="rId5"/>
    <p:sldLayoutId id="2147483696" r:id="rId6"/>
    <p:sldLayoutId id="2147483701" r:id="rId7"/>
    <p:sldLayoutId id="2147483702" r:id="rId8"/>
    <p:sldLayoutId id="2147483708" r:id="rId9"/>
    <p:sldLayoutId id="2147483713" r:id="rId10"/>
    <p:sldLayoutId id="2147483709" r:id="rId11"/>
    <p:sldLayoutId id="2147483710" r:id="rId12"/>
    <p:sldLayoutId id="2147483711" r:id="rId13"/>
    <p:sldLayoutId id="2147483712" r:id="rId14"/>
    <p:sldLayoutId id="2147483714" r:id="rId15"/>
    <p:sldLayoutId id="2147483715" r:id="rId16"/>
    <p:sldLayoutId id="2147483716" r:id="rId17"/>
    <p:sldLayoutId id="2147483746" r:id="rId18"/>
    <p:sldLayoutId id="2147483747" r:id="rId19"/>
  </p:sldLayoutIdLst>
  <p:transition>
    <p:fade/>
  </p:transition>
  <p:hf hdr="0" ft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DE6A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30" r:id="rId3"/>
    <p:sldLayoutId id="2147483732" r:id="rId4"/>
    <p:sldLayoutId id="2147483738" r:id="rId5"/>
    <p:sldLayoutId id="2147483742" r:id="rId6"/>
    <p:sldLayoutId id="2147483745" r:id="rId7"/>
  </p:sldLayoutIdLst>
  <p:transition>
    <p:fade/>
  </p:transition>
  <p:hf hdr="0" ft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g"/><Relationship Id="rId7" Type="http://schemas.openxmlformats.org/officeDocument/2006/relationships/hyperlink" Target="http://pixabay.com/de/aktienkurs-aktien-kursverlauf-8608/"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hyperlink" Target="https://creativecommons.org/licenses/by-nc/3.0/" TargetMode="External"/><Relationship Id="rId10" Type="http://schemas.openxmlformats.org/officeDocument/2006/relationships/hyperlink" Target="https://creativecommons.org/licenses/by-sa/3.0/" TargetMode="External"/><Relationship Id="rId4" Type="http://schemas.openxmlformats.org/officeDocument/2006/relationships/hyperlink" Target="https://fundamatics.net/article/saving-indias-rivers-and-riverine-ecosystems/" TargetMode="External"/><Relationship Id="rId9" Type="http://schemas.openxmlformats.org/officeDocument/2006/relationships/hyperlink" Target="https://opensource.com/article/21/2/advice-non-technica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gcesecondary@reading.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niot.org.uk/teacher-mentoring-research"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sitesb.reading.ac.uk/ioe-mentoring/"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sz="4000" dirty="0"/>
              <a:t>PGCE Secondary MFL Professional Development Mentor Meeting</a:t>
            </a:r>
            <a:br>
              <a:rPr lang="en-GB" sz="4000" dirty="0"/>
            </a:br>
            <a:r>
              <a:rPr lang="en-GB" sz="4000" dirty="0"/>
              <a:t>Mentor Curriculum 4.1  </a:t>
            </a:r>
            <a:endParaRPr lang="en-GB" dirty="0"/>
          </a:p>
        </p:txBody>
      </p:sp>
      <p:sp>
        <p:nvSpPr>
          <p:cNvPr id="9" name="Subtitle 8"/>
          <p:cNvSpPr>
            <a:spLocks noGrp="1"/>
          </p:cNvSpPr>
          <p:nvPr>
            <p:ph type="subTitle" idx="1"/>
          </p:nvPr>
        </p:nvSpPr>
        <p:spPr>
          <a:xfrm>
            <a:off x="576000" y="5318638"/>
            <a:ext cx="11040000" cy="925512"/>
          </a:xfrm>
        </p:spPr>
        <p:txBody>
          <a:bodyPr/>
          <a:lstStyle/>
          <a:p>
            <a:r>
              <a:rPr lang="en-GB" dirty="0"/>
              <a:t>11 March 2025</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Tree>
    <p:extLst>
      <p:ext uri="{BB962C8B-B14F-4D97-AF65-F5344CB8AC3E}">
        <p14:creationId xmlns:p14="http://schemas.microsoft.com/office/powerpoint/2010/main" val="9416704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6"/>
          <p:cNvPicPr preferRelativeResize="0"/>
          <p:nvPr/>
        </p:nvPicPr>
        <p:blipFill rotWithShape="1">
          <a:blip r:embed="rId3">
            <a:alphaModFix/>
          </a:blip>
          <a:srcRect/>
          <a:stretch/>
        </p:blipFill>
        <p:spPr>
          <a:xfrm>
            <a:off x="7992417" y="685800"/>
            <a:ext cx="2778774" cy="2404903"/>
          </a:xfrm>
          <a:prstGeom prst="rect">
            <a:avLst/>
          </a:prstGeom>
          <a:noFill/>
          <a:ln>
            <a:noFill/>
          </a:ln>
        </p:spPr>
      </p:pic>
      <p:pic>
        <p:nvPicPr>
          <p:cNvPr id="172" name="Google Shape;172;p6"/>
          <p:cNvPicPr preferRelativeResize="0"/>
          <p:nvPr/>
        </p:nvPicPr>
        <p:blipFill rotWithShape="1">
          <a:blip r:embed="rId4">
            <a:alphaModFix/>
          </a:blip>
          <a:srcRect t="14622" b="11724"/>
          <a:stretch/>
        </p:blipFill>
        <p:spPr>
          <a:xfrm>
            <a:off x="8842659" y="99128"/>
            <a:ext cx="2221919" cy="887807"/>
          </a:xfrm>
          <a:prstGeom prst="rect">
            <a:avLst/>
          </a:prstGeom>
          <a:noFill/>
          <a:ln>
            <a:noFill/>
          </a:ln>
        </p:spPr>
      </p:pic>
      <p:cxnSp>
        <p:nvCxnSpPr>
          <p:cNvPr id="173" name="Google Shape;173;p6"/>
          <p:cNvCxnSpPr/>
          <p:nvPr/>
        </p:nvCxnSpPr>
        <p:spPr>
          <a:xfrm rot="10800000" flipH="1">
            <a:off x="689613" y="685800"/>
            <a:ext cx="7927199" cy="7620"/>
          </a:xfrm>
          <a:prstGeom prst="straightConnector1">
            <a:avLst/>
          </a:prstGeom>
          <a:noFill/>
          <a:ln w="9525" cap="rnd" cmpd="sng">
            <a:solidFill>
              <a:srgbClr val="1B1A19"/>
            </a:solidFill>
            <a:prstDash val="solid"/>
            <a:round/>
            <a:headEnd type="none" w="sm" len="sm"/>
            <a:tailEnd type="none" w="sm" len="sm"/>
          </a:ln>
        </p:spPr>
      </p:cxnSp>
      <p:cxnSp>
        <p:nvCxnSpPr>
          <p:cNvPr id="174" name="Google Shape;174;p6"/>
          <p:cNvCxnSpPr/>
          <p:nvPr/>
        </p:nvCxnSpPr>
        <p:spPr>
          <a:xfrm rot="10800000" flipH="1">
            <a:off x="689610" y="689613"/>
            <a:ext cx="7622" cy="5482587"/>
          </a:xfrm>
          <a:prstGeom prst="straightConnector1">
            <a:avLst/>
          </a:prstGeom>
          <a:noFill/>
          <a:ln w="9525" cap="rnd" cmpd="sng">
            <a:solidFill>
              <a:srgbClr val="1B1A19"/>
            </a:solidFill>
            <a:prstDash val="solid"/>
            <a:round/>
            <a:headEnd type="none" w="sm" len="sm"/>
            <a:tailEnd type="none" w="sm" len="sm"/>
          </a:ln>
        </p:spPr>
      </p:cxnSp>
      <p:grpSp>
        <p:nvGrpSpPr>
          <p:cNvPr id="181" name="Google Shape;181;p6"/>
          <p:cNvGrpSpPr/>
          <p:nvPr/>
        </p:nvGrpSpPr>
        <p:grpSpPr>
          <a:xfrm>
            <a:off x="8969080" y="1852443"/>
            <a:ext cx="1845882" cy="766272"/>
            <a:chOff x="0" y="0"/>
            <a:chExt cx="3691764" cy="1532542"/>
          </a:xfrm>
        </p:grpSpPr>
        <p:sp>
          <p:nvSpPr>
            <p:cNvPr id="182" name="Google Shape;182;p6"/>
            <p:cNvSpPr txBox="1"/>
            <p:nvPr/>
          </p:nvSpPr>
          <p:spPr>
            <a:xfrm>
              <a:off x="592052" y="864025"/>
              <a:ext cx="2507662" cy="668517"/>
            </a:xfrm>
            <a:prstGeom prst="rect">
              <a:avLst/>
            </a:prstGeom>
            <a:noFill/>
            <a:ln>
              <a:noFill/>
            </a:ln>
          </p:spPr>
          <p:txBody>
            <a:bodyPr spcFirstLastPara="1" wrap="square" lIns="0" tIns="0" rIns="0" bIns="0" anchor="t" anchorCtr="0">
              <a:spAutoFit/>
            </a:bodyPr>
            <a:lstStyle/>
            <a:p>
              <a:pPr>
                <a:lnSpc>
                  <a:spcPct val="181388"/>
                </a:lnSpc>
                <a:spcBef>
                  <a:spcPts val="0"/>
                </a:spcBef>
                <a:spcAft>
                  <a:spcPts val="0"/>
                </a:spcAft>
              </a:pPr>
              <a:endParaRPr sz="1200">
                <a:solidFill>
                  <a:schemeClr val="dk1"/>
                </a:solidFill>
                <a:latin typeface="Calibri"/>
                <a:ea typeface="Calibri"/>
                <a:cs typeface="Calibri"/>
                <a:sym typeface="Calibri"/>
              </a:endParaRPr>
            </a:p>
          </p:txBody>
        </p:sp>
        <p:sp>
          <p:nvSpPr>
            <p:cNvPr id="183" name="Google Shape;183;p6"/>
            <p:cNvSpPr txBox="1"/>
            <p:nvPr/>
          </p:nvSpPr>
          <p:spPr>
            <a:xfrm>
              <a:off x="0" y="0"/>
              <a:ext cx="3691764" cy="956543"/>
            </a:xfrm>
            <a:prstGeom prst="rect">
              <a:avLst/>
            </a:prstGeom>
            <a:noFill/>
            <a:ln>
              <a:noFill/>
            </a:ln>
          </p:spPr>
          <p:txBody>
            <a:bodyPr spcFirstLastPara="1" wrap="square" lIns="0" tIns="0" rIns="0" bIns="0" anchor="t" anchorCtr="0">
              <a:spAutoFit/>
            </a:bodyPr>
            <a:lstStyle/>
            <a:p>
              <a:pPr algn="ctr">
                <a:lnSpc>
                  <a:spcPct val="259111"/>
                </a:lnSpc>
                <a:spcBef>
                  <a:spcPts val="0"/>
                </a:spcBef>
                <a:spcAft>
                  <a:spcPts val="0"/>
                </a:spcAft>
              </a:pPr>
              <a:endParaRPr sz="1200">
                <a:solidFill>
                  <a:schemeClr val="dk1"/>
                </a:solidFill>
                <a:latin typeface="Calibri"/>
                <a:ea typeface="Calibri"/>
                <a:cs typeface="Calibri"/>
                <a:sym typeface="Calibri"/>
              </a:endParaRPr>
            </a:p>
          </p:txBody>
        </p:sp>
      </p:grpSp>
      <p:pic>
        <p:nvPicPr>
          <p:cNvPr id="2" name="Content Placeholder 4">
            <a:extLst>
              <a:ext uri="{FF2B5EF4-FFF2-40B4-BE49-F238E27FC236}">
                <a16:creationId xmlns:a16="http://schemas.microsoft.com/office/drawing/2014/main" id="{73A0203C-145A-18FA-3B35-93C52E42DA65}"/>
              </a:ext>
            </a:extLst>
          </p:cNvPr>
          <p:cNvPicPr>
            <a:picLocks/>
          </p:cNvPicPr>
          <p:nvPr/>
        </p:nvPicPr>
        <p:blipFill>
          <a:blip r:embed="rId5" cstate="print">
            <a:extLst>
              <a:ext uri="{28A0092B-C50C-407E-A947-70E740481C1C}">
                <a14:useLocalDpi xmlns:a14="http://schemas.microsoft.com/office/drawing/2010/main" val="0"/>
              </a:ext>
            </a:extLst>
          </a:blip>
          <a:srcRect l="8263" t="27600" r="10625" b="8002"/>
          <a:stretch>
            <a:fillRect/>
          </a:stretch>
        </p:blipFill>
        <p:spPr bwMode="auto">
          <a:xfrm>
            <a:off x="71695" y="105936"/>
            <a:ext cx="12048609" cy="6646127"/>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6FB451CF-9CCD-5A11-CA39-8E87C0A4AD87}"/>
              </a:ext>
            </a:extLst>
          </p:cNvPr>
          <p:cNvSpPr txBox="1"/>
          <p:nvPr/>
        </p:nvSpPr>
        <p:spPr>
          <a:xfrm>
            <a:off x="6332179" y="4507715"/>
            <a:ext cx="5658793" cy="2061718"/>
          </a:xfrm>
          <a:prstGeom prst="rect">
            <a:avLst/>
          </a:prstGeom>
          <a:solidFill>
            <a:srgbClr val="FFFF00"/>
          </a:solidFill>
        </p:spPr>
        <p:txBody>
          <a:bodyPr wrap="square">
            <a:spAutoFit/>
          </a:bodyPr>
          <a:lstStyle/>
          <a:p>
            <a:r>
              <a:rPr lang="en-US" sz="2133" dirty="0">
                <a:solidFill>
                  <a:srgbClr val="000000"/>
                </a:solidFill>
                <a:latin typeface="Effra"/>
              </a:rPr>
              <a:t>‘Initial teacher education (ITE) and continuing professional development (CPD) should reflect the fact that knowing a discipline is not simply knowing its content, but involves understanding the wider concepts that frame the discipline itself.’ </a:t>
            </a:r>
            <a:r>
              <a:rPr lang="en-US" sz="1600" dirty="0">
                <a:solidFill>
                  <a:srgbClr val="000000"/>
                </a:solidFill>
                <a:latin typeface="Effra"/>
              </a:rPr>
              <a:t>(</a:t>
            </a:r>
            <a:r>
              <a:rPr lang="en-US" sz="1600" dirty="0" err="1">
                <a:solidFill>
                  <a:srgbClr val="000000"/>
                </a:solidFill>
                <a:latin typeface="Effra"/>
              </a:rPr>
              <a:t>Eaglestone</a:t>
            </a:r>
            <a:r>
              <a:rPr lang="en-US" sz="1600" dirty="0">
                <a:solidFill>
                  <a:srgbClr val="000000"/>
                </a:solidFill>
                <a:latin typeface="Effra"/>
              </a:rPr>
              <a:t>, 2021, p35)​</a:t>
            </a:r>
            <a:endParaRPr lang="en-GB" sz="2133"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019BD63-C281-2662-26AA-9AB52D1EB15F}"/>
              </a:ext>
            </a:extLst>
          </p:cNvPr>
          <p:cNvSpPr>
            <a:spLocks noGrp="1"/>
          </p:cNvSpPr>
          <p:nvPr>
            <p:ph idx="1"/>
          </p:nvPr>
        </p:nvSpPr>
        <p:spPr>
          <a:xfrm>
            <a:off x="566400" y="1628800"/>
            <a:ext cx="11040000" cy="4653240"/>
          </a:xfrm>
        </p:spPr>
        <p:txBody>
          <a:bodyPr/>
          <a:lstStyle/>
          <a:p>
            <a:pPr algn="l">
              <a:buNone/>
            </a:pPr>
            <a:r>
              <a:rPr lang="en-GB" b="0" i="0" dirty="0">
                <a:solidFill>
                  <a:srgbClr val="444444"/>
                </a:solidFill>
                <a:effectLst/>
              </a:rPr>
              <a:t>(with Steve Smith)  </a:t>
            </a:r>
            <a:r>
              <a:rPr lang="en-GB" dirty="0">
                <a:solidFill>
                  <a:srgbClr val="444444"/>
                </a:solidFill>
              </a:rPr>
              <a:t>N</a:t>
            </a:r>
            <a:r>
              <a:rPr lang="en-GB" b="0" i="0" dirty="0">
                <a:solidFill>
                  <a:srgbClr val="444444"/>
                </a:solidFill>
                <a:effectLst/>
              </a:rPr>
              <a:t>ov 2016</a:t>
            </a:r>
          </a:p>
          <a:p>
            <a:pPr>
              <a:buNone/>
            </a:pPr>
            <a:r>
              <a:rPr lang="en-GB" sz="2800" b="0" i="0" dirty="0">
                <a:solidFill>
                  <a:srgbClr val="444444"/>
                </a:solidFill>
                <a:effectLst/>
              </a:rPr>
              <a:t>I was recently criticised by some of Stephen Krashen’s fans for something that to me and many other teachers is a sad given : </a:t>
            </a:r>
            <a:r>
              <a:rPr lang="en-GB" sz="2800" b="1" i="0" dirty="0">
                <a:solidFill>
                  <a:srgbClr val="444444"/>
                </a:solidFill>
                <a:effectLst/>
              </a:rPr>
              <a:t>MFL teachers operating in secondary schools have simply no time to teach languages the way they should ideally be taught</a:t>
            </a:r>
            <a:r>
              <a:rPr lang="en-GB" sz="2800" b="0" i="0" dirty="0">
                <a:solidFill>
                  <a:srgbClr val="444444"/>
                </a:solidFill>
                <a:effectLst/>
              </a:rPr>
              <a:t>. Time and syllabus constraints force teachers to extremely tight schedules which do not allow for the extensive listening and reading practice that it is evident from much research that every language learner benefits from before engaging in real-life-like speaking.</a:t>
            </a:r>
          </a:p>
          <a:p>
            <a:endParaRPr lang="en-GB" dirty="0"/>
          </a:p>
        </p:txBody>
      </p:sp>
      <p:sp>
        <p:nvSpPr>
          <p:cNvPr id="2" name="Slide Number Placeholder 1">
            <a:extLst>
              <a:ext uri="{FF2B5EF4-FFF2-40B4-BE49-F238E27FC236}">
                <a16:creationId xmlns:a16="http://schemas.microsoft.com/office/drawing/2014/main" id="{34F7B050-C4FB-AE64-FCBB-3E71C01E7259}"/>
              </a:ext>
            </a:extLst>
          </p:cNvPr>
          <p:cNvSpPr>
            <a:spLocks noGrp="1"/>
          </p:cNvSpPr>
          <p:nvPr>
            <p:ph type="sldNum" sz="quarter" idx="10"/>
          </p:nvPr>
        </p:nvSpPr>
        <p:spPr/>
        <p:txBody>
          <a:bodyPr/>
          <a:lstStyle/>
          <a:p>
            <a:pPr>
              <a:spcAft>
                <a:spcPts val="0"/>
              </a:spcAft>
            </a:pPr>
            <a:fld id="{00000000-1234-1234-1234-123412341234}" type="slidenum">
              <a:rPr lang="en-US" smtClean="0"/>
              <a:pPr>
                <a:spcAft>
                  <a:spcPts val="0"/>
                </a:spcAft>
              </a:pPr>
              <a:t>11</a:t>
            </a:fld>
            <a:endParaRPr lang="en-US"/>
          </a:p>
        </p:txBody>
      </p:sp>
      <p:sp>
        <p:nvSpPr>
          <p:cNvPr id="3" name="Title 2">
            <a:extLst>
              <a:ext uri="{FF2B5EF4-FFF2-40B4-BE49-F238E27FC236}">
                <a16:creationId xmlns:a16="http://schemas.microsoft.com/office/drawing/2014/main" id="{D55E8FE9-18B3-809B-29CE-174B4316D11C}"/>
              </a:ext>
            </a:extLst>
          </p:cNvPr>
          <p:cNvSpPr>
            <a:spLocks noGrp="1"/>
          </p:cNvSpPr>
          <p:nvPr>
            <p:ph type="title"/>
          </p:nvPr>
        </p:nvSpPr>
        <p:spPr>
          <a:xfrm>
            <a:off x="566400" y="404664"/>
            <a:ext cx="11040000" cy="830072"/>
          </a:xfrm>
        </p:spPr>
        <p:txBody>
          <a:bodyPr/>
          <a:lstStyle/>
          <a:p>
            <a:r>
              <a:rPr lang="en-GB" dirty="0"/>
              <a:t>The ugly truth…</a:t>
            </a:r>
            <a:br>
              <a:rPr lang="en-GB" dirty="0"/>
            </a:br>
            <a:r>
              <a:rPr lang="en-GB" sz="2400" dirty="0"/>
              <a:t>https://gianfrancoconti.com/category/general-pedagogy/</a:t>
            </a:r>
          </a:p>
        </p:txBody>
      </p:sp>
    </p:spTree>
    <p:extLst>
      <p:ext uri="{BB962C8B-B14F-4D97-AF65-F5344CB8AC3E}">
        <p14:creationId xmlns:p14="http://schemas.microsoft.com/office/powerpoint/2010/main" val="18564442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9E4A15-A155-3E6A-51B4-56EC735784E1}"/>
              </a:ext>
            </a:extLst>
          </p:cNvPr>
          <p:cNvSpPr>
            <a:spLocks noGrp="1"/>
          </p:cNvSpPr>
          <p:nvPr>
            <p:ph idx="1"/>
          </p:nvPr>
        </p:nvSpPr>
        <p:spPr>
          <a:xfrm>
            <a:off x="566400" y="1412776"/>
            <a:ext cx="11040000" cy="4869264"/>
          </a:xfrm>
        </p:spPr>
        <p:txBody>
          <a:bodyPr/>
          <a:lstStyle/>
          <a:p>
            <a:pPr>
              <a:buNone/>
            </a:pPr>
            <a:r>
              <a:rPr lang="en-GB" sz="2800" b="0" i="0" dirty="0">
                <a:solidFill>
                  <a:srgbClr val="444444"/>
                </a:solidFill>
                <a:effectLst/>
              </a:rPr>
              <a:t>If I had five hours contact time a week I would teach entirely differently from the way I teach now.  This would be my recipe: lots of daily receptive exposure to compelling aural and written input ; plenty of oral interaction through fun and challenging communicative activities (even more than the 30 minutes per lesson I do now);  engaging multimedia project-based learning ;  drama and art activities ; cultural awareness-raising through videos and realia ; exciting enquiry-based grammar learning.</a:t>
            </a:r>
          </a:p>
          <a:p>
            <a:endParaRPr lang="en-GB" dirty="0"/>
          </a:p>
        </p:txBody>
      </p:sp>
      <p:sp>
        <p:nvSpPr>
          <p:cNvPr id="3" name="Slide Number Placeholder 2">
            <a:extLst>
              <a:ext uri="{FF2B5EF4-FFF2-40B4-BE49-F238E27FC236}">
                <a16:creationId xmlns:a16="http://schemas.microsoft.com/office/drawing/2014/main" id="{FA0DC2C0-79FC-7C9B-2476-81295C0F437B}"/>
              </a:ext>
            </a:extLst>
          </p:cNvPr>
          <p:cNvSpPr>
            <a:spLocks noGrp="1"/>
          </p:cNvSpPr>
          <p:nvPr>
            <p:ph type="sldNum" sz="quarter" idx="10"/>
          </p:nvPr>
        </p:nvSpPr>
        <p:spPr/>
        <p:txBody>
          <a:bodyPr/>
          <a:lstStyle/>
          <a:p>
            <a:fld id="{DCF6A46F-80AB-49F3-8C7E-9717ED945456}" type="slidenum">
              <a:rPr lang="en-GB" altLang="en-US" smtClean="0"/>
              <a:pPr/>
              <a:t>12</a:t>
            </a:fld>
            <a:endParaRPr lang="en-GB" altLang="en-US"/>
          </a:p>
        </p:txBody>
      </p:sp>
      <p:sp>
        <p:nvSpPr>
          <p:cNvPr id="4" name="Title 3">
            <a:extLst>
              <a:ext uri="{FF2B5EF4-FFF2-40B4-BE49-F238E27FC236}">
                <a16:creationId xmlns:a16="http://schemas.microsoft.com/office/drawing/2014/main" id="{BB79BEED-DD19-1441-27BC-BCFA1F291DBD}"/>
              </a:ext>
            </a:extLst>
          </p:cNvPr>
          <p:cNvSpPr>
            <a:spLocks noGrp="1"/>
          </p:cNvSpPr>
          <p:nvPr>
            <p:ph type="title"/>
          </p:nvPr>
        </p:nvSpPr>
        <p:spPr>
          <a:xfrm>
            <a:off x="576000" y="476672"/>
            <a:ext cx="11040000" cy="828000"/>
          </a:xfrm>
        </p:spPr>
        <p:txBody>
          <a:bodyPr/>
          <a:lstStyle/>
          <a:p>
            <a:r>
              <a:rPr lang="en-GB" dirty="0"/>
              <a:t>Continued…</a:t>
            </a:r>
          </a:p>
        </p:txBody>
      </p:sp>
    </p:spTree>
    <p:extLst>
      <p:ext uri="{BB962C8B-B14F-4D97-AF65-F5344CB8AC3E}">
        <p14:creationId xmlns:p14="http://schemas.microsoft.com/office/powerpoint/2010/main" val="35737340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836092-93A3-C73B-19BA-7A444B8C9BCB}"/>
              </a:ext>
            </a:extLst>
          </p:cNvPr>
          <p:cNvSpPr>
            <a:spLocks noGrp="1"/>
          </p:cNvSpPr>
          <p:nvPr>
            <p:ph idx="1"/>
          </p:nvPr>
        </p:nvSpPr>
        <p:spPr>
          <a:xfrm>
            <a:off x="550947" y="1556792"/>
            <a:ext cx="11040000" cy="4536504"/>
          </a:xfrm>
        </p:spPr>
        <p:txBody>
          <a:bodyPr/>
          <a:lstStyle/>
          <a:p>
            <a:r>
              <a:rPr lang="en-GB" sz="2800" b="0" i="0" dirty="0">
                <a:solidFill>
                  <a:srgbClr val="444444"/>
                </a:solidFill>
                <a:effectLst/>
              </a:rPr>
              <a:t>The problem is, for teachers working in England to effectively prepare their students for GCSE and A-Level examinations, all of the very desirable above simply cannot be done as often as one would like. We all know that. Hence, effective teaching in our context is not merely about applying what we know best benefits language acquisition ; </a:t>
            </a:r>
            <a:r>
              <a:rPr lang="en-GB" sz="2800" b="1" i="0" dirty="0">
                <a:solidFill>
                  <a:srgbClr val="444444"/>
                </a:solidFill>
                <a:effectLst/>
              </a:rPr>
              <a:t>but it is first and foremost how to make the most of the time we have available to build our students’ linguistic competence, self-confidence and motivation adapting what we know about human language acquisition to the context we operate in</a:t>
            </a:r>
            <a:r>
              <a:rPr lang="en-GB" sz="2800" b="0" i="0" dirty="0">
                <a:solidFill>
                  <a:srgbClr val="444444"/>
                </a:solidFill>
                <a:effectLst/>
              </a:rPr>
              <a:t>. (</a:t>
            </a:r>
            <a:r>
              <a:rPr lang="en-GB" sz="2800" b="0" i="0">
                <a:solidFill>
                  <a:srgbClr val="444444"/>
                </a:solidFill>
                <a:effectLst/>
              </a:rPr>
              <a:t>blog continues)</a:t>
            </a:r>
            <a:endParaRPr lang="en-GB" sz="2800" b="0" i="0" dirty="0">
              <a:solidFill>
                <a:srgbClr val="444444"/>
              </a:solidFill>
              <a:effectLst/>
            </a:endParaRPr>
          </a:p>
          <a:p>
            <a:endParaRPr lang="en-GB" dirty="0"/>
          </a:p>
        </p:txBody>
      </p:sp>
      <p:sp>
        <p:nvSpPr>
          <p:cNvPr id="3" name="Slide Number Placeholder 2">
            <a:extLst>
              <a:ext uri="{FF2B5EF4-FFF2-40B4-BE49-F238E27FC236}">
                <a16:creationId xmlns:a16="http://schemas.microsoft.com/office/drawing/2014/main" id="{F9779CBA-E441-1422-18A4-3807946FF770}"/>
              </a:ext>
            </a:extLst>
          </p:cNvPr>
          <p:cNvSpPr>
            <a:spLocks noGrp="1"/>
          </p:cNvSpPr>
          <p:nvPr>
            <p:ph type="sldNum" sz="quarter" idx="10"/>
          </p:nvPr>
        </p:nvSpPr>
        <p:spPr/>
        <p:txBody>
          <a:bodyPr/>
          <a:lstStyle/>
          <a:p>
            <a:fld id="{DCF6A46F-80AB-49F3-8C7E-9717ED945456}" type="slidenum">
              <a:rPr lang="en-GB" altLang="en-US" smtClean="0"/>
              <a:pPr/>
              <a:t>13</a:t>
            </a:fld>
            <a:endParaRPr lang="en-GB" altLang="en-US"/>
          </a:p>
        </p:txBody>
      </p:sp>
      <p:sp>
        <p:nvSpPr>
          <p:cNvPr id="4" name="Title 3">
            <a:extLst>
              <a:ext uri="{FF2B5EF4-FFF2-40B4-BE49-F238E27FC236}">
                <a16:creationId xmlns:a16="http://schemas.microsoft.com/office/drawing/2014/main" id="{BFCE7B37-18B2-5542-5638-4294DEAF3AD1}"/>
              </a:ext>
            </a:extLst>
          </p:cNvPr>
          <p:cNvSpPr>
            <a:spLocks noGrp="1"/>
          </p:cNvSpPr>
          <p:nvPr>
            <p:ph type="title"/>
          </p:nvPr>
        </p:nvSpPr>
        <p:spPr>
          <a:xfrm>
            <a:off x="576000" y="404664"/>
            <a:ext cx="11040000" cy="828000"/>
          </a:xfrm>
        </p:spPr>
        <p:txBody>
          <a:bodyPr/>
          <a:lstStyle/>
          <a:p>
            <a:r>
              <a:rPr lang="en-GB" dirty="0"/>
              <a:t>Continued…</a:t>
            </a:r>
          </a:p>
        </p:txBody>
      </p:sp>
    </p:spTree>
    <p:extLst>
      <p:ext uri="{BB962C8B-B14F-4D97-AF65-F5344CB8AC3E}">
        <p14:creationId xmlns:p14="http://schemas.microsoft.com/office/powerpoint/2010/main" val="11584794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396B9-7D94-D472-09E8-381FE04142FD}"/>
              </a:ext>
            </a:extLst>
          </p:cNvPr>
          <p:cNvSpPr>
            <a:spLocks noGrp="1"/>
          </p:cNvSpPr>
          <p:nvPr>
            <p:ph idx="1"/>
          </p:nvPr>
        </p:nvSpPr>
        <p:spPr/>
        <p:txBody>
          <a:bodyPr/>
          <a:lstStyle/>
          <a:p>
            <a:r>
              <a:rPr lang="en-GB" dirty="0"/>
              <a:t>In the chat please</a:t>
            </a:r>
          </a:p>
          <a:p>
            <a:r>
              <a:rPr lang="en-GB" dirty="0"/>
              <a:t>How do we keep the ideal in mind?</a:t>
            </a:r>
          </a:p>
          <a:p>
            <a:r>
              <a:rPr lang="en-GB" dirty="0"/>
              <a:t>How do we keep up with good practice? </a:t>
            </a:r>
          </a:p>
          <a:p>
            <a:r>
              <a:rPr lang="en-GB" dirty="0"/>
              <a:t>Work hard to set good habits with KS3 classes?</a:t>
            </a:r>
          </a:p>
          <a:p>
            <a:r>
              <a:rPr lang="en-GB" dirty="0"/>
              <a:t>Encourage RPTs to keep looking for opportunities?</a:t>
            </a:r>
          </a:p>
        </p:txBody>
      </p:sp>
      <p:sp>
        <p:nvSpPr>
          <p:cNvPr id="3" name="Slide Number Placeholder 2">
            <a:extLst>
              <a:ext uri="{FF2B5EF4-FFF2-40B4-BE49-F238E27FC236}">
                <a16:creationId xmlns:a16="http://schemas.microsoft.com/office/drawing/2014/main" id="{42C4C7A3-7A0B-7EEF-6EA5-32C07A91D106}"/>
              </a:ext>
            </a:extLst>
          </p:cNvPr>
          <p:cNvSpPr>
            <a:spLocks noGrp="1"/>
          </p:cNvSpPr>
          <p:nvPr>
            <p:ph type="sldNum" sz="quarter" idx="10"/>
          </p:nvPr>
        </p:nvSpPr>
        <p:spPr/>
        <p:txBody>
          <a:bodyPr/>
          <a:lstStyle/>
          <a:p>
            <a:fld id="{DCF6A46F-80AB-49F3-8C7E-9717ED945456}" type="slidenum">
              <a:rPr lang="en-GB" altLang="en-US" smtClean="0"/>
              <a:pPr/>
              <a:t>14</a:t>
            </a:fld>
            <a:endParaRPr lang="en-GB" altLang="en-US"/>
          </a:p>
        </p:txBody>
      </p:sp>
      <p:sp>
        <p:nvSpPr>
          <p:cNvPr id="4" name="Title 3">
            <a:extLst>
              <a:ext uri="{FF2B5EF4-FFF2-40B4-BE49-F238E27FC236}">
                <a16:creationId xmlns:a16="http://schemas.microsoft.com/office/drawing/2014/main" id="{5CFC370F-07AD-8FED-FF35-76F2C4247F3F}"/>
              </a:ext>
            </a:extLst>
          </p:cNvPr>
          <p:cNvSpPr>
            <a:spLocks noGrp="1"/>
          </p:cNvSpPr>
          <p:nvPr>
            <p:ph type="title"/>
          </p:nvPr>
        </p:nvSpPr>
        <p:spPr/>
        <p:txBody>
          <a:bodyPr/>
          <a:lstStyle/>
          <a:p>
            <a:r>
              <a:rPr lang="en-GB" dirty="0"/>
              <a:t>Thoughts and comments?</a:t>
            </a:r>
          </a:p>
        </p:txBody>
      </p:sp>
    </p:spTree>
    <p:extLst>
      <p:ext uri="{BB962C8B-B14F-4D97-AF65-F5344CB8AC3E}">
        <p14:creationId xmlns:p14="http://schemas.microsoft.com/office/powerpoint/2010/main" val="22736613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982E9C-F555-B56E-EE20-39ADB003DE13}"/>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15</a:t>
            </a:fld>
            <a:endParaRPr lang="en-GB" altLang="en-US"/>
          </a:p>
        </p:txBody>
      </p:sp>
      <p:pic>
        <p:nvPicPr>
          <p:cNvPr id="9" name="Picture 8" descr="Person with idea concept">
            <a:extLst>
              <a:ext uri="{FF2B5EF4-FFF2-40B4-BE49-F238E27FC236}">
                <a16:creationId xmlns:a16="http://schemas.microsoft.com/office/drawing/2014/main" id="{A8C7A540-7BA2-BF3F-606B-FB2EF5CCF690}"/>
              </a:ext>
            </a:extLst>
          </p:cNvPr>
          <p:cNvPicPr>
            <a:picLocks noChangeAspect="1"/>
          </p:cNvPicPr>
          <p:nvPr/>
        </p:nvPicPr>
        <p:blipFill>
          <a:blip r:embed="rId3"/>
          <a:srcRect l="14788" r="6327"/>
          <a:stretch/>
        </p:blipFill>
        <p:spPr>
          <a:xfrm>
            <a:off x="2" y="10"/>
            <a:ext cx="8127692" cy="6877394"/>
          </a:xfrm>
          <a:prstGeom prst="rect">
            <a:avLst/>
          </a:prstGeom>
          <a:noFill/>
          <a:ln>
            <a:noFill/>
          </a:ln>
        </p:spPr>
      </p:pic>
      <p:sp>
        <p:nvSpPr>
          <p:cNvPr id="6" name="Title 5">
            <a:extLst>
              <a:ext uri="{FF2B5EF4-FFF2-40B4-BE49-F238E27FC236}">
                <a16:creationId xmlns:a16="http://schemas.microsoft.com/office/drawing/2014/main" id="{595B5936-2806-F7D1-85B5-3069AD4EEE1E}"/>
              </a:ext>
            </a:extLst>
          </p:cNvPr>
          <p:cNvSpPr>
            <a:spLocks noGrp="1"/>
          </p:cNvSpPr>
          <p:nvPr>
            <p:ph type="title"/>
          </p:nvPr>
        </p:nvSpPr>
        <p:spPr>
          <a:xfrm>
            <a:off x="8400256" y="332656"/>
            <a:ext cx="3456384" cy="1730144"/>
          </a:xfrm>
        </p:spPr>
        <p:txBody>
          <a:bodyPr wrap="square" anchor="b">
            <a:normAutofit/>
          </a:bodyPr>
          <a:lstStyle/>
          <a:p>
            <a:r>
              <a:rPr lang="en-GB" sz="4000" dirty="0"/>
              <a:t>Thinking about your RPT…</a:t>
            </a:r>
          </a:p>
        </p:txBody>
      </p:sp>
    </p:spTree>
    <p:extLst>
      <p:ext uri="{BB962C8B-B14F-4D97-AF65-F5344CB8AC3E}">
        <p14:creationId xmlns:p14="http://schemas.microsoft.com/office/powerpoint/2010/main" val="40408270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2FA26-60E2-F750-15B2-2D0967D5E88A}"/>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8CAE96E1-FE19-476C-9CF0-3BB4903735D9}" type="slidenum">
              <a:rPr lang="en-GB" altLang="en-US" smtClean="0"/>
              <a:pPr>
                <a:spcAft>
                  <a:spcPts val="600"/>
                </a:spcAft>
              </a:pPr>
              <a:t>16</a:t>
            </a:fld>
            <a:endParaRPr lang="en-GB" altLang="en-US"/>
          </a:p>
        </p:txBody>
      </p:sp>
      <p:pic>
        <p:nvPicPr>
          <p:cNvPr id="1026" name="Picture 2" descr="A road with a sign on it&#10;&#10;AI-generated content may be incorrect.">
            <a:extLst>
              <a:ext uri="{FF2B5EF4-FFF2-40B4-BE49-F238E27FC236}">
                <a16:creationId xmlns:a16="http://schemas.microsoft.com/office/drawing/2014/main" id="{18740825-950E-AA8F-8A0F-FD0436481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74" b="19692"/>
          <a:stretch/>
        </p:blipFill>
        <p:spPr bwMode="auto">
          <a:xfrm>
            <a:off x="20" y="10"/>
            <a:ext cx="12191980" cy="5664194"/>
          </a:xfrm>
          <a:prstGeom prst="rect">
            <a:avLst/>
          </a:prstGeom>
          <a:solidFill>
            <a:srgbClr val="FFFFFF"/>
          </a:solidFill>
          <a:ln>
            <a:noFill/>
          </a:ln>
        </p:spPr>
      </p:pic>
      <p:sp>
        <p:nvSpPr>
          <p:cNvPr id="4" name="Title 3">
            <a:extLst>
              <a:ext uri="{FF2B5EF4-FFF2-40B4-BE49-F238E27FC236}">
                <a16:creationId xmlns:a16="http://schemas.microsoft.com/office/drawing/2014/main" id="{69ABD697-F1B6-0C41-B6A8-8E586AC48BC2}"/>
              </a:ext>
            </a:extLst>
          </p:cNvPr>
          <p:cNvSpPr>
            <a:spLocks noGrp="1"/>
          </p:cNvSpPr>
          <p:nvPr>
            <p:ph type="title"/>
          </p:nvPr>
        </p:nvSpPr>
        <p:spPr>
          <a:xfrm>
            <a:off x="335360" y="5785870"/>
            <a:ext cx="11425269" cy="955498"/>
          </a:xfrm>
        </p:spPr>
        <p:txBody>
          <a:bodyPr wrap="square" anchor="t">
            <a:normAutofit/>
          </a:bodyPr>
          <a:lstStyle/>
          <a:p>
            <a:r>
              <a:rPr lang="en-US"/>
              <a:t>Starting from where they are</a:t>
            </a:r>
          </a:p>
          <a:p>
            <a:endParaRPr lang="en-US" dirty="0"/>
          </a:p>
        </p:txBody>
      </p:sp>
    </p:spTree>
    <p:extLst>
      <p:ext uri="{BB962C8B-B14F-4D97-AF65-F5344CB8AC3E}">
        <p14:creationId xmlns:p14="http://schemas.microsoft.com/office/powerpoint/2010/main" val="21006979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97B566-4909-D52D-EB81-7B53B9899B9E}"/>
              </a:ext>
            </a:extLst>
          </p:cNvPr>
          <p:cNvSpPr>
            <a:spLocks noGrp="1"/>
          </p:cNvSpPr>
          <p:nvPr>
            <p:ph type="title"/>
          </p:nvPr>
        </p:nvSpPr>
        <p:spPr>
          <a:xfrm>
            <a:off x="566400" y="502447"/>
            <a:ext cx="11040000" cy="828000"/>
          </a:xfrm>
        </p:spPr>
        <p:txBody>
          <a:bodyPr/>
          <a:lstStyle/>
          <a:p>
            <a:r>
              <a:rPr lang="en-US" dirty="0">
                <a:solidFill>
                  <a:schemeClr val="accent3"/>
                </a:solidFill>
              </a:rPr>
              <a:t>Starting from where they are</a:t>
            </a:r>
            <a:endParaRPr lang="en-GB" dirty="0">
              <a:solidFill>
                <a:schemeClr val="accent3"/>
              </a:solidFill>
            </a:endParaRPr>
          </a:p>
        </p:txBody>
      </p:sp>
      <p:sp>
        <p:nvSpPr>
          <p:cNvPr id="3" name="Slide Number Placeholder 2">
            <a:extLst>
              <a:ext uri="{FF2B5EF4-FFF2-40B4-BE49-F238E27FC236}">
                <a16:creationId xmlns:a16="http://schemas.microsoft.com/office/drawing/2014/main" id="{FA999931-5AAD-0261-BCAE-5AEE68ECA7AE}"/>
              </a:ext>
            </a:extLst>
          </p:cNvPr>
          <p:cNvSpPr>
            <a:spLocks noGrp="1"/>
          </p:cNvSpPr>
          <p:nvPr>
            <p:ph type="sldNum" sz="quarter" idx="10"/>
          </p:nvPr>
        </p:nvSpPr>
        <p:spPr/>
        <p:txBody>
          <a:bodyPr/>
          <a:lstStyle/>
          <a:p>
            <a:fld id="{DCF6A46F-80AB-49F3-8C7E-9717ED945456}" type="slidenum">
              <a:rPr lang="en-GB" altLang="en-US" smtClean="0"/>
              <a:pPr/>
              <a:t>17</a:t>
            </a:fld>
            <a:endParaRPr lang="en-GB" altLang="en-US"/>
          </a:p>
        </p:txBody>
      </p:sp>
      <p:sp>
        <p:nvSpPr>
          <p:cNvPr id="2" name="Content Placeholder 1">
            <a:extLst>
              <a:ext uri="{FF2B5EF4-FFF2-40B4-BE49-F238E27FC236}">
                <a16:creationId xmlns:a16="http://schemas.microsoft.com/office/drawing/2014/main" id="{C2A31F23-778D-1C77-0A95-0BC17ECD5066}"/>
              </a:ext>
            </a:extLst>
          </p:cNvPr>
          <p:cNvSpPr>
            <a:spLocks noGrp="1"/>
          </p:cNvSpPr>
          <p:nvPr>
            <p:ph idx="11"/>
          </p:nvPr>
        </p:nvSpPr>
        <p:spPr>
          <a:xfrm>
            <a:off x="566400" y="2852936"/>
            <a:ext cx="5184000" cy="3420408"/>
          </a:xfrm>
        </p:spPr>
        <p:txBody>
          <a:bodyPr/>
          <a:lstStyle/>
          <a:p>
            <a:pPr>
              <a:buClr>
                <a:schemeClr val="accent3"/>
              </a:buClr>
            </a:pPr>
            <a:r>
              <a:rPr lang="en-GB" dirty="0"/>
              <a:t> </a:t>
            </a:r>
            <a:r>
              <a:rPr lang="en-GB" dirty="0">
                <a:solidFill>
                  <a:schemeClr val="accent3"/>
                </a:solidFill>
              </a:rPr>
              <a:t>Strengths</a:t>
            </a:r>
          </a:p>
        </p:txBody>
      </p:sp>
      <p:sp>
        <p:nvSpPr>
          <p:cNvPr id="7" name="Content Placeholder 6">
            <a:extLst>
              <a:ext uri="{FF2B5EF4-FFF2-40B4-BE49-F238E27FC236}">
                <a16:creationId xmlns:a16="http://schemas.microsoft.com/office/drawing/2014/main" id="{39268732-6C88-6DF8-F251-8B953BB0CF8B}"/>
              </a:ext>
            </a:extLst>
          </p:cNvPr>
          <p:cNvSpPr>
            <a:spLocks noGrp="1"/>
          </p:cNvSpPr>
          <p:nvPr>
            <p:ph idx="12"/>
          </p:nvPr>
        </p:nvSpPr>
        <p:spPr>
          <a:xfrm>
            <a:off x="6108436" y="2852936"/>
            <a:ext cx="5184000" cy="3420408"/>
          </a:xfrm>
        </p:spPr>
        <p:txBody>
          <a:bodyPr/>
          <a:lstStyle/>
          <a:p>
            <a:pPr>
              <a:buClr>
                <a:schemeClr val="accent3"/>
              </a:buClr>
            </a:pPr>
            <a:r>
              <a:rPr lang="en-GB" dirty="0">
                <a:solidFill>
                  <a:srgbClr val="7030A0"/>
                </a:solidFill>
              </a:rPr>
              <a:t>For development</a:t>
            </a:r>
          </a:p>
        </p:txBody>
      </p:sp>
      <p:sp>
        <p:nvSpPr>
          <p:cNvPr id="9" name="TextBox 8">
            <a:extLst>
              <a:ext uri="{FF2B5EF4-FFF2-40B4-BE49-F238E27FC236}">
                <a16:creationId xmlns:a16="http://schemas.microsoft.com/office/drawing/2014/main" id="{2A9B1BBC-7F49-5D66-484C-5D575736EED3}"/>
              </a:ext>
            </a:extLst>
          </p:cNvPr>
          <p:cNvSpPr txBox="1"/>
          <p:nvPr/>
        </p:nvSpPr>
        <p:spPr>
          <a:xfrm>
            <a:off x="624917" y="1402455"/>
            <a:ext cx="10513168" cy="954107"/>
          </a:xfrm>
          <a:prstGeom prst="rect">
            <a:avLst/>
          </a:prstGeom>
          <a:noFill/>
        </p:spPr>
        <p:txBody>
          <a:bodyPr wrap="square" rtlCol="0">
            <a:spAutoFit/>
          </a:bodyPr>
          <a:lstStyle/>
          <a:p>
            <a:r>
              <a:rPr lang="en-GB" sz="2800" dirty="0"/>
              <a:t>What have you learnt about your RPT …</a:t>
            </a:r>
          </a:p>
          <a:p>
            <a:pPr algn="r"/>
            <a:r>
              <a:rPr lang="en-GB" sz="2800" dirty="0"/>
              <a:t>in terms of their strengths and areas for development? </a:t>
            </a:r>
          </a:p>
        </p:txBody>
      </p:sp>
    </p:spTree>
    <p:extLst>
      <p:ext uri="{BB962C8B-B14F-4D97-AF65-F5344CB8AC3E}">
        <p14:creationId xmlns:p14="http://schemas.microsoft.com/office/powerpoint/2010/main" val="178580978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00C0-F0DA-D684-7801-25375B8032F1}"/>
              </a:ext>
            </a:extLst>
          </p:cNvPr>
          <p:cNvSpPr>
            <a:spLocks noGrp="1"/>
          </p:cNvSpPr>
          <p:nvPr>
            <p:ph type="title"/>
          </p:nvPr>
        </p:nvSpPr>
        <p:spPr/>
        <p:txBody>
          <a:bodyPr/>
          <a:lstStyle/>
          <a:p>
            <a:r>
              <a:rPr lang="en-GB" dirty="0">
                <a:solidFill>
                  <a:schemeClr val="accent3"/>
                </a:solidFill>
              </a:rPr>
              <a:t>Highs and lows</a:t>
            </a:r>
          </a:p>
        </p:txBody>
      </p:sp>
      <p:sp>
        <p:nvSpPr>
          <p:cNvPr id="3" name="Slide Number Placeholder 2">
            <a:extLst>
              <a:ext uri="{FF2B5EF4-FFF2-40B4-BE49-F238E27FC236}">
                <a16:creationId xmlns:a16="http://schemas.microsoft.com/office/drawing/2014/main" id="{81C39BAA-AD40-2812-B089-B552299AD30F}"/>
              </a:ext>
            </a:extLst>
          </p:cNvPr>
          <p:cNvSpPr>
            <a:spLocks noGrp="1"/>
          </p:cNvSpPr>
          <p:nvPr>
            <p:ph type="sldNum" sz="quarter" idx="4"/>
          </p:nvPr>
        </p:nvSpPr>
        <p:spPr/>
        <p:txBody>
          <a:bodyPr/>
          <a:lstStyle/>
          <a:p>
            <a:fld id="{44C01B32-D1A0-401C-8867-70456BBB1E87}" type="slidenum">
              <a:rPr lang="en-GB" altLang="en-US" smtClean="0"/>
              <a:pPr/>
              <a:t>18</a:t>
            </a:fld>
            <a:endParaRPr lang="en-GB" altLang="en-US" dirty="0"/>
          </a:p>
        </p:txBody>
      </p:sp>
      <p:sp>
        <p:nvSpPr>
          <p:cNvPr id="4" name="Content Placeholder 3">
            <a:extLst>
              <a:ext uri="{FF2B5EF4-FFF2-40B4-BE49-F238E27FC236}">
                <a16:creationId xmlns:a16="http://schemas.microsoft.com/office/drawing/2014/main" id="{B037D00C-64F9-5EEF-98A0-BB4BF3B169DA}"/>
              </a:ext>
            </a:extLst>
          </p:cNvPr>
          <p:cNvSpPr>
            <a:spLocks noGrp="1"/>
          </p:cNvSpPr>
          <p:nvPr>
            <p:ph idx="11"/>
          </p:nvPr>
        </p:nvSpPr>
        <p:spPr/>
        <p:txBody>
          <a:bodyPr/>
          <a:lstStyle/>
          <a:p>
            <a:r>
              <a:rPr lang="en-GB" dirty="0"/>
              <a:t>Drawing a chart, river, journey…</a:t>
            </a:r>
          </a:p>
          <a:p>
            <a:r>
              <a:rPr lang="en-GB" dirty="0"/>
              <a:t>Drawing on experience to plan ahead</a:t>
            </a:r>
          </a:p>
          <a:p>
            <a:pPr marL="457200" indent="-457200">
              <a:buFont typeface="+mj-lt"/>
              <a:buAutoNum type="arabicPeriod"/>
            </a:pPr>
            <a:r>
              <a:rPr lang="en-GB" dirty="0"/>
              <a:t>What was it like in School A?</a:t>
            </a:r>
          </a:p>
          <a:p>
            <a:pPr marL="457200" indent="-457200">
              <a:buFont typeface="+mj-lt"/>
              <a:buAutoNum type="arabicPeriod"/>
            </a:pPr>
            <a:r>
              <a:rPr lang="en-GB" dirty="0"/>
              <a:t>What might it be like in School B?</a:t>
            </a:r>
          </a:p>
        </p:txBody>
      </p:sp>
      <p:pic>
        <p:nvPicPr>
          <p:cNvPr id="6" name="Picture 5" descr="A cartoon of a river with fish swimming">
            <a:extLst>
              <a:ext uri="{FF2B5EF4-FFF2-40B4-BE49-F238E27FC236}">
                <a16:creationId xmlns:a16="http://schemas.microsoft.com/office/drawing/2014/main" id="{5E77E05B-4C4A-2640-FD61-13D4334503A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33245" y="2342498"/>
            <a:ext cx="5173155" cy="3400272"/>
          </a:xfrm>
          <a:prstGeom prst="rect">
            <a:avLst/>
          </a:prstGeom>
        </p:spPr>
      </p:pic>
      <p:sp>
        <p:nvSpPr>
          <p:cNvPr id="7" name="TextBox 6">
            <a:extLst>
              <a:ext uri="{FF2B5EF4-FFF2-40B4-BE49-F238E27FC236}">
                <a16:creationId xmlns:a16="http://schemas.microsoft.com/office/drawing/2014/main" id="{9CC0426E-C75E-EF4B-8F91-AE77C6AB11D0}"/>
              </a:ext>
            </a:extLst>
          </p:cNvPr>
          <p:cNvSpPr txBox="1"/>
          <p:nvPr/>
        </p:nvSpPr>
        <p:spPr>
          <a:xfrm>
            <a:off x="879138" y="6858000"/>
            <a:ext cx="10433724" cy="230832"/>
          </a:xfrm>
          <a:prstGeom prst="rect">
            <a:avLst/>
          </a:prstGeom>
          <a:noFill/>
        </p:spPr>
        <p:txBody>
          <a:bodyPr wrap="square" rtlCol="0">
            <a:spAutoFit/>
          </a:bodyPr>
          <a:lstStyle/>
          <a:p>
            <a:r>
              <a:rPr lang="en-GB" sz="900">
                <a:hlinkClick r:id="rId4" tooltip="https://fundamatics.net/article/saving-indias-rivers-and-riverine-ecosystems/"/>
              </a:rPr>
              <a:t>This Photo</a:t>
            </a:r>
            <a:r>
              <a:rPr lang="en-GB" sz="900"/>
              <a:t> by Unknown Author is licensed under </a:t>
            </a:r>
            <a:r>
              <a:rPr lang="en-GB" sz="900">
                <a:hlinkClick r:id="rId5" tooltip="https://creativecommons.org/licenses/by-nc/3.0/"/>
              </a:rPr>
              <a:t>CC BY-NC</a:t>
            </a:r>
            <a:endParaRPr lang="en-GB" sz="900"/>
          </a:p>
        </p:txBody>
      </p:sp>
      <p:pic>
        <p:nvPicPr>
          <p:cNvPr id="9" name="Picture 8" descr="A graph with a red line going up">
            <a:extLst>
              <a:ext uri="{FF2B5EF4-FFF2-40B4-BE49-F238E27FC236}">
                <a16:creationId xmlns:a16="http://schemas.microsoft.com/office/drawing/2014/main" id="{599E6685-AA6D-CB2B-1949-82FCA89988F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079776" y="4094465"/>
            <a:ext cx="2716163" cy="2500815"/>
          </a:xfrm>
          <a:prstGeom prst="rect">
            <a:avLst/>
          </a:prstGeom>
        </p:spPr>
      </p:pic>
      <p:pic>
        <p:nvPicPr>
          <p:cNvPr id="11" name="Picture 10" descr="A person holding a map">
            <a:extLst>
              <a:ext uri="{FF2B5EF4-FFF2-40B4-BE49-F238E27FC236}">
                <a16:creationId xmlns:a16="http://schemas.microsoft.com/office/drawing/2014/main" id="{C8380A66-94E0-02C6-89A0-7FFA266B070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879976" y="476672"/>
            <a:ext cx="3431704" cy="1927034"/>
          </a:xfrm>
          <a:prstGeom prst="rect">
            <a:avLst/>
          </a:prstGeom>
        </p:spPr>
      </p:pic>
      <p:sp>
        <p:nvSpPr>
          <p:cNvPr id="12" name="TextBox 11">
            <a:extLst>
              <a:ext uri="{FF2B5EF4-FFF2-40B4-BE49-F238E27FC236}">
                <a16:creationId xmlns:a16="http://schemas.microsoft.com/office/drawing/2014/main" id="{7C74007A-0823-D8AC-0A21-D6DE68C851EB}"/>
              </a:ext>
            </a:extLst>
          </p:cNvPr>
          <p:cNvSpPr txBox="1"/>
          <p:nvPr/>
        </p:nvSpPr>
        <p:spPr>
          <a:xfrm>
            <a:off x="0" y="6852138"/>
            <a:ext cx="12192000" cy="230832"/>
          </a:xfrm>
          <a:prstGeom prst="rect">
            <a:avLst/>
          </a:prstGeom>
          <a:noFill/>
        </p:spPr>
        <p:txBody>
          <a:bodyPr wrap="square" rtlCol="0">
            <a:spAutoFit/>
          </a:bodyPr>
          <a:lstStyle/>
          <a:p>
            <a:r>
              <a:rPr lang="en-GB" sz="900">
                <a:hlinkClick r:id="rId9" tooltip="https://opensource.com/article/21/2/advice-non-technical"/>
              </a:rPr>
              <a:t>This Photo</a:t>
            </a:r>
            <a:r>
              <a:rPr lang="en-GB" sz="900"/>
              <a:t> by Unknown Author is licensed under </a:t>
            </a:r>
            <a:r>
              <a:rPr lang="en-GB" sz="900">
                <a:hlinkClick r:id="rId10" tooltip="https://creativecommons.org/licenses/by-sa/3.0/"/>
              </a:rPr>
              <a:t>CC BY-SA</a:t>
            </a:r>
            <a:endParaRPr lang="en-GB" sz="900"/>
          </a:p>
        </p:txBody>
      </p:sp>
    </p:spTree>
    <p:extLst>
      <p:ext uri="{BB962C8B-B14F-4D97-AF65-F5344CB8AC3E}">
        <p14:creationId xmlns:p14="http://schemas.microsoft.com/office/powerpoint/2010/main" val="35694856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9593A8-25BE-9784-16A8-5D74A391F6C8}"/>
              </a:ext>
            </a:extLst>
          </p:cNvPr>
          <p:cNvSpPr>
            <a:spLocks noGrp="1"/>
          </p:cNvSpPr>
          <p:nvPr>
            <p:ph idx="1"/>
          </p:nvPr>
        </p:nvSpPr>
        <p:spPr/>
        <p:txBody>
          <a:bodyPr/>
          <a:lstStyle/>
          <a:p>
            <a:endParaRPr lang="en-GB" dirty="0"/>
          </a:p>
        </p:txBody>
      </p:sp>
      <p:sp>
        <p:nvSpPr>
          <p:cNvPr id="3" name="Slide Number Placeholder 2">
            <a:extLst>
              <a:ext uri="{FF2B5EF4-FFF2-40B4-BE49-F238E27FC236}">
                <a16:creationId xmlns:a16="http://schemas.microsoft.com/office/drawing/2014/main" id="{FCEBA7E6-3942-150C-30E1-A6376129CD3C}"/>
              </a:ext>
            </a:extLst>
          </p:cNvPr>
          <p:cNvSpPr>
            <a:spLocks noGrp="1"/>
          </p:cNvSpPr>
          <p:nvPr>
            <p:ph type="sldNum" sz="quarter" idx="10"/>
          </p:nvPr>
        </p:nvSpPr>
        <p:spPr/>
        <p:txBody>
          <a:bodyPr/>
          <a:lstStyle/>
          <a:p>
            <a:fld id="{DCF6A46F-80AB-49F3-8C7E-9717ED945456}" type="slidenum">
              <a:rPr lang="en-GB" altLang="en-US" smtClean="0"/>
              <a:pPr/>
              <a:t>19</a:t>
            </a:fld>
            <a:endParaRPr lang="en-GB" altLang="en-US"/>
          </a:p>
        </p:txBody>
      </p:sp>
      <p:sp>
        <p:nvSpPr>
          <p:cNvPr id="4" name="Title 3">
            <a:extLst>
              <a:ext uri="{FF2B5EF4-FFF2-40B4-BE49-F238E27FC236}">
                <a16:creationId xmlns:a16="http://schemas.microsoft.com/office/drawing/2014/main" id="{CA05E86E-C17B-2321-6FBB-5BFD348EE7DF}"/>
              </a:ext>
            </a:extLst>
          </p:cNvPr>
          <p:cNvSpPr>
            <a:spLocks noGrp="1"/>
          </p:cNvSpPr>
          <p:nvPr>
            <p:ph type="title"/>
          </p:nvPr>
        </p:nvSpPr>
        <p:spPr/>
        <p:txBody>
          <a:bodyPr/>
          <a:lstStyle/>
          <a:p>
            <a:r>
              <a:rPr lang="en-GB" dirty="0"/>
              <a:t>Key dates coming up </a:t>
            </a:r>
            <a:br>
              <a:rPr lang="en-GB" dirty="0"/>
            </a:br>
            <a:r>
              <a:rPr lang="en-GB" dirty="0"/>
              <a:t>can you predict the ups and downs?</a:t>
            </a:r>
          </a:p>
        </p:txBody>
      </p:sp>
    </p:spTree>
    <p:extLst>
      <p:ext uri="{BB962C8B-B14F-4D97-AF65-F5344CB8AC3E}">
        <p14:creationId xmlns:p14="http://schemas.microsoft.com/office/powerpoint/2010/main" val="40213146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a:extLst>
              <a:ext uri="{FF2B5EF4-FFF2-40B4-BE49-F238E27FC236}">
                <a16:creationId xmlns:a16="http://schemas.microsoft.com/office/drawing/2014/main" id="{8C34A79F-0E44-EF84-AD44-D2D99E4AC6E8}"/>
              </a:ext>
            </a:extLst>
          </p:cNvPr>
          <p:cNvSpPr>
            <a:spLocks noGrp="1"/>
          </p:cNvSpPr>
          <p:nvPr>
            <p:ph type="sldNum" sz="quarter" idx="10"/>
          </p:nvPr>
        </p:nvSpPr>
        <p:spPr>
          <a:xfrm>
            <a:off x="10704702" y="6345352"/>
            <a:ext cx="901700" cy="252000"/>
          </a:xfrm>
        </p:spPr>
        <p:txBody>
          <a:bodyPr/>
          <a:lstStyle/>
          <a:p>
            <a:pPr>
              <a:spcAft>
                <a:spcPts val="600"/>
              </a:spcAft>
            </a:pPr>
            <a:fld id="{DCF6A46F-80AB-49F3-8C7E-9717ED945456}" type="slidenum">
              <a:rPr lang="en-GB" altLang="en-US"/>
              <a:pPr>
                <a:spcAft>
                  <a:spcPts val="600"/>
                </a:spcAft>
              </a:pPr>
              <a:t>2</a:t>
            </a:fld>
            <a:endParaRPr lang="en-GB" altLang="en-US"/>
          </a:p>
        </p:txBody>
      </p:sp>
      <p:sp>
        <p:nvSpPr>
          <p:cNvPr id="6" name="Title 5"/>
          <p:cNvSpPr>
            <a:spLocks noGrp="1"/>
          </p:cNvSpPr>
          <p:nvPr>
            <p:ph type="title"/>
          </p:nvPr>
        </p:nvSpPr>
        <p:spPr>
          <a:xfrm>
            <a:off x="566400" y="476672"/>
            <a:ext cx="11040000" cy="828000"/>
          </a:xfrm>
        </p:spPr>
        <p:txBody>
          <a:bodyPr wrap="none" anchor="b">
            <a:normAutofit/>
          </a:bodyPr>
          <a:lstStyle/>
          <a:p>
            <a:r>
              <a:rPr lang="en-GB" dirty="0"/>
              <a:t>Agenda</a:t>
            </a:r>
          </a:p>
        </p:txBody>
      </p:sp>
      <p:sp>
        <p:nvSpPr>
          <p:cNvPr id="4" name="Slide Number Placeholder 3" hidden="1"/>
          <p:cNvSpPr>
            <a:spLocks noGrp="1"/>
          </p:cNvSpPr>
          <p:nvPr>
            <p:ph type="sldNum" sz="quarter" idx="4294967295"/>
          </p:nvPr>
        </p:nvSpPr>
        <p:spPr>
          <a:xfrm>
            <a:off x="10704702" y="6345352"/>
            <a:ext cx="901700" cy="252000"/>
          </a:xfrm>
        </p:spPr>
        <p:txBody>
          <a:bodyPr/>
          <a:lstStyle/>
          <a:p>
            <a:pPr>
              <a:spcAft>
                <a:spcPts val="600"/>
              </a:spcAft>
            </a:pPr>
            <a:fld id="{DCF6A46F-80AB-49F3-8C7E-9717ED945456}" type="slidenum">
              <a:rPr lang="en-GB" altLang="en-US" smtClean="0"/>
              <a:pPr>
                <a:spcAft>
                  <a:spcPts val="600"/>
                </a:spcAft>
              </a:pPr>
              <a:t>2</a:t>
            </a:fld>
            <a:endParaRPr lang="en-GB" altLang="en-US"/>
          </a:p>
        </p:txBody>
      </p:sp>
      <p:graphicFrame>
        <p:nvGraphicFramePr>
          <p:cNvPr id="9" name="Content Placeholder 6">
            <a:extLst>
              <a:ext uri="{FF2B5EF4-FFF2-40B4-BE49-F238E27FC236}">
                <a16:creationId xmlns:a16="http://schemas.microsoft.com/office/drawing/2014/main" id="{5D1990DF-F9A0-D485-93A0-2562BEC19B52}"/>
              </a:ext>
            </a:extLst>
          </p:cNvPr>
          <p:cNvGraphicFramePr>
            <a:graphicFrameLocks noGrp="1"/>
          </p:cNvGraphicFramePr>
          <p:nvPr>
            <p:ph idx="1"/>
            <p:extLst>
              <p:ext uri="{D42A27DB-BD31-4B8C-83A1-F6EECF244321}">
                <p14:modId xmlns:p14="http://schemas.microsoft.com/office/powerpoint/2010/main" val="1313437695"/>
              </p:ext>
            </p:extLst>
          </p:nvPr>
        </p:nvGraphicFramePr>
        <p:xfrm>
          <a:off x="566400" y="1556792"/>
          <a:ext cx="11040000" cy="4725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35595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ABAF46-40A6-18FD-D195-CFEF5A6F61BC}"/>
              </a:ext>
            </a:extLst>
          </p:cNvPr>
          <p:cNvSpPr>
            <a:spLocks noGrp="1"/>
          </p:cNvSpPr>
          <p:nvPr>
            <p:ph idx="1"/>
          </p:nvPr>
        </p:nvSpPr>
        <p:spPr>
          <a:xfrm>
            <a:off x="576000" y="1449000"/>
            <a:ext cx="11040000" cy="5004336"/>
          </a:xfrm>
        </p:spPr>
        <p:txBody>
          <a:bodyPr/>
          <a:lstStyle/>
          <a:p>
            <a:r>
              <a:rPr lang="en-GB" dirty="0"/>
              <a:t>Results for Literature Review assignment come out tomorrow 12 noon</a:t>
            </a:r>
          </a:p>
          <a:p>
            <a:r>
              <a:rPr lang="en-GB" dirty="0"/>
              <a:t>RPTs then have two weeks to produce Proposal and Action Plan for next assignment – a classroom project over a small number of lessons.</a:t>
            </a:r>
          </a:p>
          <a:p>
            <a:r>
              <a:rPr lang="en-GB" dirty="0"/>
              <a:t>Aim: to try something out and evaluate it.</a:t>
            </a:r>
          </a:p>
          <a:p>
            <a:r>
              <a:rPr lang="en-GB" dirty="0"/>
              <a:t>Mentors (and ITTCos) to check and agree Action Plan</a:t>
            </a:r>
          </a:p>
          <a:p>
            <a:r>
              <a:rPr lang="en-GB" dirty="0"/>
              <a:t>Please check for practicalities (does it clash with a trip?) and cast a professional eye over their plans. Improvement suggestions are welcome.</a:t>
            </a:r>
          </a:p>
          <a:p>
            <a:r>
              <a:rPr lang="en-GB" dirty="0"/>
              <a:t>The project should be ‘normal practice’ so no </a:t>
            </a:r>
            <a:r>
              <a:rPr lang="en-GB"/>
              <a:t>extra interviews, </a:t>
            </a:r>
            <a:r>
              <a:rPr lang="en-GB" dirty="0"/>
              <a:t>videos or recordings, UNLESS recordings are a normal part of assessment.</a:t>
            </a:r>
          </a:p>
          <a:p>
            <a:r>
              <a:rPr lang="en-GB" dirty="0"/>
              <a:t>Deadline to send Proposal and Action Plan to Barbara – 28 March.</a:t>
            </a:r>
          </a:p>
          <a:p>
            <a:r>
              <a:rPr lang="en-GB" dirty="0"/>
              <a:t>RPTs cannot start project until Barbara has signed it off.</a:t>
            </a:r>
          </a:p>
          <a:p>
            <a:endParaRPr lang="en-GB" dirty="0"/>
          </a:p>
        </p:txBody>
      </p:sp>
      <p:sp>
        <p:nvSpPr>
          <p:cNvPr id="3" name="Slide Number Placeholder 2">
            <a:extLst>
              <a:ext uri="{FF2B5EF4-FFF2-40B4-BE49-F238E27FC236}">
                <a16:creationId xmlns:a16="http://schemas.microsoft.com/office/drawing/2014/main" id="{FE39822A-65BF-0EF8-C197-F270E5E00A0A}"/>
              </a:ext>
            </a:extLst>
          </p:cNvPr>
          <p:cNvSpPr>
            <a:spLocks noGrp="1"/>
          </p:cNvSpPr>
          <p:nvPr>
            <p:ph type="sldNum" sz="quarter" idx="10"/>
          </p:nvPr>
        </p:nvSpPr>
        <p:spPr/>
        <p:txBody>
          <a:bodyPr/>
          <a:lstStyle/>
          <a:p>
            <a:fld id="{DCF6A46F-80AB-49F3-8C7E-9717ED945456}" type="slidenum">
              <a:rPr lang="en-GB" altLang="en-US" smtClean="0"/>
              <a:pPr/>
              <a:t>20</a:t>
            </a:fld>
            <a:endParaRPr lang="en-GB" altLang="en-US"/>
          </a:p>
        </p:txBody>
      </p:sp>
      <p:sp>
        <p:nvSpPr>
          <p:cNvPr id="4" name="Title 3">
            <a:extLst>
              <a:ext uri="{FF2B5EF4-FFF2-40B4-BE49-F238E27FC236}">
                <a16:creationId xmlns:a16="http://schemas.microsoft.com/office/drawing/2014/main" id="{01C41DEF-4533-1F44-2AF1-A490ABF9536E}"/>
              </a:ext>
            </a:extLst>
          </p:cNvPr>
          <p:cNvSpPr>
            <a:spLocks noGrp="1"/>
          </p:cNvSpPr>
          <p:nvPr>
            <p:ph type="title"/>
          </p:nvPr>
        </p:nvSpPr>
        <p:spPr>
          <a:xfrm>
            <a:off x="576000" y="476672"/>
            <a:ext cx="11040000" cy="828000"/>
          </a:xfrm>
        </p:spPr>
        <p:txBody>
          <a:bodyPr/>
          <a:lstStyle/>
          <a:p>
            <a:r>
              <a:rPr lang="en-GB" dirty="0"/>
              <a:t>Current worry</a:t>
            </a:r>
          </a:p>
        </p:txBody>
      </p:sp>
    </p:spTree>
    <p:extLst>
      <p:ext uri="{BB962C8B-B14F-4D97-AF65-F5344CB8AC3E}">
        <p14:creationId xmlns:p14="http://schemas.microsoft.com/office/powerpoint/2010/main" val="42189230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908720"/>
            <a:ext cx="10442376" cy="558268"/>
          </a:xfrm>
          <a:solidFill>
            <a:schemeClr val="accent5">
              <a:lumMod val="40000"/>
              <a:lumOff val="60000"/>
            </a:schemeClr>
          </a:solidFill>
        </p:spPr>
        <p:txBody>
          <a:bodyPr>
            <a:normAutofit fontScale="90000"/>
          </a:bodyPr>
          <a:lstStyle/>
          <a:p>
            <a:r>
              <a:rPr lang="en-GB" b="1" dirty="0">
                <a:solidFill>
                  <a:schemeClr val="tx2"/>
                </a:solidFill>
              </a:rPr>
              <a:t>Important dates and processes </a:t>
            </a:r>
          </a:p>
        </p:txBody>
      </p:sp>
      <p:sp>
        <p:nvSpPr>
          <p:cNvPr id="3" name="Content Placeholder 2"/>
          <p:cNvSpPr>
            <a:spLocks noGrp="1"/>
          </p:cNvSpPr>
          <p:nvPr>
            <p:ph idx="1"/>
          </p:nvPr>
        </p:nvSpPr>
        <p:spPr>
          <a:xfrm>
            <a:off x="1026233" y="1600200"/>
            <a:ext cx="10091292" cy="4781128"/>
          </a:xfrm>
        </p:spPr>
        <p:txBody>
          <a:bodyPr>
            <a:normAutofit/>
          </a:bodyPr>
          <a:lstStyle/>
          <a:p>
            <a:r>
              <a:rPr lang="en-GB" dirty="0"/>
              <a:t>Please continue to refer to ‘phases of the course’ pages in </a:t>
            </a:r>
            <a:r>
              <a:rPr lang="en-GB" dirty="0" err="1"/>
              <a:t>MoG</a:t>
            </a:r>
            <a:endParaRPr lang="en-GB" dirty="0"/>
          </a:p>
          <a:p>
            <a:r>
              <a:rPr lang="en-GB" dirty="0"/>
              <a:t>Report 2 by 21 March</a:t>
            </a:r>
          </a:p>
          <a:p>
            <a:r>
              <a:rPr lang="en-GB" dirty="0"/>
              <a:t>PPR 3 visits after Easter – ensure timetables in </a:t>
            </a:r>
            <a:r>
              <a:rPr lang="en-GB" dirty="0" err="1"/>
              <a:t>EPortfolios</a:t>
            </a:r>
            <a:r>
              <a:rPr lang="en-GB" dirty="0"/>
              <a:t> please</a:t>
            </a:r>
          </a:p>
          <a:p>
            <a:r>
              <a:rPr lang="en-GB" dirty="0"/>
              <a:t>Increase timetable to 72% from 5 May</a:t>
            </a:r>
          </a:p>
          <a:p>
            <a:r>
              <a:rPr lang="en-GB" dirty="0"/>
              <a:t>Assignment due in H-T Thursday 29 May</a:t>
            </a:r>
          </a:p>
          <a:p>
            <a:r>
              <a:rPr lang="en-GB" dirty="0"/>
              <a:t>Report 3 by 20 June</a:t>
            </a:r>
          </a:p>
          <a:p>
            <a:r>
              <a:rPr lang="en-GB" dirty="0"/>
              <a:t>Remaining university days:</a:t>
            </a:r>
          </a:p>
          <a:p>
            <a:pPr lvl="1"/>
            <a:r>
              <a:rPr lang="en-GB" dirty="0"/>
              <a:t> Monday 24 March – ITAP on Assessment</a:t>
            </a:r>
          </a:p>
          <a:p>
            <a:pPr lvl="1"/>
            <a:r>
              <a:rPr lang="en-GB" dirty="0"/>
              <a:t> Tuesday 22 April - just after the Easter break</a:t>
            </a:r>
          </a:p>
          <a:p>
            <a:pPr lvl="1"/>
            <a:r>
              <a:rPr lang="en-GB" dirty="0"/>
              <a:t> Enrichment 16-19 June-probably in school –details to follow</a:t>
            </a:r>
          </a:p>
          <a:p>
            <a:pPr lvl="1"/>
            <a:r>
              <a:rPr lang="en-GB" dirty="0"/>
              <a:t> Monday 23 June, Tuesday 24 June – end of course</a:t>
            </a:r>
          </a:p>
        </p:txBody>
      </p:sp>
      <p:sp>
        <p:nvSpPr>
          <p:cNvPr id="4" name="Slide Number Placeholder 3">
            <a:extLst>
              <a:ext uri="{FF2B5EF4-FFF2-40B4-BE49-F238E27FC236}">
                <a16:creationId xmlns:a16="http://schemas.microsoft.com/office/drawing/2014/main" id="{4E1E0A87-D4F3-FD0F-952C-F8475E93BF6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AEF7D1-D321-42F5-ABDB-4DA7DBDCF3B9}" type="slidenum">
              <a:rPr lang="en-GB" smtClean="0"/>
              <a:pPr/>
              <a:t>21</a:t>
            </a:fld>
            <a:endParaRPr lang="en-GB"/>
          </a:p>
        </p:txBody>
      </p:sp>
    </p:spTree>
    <p:extLst>
      <p:ext uri="{BB962C8B-B14F-4D97-AF65-F5344CB8AC3E}">
        <p14:creationId xmlns:p14="http://schemas.microsoft.com/office/powerpoint/2010/main" val="203854318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9549D7-C868-F565-B814-E389B9C4313C}"/>
              </a:ext>
            </a:extLst>
          </p:cNvPr>
          <p:cNvPicPr>
            <a:picLocks noChangeAspect="1"/>
          </p:cNvPicPr>
          <p:nvPr/>
        </p:nvPicPr>
        <p:blipFill>
          <a:blip r:embed="rId3"/>
          <a:stretch>
            <a:fillRect/>
          </a:stretch>
        </p:blipFill>
        <p:spPr>
          <a:xfrm>
            <a:off x="388986" y="476672"/>
            <a:ext cx="11431026" cy="2472209"/>
          </a:xfrm>
          <a:prstGeom prst="rect">
            <a:avLst/>
          </a:prstGeom>
          <a:noFill/>
        </p:spPr>
      </p:pic>
      <p:sp>
        <p:nvSpPr>
          <p:cNvPr id="3" name="Slide Number Placeholder 2">
            <a:extLst>
              <a:ext uri="{FF2B5EF4-FFF2-40B4-BE49-F238E27FC236}">
                <a16:creationId xmlns:a16="http://schemas.microsoft.com/office/drawing/2014/main" id="{3ECE0028-1BA7-F076-94DB-A2D804C0D970}"/>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22</a:t>
            </a:fld>
            <a:endParaRPr lang="en-GB" altLang="en-US"/>
          </a:p>
        </p:txBody>
      </p:sp>
      <p:pic>
        <p:nvPicPr>
          <p:cNvPr id="8" name="Picture 7">
            <a:extLst>
              <a:ext uri="{FF2B5EF4-FFF2-40B4-BE49-F238E27FC236}">
                <a16:creationId xmlns:a16="http://schemas.microsoft.com/office/drawing/2014/main" id="{4B7A2287-7584-3523-7971-7E78CD200815}"/>
              </a:ext>
            </a:extLst>
          </p:cNvPr>
          <p:cNvPicPr>
            <a:picLocks noChangeAspect="1"/>
          </p:cNvPicPr>
          <p:nvPr/>
        </p:nvPicPr>
        <p:blipFill>
          <a:blip r:embed="rId4"/>
          <a:stretch>
            <a:fillRect/>
          </a:stretch>
        </p:blipFill>
        <p:spPr>
          <a:xfrm>
            <a:off x="373465" y="2948881"/>
            <a:ext cx="11267330" cy="2726876"/>
          </a:xfrm>
          <a:prstGeom prst="rect">
            <a:avLst/>
          </a:prstGeom>
        </p:spPr>
      </p:pic>
      <p:sp>
        <p:nvSpPr>
          <p:cNvPr id="9" name="Title 3">
            <a:extLst>
              <a:ext uri="{FF2B5EF4-FFF2-40B4-BE49-F238E27FC236}">
                <a16:creationId xmlns:a16="http://schemas.microsoft.com/office/drawing/2014/main" id="{C1D39EF5-7AD0-0933-F104-95ED77D42D5D}"/>
              </a:ext>
            </a:extLst>
          </p:cNvPr>
          <p:cNvSpPr>
            <a:spLocks noGrp="1"/>
          </p:cNvSpPr>
          <p:nvPr>
            <p:ph type="title"/>
          </p:nvPr>
        </p:nvSpPr>
        <p:spPr>
          <a:xfrm rot="10800000" flipV="1">
            <a:off x="767408" y="5520191"/>
            <a:ext cx="10657184" cy="980728"/>
          </a:xfrm>
        </p:spPr>
        <p:txBody>
          <a:bodyPr/>
          <a:lstStyle/>
          <a:p>
            <a:r>
              <a:rPr lang="en-GB" sz="3200" dirty="0"/>
              <a:t>Timetable</a:t>
            </a:r>
            <a:br>
              <a:rPr lang="en-GB" dirty="0"/>
            </a:br>
            <a:r>
              <a:rPr lang="en-GB" sz="2400" dirty="0"/>
              <a:t>School A mentors - did you manage to </a:t>
            </a:r>
            <a:r>
              <a:rPr lang="en-GB" sz="2400" dirty="0" err="1"/>
              <a:t>buld</a:t>
            </a:r>
            <a:r>
              <a:rPr lang="en-GB" sz="2400" dirty="0"/>
              <a:t> up to 72% How did it go?</a:t>
            </a:r>
          </a:p>
        </p:txBody>
      </p:sp>
    </p:spTree>
    <p:extLst>
      <p:ext uri="{BB962C8B-B14F-4D97-AF65-F5344CB8AC3E}">
        <p14:creationId xmlns:p14="http://schemas.microsoft.com/office/powerpoint/2010/main" val="41952554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417667-FE8D-240B-096A-3E6817742F72}"/>
              </a:ext>
            </a:extLst>
          </p:cNvPr>
          <p:cNvSpPr>
            <a:spLocks noGrp="1"/>
          </p:cNvSpPr>
          <p:nvPr>
            <p:ph idx="1"/>
          </p:nvPr>
        </p:nvSpPr>
        <p:spPr/>
        <p:txBody>
          <a:bodyPr/>
          <a:lstStyle/>
          <a:p>
            <a:endParaRPr lang="en-GB" dirty="0"/>
          </a:p>
          <a:p>
            <a:r>
              <a:rPr lang="en-GB" dirty="0"/>
              <a:t>Due to IoE 21/03/25 from ITTCo email</a:t>
            </a:r>
          </a:p>
          <a:p>
            <a:r>
              <a:rPr lang="en-GB" dirty="0"/>
              <a:t>Check with your ITTCo when they need report from you and RPT</a:t>
            </a:r>
          </a:p>
          <a:p>
            <a:r>
              <a:rPr lang="en-GB" dirty="0"/>
              <a:t>Use the same Excel document as for all reports</a:t>
            </a:r>
          </a:p>
          <a:p>
            <a:r>
              <a:rPr lang="en-GB" dirty="0"/>
              <a:t>RPTs should have this in their </a:t>
            </a:r>
            <a:r>
              <a:rPr lang="en-GB" dirty="0" err="1"/>
              <a:t>EPortfolios</a:t>
            </a:r>
            <a:endParaRPr lang="en-GB" dirty="0"/>
          </a:p>
          <a:p>
            <a:endParaRPr lang="en-GB" dirty="0"/>
          </a:p>
          <a:p>
            <a:endParaRPr lang="en-GB" dirty="0"/>
          </a:p>
        </p:txBody>
      </p:sp>
      <p:sp>
        <p:nvSpPr>
          <p:cNvPr id="3" name="Slide Number Placeholder 2">
            <a:extLst>
              <a:ext uri="{FF2B5EF4-FFF2-40B4-BE49-F238E27FC236}">
                <a16:creationId xmlns:a16="http://schemas.microsoft.com/office/drawing/2014/main" id="{08891AFB-3A09-5096-534B-EAE39746E5CD}"/>
              </a:ext>
            </a:extLst>
          </p:cNvPr>
          <p:cNvSpPr>
            <a:spLocks noGrp="1"/>
          </p:cNvSpPr>
          <p:nvPr>
            <p:ph type="sldNum" sz="quarter" idx="10"/>
          </p:nvPr>
        </p:nvSpPr>
        <p:spPr/>
        <p:txBody>
          <a:bodyPr/>
          <a:lstStyle/>
          <a:p>
            <a:fld id="{DCF6A46F-80AB-49F3-8C7E-9717ED945456}" type="slidenum">
              <a:rPr lang="en-GB" altLang="en-US" smtClean="0"/>
              <a:pPr/>
              <a:t>23</a:t>
            </a:fld>
            <a:endParaRPr lang="en-GB" altLang="en-US"/>
          </a:p>
        </p:txBody>
      </p:sp>
      <p:sp>
        <p:nvSpPr>
          <p:cNvPr id="4" name="Title 3">
            <a:extLst>
              <a:ext uri="{FF2B5EF4-FFF2-40B4-BE49-F238E27FC236}">
                <a16:creationId xmlns:a16="http://schemas.microsoft.com/office/drawing/2014/main" id="{B9664E9F-75BE-AA43-B46B-F772ED7823E8}"/>
              </a:ext>
            </a:extLst>
          </p:cNvPr>
          <p:cNvSpPr>
            <a:spLocks noGrp="1"/>
          </p:cNvSpPr>
          <p:nvPr>
            <p:ph type="title"/>
          </p:nvPr>
        </p:nvSpPr>
        <p:spPr/>
        <p:txBody>
          <a:bodyPr/>
          <a:lstStyle/>
          <a:p>
            <a:r>
              <a:rPr lang="en-GB" dirty="0"/>
              <a:t>Report 2 is coming</a:t>
            </a:r>
          </a:p>
        </p:txBody>
      </p:sp>
    </p:spTree>
    <p:extLst>
      <p:ext uri="{BB962C8B-B14F-4D97-AF65-F5344CB8AC3E}">
        <p14:creationId xmlns:p14="http://schemas.microsoft.com/office/powerpoint/2010/main" val="11581317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09F4B8-DA15-AC26-A192-651DBD75FB86}"/>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24</a:t>
            </a:fld>
            <a:endParaRPr lang="en-GB" altLang="en-US"/>
          </a:p>
        </p:txBody>
      </p:sp>
      <p:pic>
        <p:nvPicPr>
          <p:cNvPr id="10" name="Picture 9" descr="A blue and white background with white dots&#10;&#10;Description automatically generated">
            <a:extLst>
              <a:ext uri="{FF2B5EF4-FFF2-40B4-BE49-F238E27FC236}">
                <a16:creationId xmlns:a16="http://schemas.microsoft.com/office/drawing/2014/main" id="{BFF7B186-B37E-110C-EBE6-E11A28793E0F}"/>
              </a:ext>
            </a:extLst>
          </p:cNvPr>
          <p:cNvPicPr>
            <a:picLocks noChangeAspect="1"/>
          </p:cNvPicPr>
          <p:nvPr/>
        </p:nvPicPr>
        <p:blipFill rotWithShape="1">
          <a:blip r:embed="rId3"/>
          <a:srcRect l="2706" r="8661" b="2"/>
          <a:stretch/>
        </p:blipFill>
        <p:spPr>
          <a:xfrm>
            <a:off x="2" y="10"/>
            <a:ext cx="8127692" cy="6877394"/>
          </a:xfrm>
          <a:prstGeom prst="rect">
            <a:avLst/>
          </a:prstGeom>
          <a:noFill/>
          <a:ln>
            <a:noFill/>
          </a:ln>
        </p:spPr>
      </p:pic>
      <p:sp>
        <p:nvSpPr>
          <p:cNvPr id="5" name="Title 4">
            <a:extLst>
              <a:ext uri="{FF2B5EF4-FFF2-40B4-BE49-F238E27FC236}">
                <a16:creationId xmlns:a16="http://schemas.microsoft.com/office/drawing/2014/main" id="{57D74E15-13CC-01D1-BA64-A28315883C3A}"/>
              </a:ext>
            </a:extLst>
          </p:cNvPr>
          <p:cNvSpPr>
            <a:spLocks noGrp="1"/>
          </p:cNvSpPr>
          <p:nvPr>
            <p:ph type="title"/>
          </p:nvPr>
        </p:nvSpPr>
        <p:spPr>
          <a:xfrm>
            <a:off x="8400256" y="332656"/>
            <a:ext cx="3456384" cy="2952328"/>
          </a:xfrm>
        </p:spPr>
        <p:txBody>
          <a:bodyPr wrap="square" anchor="b">
            <a:noAutofit/>
          </a:bodyPr>
          <a:lstStyle/>
          <a:p>
            <a:pPr marL="342900" lvl="0" indent="-342900">
              <a:lnSpc>
                <a:spcPct val="100000"/>
              </a:lnSpc>
              <a:spcAft>
                <a:spcPts val="800"/>
              </a:spcAft>
              <a:tabLst>
                <a:tab pos="457200" algn="l"/>
              </a:tabLst>
            </a:pPr>
            <a:r>
              <a:rPr lang="en-US" sz="4000" kern="100" dirty="0">
                <a:solidFill>
                  <a:schemeClr val="accent3"/>
                </a:solidFill>
                <a:effectLst/>
              </a:rPr>
              <a:t>Supporting MFL RPTs in the </a:t>
            </a:r>
            <a:r>
              <a:rPr lang="en-US" sz="4000" u="sng" kern="100" dirty="0">
                <a:solidFill>
                  <a:schemeClr val="accent3"/>
                </a:solidFill>
                <a:effectLst/>
              </a:rPr>
              <a:t>Independent</a:t>
            </a:r>
            <a:r>
              <a:rPr lang="en-US" sz="4000" kern="100" dirty="0">
                <a:solidFill>
                  <a:schemeClr val="accent3"/>
                </a:solidFill>
                <a:effectLst/>
              </a:rPr>
              <a:t> </a:t>
            </a:r>
            <a:r>
              <a:rPr lang="en-US" sz="4000" kern="100" dirty="0">
                <a:solidFill>
                  <a:schemeClr val="accent3"/>
                </a:solidFill>
              </a:rPr>
              <a:t>S</a:t>
            </a:r>
            <a:r>
              <a:rPr lang="en-US" sz="4000" kern="100" dirty="0">
                <a:solidFill>
                  <a:schemeClr val="accent3"/>
                </a:solidFill>
                <a:effectLst/>
              </a:rPr>
              <a:t>tage</a:t>
            </a:r>
            <a:endParaRPr lang="en-GB" sz="4000" dirty="0">
              <a:solidFill>
                <a:schemeClr val="accent3"/>
              </a:solidFill>
            </a:endParaRPr>
          </a:p>
        </p:txBody>
      </p:sp>
    </p:spTree>
    <p:extLst>
      <p:ext uri="{BB962C8B-B14F-4D97-AF65-F5344CB8AC3E}">
        <p14:creationId xmlns:p14="http://schemas.microsoft.com/office/powerpoint/2010/main" val="18319791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A459531E-D57C-F6AB-744A-8E4F8C64DA01}"/>
              </a:ext>
            </a:extLst>
          </p:cNvPr>
          <p:cNvGraphicFramePr>
            <a:graphicFrameLocks noGrp="1"/>
          </p:cNvGraphicFramePr>
          <p:nvPr>
            <p:ph idx="1"/>
            <p:extLst>
              <p:ext uri="{D42A27DB-BD31-4B8C-83A1-F6EECF244321}">
                <p14:modId xmlns:p14="http://schemas.microsoft.com/office/powerpoint/2010/main" val="4221596011"/>
              </p:ext>
            </p:extLst>
          </p:nvPr>
        </p:nvGraphicFramePr>
        <p:xfrm>
          <a:off x="1487488" y="1426224"/>
          <a:ext cx="9433048" cy="889461"/>
        </p:xfrm>
        <a:graphic>
          <a:graphicData uri="http://schemas.openxmlformats.org/drawingml/2006/table">
            <a:tbl>
              <a:tblPr/>
              <a:tblGrid>
                <a:gridCol w="2474130">
                  <a:extLst>
                    <a:ext uri="{9D8B030D-6E8A-4147-A177-3AD203B41FA5}">
                      <a16:colId xmlns:a16="http://schemas.microsoft.com/office/drawing/2014/main" val="496210"/>
                    </a:ext>
                  </a:extLst>
                </a:gridCol>
                <a:gridCol w="2415710">
                  <a:extLst>
                    <a:ext uri="{9D8B030D-6E8A-4147-A177-3AD203B41FA5}">
                      <a16:colId xmlns:a16="http://schemas.microsoft.com/office/drawing/2014/main" val="1516759814"/>
                    </a:ext>
                  </a:extLst>
                </a:gridCol>
                <a:gridCol w="2409867">
                  <a:extLst>
                    <a:ext uri="{9D8B030D-6E8A-4147-A177-3AD203B41FA5}">
                      <a16:colId xmlns:a16="http://schemas.microsoft.com/office/drawing/2014/main" val="3391116087"/>
                    </a:ext>
                  </a:extLst>
                </a:gridCol>
                <a:gridCol w="2133341">
                  <a:extLst>
                    <a:ext uri="{9D8B030D-6E8A-4147-A177-3AD203B41FA5}">
                      <a16:colId xmlns:a16="http://schemas.microsoft.com/office/drawing/2014/main" val="1198019178"/>
                    </a:ext>
                  </a:extLst>
                </a:gridCol>
              </a:tblGrid>
              <a:tr h="634624">
                <a:tc>
                  <a:txBody>
                    <a:bodyPr/>
                    <a:lstStyle/>
                    <a:p>
                      <a:pPr>
                        <a:buNone/>
                      </a:pPr>
                      <a:r>
                        <a:rPr lang="en-GB" sz="1100" b="1" dirty="0">
                          <a:solidFill>
                            <a:srgbClr val="000000"/>
                          </a:solidFill>
                          <a:effectLst/>
                          <a:latin typeface="Aptos" panose="020B0004020202020204" pitchFamily="34" charset="0"/>
                        </a:rPr>
                        <a:t>Monday 24</a:t>
                      </a:r>
                      <a:r>
                        <a:rPr lang="en-GB" sz="1100" b="1" baseline="30000" dirty="0">
                          <a:solidFill>
                            <a:srgbClr val="000000"/>
                          </a:solidFill>
                          <a:effectLst/>
                          <a:latin typeface="Aptos" panose="020B0004020202020204" pitchFamily="34" charset="0"/>
                        </a:rPr>
                        <a:t>th</a:t>
                      </a:r>
                      <a:r>
                        <a:rPr lang="en-GB" sz="1100" b="1" dirty="0">
                          <a:solidFill>
                            <a:srgbClr val="000000"/>
                          </a:solidFill>
                          <a:effectLst/>
                          <a:latin typeface="Aptos" panose="020B0004020202020204" pitchFamily="34" charset="0"/>
                        </a:rPr>
                        <a:t> March</a:t>
                      </a:r>
                      <a:endParaRPr lang="en-GB" sz="1100" dirty="0">
                        <a:effectLst/>
                        <a:latin typeface="Aptos" panose="020B0004020202020204" pitchFamily="34" charset="0"/>
                      </a:endParaRPr>
                    </a:p>
                    <a:p>
                      <a:pPr>
                        <a:buNone/>
                      </a:pPr>
                      <a:r>
                        <a:rPr lang="en-GB" sz="1100" dirty="0">
                          <a:solidFill>
                            <a:srgbClr val="000000"/>
                          </a:solidFill>
                          <a:effectLst/>
                          <a:latin typeface="Aptos" panose="020B0004020202020204" pitchFamily="34" charset="0"/>
                        </a:rPr>
                        <a:t>Day 1 - University</a:t>
                      </a:r>
                      <a:endParaRPr lang="en-GB" sz="1100" dirty="0">
                        <a:effectLst/>
                        <a:latin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buNone/>
                      </a:pPr>
                      <a:r>
                        <a:rPr lang="en-GB" sz="1100" b="1" dirty="0">
                          <a:solidFill>
                            <a:srgbClr val="000000"/>
                          </a:solidFill>
                          <a:effectLst/>
                          <a:latin typeface="Aptos" panose="020B0004020202020204" pitchFamily="34" charset="0"/>
                        </a:rPr>
                        <a:t>Tuesday 25</a:t>
                      </a:r>
                      <a:r>
                        <a:rPr lang="en-GB" sz="1100" b="1" baseline="30000" dirty="0">
                          <a:solidFill>
                            <a:srgbClr val="000000"/>
                          </a:solidFill>
                          <a:effectLst/>
                          <a:latin typeface="Aptos" panose="020B0004020202020204" pitchFamily="34" charset="0"/>
                        </a:rPr>
                        <a:t>th</a:t>
                      </a:r>
                      <a:r>
                        <a:rPr lang="en-GB" sz="1100" b="1" dirty="0">
                          <a:solidFill>
                            <a:srgbClr val="000000"/>
                          </a:solidFill>
                          <a:effectLst/>
                          <a:latin typeface="Aptos" panose="020B0004020202020204" pitchFamily="34" charset="0"/>
                        </a:rPr>
                        <a:t> March</a:t>
                      </a:r>
                      <a:endParaRPr lang="en-GB" sz="1100" dirty="0">
                        <a:effectLst/>
                        <a:latin typeface="Aptos" panose="020B0004020202020204" pitchFamily="34" charset="0"/>
                      </a:endParaRPr>
                    </a:p>
                    <a:p>
                      <a:pPr>
                        <a:buNone/>
                      </a:pPr>
                      <a:r>
                        <a:rPr lang="en-GB" sz="1100" dirty="0">
                          <a:solidFill>
                            <a:srgbClr val="000000"/>
                          </a:solidFill>
                          <a:effectLst/>
                          <a:latin typeface="Aptos" panose="020B0004020202020204" pitchFamily="34" charset="0"/>
                        </a:rPr>
                        <a:t>Day 2 - School</a:t>
                      </a:r>
                      <a:endParaRPr lang="en-GB" sz="1100" dirty="0">
                        <a:effectLst/>
                        <a:latin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buNone/>
                      </a:pPr>
                      <a:r>
                        <a:rPr lang="en-GB" sz="1100" b="1" dirty="0">
                          <a:solidFill>
                            <a:srgbClr val="000000"/>
                          </a:solidFill>
                          <a:effectLst/>
                          <a:latin typeface="Aptos" panose="020B0004020202020204" pitchFamily="34" charset="0"/>
                        </a:rPr>
                        <a:t>Wednesday 26</a:t>
                      </a:r>
                      <a:r>
                        <a:rPr lang="en-GB" sz="1100" b="1" baseline="30000" dirty="0">
                          <a:solidFill>
                            <a:srgbClr val="000000"/>
                          </a:solidFill>
                          <a:effectLst/>
                          <a:latin typeface="Aptos" panose="020B0004020202020204" pitchFamily="34" charset="0"/>
                        </a:rPr>
                        <a:t>th</a:t>
                      </a:r>
                      <a:r>
                        <a:rPr lang="en-GB" sz="1100" b="1" dirty="0">
                          <a:solidFill>
                            <a:srgbClr val="000000"/>
                          </a:solidFill>
                          <a:effectLst/>
                          <a:latin typeface="Aptos" panose="020B0004020202020204" pitchFamily="34" charset="0"/>
                        </a:rPr>
                        <a:t> March</a:t>
                      </a:r>
                      <a:endParaRPr lang="en-GB" sz="1100" dirty="0">
                        <a:effectLst/>
                        <a:latin typeface="Aptos" panose="020B0004020202020204" pitchFamily="34" charset="0"/>
                      </a:endParaRPr>
                    </a:p>
                    <a:p>
                      <a:pPr>
                        <a:buNone/>
                      </a:pPr>
                      <a:r>
                        <a:rPr lang="en-GB" sz="1100" dirty="0">
                          <a:solidFill>
                            <a:srgbClr val="000000"/>
                          </a:solidFill>
                          <a:effectLst/>
                          <a:latin typeface="Aptos" panose="020B0004020202020204" pitchFamily="34" charset="0"/>
                        </a:rPr>
                        <a:t>Day 3 - School</a:t>
                      </a:r>
                      <a:endParaRPr lang="en-GB" sz="1100" dirty="0">
                        <a:effectLst/>
                        <a:latin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tc>
                  <a:txBody>
                    <a:bodyPr/>
                    <a:lstStyle/>
                    <a:p>
                      <a:pPr>
                        <a:buNone/>
                      </a:pPr>
                      <a:r>
                        <a:rPr lang="en-GB" sz="1100" b="1" dirty="0">
                          <a:solidFill>
                            <a:srgbClr val="000000"/>
                          </a:solidFill>
                          <a:effectLst/>
                          <a:latin typeface="Aptos" panose="020B0004020202020204" pitchFamily="34" charset="0"/>
                        </a:rPr>
                        <a:t>Friday 20</a:t>
                      </a:r>
                      <a:r>
                        <a:rPr lang="en-GB" sz="1100" b="1" baseline="30000" dirty="0">
                          <a:solidFill>
                            <a:srgbClr val="000000"/>
                          </a:solidFill>
                          <a:effectLst/>
                          <a:latin typeface="Aptos" panose="020B0004020202020204" pitchFamily="34" charset="0"/>
                        </a:rPr>
                        <a:t>th</a:t>
                      </a:r>
                      <a:r>
                        <a:rPr lang="en-GB" sz="1100" b="1" dirty="0">
                          <a:solidFill>
                            <a:srgbClr val="000000"/>
                          </a:solidFill>
                          <a:effectLst/>
                          <a:latin typeface="Aptos" panose="020B0004020202020204" pitchFamily="34" charset="0"/>
                        </a:rPr>
                        <a:t> June</a:t>
                      </a:r>
                      <a:endParaRPr lang="en-GB" sz="1100" dirty="0">
                        <a:effectLst/>
                        <a:latin typeface="Aptos" panose="020B0004020202020204" pitchFamily="34" charset="0"/>
                      </a:endParaRPr>
                    </a:p>
                    <a:p>
                      <a:pPr>
                        <a:buNone/>
                      </a:pPr>
                      <a:r>
                        <a:rPr lang="en-GB" sz="1100" dirty="0">
                          <a:solidFill>
                            <a:srgbClr val="000000"/>
                          </a:solidFill>
                          <a:effectLst/>
                          <a:latin typeface="Aptos" panose="020B0004020202020204" pitchFamily="34" charset="0"/>
                        </a:rPr>
                        <a:t>Day 4 - School</a:t>
                      </a:r>
                      <a:endParaRPr lang="en-GB" sz="1100" dirty="0">
                        <a:effectLst/>
                        <a:latin typeface="Aptos" panose="020B00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C5AC"/>
                    </a:solidFill>
                  </a:tcPr>
                </a:tc>
                <a:extLst>
                  <a:ext uri="{0D108BD9-81ED-4DB2-BD59-A6C34878D82A}">
                    <a16:rowId xmlns:a16="http://schemas.microsoft.com/office/drawing/2014/main" val="183718903"/>
                  </a:ext>
                </a:extLst>
              </a:tr>
              <a:tr h="254837">
                <a:tc>
                  <a:txBody>
                    <a:bodyPr/>
                    <a:lstStyle/>
                    <a:p>
                      <a:pPr>
                        <a:buNone/>
                      </a:pPr>
                      <a:r>
                        <a:rPr lang="en-GB" sz="1100">
                          <a:effectLst/>
                          <a:latin typeface="Aptos" panose="020B0004020202020204" pitchFamily="34" charset="0"/>
                        </a:rPr>
                        <a:t>Introduce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GB" sz="1100">
                          <a:effectLst/>
                          <a:latin typeface="Aptos" panose="020B0004020202020204" pitchFamily="34" charset="0"/>
                        </a:rPr>
                        <a:t>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GB" sz="1100">
                          <a:effectLst/>
                          <a:latin typeface="Aptos" panose="020B0004020202020204" pitchFamily="34" charset="0"/>
                        </a:rPr>
                        <a:t>Prepare and Enact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GB" sz="1100" dirty="0">
                          <a:effectLst/>
                          <a:latin typeface="Aptos" panose="020B0004020202020204" pitchFamily="34" charset="0"/>
                        </a:rPr>
                        <a:t>Enact and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913836"/>
                  </a:ext>
                </a:extLst>
              </a:tr>
            </a:tbl>
          </a:graphicData>
        </a:graphic>
      </p:graphicFrame>
      <p:sp>
        <p:nvSpPr>
          <p:cNvPr id="3" name="Slide Number Placeholder 2">
            <a:extLst>
              <a:ext uri="{FF2B5EF4-FFF2-40B4-BE49-F238E27FC236}">
                <a16:creationId xmlns:a16="http://schemas.microsoft.com/office/drawing/2014/main" id="{349CAC02-7618-5DB6-4269-DBA7C14A95CA}"/>
              </a:ext>
            </a:extLst>
          </p:cNvPr>
          <p:cNvSpPr>
            <a:spLocks noGrp="1"/>
          </p:cNvSpPr>
          <p:nvPr>
            <p:ph type="sldNum" sz="quarter" idx="10"/>
          </p:nvPr>
        </p:nvSpPr>
        <p:spPr/>
        <p:txBody>
          <a:bodyPr/>
          <a:lstStyle/>
          <a:p>
            <a:fld id="{DCF6A46F-80AB-49F3-8C7E-9717ED945456}" type="slidenum">
              <a:rPr lang="en-GB" altLang="en-US" smtClean="0"/>
              <a:pPr/>
              <a:t>25</a:t>
            </a:fld>
            <a:endParaRPr lang="en-GB" altLang="en-US"/>
          </a:p>
        </p:txBody>
      </p:sp>
      <p:sp>
        <p:nvSpPr>
          <p:cNvPr id="4" name="Title 3">
            <a:extLst>
              <a:ext uri="{FF2B5EF4-FFF2-40B4-BE49-F238E27FC236}">
                <a16:creationId xmlns:a16="http://schemas.microsoft.com/office/drawing/2014/main" id="{8D961832-83DB-5610-C141-4D2A0F50FE1B}"/>
              </a:ext>
            </a:extLst>
          </p:cNvPr>
          <p:cNvSpPr>
            <a:spLocks noGrp="1"/>
          </p:cNvSpPr>
          <p:nvPr>
            <p:ph type="title"/>
          </p:nvPr>
        </p:nvSpPr>
        <p:spPr>
          <a:xfrm>
            <a:off x="534237" y="243382"/>
            <a:ext cx="11040000" cy="1241395"/>
          </a:xfrm>
        </p:spPr>
        <p:txBody>
          <a:bodyPr/>
          <a:lstStyle/>
          <a:p>
            <a:r>
              <a:rPr lang="en-GB" dirty="0"/>
              <a:t>ITAP 4 </a:t>
            </a:r>
            <a:r>
              <a:rPr lang="en-GB" sz="4000" b="1" dirty="0">
                <a:effectLst/>
                <a:latin typeface="Aptos" panose="020B0004020202020204" pitchFamily="34" charset="0"/>
              </a:rPr>
              <a:t>Assessing and Providing </a:t>
            </a:r>
            <a:br>
              <a:rPr lang="en-GB" sz="4000" b="1" dirty="0">
                <a:effectLst/>
                <a:latin typeface="Aptos" panose="020B0004020202020204" pitchFamily="34" charset="0"/>
              </a:rPr>
            </a:br>
            <a:r>
              <a:rPr lang="en-GB" sz="4000" b="1" dirty="0">
                <a:effectLst/>
                <a:latin typeface="Aptos" panose="020B0004020202020204" pitchFamily="34" charset="0"/>
              </a:rPr>
              <a:t>Feedback for Progress Over Time</a:t>
            </a:r>
            <a:endParaRPr lang="en-GB" dirty="0">
              <a:highlight>
                <a:srgbClr val="FF00FF"/>
              </a:highlight>
            </a:endParaRPr>
          </a:p>
        </p:txBody>
      </p:sp>
      <p:graphicFrame>
        <p:nvGraphicFramePr>
          <p:cNvPr id="9" name="Table 8">
            <a:extLst>
              <a:ext uri="{FF2B5EF4-FFF2-40B4-BE49-F238E27FC236}">
                <a16:creationId xmlns:a16="http://schemas.microsoft.com/office/drawing/2014/main" id="{D46E5340-F420-2A96-CCDD-F1D4F547866D}"/>
              </a:ext>
            </a:extLst>
          </p:cNvPr>
          <p:cNvGraphicFramePr>
            <a:graphicFrameLocks noGrp="1"/>
          </p:cNvGraphicFramePr>
          <p:nvPr>
            <p:extLst>
              <p:ext uri="{D42A27DB-BD31-4B8C-83A1-F6EECF244321}">
                <p14:modId xmlns:p14="http://schemas.microsoft.com/office/powerpoint/2010/main" val="430710142"/>
              </p:ext>
            </p:extLst>
          </p:nvPr>
        </p:nvGraphicFramePr>
        <p:xfrm>
          <a:off x="0" y="2701199"/>
          <a:ext cx="11039475" cy="3810000"/>
        </p:xfrm>
        <a:graphic>
          <a:graphicData uri="http://schemas.openxmlformats.org/drawingml/2006/table">
            <a:tbl>
              <a:tblPr/>
              <a:tblGrid>
                <a:gridCol w="1321435">
                  <a:extLst>
                    <a:ext uri="{9D8B030D-6E8A-4147-A177-3AD203B41FA5}">
                      <a16:colId xmlns:a16="http://schemas.microsoft.com/office/drawing/2014/main" val="3832384250"/>
                    </a:ext>
                  </a:extLst>
                </a:gridCol>
                <a:gridCol w="1877752">
                  <a:extLst>
                    <a:ext uri="{9D8B030D-6E8A-4147-A177-3AD203B41FA5}">
                      <a16:colId xmlns:a16="http://schemas.microsoft.com/office/drawing/2014/main" val="914005769"/>
                    </a:ext>
                  </a:extLst>
                </a:gridCol>
                <a:gridCol w="2319351">
                  <a:extLst>
                    <a:ext uri="{9D8B030D-6E8A-4147-A177-3AD203B41FA5}">
                      <a16:colId xmlns:a16="http://schemas.microsoft.com/office/drawing/2014/main" val="196797326"/>
                    </a:ext>
                  </a:extLst>
                </a:gridCol>
                <a:gridCol w="1987672">
                  <a:extLst>
                    <a:ext uri="{9D8B030D-6E8A-4147-A177-3AD203B41FA5}">
                      <a16:colId xmlns:a16="http://schemas.microsoft.com/office/drawing/2014/main" val="1796517133"/>
                    </a:ext>
                  </a:extLst>
                </a:gridCol>
                <a:gridCol w="1876792">
                  <a:extLst>
                    <a:ext uri="{9D8B030D-6E8A-4147-A177-3AD203B41FA5}">
                      <a16:colId xmlns:a16="http://schemas.microsoft.com/office/drawing/2014/main" val="3526225107"/>
                    </a:ext>
                  </a:extLst>
                </a:gridCol>
                <a:gridCol w="1656473">
                  <a:extLst>
                    <a:ext uri="{9D8B030D-6E8A-4147-A177-3AD203B41FA5}">
                      <a16:colId xmlns:a16="http://schemas.microsoft.com/office/drawing/2014/main" val="2436969614"/>
                    </a:ext>
                  </a:extLst>
                </a:gridCol>
              </a:tblGrid>
              <a:tr h="3300914">
                <a:tc>
                  <a:txBody>
                    <a:bodyPr/>
                    <a:lstStyle/>
                    <a:p>
                      <a:pPr>
                        <a:buNone/>
                      </a:pPr>
                      <a:r>
                        <a:rPr lang="en-GB" sz="800" b="1" dirty="0">
                          <a:effectLst/>
                          <a:latin typeface="Aptos" panose="020B0004020202020204" pitchFamily="34" charset="0"/>
                        </a:rPr>
                        <a:t>Assessing and Providing Feedback for Progress Over Time</a:t>
                      </a:r>
                      <a:endParaRPr lang="en-GB" sz="800" dirty="0">
                        <a:effectLst/>
                        <a:latin typeface="Aptos" panose="020B0004020202020204" pitchFamily="34" charset="0"/>
                      </a:endParaRPr>
                    </a:p>
                    <a:p>
                      <a:pPr>
                        <a:buNone/>
                      </a:pPr>
                      <a:r>
                        <a:rPr lang="en-GB" sz="800" dirty="0">
                          <a:effectLst/>
                          <a:latin typeface="Aptos" panose="020B0004020202020204" pitchFamily="34" charset="0"/>
                        </a:rPr>
                        <a:t> </a:t>
                      </a:r>
                    </a:p>
                  </a:txBody>
                  <a:tcPr marL="51840" marR="5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GB" sz="1000" dirty="0">
                          <a:effectLst/>
                          <a:latin typeface="Aptos" panose="020B0004020202020204" pitchFamily="34" charset="0"/>
                        </a:rPr>
                        <a:t>Whole Cohort Lectures and Workshops:</a:t>
                      </a:r>
                    </a:p>
                    <a:p>
                      <a:pPr>
                        <a:buFont typeface="Arial" panose="020B0604020202020204" pitchFamily="34" charset="0"/>
                        <a:buChar char="•"/>
                      </a:pPr>
                      <a:r>
                        <a:rPr lang="en-GB" sz="1000" dirty="0">
                          <a:effectLst/>
                          <a:latin typeface="Aptos" panose="020B0004020202020204" pitchFamily="34" charset="0"/>
                        </a:rPr>
                        <a:t>Using the CCF as a basis for improving assessment practice. (Day 1)</a:t>
                      </a:r>
                      <a:r>
                        <a:rPr lang="en-GB" sz="1000" b="1" dirty="0">
                          <a:effectLst/>
                          <a:latin typeface="Aptos" panose="020B0004020202020204" pitchFamily="34" charset="0"/>
                        </a:rPr>
                        <a:t> </a:t>
                      </a:r>
                      <a:endParaRPr lang="en-GB" sz="1000" dirty="0">
                        <a:effectLst/>
                        <a:latin typeface="Aptos" panose="020B0004020202020204" pitchFamily="34" charset="0"/>
                      </a:endParaRP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latin typeface="Aptos" panose="020B0004020202020204" pitchFamily="34" charset="0"/>
                        </a:rPr>
                        <a:t>Making feedback meaningful and lasting. (Day 1)</a:t>
                      </a:r>
                      <a:r>
                        <a:rPr lang="en-GB" sz="1000" b="1" dirty="0">
                          <a:effectLst/>
                          <a:latin typeface="Aptos" panose="020B0004020202020204" pitchFamily="34" charset="0"/>
                        </a:rPr>
                        <a:t> </a:t>
                      </a:r>
                      <a:endParaRPr lang="en-GB" sz="1000" dirty="0">
                        <a:effectLst/>
                        <a:latin typeface="Aptos" panose="020B0004020202020204" pitchFamily="34" charset="0"/>
                      </a:endParaRP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latin typeface="Aptos" panose="020B0004020202020204" pitchFamily="34" charset="0"/>
                        </a:rPr>
                        <a:t>Planning, teaching and assessing for progress over time as an independent RPT. (Day 1)</a:t>
                      </a:r>
                      <a:r>
                        <a:rPr lang="en-GB" sz="1000" b="1" dirty="0">
                          <a:effectLst/>
                          <a:latin typeface="Aptos" panose="020B0004020202020204" pitchFamily="34" charset="0"/>
                        </a:rPr>
                        <a:t> </a:t>
                      </a:r>
                      <a:endParaRPr lang="en-GB" sz="1000" dirty="0">
                        <a:effectLst/>
                        <a:latin typeface="Aptos" panose="020B0004020202020204" pitchFamily="34" charset="0"/>
                      </a:endParaRPr>
                    </a:p>
                  </a:txBody>
                  <a:tcPr marL="51840" marR="5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GB" sz="1000" dirty="0">
                          <a:effectLst/>
                          <a:latin typeface="Aptos" panose="020B0004020202020204" pitchFamily="34" charset="0"/>
                        </a:rPr>
                        <a:t>School Based Critique and Analysis:</a:t>
                      </a:r>
                    </a:p>
                    <a:p>
                      <a:pPr>
                        <a:buFont typeface="Arial" panose="020B0604020202020204" pitchFamily="34" charset="0"/>
                        <a:buChar char="•"/>
                      </a:pPr>
                      <a:r>
                        <a:rPr lang="en-GB" sz="1000" dirty="0">
                          <a:effectLst/>
                          <a:latin typeface="Aptos" panose="020B0004020202020204" pitchFamily="34" charset="0"/>
                        </a:rPr>
                        <a:t>Choose two year groups to focus on for the remainder of the ITAP, ideally from two Key Stages. (Day 2)</a:t>
                      </a:r>
                      <a:r>
                        <a:rPr lang="en-GB" sz="1000" b="1" dirty="0">
                          <a:effectLst/>
                          <a:latin typeface="Aptos" panose="020B0004020202020204" pitchFamily="34" charset="0"/>
                        </a:rPr>
                        <a:t> </a:t>
                      </a:r>
                      <a:endParaRPr lang="en-GB" sz="1000" dirty="0">
                        <a:effectLst/>
                        <a:latin typeface="Aptos" panose="020B0004020202020204" pitchFamily="34" charset="0"/>
                      </a:endParaRP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latin typeface="Aptos" panose="020B0004020202020204" pitchFamily="34" charset="0"/>
                        </a:rPr>
                        <a:t>Complete an upcoming assessment that will be set for the two chosen Key Stage classes in the conditions they will be completing it under, and reflect on the how this affects teacher knowledge and understanding of the support they will need in order to complete the assessment well. (Day 2)</a:t>
                      </a: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highlight>
                            <a:srgbClr val="FFFF00"/>
                          </a:highlight>
                          <a:latin typeface="Aptos" panose="020B0004020202020204" pitchFamily="34" charset="0"/>
                        </a:rPr>
                        <a:t>Discuss a mark scheme for the two chosen Key Stage classes with an experienced colleague. Choose two pupil outcomes to discuss and decide what their responses reveal about the pupils’ understanding of their learning. (Day 2)</a:t>
                      </a:r>
                    </a:p>
                    <a:p>
                      <a:pPr>
                        <a:buNone/>
                      </a:pPr>
                      <a:r>
                        <a:rPr lang="en-GB" sz="1000" dirty="0">
                          <a:effectLst/>
                          <a:highlight>
                            <a:srgbClr val="FFFF00"/>
                          </a:highlight>
                          <a:latin typeface="Aptos" panose="020B0004020202020204" pitchFamily="34" charset="0"/>
                        </a:rPr>
                        <a:t> </a:t>
                      </a:r>
                    </a:p>
                  </a:txBody>
                  <a:tcPr marL="51840" marR="5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GB" sz="1000" dirty="0">
                          <a:effectLst/>
                          <a:latin typeface="Aptos" panose="020B0004020202020204" pitchFamily="34" charset="0"/>
                        </a:rPr>
                        <a:t>School Based Activities:</a:t>
                      </a:r>
                    </a:p>
                    <a:p>
                      <a:pPr>
                        <a:buFont typeface="Arial" panose="020B0604020202020204" pitchFamily="34" charset="0"/>
                        <a:buChar char="•"/>
                      </a:pPr>
                      <a:r>
                        <a:rPr lang="en-GB" sz="1000" dirty="0">
                          <a:effectLst/>
                          <a:highlight>
                            <a:srgbClr val="FFFF00"/>
                          </a:highlight>
                          <a:latin typeface="Aptos" panose="020B0004020202020204" pitchFamily="34" charset="0"/>
                        </a:rPr>
                        <a:t>Discussion with expert colleague about what data they use to meaningfully assess pupils in this school(e.g. progress reviews, end of year exams, daily retrieval quizzes, online systems, etc). (Day 2/3)</a:t>
                      </a: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latin typeface="Aptos" panose="020B0004020202020204" pitchFamily="34" charset="0"/>
                        </a:rPr>
                        <a:t>Make detailed annotations of a medium term plan for each of the two chosen Key Stage classes plans. Identify what knowledge pupils are to draw upon in each lesson, how that knowledge will help the pupils make progress in the lesson, and what learning will look like at the end. (Day 2/3)</a:t>
                      </a: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latin typeface="Aptos" panose="020B0004020202020204" pitchFamily="34" charset="0"/>
                        </a:rPr>
                        <a:t>Detailed annotation of an lesson plan (or resource if using the medium term plan) for a lesson to be taught on Day 3. Must explicitly draw upon Day 1 sessions. (Day 3)</a:t>
                      </a:r>
                    </a:p>
                    <a:p>
                      <a:pPr>
                        <a:buNone/>
                      </a:pPr>
                      <a:r>
                        <a:rPr lang="en-GB" sz="1000" dirty="0">
                          <a:effectLst/>
                          <a:latin typeface="Aptos" panose="020B0004020202020204" pitchFamily="34" charset="0"/>
                        </a:rPr>
                        <a:t> </a:t>
                      </a:r>
                    </a:p>
                  </a:txBody>
                  <a:tcPr marL="51840" marR="5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None/>
                      </a:pPr>
                      <a:r>
                        <a:rPr lang="en-GB" sz="1000" dirty="0">
                          <a:effectLst/>
                          <a:latin typeface="Aptos" panose="020B0004020202020204" pitchFamily="34" charset="0"/>
                        </a:rPr>
                        <a:t>School Based Activities:</a:t>
                      </a: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highlight>
                            <a:srgbClr val="FFFF00"/>
                          </a:highlight>
                          <a:latin typeface="Aptos" panose="020B0004020202020204" pitchFamily="34" charset="0"/>
                        </a:rPr>
                        <a:t>Teach one lesson with observer focus on questioning and formative assessment. (Day 3)</a:t>
                      </a:r>
                    </a:p>
                    <a:p>
                      <a:pPr>
                        <a:buNone/>
                      </a:pPr>
                      <a:r>
                        <a:rPr lang="en-GB" sz="1000" dirty="0">
                          <a:effectLst/>
                          <a:latin typeface="Aptos" panose="020B0004020202020204" pitchFamily="34" charset="0"/>
                        </a:rPr>
                        <a:t> </a:t>
                      </a:r>
                    </a:p>
                    <a:p>
                      <a:pPr>
                        <a:buFont typeface="Arial" panose="020B0604020202020204" pitchFamily="34" charset="0"/>
                        <a:buChar char="•"/>
                      </a:pPr>
                      <a:r>
                        <a:rPr lang="en-GB" sz="1000" dirty="0">
                          <a:effectLst/>
                          <a:latin typeface="Aptos" panose="020B0004020202020204" pitchFamily="34" charset="0"/>
                        </a:rPr>
                        <a:t>Collect sample of pupil work from each of the two chosen Key Stage classes. There must be at least two contrasting pupils from each of the two classes. Use appropriate assessment methods (marking, observing, reading, listening) to assess what each pupil has learnt, how this is known, and what feedback each pupil requires to move forward. (Day 4)</a:t>
                      </a:r>
                    </a:p>
                    <a:p>
                      <a:pPr>
                        <a:buNone/>
                      </a:pPr>
                      <a:r>
                        <a:rPr lang="en-GB" sz="1000" dirty="0">
                          <a:effectLst/>
                          <a:latin typeface="Aptos" panose="020B0004020202020204" pitchFamily="34" charset="0"/>
                        </a:rPr>
                        <a:t> </a:t>
                      </a:r>
                    </a:p>
                    <a:p>
                      <a:pPr>
                        <a:buNone/>
                      </a:pPr>
                      <a:r>
                        <a:rPr lang="en-GB" sz="1000" dirty="0">
                          <a:effectLst/>
                          <a:latin typeface="Aptos" panose="020B0004020202020204" pitchFamily="34" charset="0"/>
                        </a:rPr>
                        <a:t> </a:t>
                      </a:r>
                    </a:p>
                  </a:txBody>
                  <a:tcPr marL="51840" marR="5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buFont typeface="Arial" panose="020B0604020202020204" pitchFamily="34" charset="0"/>
                        <a:buChar char="•"/>
                      </a:pPr>
                      <a:r>
                        <a:rPr lang="en-GB" sz="1000" dirty="0">
                          <a:effectLst/>
                          <a:latin typeface="Aptos" panose="020B0004020202020204" pitchFamily="34" charset="0"/>
                        </a:rPr>
                        <a:t>Review of what pupils in the two chosen Key Stage classes have learnt and the implications for future practice. (Day 4)</a:t>
                      </a:r>
                    </a:p>
                    <a:p>
                      <a:pPr>
                        <a:buNone/>
                      </a:pPr>
                      <a:r>
                        <a:rPr lang="en-GB" sz="1000" dirty="0">
                          <a:effectLst/>
                          <a:latin typeface="Aptos" panose="020B0004020202020204" pitchFamily="34" charset="0"/>
                        </a:rPr>
                        <a:t> </a:t>
                      </a:r>
                    </a:p>
                  </a:txBody>
                  <a:tcPr marL="51840" marR="5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6067669"/>
                  </a:ext>
                </a:extLst>
              </a:tr>
            </a:tbl>
          </a:graphicData>
        </a:graphic>
      </p:graphicFrame>
      <p:sp>
        <p:nvSpPr>
          <p:cNvPr id="10" name="Rectangle 2">
            <a:extLst>
              <a:ext uri="{FF2B5EF4-FFF2-40B4-BE49-F238E27FC236}">
                <a16:creationId xmlns:a16="http://schemas.microsoft.com/office/drawing/2014/main" id="{E72649B2-309D-28B0-6E40-1C2551053226}"/>
              </a:ext>
            </a:extLst>
          </p:cNvPr>
          <p:cNvSpPr>
            <a:spLocks noChangeArrowheads="1"/>
          </p:cNvSpPr>
          <p:nvPr/>
        </p:nvSpPr>
        <p:spPr bwMode="auto">
          <a:xfrm>
            <a:off x="479376" y="32220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96662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D92AF9-AE10-88B9-AA83-7C03DE8DD075}"/>
              </a:ext>
            </a:extLst>
          </p:cNvPr>
          <p:cNvSpPr>
            <a:spLocks noGrp="1"/>
          </p:cNvSpPr>
          <p:nvPr>
            <p:ph idx="1"/>
          </p:nvPr>
        </p:nvSpPr>
        <p:spPr/>
        <p:txBody>
          <a:bodyPr/>
          <a:lstStyle/>
          <a:p>
            <a:r>
              <a:rPr lang="en-GB" dirty="0"/>
              <a:t>How is your school context different from School A?</a:t>
            </a:r>
          </a:p>
          <a:p>
            <a:r>
              <a:rPr lang="en-GB" dirty="0"/>
              <a:t>What opportunities will this provide for your RPT and how can they capitalise on this?  </a:t>
            </a:r>
          </a:p>
          <a:p>
            <a:r>
              <a:rPr lang="en-GB" dirty="0"/>
              <a:t>What opportunities are particularly important for them? </a:t>
            </a:r>
          </a:p>
          <a:p>
            <a:r>
              <a:rPr lang="en-GB" dirty="0"/>
              <a:t>Is there anything they did not see or do in School A that they need from School B?</a:t>
            </a:r>
          </a:p>
          <a:p>
            <a:r>
              <a:rPr lang="en-GB" dirty="0"/>
              <a:t>How can you ensure this need is met?</a:t>
            </a:r>
          </a:p>
        </p:txBody>
      </p:sp>
      <p:sp>
        <p:nvSpPr>
          <p:cNvPr id="2" name="Slide Number Placeholder 1">
            <a:extLst>
              <a:ext uri="{FF2B5EF4-FFF2-40B4-BE49-F238E27FC236}">
                <a16:creationId xmlns:a16="http://schemas.microsoft.com/office/drawing/2014/main" id="{6471FF54-5B69-D4B0-028D-DDEB0CF11D91}"/>
              </a:ext>
            </a:extLst>
          </p:cNvPr>
          <p:cNvSpPr>
            <a:spLocks noGrp="1"/>
          </p:cNvSpPr>
          <p:nvPr>
            <p:ph type="sldNum" sz="quarter" idx="10"/>
          </p:nvPr>
        </p:nvSpPr>
        <p:spPr/>
        <p:txBody>
          <a:bodyPr/>
          <a:lstStyle/>
          <a:p>
            <a:fld id="{8CAE96E1-FE19-476C-9CF0-3BB4903735D9}" type="slidenum">
              <a:rPr lang="en-GB" altLang="en-US" smtClean="0"/>
              <a:pPr/>
              <a:t>26</a:t>
            </a:fld>
            <a:endParaRPr lang="en-GB" altLang="en-US"/>
          </a:p>
        </p:txBody>
      </p:sp>
      <p:sp>
        <p:nvSpPr>
          <p:cNvPr id="6" name="Title 5">
            <a:extLst>
              <a:ext uri="{FF2B5EF4-FFF2-40B4-BE49-F238E27FC236}">
                <a16:creationId xmlns:a16="http://schemas.microsoft.com/office/drawing/2014/main" id="{098C9FD9-18A9-7285-180F-BEEC5DEF4D75}"/>
              </a:ext>
            </a:extLst>
          </p:cNvPr>
          <p:cNvSpPr>
            <a:spLocks noGrp="1"/>
          </p:cNvSpPr>
          <p:nvPr>
            <p:ph type="title"/>
          </p:nvPr>
        </p:nvSpPr>
        <p:spPr>
          <a:xfrm>
            <a:off x="407368" y="908720"/>
            <a:ext cx="11040000" cy="828000"/>
          </a:xfrm>
        </p:spPr>
        <p:txBody>
          <a:bodyPr/>
          <a:lstStyle/>
          <a:p>
            <a:r>
              <a:rPr lang="en-US" kern="100" dirty="0">
                <a:ea typeface="Calibri" panose="020F0502020204030204" pitchFamily="34" charset="0"/>
              </a:rPr>
              <a:t>Making the most of the opportunities in School B</a:t>
            </a:r>
            <a:endParaRPr lang="en-GB" dirty="0"/>
          </a:p>
        </p:txBody>
      </p:sp>
    </p:spTree>
    <p:extLst>
      <p:ext uri="{BB962C8B-B14F-4D97-AF65-F5344CB8AC3E}">
        <p14:creationId xmlns:p14="http://schemas.microsoft.com/office/powerpoint/2010/main" val="272952308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F296BB-9529-0DB6-E4C0-5A9543B58CC4}"/>
              </a:ext>
            </a:extLst>
          </p:cNvPr>
          <p:cNvSpPr>
            <a:spLocks noGrp="1"/>
          </p:cNvSpPr>
          <p:nvPr>
            <p:ph idx="1"/>
          </p:nvPr>
        </p:nvSpPr>
        <p:spPr/>
        <p:txBody>
          <a:bodyPr/>
          <a:lstStyle/>
          <a:p>
            <a:r>
              <a:rPr lang="en-GB" dirty="0"/>
              <a:t>RPTs SHOULD  come to mentor meeting with their parts of the </a:t>
            </a:r>
            <a:r>
              <a:rPr lang="en-GB" dirty="0" err="1"/>
              <a:t>WRoP</a:t>
            </a:r>
            <a:r>
              <a:rPr lang="en-GB" dirty="0"/>
              <a:t> Already prepared</a:t>
            </a:r>
          </a:p>
          <a:p>
            <a:r>
              <a:rPr lang="en-GB" dirty="0"/>
              <a:t>In shared stage, some MFL RPTs fell behind in </a:t>
            </a:r>
            <a:r>
              <a:rPr lang="en-GB" dirty="0" err="1"/>
              <a:t>WRoP</a:t>
            </a:r>
            <a:r>
              <a:rPr lang="en-GB" dirty="0"/>
              <a:t> writing</a:t>
            </a:r>
          </a:p>
          <a:p>
            <a:r>
              <a:rPr lang="en-GB" dirty="0"/>
              <a:t>In guided phase this has been focus for MFL</a:t>
            </a:r>
          </a:p>
          <a:p>
            <a:r>
              <a:rPr lang="en-GB" dirty="0"/>
              <a:t>Some still not uploading to </a:t>
            </a:r>
            <a:r>
              <a:rPr lang="en-GB" dirty="0" err="1"/>
              <a:t>EPortfolio</a:t>
            </a:r>
            <a:r>
              <a:rPr lang="en-GB" dirty="0"/>
              <a:t>, so I can’t check</a:t>
            </a:r>
          </a:p>
          <a:p>
            <a:r>
              <a:rPr lang="en-GB" dirty="0"/>
              <a:t>Please make this a focus. </a:t>
            </a:r>
          </a:p>
          <a:p>
            <a:r>
              <a:rPr lang="en-GB" dirty="0"/>
              <a:t>You should see the </a:t>
            </a:r>
            <a:r>
              <a:rPr lang="en-GB" dirty="0" err="1"/>
              <a:t>WRoP</a:t>
            </a:r>
            <a:r>
              <a:rPr lang="en-GB" dirty="0"/>
              <a:t> in weekly mentor meetings</a:t>
            </a:r>
          </a:p>
        </p:txBody>
      </p:sp>
      <p:sp>
        <p:nvSpPr>
          <p:cNvPr id="3" name="Slide Number Placeholder 2">
            <a:extLst>
              <a:ext uri="{FF2B5EF4-FFF2-40B4-BE49-F238E27FC236}">
                <a16:creationId xmlns:a16="http://schemas.microsoft.com/office/drawing/2014/main" id="{5C573540-BC69-B07C-44C7-CB7A5E024FE8}"/>
              </a:ext>
            </a:extLst>
          </p:cNvPr>
          <p:cNvSpPr>
            <a:spLocks noGrp="1"/>
          </p:cNvSpPr>
          <p:nvPr>
            <p:ph type="sldNum" sz="quarter" idx="10"/>
          </p:nvPr>
        </p:nvSpPr>
        <p:spPr/>
        <p:txBody>
          <a:bodyPr/>
          <a:lstStyle/>
          <a:p>
            <a:fld id="{DCF6A46F-80AB-49F3-8C7E-9717ED945456}" type="slidenum">
              <a:rPr lang="en-GB" altLang="en-US" smtClean="0"/>
              <a:pPr/>
              <a:t>27</a:t>
            </a:fld>
            <a:endParaRPr lang="en-GB" altLang="en-US"/>
          </a:p>
        </p:txBody>
      </p:sp>
      <p:sp>
        <p:nvSpPr>
          <p:cNvPr id="4" name="Title 3">
            <a:extLst>
              <a:ext uri="{FF2B5EF4-FFF2-40B4-BE49-F238E27FC236}">
                <a16:creationId xmlns:a16="http://schemas.microsoft.com/office/drawing/2014/main" id="{010B88C2-72BC-8619-3455-C6A786DD0300}"/>
              </a:ext>
            </a:extLst>
          </p:cNvPr>
          <p:cNvSpPr>
            <a:spLocks noGrp="1"/>
          </p:cNvSpPr>
          <p:nvPr>
            <p:ph type="title"/>
          </p:nvPr>
        </p:nvSpPr>
        <p:spPr/>
        <p:txBody>
          <a:bodyPr/>
          <a:lstStyle/>
          <a:p>
            <a:r>
              <a:rPr lang="en-GB" dirty="0" err="1"/>
              <a:t>WRoPs</a:t>
            </a:r>
            <a:endParaRPr lang="en-GB" dirty="0"/>
          </a:p>
        </p:txBody>
      </p:sp>
    </p:spTree>
    <p:extLst>
      <p:ext uri="{BB962C8B-B14F-4D97-AF65-F5344CB8AC3E}">
        <p14:creationId xmlns:p14="http://schemas.microsoft.com/office/powerpoint/2010/main" val="39283579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69700-E1B4-4A6E-86CF-D5AB536C361F}"/>
              </a:ext>
            </a:extLst>
          </p:cNvPr>
          <p:cNvSpPr>
            <a:spLocks noGrp="1"/>
          </p:cNvSpPr>
          <p:nvPr>
            <p:ph type="title"/>
          </p:nvPr>
        </p:nvSpPr>
        <p:spPr>
          <a:xfrm>
            <a:off x="576046" y="281827"/>
            <a:ext cx="11040000" cy="828000"/>
          </a:xfrm>
        </p:spPr>
        <p:txBody>
          <a:bodyPr/>
          <a:lstStyle/>
          <a:p>
            <a:r>
              <a:rPr lang="en-US" dirty="0">
                <a:latin typeface="Arial Bold"/>
                <a:cs typeface="Arial Bold"/>
              </a:rPr>
              <a:t>Setting Weekly Targets</a:t>
            </a:r>
            <a:endParaRPr lang="en-US" dirty="0"/>
          </a:p>
        </p:txBody>
      </p:sp>
      <p:sp>
        <p:nvSpPr>
          <p:cNvPr id="4" name="Content Placeholder 3">
            <a:extLst>
              <a:ext uri="{FF2B5EF4-FFF2-40B4-BE49-F238E27FC236}">
                <a16:creationId xmlns:a16="http://schemas.microsoft.com/office/drawing/2014/main" id="{75021D48-A631-AAB7-6CFC-5FA8E69BE041}"/>
              </a:ext>
            </a:extLst>
          </p:cNvPr>
          <p:cNvSpPr>
            <a:spLocks noGrp="1"/>
          </p:cNvSpPr>
          <p:nvPr>
            <p:ph idx="1"/>
          </p:nvPr>
        </p:nvSpPr>
        <p:spPr>
          <a:xfrm>
            <a:off x="576045" y="1425002"/>
            <a:ext cx="4133773" cy="3458431"/>
          </a:xfrm>
        </p:spPr>
        <p:txBody>
          <a:bodyPr>
            <a:normAutofit/>
          </a:bodyPr>
          <a:lstStyle/>
          <a:p>
            <a:pPr marL="0" indent="0">
              <a:buNone/>
            </a:pPr>
            <a:endParaRPr lang="en-US" dirty="0"/>
          </a:p>
          <a:p>
            <a:pPr marL="0" indent="0">
              <a:buNone/>
            </a:pPr>
            <a:r>
              <a:rPr lang="en-US" dirty="0">
                <a:solidFill>
                  <a:srgbClr val="FF0000"/>
                </a:solidFill>
                <a:latin typeface="Arial"/>
                <a:cs typeface="Arial"/>
              </a:rPr>
              <a:t>Targets should address the intended </a:t>
            </a:r>
            <a:r>
              <a:rPr lang="en-US" i="1" dirty="0">
                <a:solidFill>
                  <a:srgbClr val="FF0000"/>
                </a:solidFill>
                <a:latin typeface="Arial"/>
                <a:cs typeface="Arial"/>
              </a:rPr>
              <a:t>learning</a:t>
            </a:r>
            <a:r>
              <a:rPr lang="en-US" dirty="0">
                <a:solidFill>
                  <a:srgbClr val="FF0000"/>
                </a:solidFill>
                <a:latin typeface="Arial"/>
                <a:cs typeface="Arial"/>
              </a:rPr>
              <a:t> of the RPT.</a:t>
            </a:r>
          </a:p>
          <a:p>
            <a:pPr marL="0" indent="0">
              <a:buNone/>
            </a:pPr>
            <a:r>
              <a:rPr lang="en-US" dirty="0"/>
              <a:t>How might these example targets be improved? </a:t>
            </a:r>
          </a:p>
          <a:p>
            <a:pPr marL="0" indent="0">
              <a:buNone/>
            </a:pPr>
            <a:endParaRPr lang="en-US" dirty="0"/>
          </a:p>
          <a:p>
            <a:pPr marL="0" indent="0">
              <a:buNone/>
            </a:pPr>
            <a:r>
              <a:rPr lang="en-US" dirty="0"/>
              <a:t>Can you suggest strategies to achieve the new targets?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solidFill>
                <a:srgbClr val="FF0000"/>
              </a:solidFill>
            </a:endParaRPr>
          </a:p>
        </p:txBody>
      </p:sp>
      <p:sp>
        <p:nvSpPr>
          <p:cNvPr id="2" name="Slide Number Placeholder 1">
            <a:extLst>
              <a:ext uri="{FF2B5EF4-FFF2-40B4-BE49-F238E27FC236}">
                <a16:creationId xmlns:a16="http://schemas.microsoft.com/office/drawing/2014/main" id="{C1939675-DF37-E38C-2EA0-7FF7AC79F56C}"/>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0"/>
              </a:spcAft>
            </a:pPr>
            <a:fld id="{DCF6A46F-80AB-49F3-8C7E-9717ED945456}" type="slidenum">
              <a:rPr lang="en-GB" altLang="en-US" smtClean="0"/>
              <a:pPr>
                <a:spcAft>
                  <a:spcPts val="0"/>
                </a:spcAft>
              </a:pPr>
              <a:t>28</a:t>
            </a:fld>
            <a:endParaRPr lang="en-US"/>
          </a:p>
        </p:txBody>
      </p:sp>
      <p:sp>
        <p:nvSpPr>
          <p:cNvPr id="5" name="TextBox 4">
            <a:extLst>
              <a:ext uri="{FF2B5EF4-FFF2-40B4-BE49-F238E27FC236}">
                <a16:creationId xmlns:a16="http://schemas.microsoft.com/office/drawing/2014/main" id="{64E8B05C-3AC0-6995-E96D-807E8EF35D4C}"/>
              </a:ext>
            </a:extLst>
          </p:cNvPr>
          <p:cNvSpPr txBox="1"/>
          <p:nvPr/>
        </p:nvSpPr>
        <p:spPr>
          <a:xfrm>
            <a:off x="6151944" y="2438400"/>
            <a:ext cx="3900668" cy="1569660"/>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lphaUcPeriod"/>
            </a:pPr>
            <a:r>
              <a:rPr lang="en-US" sz="2400" i="1" dirty="0">
                <a:highlight>
                  <a:srgbClr val="FFFFFF"/>
                </a:highlight>
                <a:latin typeface="Calibri"/>
              </a:rPr>
              <a:t>Pitching of work for year 7  - clear instructions and chunking of instructions for low-ability class.</a:t>
            </a:r>
            <a:r>
              <a:rPr lang="en-US" sz="2400" i="1" dirty="0">
                <a:highlight>
                  <a:srgbClr val="FFFFFF"/>
                </a:highlight>
                <a:latin typeface="Calibri"/>
                <a:cs typeface="Calibri"/>
              </a:rPr>
              <a:t> </a:t>
            </a:r>
            <a:endParaRPr lang="en-US" sz="2400" i="1"/>
          </a:p>
        </p:txBody>
      </p:sp>
      <p:sp>
        <p:nvSpPr>
          <p:cNvPr id="7" name="TextBox 6">
            <a:extLst>
              <a:ext uri="{FF2B5EF4-FFF2-40B4-BE49-F238E27FC236}">
                <a16:creationId xmlns:a16="http://schemas.microsoft.com/office/drawing/2014/main" id="{395A21C1-1F70-8C96-276F-B1449C08CDC2}"/>
              </a:ext>
            </a:extLst>
          </p:cNvPr>
          <p:cNvSpPr txBox="1"/>
          <p:nvPr/>
        </p:nvSpPr>
        <p:spPr>
          <a:xfrm>
            <a:off x="6090595" y="4601367"/>
            <a:ext cx="4508337" cy="1015663"/>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B. Assign approximate timings to each lesson activity, so that things don't over run.  Use a timer to help.  </a:t>
            </a:r>
            <a:endParaRPr lang="en-US" i="1" dirty="0">
              <a:solidFill>
                <a:schemeClr val="tx2"/>
              </a:solidFill>
              <a:latin typeface="+mn-lt"/>
            </a:endParaRPr>
          </a:p>
        </p:txBody>
      </p:sp>
    </p:spTree>
    <p:extLst>
      <p:ext uri="{BB962C8B-B14F-4D97-AF65-F5344CB8AC3E}">
        <p14:creationId xmlns:p14="http://schemas.microsoft.com/office/powerpoint/2010/main" val="739660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rectangular box with black text&#10;&#10;Description automatically generated">
            <a:extLst>
              <a:ext uri="{FF2B5EF4-FFF2-40B4-BE49-F238E27FC236}">
                <a16:creationId xmlns:a16="http://schemas.microsoft.com/office/drawing/2014/main" id="{8E2058FF-5F73-0B23-CADF-12D583B33DE0}"/>
              </a:ext>
            </a:extLst>
          </p:cNvPr>
          <p:cNvPicPr>
            <a:picLocks noGrp="1" noChangeAspect="1"/>
          </p:cNvPicPr>
          <p:nvPr>
            <p:ph idx="1"/>
          </p:nvPr>
        </p:nvPicPr>
        <p:blipFill>
          <a:blip r:embed="rId3"/>
          <a:stretch>
            <a:fillRect/>
          </a:stretch>
        </p:blipFill>
        <p:spPr>
          <a:xfrm>
            <a:off x="611270" y="1540750"/>
            <a:ext cx="11075652" cy="4095037"/>
          </a:xfrm>
          <a:noFill/>
        </p:spPr>
      </p:pic>
      <p:sp>
        <p:nvSpPr>
          <p:cNvPr id="3" name="Slide Number Placeholder 2">
            <a:extLst>
              <a:ext uri="{FF2B5EF4-FFF2-40B4-BE49-F238E27FC236}">
                <a16:creationId xmlns:a16="http://schemas.microsoft.com/office/drawing/2014/main" id="{AE889565-5A33-7355-79A6-C658E9903F3A}"/>
              </a:ext>
            </a:extLst>
          </p:cNvPr>
          <p:cNvSpPr>
            <a:spLocks noGrp="1"/>
          </p:cNvSpPr>
          <p:nvPr>
            <p:ph type="sldNum" sz="quarter" idx="12"/>
          </p:nvPr>
        </p:nvSpPr>
        <p:spPr>
          <a:xfrm>
            <a:off x="8763000" y="381000"/>
            <a:ext cx="2743200" cy="365125"/>
          </a:xfrm>
          <a:prstGeom prst="rect">
            <a:avLst/>
          </a:prstGeom>
        </p:spPr>
        <p:txBody>
          <a:bodyPr vert="horz" wrap="square" lIns="91440" tIns="45720" rIns="91440" bIns="45720" rtlCol="0" anchor="ctr">
            <a:normAutofit/>
          </a:bodyP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spcAft>
                <a:spcPts val="600"/>
              </a:spcAft>
            </a:pPr>
            <a:fld id="{DCF6A46F-80AB-49F3-8C7E-9717ED945456}" type="slidenum">
              <a:rPr lang="en-GB" altLang="en-US" smtClean="0"/>
              <a:pPr>
                <a:spcAft>
                  <a:spcPts val="600"/>
                </a:spcAft>
              </a:pPr>
              <a:t>29</a:t>
            </a:fld>
            <a:endParaRPr lang="en-GB" altLang="en-US"/>
          </a:p>
        </p:txBody>
      </p:sp>
    </p:spTree>
    <p:extLst>
      <p:ext uri="{BB962C8B-B14F-4D97-AF65-F5344CB8AC3E}">
        <p14:creationId xmlns:p14="http://schemas.microsoft.com/office/powerpoint/2010/main" val="10252353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1A9FFB-53A5-1C83-8489-8F99F7AE5C9C}"/>
              </a:ext>
            </a:extLst>
          </p:cNvPr>
          <p:cNvSpPr>
            <a:spLocks noGrp="1"/>
          </p:cNvSpPr>
          <p:nvPr>
            <p:ph type="title"/>
          </p:nvPr>
        </p:nvSpPr>
        <p:spPr/>
        <p:txBody>
          <a:bodyPr/>
          <a:lstStyle/>
          <a:p>
            <a:r>
              <a:rPr lang="en-GB" dirty="0"/>
              <a:t>Welcome &amp; Programme Updates</a:t>
            </a:r>
          </a:p>
        </p:txBody>
      </p:sp>
      <p:sp>
        <p:nvSpPr>
          <p:cNvPr id="5" name="Content Placeholder 4">
            <a:extLst>
              <a:ext uri="{FF2B5EF4-FFF2-40B4-BE49-F238E27FC236}">
                <a16:creationId xmlns:a16="http://schemas.microsoft.com/office/drawing/2014/main" id="{25AEF492-EB23-8510-8AF6-1E08E7E69E7A}"/>
              </a:ext>
            </a:extLst>
          </p:cNvPr>
          <p:cNvSpPr>
            <a:spLocks noGrp="1"/>
          </p:cNvSpPr>
          <p:nvPr>
            <p:ph idx="1"/>
          </p:nvPr>
        </p:nvSpPr>
        <p:spPr/>
        <p:txBody>
          <a:bodyPr/>
          <a:lstStyle/>
          <a:p>
            <a:pPr marL="0" indent="0">
              <a:buNone/>
            </a:pPr>
            <a:r>
              <a:rPr lang="en-US" altLang="en-US" sz="2200" u="sng" dirty="0"/>
              <a:t>Staffing</a:t>
            </a:r>
          </a:p>
          <a:p>
            <a:r>
              <a:rPr lang="en-US" altLang="en-US" sz="2200" dirty="0"/>
              <a:t>Margie Choi - </a:t>
            </a:r>
            <a:r>
              <a:rPr lang="en-US" altLang="en-US" sz="2200" b="1" dirty="0"/>
              <a:t>administrator</a:t>
            </a:r>
          </a:p>
          <a:p>
            <a:pPr lvl="1"/>
            <a:r>
              <a:rPr lang="en-US" altLang="en-US" sz="2200" dirty="0">
                <a:hlinkClick r:id="rId3"/>
              </a:rPr>
              <a:t>pgcesecondary@reading.ac.uk</a:t>
            </a:r>
            <a:r>
              <a:rPr lang="en-US" altLang="en-US" sz="2200" dirty="0"/>
              <a:t> </a:t>
            </a:r>
          </a:p>
          <a:p>
            <a:r>
              <a:rPr lang="en-US" altLang="en-US" sz="2200" b="1" dirty="0"/>
              <a:t>Head of School</a:t>
            </a:r>
            <a:r>
              <a:rPr lang="en-US" altLang="en-US" sz="2200" dirty="0"/>
              <a:t>: Dr Sarah Marston </a:t>
            </a:r>
          </a:p>
          <a:p>
            <a:r>
              <a:rPr lang="en-US" altLang="en-US" sz="2200" b="1" dirty="0"/>
              <a:t>Director of Teaching and Learning</a:t>
            </a:r>
            <a:r>
              <a:rPr lang="en-US" altLang="en-US" sz="2200" dirty="0"/>
              <a:t>: Dr Jo Anna Reed-Johnson</a:t>
            </a:r>
          </a:p>
          <a:p>
            <a:r>
              <a:rPr lang="en-US" altLang="en-US" sz="2200" b="1" dirty="0"/>
              <a:t>Head of ITT</a:t>
            </a:r>
            <a:r>
              <a:rPr lang="en-US" altLang="en-US" sz="2200" dirty="0"/>
              <a:t>: Dr Catherine Foley</a:t>
            </a:r>
          </a:p>
          <a:p>
            <a:r>
              <a:rPr lang="en-US" altLang="en-US" sz="2200" b="1" dirty="0"/>
              <a:t>Director of Secondary</a:t>
            </a:r>
            <a:r>
              <a:rPr lang="en-US" altLang="en-US" sz="2200" dirty="0"/>
              <a:t>: Will Bailey-Watson</a:t>
            </a:r>
          </a:p>
          <a:p>
            <a:r>
              <a:rPr lang="en-US" altLang="en-US" sz="2200" b="1" dirty="0"/>
              <a:t>Secondary MFL team: </a:t>
            </a:r>
            <a:r>
              <a:rPr lang="en-US" altLang="en-US" sz="2200" dirty="0"/>
              <a:t>Barbara King, Prof Suzanne Graham, Sarah Rae</a:t>
            </a:r>
          </a:p>
          <a:p>
            <a:endParaRPr lang="en-GB" dirty="0"/>
          </a:p>
        </p:txBody>
      </p:sp>
    </p:spTree>
    <p:extLst>
      <p:ext uri="{BB962C8B-B14F-4D97-AF65-F5344CB8AC3E}">
        <p14:creationId xmlns:p14="http://schemas.microsoft.com/office/powerpoint/2010/main" val="2910860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23C7CA-B217-47C7-9E1B-10A23B1251D7}"/>
              </a:ext>
            </a:extLst>
          </p:cNvPr>
          <p:cNvSpPr>
            <a:spLocks noGrp="1"/>
          </p:cNvSpPr>
          <p:nvPr>
            <p:ph type="title"/>
          </p:nvPr>
        </p:nvSpPr>
        <p:spPr>
          <a:xfrm>
            <a:off x="566400" y="1342840"/>
            <a:ext cx="2050019" cy="828000"/>
          </a:xfrm>
        </p:spPr>
        <p:txBody>
          <a:bodyPr/>
          <a:lstStyle/>
          <a:p>
            <a:r>
              <a:rPr lang="en-GB" dirty="0"/>
              <a:t>Mentor </a:t>
            </a:r>
            <a:br>
              <a:rPr lang="en-GB" dirty="0"/>
            </a:br>
            <a:r>
              <a:rPr lang="en-GB" dirty="0"/>
              <a:t>Curriculum</a:t>
            </a:r>
          </a:p>
        </p:txBody>
      </p:sp>
      <p:sp>
        <p:nvSpPr>
          <p:cNvPr id="3" name="Slide Number Placeholder 2">
            <a:extLst>
              <a:ext uri="{FF2B5EF4-FFF2-40B4-BE49-F238E27FC236}">
                <a16:creationId xmlns:a16="http://schemas.microsoft.com/office/drawing/2014/main" id="{2169B4DB-3F6F-2383-3AA2-E9C760046753}"/>
              </a:ext>
            </a:extLst>
          </p:cNvPr>
          <p:cNvSpPr>
            <a:spLocks noGrp="1"/>
          </p:cNvSpPr>
          <p:nvPr>
            <p:ph type="sldNum" sz="quarter" idx="12"/>
          </p:nvPr>
        </p:nvSpPr>
        <p:spPr>
          <a:xfrm>
            <a:off x="8763000" y="381000"/>
            <a:ext cx="2743200" cy="365125"/>
          </a:xfrm>
          <a:prstGeom prst="rect">
            <a:avLst/>
          </a:prstGeom>
        </p:spPr>
        <p:txBody>
          <a:bodyPr vert="horz" lIns="91440" tIns="45720" rIns="91440" bIns="45720" rtlCol="0" anchor="ctr"/>
          <a:lstStyle>
            <a:defPPr>
              <a:defRPr lang="en-GB"/>
            </a:defPPr>
            <a:lvl1pPr algn="r" rtl="0" fontAlgn="base">
              <a:spcBef>
                <a:spcPct val="0"/>
              </a:spcBef>
              <a:spcAft>
                <a:spcPct val="0"/>
              </a:spcAft>
              <a:defRPr sz="1050" kern="1200">
                <a:solidFill>
                  <a:schemeClr val="tx1">
                    <a:tint val="75000"/>
                  </a:schemeClr>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fld id="{DCF6A46F-80AB-49F3-8C7E-9717ED945456}" type="slidenum">
              <a:rPr lang="en-GB" altLang="en-US" smtClean="0"/>
              <a:pPr/>
              <a:t>30</a:t>
            </a:fld>
            <a:endParaRPr lang="en-GB" altLang="en-US"/>
          </a:p>
        </p:txBody>
      </p:sp>
      <p:pic>
        <p:nvPicPr>
          <p:cNvPr id="6" name="Picture 5">
            <a:extLst>
              <a:ext uri="{FF2B5EF4-FFF2-40B4-BE49-F238E27FC236}">
                <a16:creationId xmlns:a16="http://schemas.microsoft.com/office/drawing/2014/main" id="{F04342C2-450D-AAEE-3721-F88DF2F681F3}"/>
              </a:ext>
            </a:extLst>
          </p:cNvPr>
          <p:cNvPicPr>
            <a:picLocks noChangeAspect="1"/>
          </p:cNvPicPr>
          <p:nvPr/>
        </p:nvPicPr>
        <p:blipFill>
          <a:blip r:embed="rId3"/>
          <a:stretch>
            <a:fillRect/>
          </a:stretch>
        </p:blipFill>
        <p:spPr>
          <a:xfrm>
            <a:off x="3719736" y="160554"/>
            <a:ext cx="7544853" cy="5515745"/>
          </a:xfrm>
          <a:prstGeom prst="rect">
            <a:avLst/>
          </a:prstGeom>
        </p:spPr>
      </p:pic>
      <p:pic>
        <p:nvPicPr>
          <p:cNvPr id="8" name="Picture 7">
            <a:extLst>
              <a:ext uri="{FF2B5EF4-FFF2-40B4-BE49-F238E27FC236}">
                <a16:creationId xmlns:a16="http://schemas.microsoft.com/office/drawing/2014/main" id="{781B620F-B3EE-C798-77F4-67C1574CB04D}"/>
              </a:ext>
            </a:extLst>
          </p:cNvPr>
          <p:cNvPicPr>
            <a:picLocks noChangeAspect="1"/>
          </p:cNvPicPr>
          <p:nvPr/>
        </p:nvPicPr>
        <p:blipFill>
          <a:blip r:embed="rId4"/>
          <a:srcRect t="-6854" r="12195"/>
          <a:stretch/>
        </p:blipFill>
        <p:spPr>
          <a:xfrm>
            <a:off x="3840541" y="5520895"/>
            <a:ext cx="7544853" cy="1099355"/>
          </a:xfrm>
          <a:prstGeom prst="rect">
            <a:avLst/>
          </a:prstGeom>
        </p:spPr>
      </p:pic>
    </p:spTree>
    <p:extLst>
      <p:ext uri="{BB962C8B-B14F-4D97-AF65-F5344CB8AC3E}">
        <p14:creationId xmlns:p14="http://schemas.microsoft.com/office/powerpoint/2010/main" val="42303643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32D31-9159-CB4A-040B-C660F3C06CF2}"/>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31</a:t>
            </a:fld>
            <a:endParaRPr lang="en-GB" altLang="en-US"/>
          </a:p>
        </p:txBody>
      </p:sp>
      <p:pic>
        <p:nvPicPr>
          <p:cNvPr id="7" name="Picture 6" descr="A screenshot of a computer&#10;&#10;Description automatically generated">
            <a:extLst>
              <a:ext uri="{FF2B5EF4-FFF2-40B4-BE49-F238E27FC236}">
                <a16:creationId xmlns:a16="http://schemas.microsoft.com/office/drawing/2014/main" id="{061A0490-89E2-18EC-3F7A-CE7D7E72A480}"/>
              </a:ext>
            </a:extLst>
          </p:cNvPr>
          <p:cNvPicPr>
            <a:picLocks noChangeAspect="1"/>
          </p:cNvPicPr>
          <p:nvPr/>
        </p:nvPicPr>
        <p:blipFill>
          <a:blip r:embed="rId3"/>
          <a:stretch>
            <a:fillRect/>
          </a:stretch>
        </p:blipFill>
        <p:spPr>
          <a:xfrm>
            <a:off x="1673950" y="0"/>
            <a:ext cx="4779795" cy="6877404"/>
          </a:xfrm>
          <a:prstGeom prst="rect">
            <a:avLst/>
          </a:prstGeom>
          <a:noFill/>
          <a:ln>
            <a:noFill/>
          </a:ln>
        </p:spPr>
      </p:pic>
      <p:sp>
        <p:nvSpPr>
          <p:cNvPr id="4" name="Title 3">
            <a:extLst>
              <a:ext uri="{FF2B5EF4-FFF2-40B4-BE49-F238E27FC236}">
                <a16:creationId xmlns:a16="http://schemas.microsoft.com/office/drawing/2014/main" id="{C66E97BF-FBCE-113D-849F-1BFEC123780D}"/>
              </a:ext>
            </a:extLst>
          </p:cNvPr>
          <p:cNvSpPr>
            <a:spLocks noGrp="1"/>
          </p:cNvSpPr>
          <p:nvPr>
            <p:ph type="title"/>
          </p:nvPr>
        </p:nvSpPr>
        <p:spPr>
          <a:xfrm>
            <a:off x="8400256" y="332656"/>
            <a:ext cx="3456384" cy="2016224"/>
          </a:xfrm>
        </p:spPr>
        <p:txBody>
          <a:bodyPr wrap="square" anchor="b">
            <a:normAutofit/>
          </a:bodyPr>
          <a:lstStyle/>
          <a:p>
            <a:r>
              <a:rPr lang="en-US" kern="100" dirty="0">
                <a:solidFill>
                  <a:schemeClr val="accent3"/>
                </a:solidFill>
                <a:effectLst/>
              </a:rPr>
              <a:t>Using the Mentor </a:t>
            </a:r>
            <a:r>
              <a:rPr lang="en-US" kern="100" dirty="0">
                <a:solidFill>
                  <a:schemeClr val="accent3"/>
                </a:solidFill>
              </a:rPr>
              <a:t>B</a:t>
            </a:r>
            <a:r>
              <a:rPr lang="en-US" kern="100" dirty="0">
                <a:solidFill>
                  <a:schemeClr val="accent3"/>
                </a:solidFill>
                <a:effectLst/>
              </a:rPr>
              <a:t>ulletins &amp; Conversation </a:t>
            </a:r>
            <a:r>
              <a:rPr lang="en-US" kern="100" dirty="0">
                <a:solidFill>
                  <a:schemeClr val="accent3"/>
                </a:solidFill>
              </a:rPr>
              <a:t>P</a:t>
            </a:r>
            <a:r>
              <a:rPr lang="en-US" kern="100" dirty="0">
                <a:solidFill>
                  <a:schemeClr val="accent3"/>
                </a:solidFill>
                <a:effectLst/>
              </a:rPr>
              <a:t>rompts </a:t>
            </a:r>
            <a:endParaRPr lang="en-GB" dirty="0">
              <a:solidFill>
                <a:schemeClr val="accent3"/>
              </a:solidFill>
            </a:endParaRPr>
          </a:p>
        </p:txBody>
      </p:sp>
      <p:sp>
        <p:nvSpPr>
          <p:cNvPr id="2" name="Content Placeholder 1">
            <a:extLst>
              <a:ext uri="{FF2B5EF4-FFF2-40B4-BE49-F238E27FC236}">
                <a16:creationId xmlns:a16="http://schemas.microsoft.com/office/drawing/2014/main" id="{1C65A429-0764-F729-07D5-13A9077750DF}"/>
              </a:ext>
            </a:extLst>
          </p:cNvPr>
          <p:cNvSpPr>
            <a:spLocks noGrp="1"/>
          </p:cNvSpPr>
          <p:nvPr>
            <p:ph sz="quarter" idx="12"/>
          </p:nvPr>
        </p:nvSpPr>
        <p:spPr>
          <a:xfrm>
            <a:off x="8400256" y="2636912"/>
            <a:ext cx="3456384" cy="3960440"/>
          </a:xfrm>
        </p:spPr>
        <p:txBody>
          <a:bodyPr wrap="square" anchor="t">
            <a:normAutofit/>
          </a:bodyPr>
          <a:lstStyle/>
          <a:p>
            <a:r>
              <a:rPr lang="en-GB" dirty="0"/>
              <a:t>Fortnightly from March</a:t>
            </a:r>
          </a:p>
          <a:p>
            <a:r>
              <a:rPr lang="en-GB" dirty="0"/>
              <a:t>Connected to a curriculum strand</a:t>
            </a:r>
          </a:p>
        </p:txBody>
      </p:sp>
    </p:spTree>
    <p:extLst>
      <p:ext uri="{BB962C8B-B14F-4D97-AF65-F5344CB8AC3E}">
        <p14:creationId xmlns:p14="http://schemas.microsoft.com/office/powerpoint/2010/main" val="49962590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DF96AA-CF9A-9368-18BA-264DDC2FA782}"/>
              </a:ext>
            </a:extLst>
          </p:cNvPr>
          <p:cNvPicPr>
            <a:picLocks noChangeAspect="1"/>
          </p:cNvPicPr>
          <p:nvPr/>
        </p:nvPicPr>
        <p:blipFill>
          <a:blip r:embed="rId3"/>
          <a:stretch>
            <a:fillRect/>
          </a:stretch>
        </p:blipFill>
        <p:spPr>
          <a:xfrm>
            <a:off x="235525" y="373919"/>
            <a:ext cx="5486682" cy="6007409"/>
          </a:xfrm>
          <a:prstGeom prst="rect">
            <a:avLst/>
          </a:prstGeom>
        </p:spPr>
      </p:pic>
      <p:sp>
        <p:nvSpPr>
          <p:cNvPr id="10" name="TextBox 9">
            <a:extLst>
              <a:ext uri="{FF2B5EF4-FFF2-40B4-BE49-F238E27FC236}">
                <a16:creationId xmlns:a16="http://schemas.microsoft.com/office/drawing/2014/main" id="{C076D959-4296-52FC-3CEC-DCFE459D6529}"/>
              </a:ext>
            </a:extLst>
          </p:cNvPr>
          <p:cNvSpPr txBox="1"/>
          <p:nvPr/>
        </p:nvSpPr>
        <p:spPr>
          <a:xfrm>
            <a:off x="3719736" y="5805264"/>
            <a:ext cx="2002471" cy="400110"/>
          </a:xfrm>
          <a:prstGeom prst="rect">
            <a:avLst/>
          </a:prstGeom>
          <a:solidFill>
            <a:schemeClr val="accent5">
              <a:lumMod val="20000"/>
              <a:lumOff val="80000"/>
            </a:schemeClr>
          </a:solidFill>
        </p:spPr>
        <p:txBody>
          <a:bodyPr wrap="none" rtlCol="0">
            <a:spAutoFit/>
          </a:bodyPr>
          <a:lstStyle/>
          <a:p>
            <a:r>
              <a:rPr lang="en-GB" dirty="0">
                <a:solidFill>
                  <a:schemeClr val="tx2"/>
                </a:solidFill>
                <a:latin typeface="+mn-lt"/>
              </a:rPr>
              <a:t>Subject-specific</a:t>
            </a:r>
          </a:p>
        </p:txBody>
      </p:sp>
      <p:sp>
        <p:nvSpPr>
          <p:cNvPr id="9" name="TextBox 8">
            <a:extLst>
              <a:ext uri="{FF2B5EF4-FFF2-40B4-BE49-F238E27FC236}">
                <a16:creationId xmlns:a16="http://schemas.microsoft.com/office/drawing/2014/main" id="{480DC7DB-8200-499B-B4FE-6312C424565A}"/>
              </a:ext>
            </a:extLst>
          </p:cNvPr>
          <p:cNvSpPr txBox="1"/>
          <p:nvPr/>
        </p:nvSpPr>
        <p:spPr>
          <a:xfrm>
            <a:off x="983432" y="3573016"/>
            <a:ext cx="1061509" cy="400110"/>
          </a:xfrm>
          <a:prstGeom prst="rect">
            <a:avLst/>
          </a:prstGeom>
          <a:solidFill>
            <a:schemeClr val="accent1">
              <a:lumMod val="20000"/>
              <a:lumOff val="80000"/>
            </a:schemeClr>
          </a:solidFill>
        </p:spPr>
        <p:txBody>
          <a:bodyPr wrap="none" rtlCol="0">
            <a:spAutoFit/>
          </a:bodyPr>
          <a:lstStyle/>
          <a:p>
            <a:r>
              <a:rPr lang="en-GB" dirty="0">
                <a:solidFill>
                  <a:schemeClr val="tx2"/>
                </a:solidFill>
                <a:latin typeface="+mn-lt"/>
              </a:rPr>
              <a:t>Generic</a:t>
            </a:r>
          </a:p>
        </p:txBody>
      </p:sp>
      <p:pic>
        <p:nvPicPr>
          <p:cNvPr id="13" name="Picture 12">
            <a:extLst>
              <a:ext uri="{FF2B5EF4-FFF2-40B4-BE49-F238E27FC236}">
                <a16:creationId xmlns:a16="http://schemas.microsoft.com/office/drawing/2014/main" id="{6D50115E-30A7-5AA5-C3DA-6E69C069822A}"/>
              </a:ext>
            </a:extLst>
          </p:cNvPr>
          <p:cNvPicPr>
            <a:picLocks noChangeAspect="1"/>
          </p:cNvPicPr>
          <p:nvPr/>
        </p:nvPicPr>
        <p:blipFill>
          <a:blip r:embed="rId4"/>
          <a:stretch>
            <a:fillRect/>
          </a:stretch>
        </p:blipFill>
        <p:spPr>
          <a:xfrm>
            <a:off x="6096000" y="887681"/>
            <a:ext cx="5454930" cy="2089257"/>
          </a:xfrm>
          <a:prstGeom prst="rect">
            <a:avLst/>
          </a:prstGeom>
        </p:spPr>
      </p:pic>
      <p:pic>
        <p:nvPicPr>
          <p:cNvPr id="15" name="Picture 14">
            <a:extLst>
              <a:ext uri="{FF2B5EF4-FFF2-40B4-BE49-F238E27FC236}">
                <a16:creationId xmlns:a16="http://schemas.microsoft.com/office/drawing/2014/main" id="{1060F2FD-1902-1566-9106-4BFF1FC41EC1}"/>
              </a:ext>
            </a:extLst>
          </p:cNvPr>
          <p:cNvPicPr>
            <a:picLocks noChangeAspect="1"/>
          </p:cNvPicPr>
          <p:nvPr/>
        </p:nvPicPr>
        <p:blipFill>
          <a:blip r:embed="rId5"/>
          <a:stretch>
            <a:fillRect/>
          </a:stretch>
        </p:blipFill>
        <p:spPr>
          <a:xfrm>
            <a:off x="6096000" y="3060107"/>
            <a:ext cx="5391427" cy="3321221"/>
          </a:xfrm>
          <a:prstGeom prst="rect">
            <a:avLst/>
          </a:prstGeom>
        </p:spPr>
      </p:pic>
      <p:sp>
        <p:nvSpPr>
          <p:cNvPr id="12" name="TextBox 11">
            <a:extLst>
              <a:ext uri="{FF2B5EF4-FFF2-40B4-BE49-F238E27FC236}">
                <a16:creationId xmlns:a16="http://schemas.microsoft.com/office/drawing/2014/main" id="{48CC2C0F-EB5D-A2A6-695D-A97A5D81602A}"/>
              </a:ext>
            </a:extLst>
          </p:cNvPr>
          <p:cNvSpPr txBox="1"/>
          <p:nvPr/>
        </p:nvSpPr>
        <p:spPr>
          <a:xfrm>
            <a:off x="9552384" y="5589240"/>
            <a:ext cx="667170" cy="400110"/>
          </a:xfrm>
          <a:prstGeom prst="rect">
            <a:avLst/>
          </a:prstGeom>
          <a:solidFill>
            <a:srgbClr val="FFC000"/>
          </a:solidFill>
        </p:spPr>
        <p:txBody>
          <a:bodyPr wrap="none" rtlCol="0">
            <a:spAutoFit/>
          </a:bodyPr>
          <a:lstStyle/>
          <a:p>
            <a:r>
              <a:rPr lang="en-GB" dirty="0">
                <a:solidFill>
                  <a:schemeClr val="tx2"/>
                </a:solidFill>
                <a:latin typeface="+mn-lt"/>
              </a:rPr>
              <a:t>CCF</a:t>
            </a:r>
          </a:p>
        </p:txBody>
      </p:sp>
      <p:sp>
        <p:nvSpPr>
          <p:cNvPr id="11" name="TextBox 10">
            <a:extLst>
              <a:ext uri="{FF2B5EF4-FFF2-40B4-BE49-F238E27FC236}">
                <a16:creationId xmlns:a16="http://schemas.microsoft.com/office/drawing/2014/main" id="{F81508C0-F452-D3BE-8E35-350DFA333710}"/>
              </a:ext>
            </a:extLst>
          </p:cNvPr>
          <p:cNvSpPr txBox="1"/>
          <p:nvPr/>
        </p:nvSpPr>
        <p:spPr>
          <a:xfrm>
            <a:off x="8472264" y="1340768"/>
            <a:ext cx="1611339" cy="400110"/>
          </a:xfrm>
          <a:prstGeom prst="rect">
            <a:avLst/>
          </a:prstGeom>
          <a:solidFill>
            <a:schemeClr val="accent6">
              <a:lumMod val="40000"/>
              <a:lumOff val="60000"/>
            </a:schemeClr>
          </a:solidFill>
        </p:spPr>
        <p:txBody>
          <a:bodyPr wrap="none" rtlCol="0">
            <a:spAutoFit/>
          </a:bodyPr>
          <a:lstStyle/>
          <a:p>
            <a:r>
              <a:rPr lang="en-GB" dirty="0">
                <a:solidFill>
                  <a:schemeClr val="tx2"/>
                </a:solidFill>
                <a:latin typeface="+mn-lt"/>
              </a:rPr>
              <a:t>Personalised</a:t>
            </a:r>
          </a:p>
        </p:txBody>
      </p:sp>
    </p:spTree>
    <p:extLst>
      <p:ext uri="{BB962C8B-B14F-4D97-AF65-F5344CB8AC3E}">
        <p14:creationId xmlns:p14="http://schemas.microsoft.com/office/powerpoint/2010/main" val="369629284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A1AD8D-8405-0383-2527-472213D6CF43}"/>
              </a:ext>
            </a:extLst>
          </p:cNvPr>
          <p:cNvSpPr>
            <a:spLocks noGrp="1"/>
          </p:cNvSpPr>
          <p:nvPr>
            <p:ph type="sldNum" sz="quarter" idx="10"/>
          </p:nvPr>
        </p:nvSpPr>
        <p:spPr/>
        <p:txBody>
          <a:bodyPr/>
          <a:lstStyle/>
          <a:p>
            <a:fld id="{DCF6A46F-80AB-49F3-8C7E-9717ED945456}" type="slidenum">
              <a:rPr lang="en-GB" altLang="en-US" smtClean="0"/>
              <a:pPr/>
              <a:t>33</a:t>
            </a:fld>
            <a:endParaRPr lang="en-GB" altLang="en-US"/>
          </a:p>
        </p:txBody>
      </p:sp>
      <p:sp>
        <p:nvSpPr>
          <p:cNvPr id="4" name="Title 3">
            <a:extLst>
              <a:ext uri="{FF2B5EF4-FFF2-40B4-BE49-F238E27FC236}">
                <a16:creationId xmlns:a16="http://schemas.microsoft.com/office/drawing/2014/main" id="{5AA5504F-DE20-4403-4ABE-7F12ADD0A814}"/>
              </a:ext>
            </a:extLst>
          </p:cNvPr>
          <p:cNvSpPr>
            <a:spLocks noGrp="1"/>
          </p:cNvSpPr>
          <p:nvPr>
            <p:ph type="title"/>
          </p:nvPr>
        </p:nvSpPr>
        <p:spPr/>
        <p:txBody>
          <a:bodyPr/>
          <a:lstStyle/>
          <a:p>
            <a:r>
              <a:rPr lang="en-GB" dirty="0"/>
              <a:t>New element </a:t>
            </a:r>
          </a:p>
        </p:txBody>
      </p:sp>
      <p:sp>
        <p:nvSpPr>
          <p:cNvPr id="5" name="AutoShape 2">
            <a:extLst>
              <a:ext uri="{FF2B5EF4-FFF2-40B4-BE49-F238E27FC236}">
                <a16:creationId xmlns:a16="http://schemas.microsoft.com/office/drawing/2014/main" id="{36AF724A-F34A-0A65-69DC-EE1BEDAADE6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Content Placeholder 8">
            <a:extLst>
              <a:ext uri="{FF2B5EF4-FFF2-40B4-BE49-F238E27FC236}">
                <a16:creationId xmlns:a16="http://schemas.microsoft.com/office/drawing/2014/main" id="{FF62EF3E-D038-F980-B099-EB87C86E91F3}"/>
              </a:ext>
            </a:extLst>
          </p:cNvPr>
          <p:cNvPicPr>
            <a:picLocks noGrp="1" noChangeAspect="1"/>
          </p:cNvPicPr>
          <p:nvPr>
            <p:ph idx="1"/>
          </p:nvPr>
        </p:nvPicPr>
        <p:blipFill>
          <a:blip r:embed="rId3"/>
          <a:stretch>
            <a:fillRect/>
          </a:stretch>
        </p:blipFill>
        <p:spPr bwMode="auto">
          <a:xfrm>
            <a:off x="1919536" y="2265891"/>
            <a:ext cx="6574116" cy="3959225"/>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Left 9">
            <a:extLst>
              <a:ext uri="{FF2B5EF4-FFF2-40B4-BE49-F238E27FC236}">
                <a16:creationId xmlns:a16="http://schemas.microsoft.com/office/drawing/2014/main" id="{431EE63A-9990-4C75-4451-EB77E4424300}"/>
              </a:ext>
            </a:extLst>
          </p:cNvPr>
          <p:cNvSpPr/>
          <p:nvPr/>
        </p:nvSpPr>
        <p:spPr>
          <a:xfrm rot="21038673">
            <a:off x="5004201" y="5231731"/>
            <a:ext cx="2488397" cy="1044311"/>
          </a:xfrm>
          <a:prstGeom prst="leftArrow">
            <a:avLst>
              <a:gd name="adj1" fmla="val 32283"/>
              <a:gd name="adj2" fmla="val 46178"/>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383011633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C43E5-9EFB-9681-3254-82D820B321D4}"/>
              </a:ext>
            </a:extLst>
          </p:cNvPr>
          <p:cNvSpPr>
            <a:spLocks noGrp="1"/>
          </p:cNvSpPr>
          <p:nvPr>
            <p:ph idx="1"/>
          </p:nvPr>
        </p:nvSpPr>
        <p:spPr/>
        <p:txBody>
          <a:bodyPr/>
          <a:lstStyle/>
          <a:p>
            <a:endParaRPr lang="en-GB" dirty="0"/>
          </a:p>
        </p:txBody>
      </p:sp>
      <p:sp>
        <p:nvSpPr>
          <p:cNvPr id="3" name="Slide Number Placeholder 2">
            <a:extLst>
              <a:ext uri="{FF2B5EF4-FFF2-40B4-BE49-F238E27FC236}">
                <a16:creationId xmlns:a16="http://schemas.microsoft.com/office/drawing/2014/main" id="{4CC30651-72E1-FDED-E014-C850DB064C45}"/>
              </a:ext>
            </a:extLst>
          </p:cNvPr>
          <p:cNvSpPr>
            <a:spLocks noGrp="1"/>
          </p:cNvSpPr>
          <p:nvPr>
            <p:ph type="sldNum" sz="quarter" idx="10"/>
          </p:nvPr>
        </p:nvSpPr>
        <p:spPr/>
        <p:txBody>
          <a:bodyPr/>
          <a:lstStyle/>
          <a:p>
            <a:fld id="{DCF6A46F-80AB-49F3-8C7E-9717ED945456}" type="slidenum">
              <a:rPr lang="en-GB" altLang="en-US" smtClean="0"/>
              <a:pPr/>
              <a:t>34</a:t>
            </a:fld>
            <a:endParaRPr lang="en-GB" altLang="en-US"/>
          </a:p>
        </p:txBody>
      </p:sp>
      <p:sp>
        <p:nvSpPr>
          <p:cNvPr id="4" name="Title 3">
            <a:extLst>
              <a:ext uri="{FF2B5EF4-FFF2-40B4-BE49-F238E27FC236}">
                <a16:creationId xmlns:a16="http://schemas.microsoft.com/office/drawing/2014/main" id="{CD0E05F9-7919-8ABA-6EC7-904406EB912F}"/>
              </a:ext>
            </a:extLst>
          </p:cNvPr>
          <p:cNvSpPr>
            <a:spLocks noGrp="1"/>
          </p:cNvSpPr>
          <p:nvPr>
            <p:ph type="title"/>
          </p:nvPr>
        </p:nvSpPr>
        <p:spPr/>
        <p:txBody>
          <a:bodyPr/>
          <a:lstStyle/>
          <a:p>
            <a:r>
              <a:rPr lang="en-GB" dirty="0"/>
              <a:t>Using the ITE Target and Strategy Bank</a:t>
            </a:r>
          </a:p>
        </p:txBody>
      </p:sp>
      <p:pic>
        <p:nvPicPr>
          <p:cNvPr id="6" name="Picture 5">
            <a:extLst>
              <a:ext uri="{FF2B5EF4-FFF2-40B4-BE49-F238E27FC236}">
                <a16:creationId xmlns:a16="http://schemas.microsoft.com/office/drawing/2014/main" id="{5DA86CEF-2105-7500-30DA-416FF0A3C059}"/>
              </a:ext>
            </a:extLst>
          </p:cNvPr>
          <p:cNvPicPr>
            <a:picLocks noChangeAspect="1"/>
          </p:cNvPicPr>
          <p:nvPr/>
        </p:nvPicPr>
        <p:blipFill>
          <a:blip r:embed="rId3"/>
          <a:stretch>
            <a:fillRect/>
          </a:stretch>
        </p:blipFill>
        <p:spPr>
          <a:xfrm>
            <a:off x="823188" y="2322040"/>
            <a:ext cx="10072668" cy="3987868"/>
          </a:xfrm>
          <a:prstGeom prst="rect">
            <a:avLst/>
          </a:prstGeom>
        </p:spPr>
      </p:pic>
    </p:spTree>
    <p:extLst>
      <p:ext uri="{BB962C8B-B14F-4D97-AF65-F5344CB8AC3E}">
        <p14:creationId xmlns:p14="http://schemas.microsoft.com/office/powerpoint/2010/main" val="40960717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EB1E2F-AAC6-1F33-BBA9-DD6D6CF50099}"/>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35</a:t>
            </a:fld>
            <a:endParaRPr lang="en-GB" altLang="en-US"/>
          </a:p>
        </p:txBody>
      </p:sp>
      <p:pic>
        <p:nvPicPr>
          <p:cNvPr id="5" name="Content Placeholder 4">
            <a:extLst>
              <a:ext uri="{FF2B5EF4-FFF2-40B4-BE49-F238E27FC236}">
                <a16:creationId xmlns:a16="http://schemas.microsoft.com/office/drawing/2014/main" id="{77DD0307-F29D-E74B-4DEA-8EBB0866693C}"/>
              </a:ext>
            </a:extLst>
          </p:cNvPr>
          <p:cNvPicPr>
            <a:picLocks noGrp="1" noChangeAspect="1"/>
          </p:cNvPicPr>
          <p:nvPr>
            <p:ph type="pic" sz="quarter" idx="11"/>
          </p:nvPr>
        </p:nvPicPr>
        <p:blipFill>
          <a:blip r:embed="rId3"/>
          <a:stretch/>
        </p:blipFill>
        <p:spPr>
          <a:xfrm>
            <a:off x="1127448" y="252000"/>
            <a:ext cx="5139734" cy="6345352"/>
          </a:xfrm>
          <a:prstGeom prst="rect">
            <a:avLst/>
          </a:prstGeom>
          <a:noFill/>
        </p:spPr>
      </p:pic>
      <p:sp>
        <p:nvSpPr>
          <p:cNvPr id="10" name="Title 3">
            <a:extLst>
              <a:ext uri="{FF2B5EF4-FFF2-40B4-BE49-F238E27FC236}">
                <a16:creationId xmlns:a16="http://schemas.microsoft.com/office/drawing/2014/main" id="{551785B4-A0B8-C395-0D86-9AE63A3F78A1}"/>
              </a:ext>
            </a:extLst>
          </p:cNvPr>
          <p:cNvSpPr>
            <a:spLocks noGrp="1"/>
          </p:cNvSpPr>
          <p:nvPr>
            <p:ph type="title"/>
          </p:nvPr>
        </p:nvSpPr>
        <p:spPr>
          <a:xfrm>
            <a:off x="9048328" y="441000"/>
            <a:ext cx="2736304" cy="2304256"/>
          </a:xfrm>
        </p:spPr>
        <p:txBody>
          <a:bodyPr/>
          <a:lstStyle/>
          <a:p>
            <a:r>
              <a:rPr lang="en-US" dirty="0">
                <a:solidFill>
                  <a:schemeClr val="accent3"/>
                </a:solidFill>
              </a:rPr>
              <a:t>Professional development focus </a:t>
            </a:r>
            <a:r>
              <a:rPr lang="en-US" sz="2000" dirty="0">
                <a:solidFill>
                  <a:schemeClr val="accent3"/>
                </a:solidFill>
              </a:rPr>
              <a:t>for this lesson or sequence of lessons</a:t>
            </a:r>
          </a:p>
        </p:txBody>
      </p:sp>
      <p:sp>
        <p:nvSpPr>
          <p:cNvPr id="12" name="Content Placeholder 4">
            <a:extLst>
              <a:ext uri="{FF2B5EF4-FFF2-40B4-BE49-F238E27FC236}">
                <a16:creationId xmlns:a16="http://schemas.microsoft.com/office/drawing/2014/main" id="{3CA308AA-EC5C-4C78-AE41-0050A166F5E9}"/>
              </a:ext>
            </a:extLst>
          </p:cNvPr>
          <p:cNvSpPr>
            <a:spLocks noGrp="1"/>
          </p:cNvSpPr>
          <p:nvPr>
            <p:ph sz="quarter" idx="12"/>
          </p:nvPr>
        </p:nvSpPr>
        <p:spPr>
          <a:xfrm>
            <a:off x="9120336" y="3140968"/>
            <a:ext cx="2736304" cy="3456384"/>
          </a:xfrm>
        </p:spPr>
        <p:txBody>
          <a:bodyPr/>
          <a:lstStyle/>
          <a:p>
            <a:r>
              <a:rPr lang="en-US" dirty="0"/>
              <a:t>Please make sure this is completed on all observation forms</a:t>
            </a:r>
          </a:p>
        </p:txBody>
      </p:sp>
      <p:sp>
        <p:nvSpPr>
          <p:cNvPr id="6" name="Arrow: Left 5">
            <a:extLst>
              <a:ext uri="{FF2B5EF4-FFF2-40B4-BE49-F238E27FC236}">
                <a16:creationId xmlns:a16="http://schemas.microsoft.com/office/drawing/2014/main" id="{0386BF52-76B3-DF30-4097-A360B1995994}"/>
              </a:ext>
            </a:extLst>
          </p:cNvPr>
          <p:cNvSpPr/>
          <p:nvPr/>
        </p:nvSpPr>
        <p:spPr>
          <a:xfrm rot="2349905">
            <a:off x="6074229" y="1793213"/>
            <a:ext cx="2488397" cy="1044311"/>
          </a:xfrm>
          <a:prstGeom prst="leftArrow">
            <a:avLst>
              <a:gd name="adj1" fmla="val 32283"/>
              <a:gd name="adj2" fmla="val 46178"/>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195381643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EBF35C45-968C-6F27-4EA5-10CD231BD638}"/>
              </a:ext>
            </a:extLst>
          </p:cNvPr>
          <p:cNvSpPr>
            <a:spLocks noGrp="1"/>
          </p:cNvSpPr>
          <p:nvPr>
            <p:ph type="title"/>
          </p:nvPr>
        </p:nvSpPr>
        <p:spPr>
          <a:xfrm>
            <a:off x="591946" y="404664"/>
            <a:ext cx="11040000" cy="828000"/>
          </a:xfrm>
        </p:spPr>
        <p:txBody>
          <a:bodyPr wrap="none" anchor="b">
            <a:normAutofit/>
          </a:bodyPr>
          <a:lstStyle/>
          <a:p>
            <a:r>
              <a:rPr lang="en-GB" dirty="0">
                <a:solidFill>
                  <a:schemeClr val="accent3"/>
                </a:solidFill>
              </a:rPr>
              <a:t>Observation &amp; Feedback </a:t>
            </a:r>
          </a:p>
        </p:txBody>
      </p:sp>
      <p:sp>
        <p:nvSpPr>
          <p:cNvPr id="2" name="Slide Number Placeholder 1">
            <a:extLst>
              <a:ext uri="{FF2B5EF4-FFF2-40B4-BE49-F238E27FC236}">
                <a16:creationId xmlns:a16="http://schemas.microsoft.com/office/drawing/2014/main" id="{FA85A5B4-4F56-C13E-23AA-62982C63E44E}"/>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8CAE96E1-FE19-476C-9CF0-3BB4903735D9}" type="slidenum">
              <a:rPr lang="en-GB" altLang="en-US" smtClean="0"/>
              <a:pPr>
                <a:spcAft>
                  <a:spcPts val="600"/>
                </a:spcAft>
              </a:pPr>
              <a:t>36</a:t>
            </a:fld>
            <a:endParaRPr lang="en-GB" altLang="en-US"/>
          </a:p>
        </p:txBody>
      </p:sp>
      <p:sp>
        <p:nvSpPr>
          <p:cNvPr id="8" name="Content Placeholder 7">
            <a:extLst>
              <a:ext uri="{FF2B5EF4-FFF2-40B4-BE49-F238E27FC236}">
                <a16:creationId xmlns:a16="http://schemas.microsoft.com/office/drawing/2014/main" id="{598CD85A-A1F0-B056-7A65-B430F94F020B}"/>
              </a:ext>
            </a:extLst>
          </p:cNvPr>
          <p:cNvSpPr txBox="1">
            <a:spLocks noGrp="1"/>
          </p:cNvSpPr>
          <p:nvPr>
            <p:ph idx="11"/>
          </p:nvPr>
        </p:nvSpPr>
        <p:spPr>
          <a:xfrm>
            <a:off x="335360" y="1628800"/>
            <a:ext cx="7272808" cy="2016224"/>
          </a:xfrm>
        </p:spPr>
        <p:txBody>
          <a:bodyPr rot="0" spcFirstLastPara="0" vertOverflow="overflow" horzOverflow="overflow" vert="horz" wrap="square" lIns="60960" tIns="30480" rIns="60960" bIns="30480" numCol="1" spcCol="0" rtlCol="0" fromWordArt="0" anchor="t" anchorCtr="0" forceAA="0" compatLnSpc="1">
            <a:prstTxWarp prst="textNoShape">
              <a:avLst/>
            </a:prstTxWarp>
            <a:normAutofit/>
          </a:bodyPr>
          <a:lstStyle/>
          <a:p>
            <a:pPr marL="304815" indent="-304815">
              <a:lnSpc>
                <a:spcPct val="90000"/>
              </a:lnSpc>
              <a:buClr>
                <a:schemeClr val="accent3"/>
              </a:buClr>
              <a:buFont typeface="Arial,Sans-Serif"/>
              <a:buChar char="•"/>
            </a:pPr>
            <a:r>
              <a:rPr lang="en-US" dirty="0"/>
              <a:t>What is your current practice?</a:t>
            </a:r>
          </a:p>
          <a:p>
            <a:pPr marL="664815" lvl="1" indent="-304815">
              <a:lnSpc>
                <a:spcPct val="90000"/>
              </a:lnSpc>
              <a:buFont typeface="Arial,Sans-Serif"/>
              <a:buChar char="•"/>
            </a:pPr>
            <a:r>
              <a:rPr lang="en-US" dirty="0"/>
              <a:t>Do you provide a live ‘account’ of the lesson? How do you frame/word what you see? </a:t>
            </a:r>
          </a:p>
          <a:p>
            <a:pPr marL="664815" lvl="1" indent="-304815">
              <a:lnSpc>
                <a:spcPct val="90000"/>
              </a:lnSpc>
              <a:buFont typeface="Arial,Sans-Serif"/>
              <a:buChar char="•"/>
            </a:pPr>
            <a:r>
              <a:rPr lang="en-US" dirty="0"/>
              <a:t>When you give verbal feedback, how do you structure this? </a:t>
            </a:r>
          </a:p>
        </p:txBody>
      </p:sp>
      <p:pic>
        <p:nvPicPr>
          <p:cNvPr id="17" name="Picture 16">
            <a:extLst>
              <a:ext uri="{FF2B5EF4-FFF2-40B4-BE49-F238E27FC236}">
                <a16:creationId xmlns:a16="http://schemas.microsoft.com/office/drawing/2014/main" id="{8811D9DD-B0B6-AE8B-2BB8-0B4DD4A1E53B}"/>
              </a:ext>
            </a:extLst>
          </p:cNvPr>
          <p:cNvPicPr>
            <a:picLocks noChangeAspect="1"/>
          </p:cNvPicPr>
          <p:nvPr/>
        </p:nvPicPr>
        <p:blipFill>
          <a:blip r:embed="rId3"/>
          <a:stretch>
            <a:fillRect/>
          </a:stretch>
        </p:blipFill>
        <p:spPr>
          <a:xfrm>
            <a:off x="8184232" y="1628800"/>
            <a:ext cx="3762080" cy="4644544"/>
          </a:xfrm>
          <a:prstGeom prst="rect">
            <a:avLst/>
          </a:prstGeom>
          <a:noFill/>
        </p:spPr>
      </p:pic>
      <p:sp>
        <p:nvSpPr>
          <p:cNvPr id="19" name="TextBox 18">
            <a:extLst>
              <a:ext uri="{FF2B5EF4-FFF2-40B4-BE49-F238E27FC236}">
                <a16:creationId xmlns:a16="http://schemas.microsoft.com/office/drawing/2014/main" id="{34633FD3-CEF8-19A5-3173-DC6EE2060609}"/>
              </a:ext>
            </a:extLst>
          </p:cNvPr>
          <p:cNvSpPr txBox="1"/>
          <p:nvPr/>
        </p:nvSpPr>
        <p:spPr>
          <a:xfrm>
            <a:off x="479376" y="3642457"/>
            <a:ext cx="7560840" cy="2751522"/>
          </a:xfrm>
          <a:prstGeom prst="rect">
            <a:avLst/>
          </a:prstGeom>
          <a:solidFill>
            <a:srgbClr val="FFFF00"/>
          </a:solidFill>
        </p:spPr>
        <p:txBody>
          <a:bodyPr wrap="square">
            <a:spAutoFit/>
          </a:bodyPr>
          <a:lstStyle/>
          <a:p>
            <a:pPr>
              <a:lnSpc>
                <a:spcPct val="90000"/>
              </a:lnSpc>
            </a:pPr>
            <a:r>
              <a:rPr lang="en-US" sz="2400" u="sng" dirty="0" err="1"/>
              <a:t>Utilise</a:t>
            </a:r>
            <a:r>
              <a:rPr lang="en-US" sz="2400" u="sng" dirty="0"/>
              <a:t> Reflective Practice</a:t>
            </a:r>
          </a:p>
          <a:p>
            <a:pPr>
              <a:lnSpc>
                <a:spcPct val="90000"/>
              </a:lnSpc>
            </a:pPr>
            <a:endParaRPr lang="en-US" sz="2400" i="1" dirty="0"/>
          </a:p>
          <a:p>
            <a:pPr>
              <a:lnSpc>
                <a:spcPct val="90000"/>
              </a:lnSpc>
            </a:pPr>
            <a:r>
              <a:rPr lang="en-US" sz="2400" b="1" i="1" dirty="0"/>
              <a:t>Instead</a:t>
            </a:r>
            <a:r>
              <a:rPr lang="en-US" sz="2400" i="1" dirty="0"/>
              <a:t> of asking ‘How do you think that went?’</a:t>
            </a:r>
          </a:p>
          <a:p>
            <a:pPr>
              <a:lnSpc>
                <a:spcPct val="90000"/>
              </a:lnSpc>
            </a:pPr>
            <a:endParaRPr lang="en-US" sz="2400" dirty="0"/>
          </a:p>
          <a:p>
            <a:pPr>
              <a:lnSpc>
                <a:spcPct val="90000"/>
              </a:lnSpc>
            </a:pPr>
            <a:r>
              <a:rPr lang="en-GB" sz="2400" b="1" i="1" dirty="0"/>
              <a:t>Ask</a:t>
            </a:r>
            <a:r>
              <a:rPr lang="en-GB" sz="2400" i="1" dirty="0"/>
              <a:t>: </a:t>
            </a:r>
            <a:r>
              <a:rPr lang="en-GB" sz="2400" i="1" dirty="0">
                <a:solidFill>
                  <a:schemeClr val="accent1"/>
                </a:solidFill>
              </a:rPr>
              <a:t>‘What did you want the pupils to learn?’</a:t>
            </a:r>
          </a:p>
          <a:p>
            <a:pPr>
              <a:lnSpc>
                <a:spcPct val="90000"/>
              </a:lnSpc>
            </a:pPr>
            <a:endParaRPr lang="en-GB" sz="2400" i="1" dirty="0"/>
          </a:p>
          <a:p>
            <a:pPr>
              <a:lnSpc>
                <a:spcPct val="90000"/>
              </a:lnSpc>
            </a:pPr>
            <a:r>
              <a:rPr lang="en-GB" sz="2400" i="1" dirty="0"/>
              <a:t>Ensuring other colleagues who will provide feedback are aware of how to do this – trickle down of mentor training! </a:t>
            </a:r>
          </a:p>
        </p:txBody>
      </p:sp>
    </p:spTree>
    <p:extLst>
      <p:ext uri="{BB962C8B-B14F-4D97-AF65-F5344CB8AC3E}">
        <p14:creationId xmlns:p14="http://schemas.microsoft.com/office/powerpoint/2010/main" val="173963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52107B-4A59-4881-853D-3BD6AA516226}"/>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37</a:t>
            </a:fld>
            <a:endParaRPr lang="en-GB" altLang="en-US"/>
          </a:p>
        </p:txBody>
      </p:sp>
      <p:graphicFrame>
        <p:nvGraphicFramePr>
          <p:cNvPr id="5" name="Content Placeholder 4">
            <a:extLst>
              <a:ext uri="{FF2B5EF4-FFF2-40B4-BE49-F238E27FC236}">
                <a16:creationId xmlns:a16="http://schemas.microsoft.com/office/drawing/2014/main" id="{61EEFDDD-0DDA-4816-8F07-536FA2DA1173}"/>
              </a:ext>
            </a:extLst>
          </p:cNvPr>
          <p:cNvGraphicFramePr>
            <a:graphicFrameLocks noGrp="1"/>
          </p:cNvGraphicFramePr>
          <p:nvPr>
            <p:ph sz="quarter" idx="11"/>
            <p:extLst>
              <p:ext uri="{D42A27DB-BD31-4B8C-83A1-F6EECF244321}">
                <p14:modId xmlns:p14="http://schemas.microsoft.com/office/powerpoint/2010/main" val="2500459367"/>
              </p:ext>
            </p:extLst>
          </p:nvPr>
        </p:nvGraphicFramePr>
        <p:xfrm>
          <a:off x="566401" y="586853"/>
          <a:ext cx="10858192" cy="5773879"/>
        </p:xfrm>
        <a:graphic>
          <a:graphicData uri="http://schemas.openxmlformats.org/drawingml/2006/table">
            <a:tbl>
              <a:tblPr firstRow="1" firstCol="1" bandRow="1">
                <a:tableStyleId>{5C22544A-7EE6-4342-B048-85BDC9FD1C3A}</a:tableStyleId>
              </a:tblPr>
              <a:tblGrid>
                <a:gridCol w="3488209">
                  <a:extLst>
                    <a:ext uri="{9D8B030D-6E8A-4147-A177-3AD203B41FA5}">
                      <a16:colId xmlns:a16="http://schemas.microsoft.com/office/drawing/2014/main" val="4038492332"/>
                    </a:ext>
                  </a:extLst>
                </a:gridCol>
                <a:gridCol w="7369983">
                  <a:extLst>
                    <a:ext uri="{9D8B030D-6E8A-4147-A177-3AD203B41FA5}">
                      <a16:colId xmlns:a16="http://schemas.microsoft.com/office/drawing/2014/main" val="4244431136"/>
                    </a:ext>
                  </a:extLst>
                </a:gridCol>
              </a:tblGrid>
              <a:tr h="875842">
                <a:tc>
                  <a:txBody>
                    <a:bodyPr/>
                    <a:lstStyle/>
                    <a:p>
                      <a:pPr>
                        <a:lnSpc>
                          <a:spcPct val="107000"/>
                        </a:lnSpc>
                        <a:spcAft>
                          <a:spcPts val="0"/>
                        </a:spcAft>
                      </a:pPr>
                      <a:r>
                        <a:rPr lang="en-GB" sz="2800" dirty="0">
                          <a:effectLst/>
                        </a:rPr>
                        <a:t>Step in Gibbs’ reflective cycle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solidFill>
                  </a:tcPr>
                </a:tc>
                <a:tc>
                  <a:txBody>
                    <a:bodyPr/>
                    <a:lstStyle/>
                    <a:p>
                      <a:pPr>
                        <a:lnSpc>
                          <a:spcPct val="107000"/>
                        </a:lnSpc>
                        <a:spcAft>
                          <a:spcPts val="0"/>
                        </a:spcAft>
                      </a:pPr>
                      <a:r>
                        <a:rPr lang="en-GB" sz="2100" dirty="0">
                          <a:effectLst/>
                        </a:rPr>
                        <a:t>Example questions/prompts</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solidFill>
                  </a:tcPr>
                </a:tc>
                <a:extLst>
                  <a:ext uri="{0D108BD9-81ED-4DB2-BD59-A6C34878D82A}">
                    <a16:rowId xmlns:a16="http://schemas.microsoft.com/office/drawing/2014/main" val="1292680061"/>
                  </a:ext>
                </a:extLst>
              </a:tr>
              <a:tr h="1044779">
                <a:tc>
                  <a:txBody>
                    <a:bodyPr/>
                    <a:lstStyle/>
                    <a:p>
                      <a:pPr>
                        <a:lnSpc>
                          <a:spcPct val="107000"/>
                        </a:lnSpc>
                        <a:spcAft>
                          <a:spcPts val="0"/>
                        </a:spcAft>
                      </a:pPr>
                      <a:r>
                        <a:rPr lang="en-GB" sz="2100" dirty="0">
                          <a:effectLst/>
                        </a:rPr>
                        <a:t>Description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solidFill>
                  </a:tcPr>
                </a:tc>
                <a:tc>
                  <a:txBody>
                    <a:bodyPr/>
                    <a:lstStyle/>
                    <a:p>
                      <a:pPr>
                        <a:lnSpc>
                          <a:spcPct val="107000"/>
                        </a:lnSpc>
                        <a:spcAft>
                          <a:spcPts val="0"/>
                        </a:spcAft>
                      </a:pPr>
                      <a:r>
                        <a:rPr lang="en-GB" sz="2100" dirty="0">
                          <a:effectLst/>
                        </a:rPr>
                        <a:t>- Tell me what happened in your lesson on Tuesday.</a:t>
                      </a:r>
                    </a:p>
                    <a:p>
                      <a:pPr>
                        <a:lnSpc>
                          <a:spcPct val="107000"/>
                        </a:lnSpc>
                        <a:spcAft>
                          <a:spcPts val="0"/>
                        </a:spcAft>
                      </a:pPr>
                      <a:r>
                        <a:rPr lang="en-GB" sz="2100" dirty="0">
                          <a:effectLst/>
                        </a:rPr>
                        <a:t>- Can you describe the incident with Joanna in more detail?</a:t>
                      </a:r>
                    </a:p>
                    <a:p>
                      <a:pPr>
                        <a:lnSpc>
                          <a:spcPct val="107000"/>
                        </a:lnSpc>
                        <a:spcAft>
                          <a:spcPts val="0"/>
                        </a:spcAft>
                      </a:pPr>
                      <a:r>
                        <a:rPr lang="en-GB" sz="2100" dirty="0">
                          <a:effectLst/>
                        </a:rPr>
                        <a:t>- What were you thinking/feeling at that point?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lumMod val="60000"/>
                        <a:lumOff val="40000"/>
                      </a:schemeClr>
                    </a:solidFill>
                  </a:tcPr>
                </a:tc>
                <a:extLst>
                  <a:ext uri="{0D108BD9-81ED-4DB2-BD59-A6C34878D82A}">
                    <a16:rowId xmlns:a16="http://schemas.microsoft.com/office/drawing/2014/main" val="3510890670"/>
                  </a:ext>
                </a:extLst>
              </a:tr>
              <a:tr h="1044779">
                <a:tc>
                  <a:txBody>
                    <a:bodyPr/>
                    <a:lstStyle/>
                    <a:p>
                      <a:pPr>
                        <a:lnSpc>
                          <a:spcPct val="107000"/>
                        </a:lnSpc>
                        <a:spcAft>
                          <a:spcPts val="0"/>
                        </a:spcAft>
                      </a:pPr>
                      <a:r>
                        <a:rPr lang="en-GB" sz="2100" dirty="0">
                          <a:effectLst/>
                        </a:rPr>
                        <a:t>Evaluation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solidFill>
                  </a:tcPr>
                </a:tc>
                <a:tc>
                  <a:txBody>
                    <a:bodyPr/>
                    <a:lstStyle/>
                    <a:p>
                      <a:pPr>
                        <a:lnSpc>
                          <a:spcPct val="107000"/>
                        </a:lnSpc>
                        <a:spcAft>
                          <a:spcPts val="0"/>
                        </a:spcAft>
                      </a:pPr>
                      <a:r>
                        <a:rPr lang="en-GB" sz="2100" dirty="0">
                          <a:effectLst/>
                        </a:rPr>
                        <a:t>- Thinking about what you wanted the pupils to learn, how effective did you think that activity was?</a:t>
                      </a:r>
                    </a:p>
                    <a:p>
                      <a:pPr>
                        <a:lnSpc>
                          <a:spcPct val="107000"/>
                        </a:lnSpc>
                        <a:spcAft>
                          <a:spcPts val="0"/>
                        </a:spcAft>
                      </a:pPr>
                      <a:r>
                        <a:rPr lang="en-GB" sz="2100" dirty="0">
                          <a:effectLst/>
                        </a:rPr>
                        <a:t>- What did you find easy/difficult?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lumMod val="20000"/>
                        <a:lumOff val="80000"/>
                      </a:schemeClr>
                    </a:solidFill>
                  </a:tcPr>
                </a:tc>
                <a:extLst>
                  <a:ext uri="{0D108BD9-81ED-4DB2-BD59-A6C34878D82A}">
                    <a16:rowId xmlns:a16="http://schemas.microsoft.com/office/drawing/2014/main" val="1375074288"/>
                  </a:ext>
                </a:extLst>
              </a:tr>
              <a:tr h="1044779">
                <a:tc>
                  <a:txBody>
                    <a:bodyPr/>
                    <a:lstStyle/>
                    <a:p>
                      <a:pPr>
                        <a:lnSpc>
                          <a:spcPct val="107000"/>
                        </a:lnSpc>
                        <a:spcAft>
                          <a:spcPts val="0"/>
                        </a:spcAft>
                      </a:pPr>
                      <a:r>
                        <a:rPr lang="en-GB" sz="2100" dirty="0">
                          <a:effectLst/>
                        </a:rPr>
                        <a:t>Analysis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solidFill>
                  </a:tcPr>
                </a:tc>
                <a:tc>
                  <a:txBody>
                    <a:bodyPr/>
                    <a:lstStyle/>
                    <a:p>
                      <a:pPr>
                        <a:lnSpc>
                          <a:spcPct val="107000"/>
                        </a:lnSpc>
                        <a:spcAft>
                          <a:spcPts val="0"/>
                        </a:spcAft>
                      </a:pPr>
                      <a:r>
                        <a:rPr lang="en-GB" sz="2100" dirty="0">
                          <a:effectLst/>
                        </a:rPr>
                        <a:t>- Why do you think your lesson on families with Y7 was difficult? </a:t>
                      </a:r>
                    </a:p>
                    <a:p>
                      <a:pPr>
                        <a:lnSpc>
                          <a:spcPct val="107000"/>
                        </a:lnSpc>
                        <a:spcAft>
                          <a:spcPts val="0"/>
                        </a:spcAft>
                      </a:pPr>
                      <a:r>
                        <a:rPr lang="en-GB" sz="2100" dirty="0">
                          <a:effectLst/>
                        </a:rPr>
                        <a:t>- How was it different to the previous lesson with that class?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lumMod val="60000"/>
                        <a:lumOff val="40000"/>
                      </a:schemeClr>
                    </a:solidFill>
                  </a:tcPr>
                </a:tc>
                <a:extLst>
                  <a:ext uri="{0D108BD9-81ED-4DB2-BD59-A6C34878D82A}">
                    <a16:rowId xmlns:a16="http://schemas.microsoft.com/office/drawing/2014/main" val="1323068402"/>
                  </a:ext>
                </a:extLst>
              </a:tr>
              <a:tr h="703540">
                <a:tc>
                  <a:txBody>
                    <a:bodyPr/>
                    <a:lstStyle/>
                    <a:p>
                      <a:pPr>
                        <a:lnSpc>
                          <a:spcPct val="107000"/>
                        </a:lnSpc>
                        <a:spcAft>
                          <a:spcPts val="0"/>
                        </a:spcAft>
                      </a:pPr>
                      <a:r>
                        <a:rPr lang="en-GB" sz="2100" dirty="0">
                          <a:effectLst/>
                        </a:rPr>
                        <a:t>Conclusions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solidFill>
                  </a:tcPr>
                </a:tc>
                <a:tc>
                  <a:txBody>
                    <a:bodyPr/>
                    <a:lstStyle/>
                    <a:p>
                      <a:pPr>
                        <a:lnSpc>
                          <a:spcPct val="107000"/>
                        </a:lnSpc>
                        <a:spcAft>
                          <a:spcPts val="0"/>
                        </a:spcAft>
                      </a:pPr>
                      <a:r>
                        <a:rPr lang="en-GB" sz="2100" dirty="0">
                          <a:effectLst/>
                        </a:rPr>
                        <a:t>- If you were to teach that lesson again, what would you change?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lumMod val="20000"/>
                        <a:lumOff val="80000"/>
                      </a:schemeClr>
                    </a:solidFill>
                  </a:tcPr>
                </a:tc>
                <a:extLst>
                  <a:ext uri="{0D108BD9-81ED-4DB2-BD59-A6C34878D82A}">
                    <a16:rowId xmlns:a16="http://schemas.microsoft.com/office/drawing/2014/main" val="3790926381"/>
                  </a:ext>
                </a:extLst>
              </a:tr>
              <a:tr h="1044779">
                <a:tc>
                  <a:txBody>
                    <a:bodyPr/>
                    <a:lstStyle/>
                    <a:p>
                      <a:pPr>
                        <a:lnSpc>
                          <a:spcPct val="107000"/>
                        </a:lnSpc>
                        <a:spcAft>
                          <a:spcPts val="0"/>
                        </a:spcAft>
                      </a:pPr>
                      <a:r>
                        <a:rPr lang="en-GB" sz="2100" dirty="0">
                          <a:effectLst/>
                        </a:rPr>
                        <a:t>Action plan</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solidFill>
                  </a:tcPr>
                </a:tc>
                <a:tc>
                  <a:txBody>
                    <a:bodyPr/>
                    <a:lstStyle/>
                    <a:p>
                      <a:pPr>
                        <a:lnSpc>
                          <a:spcPct val="107000"/>
                        </a:lnSpc>
                        <a:spcAft>
                          <a:spcPts val="0"/>
                        </a:spcAft>
                      </a:pPr>
                      <a:r>
                        <a:rPr lang="en-GB" sz="2100" dirty="0">
                          <a:effectLst/>
                        </a:rPr>
                        <a:t>- As you’ve suggested that most of the class found the first activity too easy, let’s think about pitch and pace at the beginning of lessons…</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73016" marR="73016" marT="0" marB="0">
                    <a:solidFill>
                      <a:schemeClr val="accent3">
                        <a:lumMod val="60000"/>
                        <a:lumOff val="40000"/>
                      </a:schemeClr>
                    </a:solidFill>
                  </a:tcPr>
                </a:tc>
                <a:extLst>
                  <a:ext uri="{0D108BD9-81ED-4DB2-BD59-A6C34878D82A}">
                    <a16:rowId xmlns:a16="http://schemas.microsoft.com/office/drawing/2014/main" val="2765984034"/>
                  </a:ext>
                </a:extLst>
              </a:tr>
            </a:tbl>
          </a:graphicData>
        </a:graphic>
      </p:graphicFrame>
    </p:spTree>
    <p:extLst>
      <p:ext uri="{BB962C8B-B14F-4D97-AF65-F5344CB8AC3E}">
        <p14:creationId xmlns:p14="http://schemas.microsoft.com/office/powerpoint/2010/main" val="12343994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3C1-CDED-BABB-0020-4ED4E16033F3}"/>
              </a:ext>
            </a:extLst>
          </p:cNvPr>
          <p:cNvSpPr>
            <a:spLocks noGrp="1"/>
          </p:cNvSpPr>
          <p:nvPr>
            <p:ph type="title"/>
          </p:nvPr>
        </p:nvSpPr>
        <p:spPr>
          <a:xfrm>
            <a:off x="180966" y="446092"/>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Course Expectations for Planning</a:t>
            </a:r>
          </a:p>
        </p:txBody>
      </p:sp>
      <p:graphicFrame>
        <p:nvGraphicFramePr>
          <p:cNvPr id="4" name="Content Placeholder 3">
            <a:extLst>
              <a:ext uri="{FF2B5EF4-FFF2-40B4-BE49-F238E27FC236}">
                <a16:creationId xmlns:a16="http://schemas.microsoft.com/office/drawing/2014/main" id="{6B07B21C-0D1E-8AEB-26F9-8E8B7777C23C}"/>
              </a:ext>
            </a:extLst>
          </p:cNvPr>
          <p:cNvGraphicFramePr>
            <a:graphicFrameLocks noGrp="1"/>
          </p:cNvGraphicFramePr>
          <p:nvPr>
            <p:ph idx="1"/>
            <p:extLst>
              <p:ext uri="{D42A27DB-BD31-4B8C-83A1-F6EECF244321}">
                <p14:modId xmlns:p14="http://schemas.microsoft.com/office/powerpoint/2010/main" val="3632112638"/>
              </p:ext>
            </p:extLst>
          </p:nvPr>
        </p:nvGraphicFramePr>
        <p:xfrm>
          <a:off x="157714" y="1378780"/>
          <a:ext cx="11876568" cy="5188130"/>
        </p:xfrm>
        <a:graphic>
          <a:graphicData uri="http://schemas.openxmlformats.org/drawingml/2006/table">
            <a:tbl>
              <a:tblPr firstRow="1" bandRow="1"/>
              <a:tblGrid>
                <a:gridCol w="3242773">
                  <a:extLst>
                    <a:ext uri="{9D8B030D-6E8A-4147-A177-3AD203B41FA5}">
                      <a16:colId xmlns:a16="http://schemas.microsoft.com/office/drawing/2014/main" val="1058072833"/>
                    </a:ext>
                  </a:extLst>
                </a:gridCol>
                <a:gridCol w="8633795">
                  <a:extLst>
                    <a:ext uri="{9D8B030D-6E8A-4147-A177-3AD203B41FA5}">
                      <a16:colId xmlns:a16="http://schemas.microsoft.com/office/drawing/2014/main" val="2882860285"/>
                    </a:ext>
                  </a:extLst>
                </a:gridCol>
              </a:tblGrid>
              <a:tr h="1085874">
                <a:tc>
                  <a:txBody>
                    <a:bodyPr/>
                    <a:lstStyle/>
                    <a:p>
                      <a:pPr algn="l" rtl="0" fontAlgn="base"/>
                      <a:r>
                        <a:rPr lang="en-GB" sz="2400" b="1" i="0" dirty="0">
                          <a:effectLst/>
                          <a:latin typeface="Calibri" panose="020F0502020204030204" pitchFamily="34" charset="0"/>
                        </a:rPr>
                        <a:t>Shared Implementation stage</a:t>
                      </a:r>
                      <a:r>
                        <a:rPr lang="en-GB" sz="2400" b="0" i="0" dirty="0">
                          <a:effectLst/>
                          <a:latin typeface="Calibri" panose="020F0502020204030204" pitchFamily="34" charset="0"/>
                        </a:rPr>
                        <a:t> (Oct-Dec)</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tc>
                  <a:txBody>
                    <a:bodyPr/>
                    <a:lstStyle/>
                    <a:p>
                      <a:pPr algn="l" rtl="0" fontAlgn="base"/>
                      <a:r>
                        <a:rPr lang="en-US" sz="1800" b="0" i="0" dirty="0">
                          <a:effectLst/>
                          <a:highlight>
                            <a:srgbClr val="FF0000"/>
                          </a:highlight>
                          <a:latin typeface="Calibri" panose="020F0502020204030204" pitchFamily="34" charset="0"/>
                        </a:rPr>
                        <a:t>RPTs </a:t>
                      </a:r>
                      <a:r>
                        <a:rPr lang="en-US" sz="1800" b="1" i="0" dirty="0">
                          <a:effectLst/>
                          <a:highlight>
                            <a:srgbClr val="FF0000"/>
                          </a:highlight>
                          <a:latin typeface="Calibri" panose="020F0502020204030204" pitchFamily="34" charset="0"/>
                        </a:rPr>
                        <a:t>complete a full lesson planning pro-forma </a:t>
                      </a:r>
                      <a:r>
                        <a:rPr lang="en-US" sz="1800" b="0" i="0" dirty="0">
                          <a:effectLst/>
                          <a:highlight>
                            <a:srgbClr val="FF0000"/>
                          </a:highlight>
                          <a:latin typeface="Calibri" panose="020F0502020204030204" pitchFamily="34" charset="0"/>
                        </a:rPr>
                        <a:t>designed by their Subject Lead </a:t>
                      </a:r>
                      <a:r>
                        <a:rPr lang="en-US" sz="1800" b="0" i="0" dirty="0">
                          <a:effectLst/>
                          <a:latin typeface="Calibri" panose="020F0502020204030204" pitchFamily="34" charset="0"/>
                        </a:rPr>
                        <a:t>for every lesson. </a:t>
                      </a:r>
                      <a:endParaRPr lang="en-US" sz="2800" b="0" i="0" dirty="0">
                        <a:effectLst/>
                      </a:endParaRPr>
                    </a:p>
                    <a:p>
                      <a:pPr algn="l" rtl="0" fontAlgn="base"/>
                      <a:r>
                        <a:rPr lang="en-US" sz="1800" b="0" i="0" dirty="0">
                          <a:effectLst/>
                          <a:latin typeface="Calibri" panose="020F0502020204030204" pitchFamily="34" charset="0"/>
                        </a:rPr>
                        <a:t>When teaching parts of lessons, RPTs still must follow this process. </a:t>
                      </a:r>
                      <a:endParaRPr lang="en-US" sz="28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1155571678"/>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Guided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(Jan-March)</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1" i="0" dirty="0">
                          <a:effectLst/>
                          <a:latin typeface="Calibri" panose="020F0502020204030204" pitchFamily="34" charset="0"/>
                        </a:rPr>
                        <a:t>Plan using a medium-term plan </a:t>
                      </a:r>
                      <a:r>
                        <a:rPr lang="en-US" sz="1800" b="0" i="0" dirty="0">
                          <a:effectLst/>
                          <a:latin typeface="Calibri" panose="020F0502020204030204" pitchFamily="34" charset="0"/>
                        </a:rPr>
                        <a:t>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a:t>
                      </a:r>
                      <a:r>
                        <a:rPr lang="en-US" sz="1800" b="1" i="0" dirty="0">
                          <a:effectLst/>
                          <a:latin typeface="Calibri" panose="020F0502020204030204" pitchFamily="34" charset="0"/>
                        </a:rPr>
                        <a:t>simplified ‘non-negotiables’ lesson pro-forma </a:t>
                      </a:r>
                      <a:r>
                        <a:rPr lang="en-US" sz="1800" b="0" i="0" dirty="0">
                          <a:effectLst/>
                          <a:latin typeface="Calibri" panose="020F0502020204030204" pitchFamily="34" charset="0"/>
                        </a:rPr>
                        <a:t>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pro-forma for </a:t>
                      </a:r>
                      <a:r>
                        <a:rPr lang="en-US" sz="1800" b="1" i="0" dirty="0">
                          <a:effectLst/>
                          <a:highlight>
                            <a:srgbClr val="FF0000"/>
                          </a:highlight>
                          <a:latin typeface="Calibri" panose="020F0502020204030204" pitchFamily="34" charset="0"/>
                        </a:rPr>
                        <a:t>1 in 3</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830465"/>
                  </a:ext>
                </a:extLst>
              </a:tr>
              <a:tr h="2051128">
                <a:tc>
                  <a:txBody>
                    <a:bodyPr/>
                    <a:lstStyle/>
                    <a:p>
                      <a:pPr fontAlgn="t"/>
                      <a:endParaRPr lang="en-GB" sz="3600" dirty="0">
                        <a:effectLst/>
                      </a:endParaRPr>
                    </a:p>
                    <a:p>
                      <a:pPr algn="l" rtl="0" fontAlgn="base"/>
                      <a:r>
                        <a:rPr lang="en-GB" sz="2400" b="1" i="0" dirty="0">
                          <a:effectLst/>
                          <a:latin typeface="Calibri" panose="020F0502020204030204" pitchFamily="34" charset="0"/>
                        </a:rPr>
                        <a:t>Independent Implementation stage</a:t>
                      </a:r>
                      <a:r>
                        <a:rPr lang="en-GB" sz="2400" b="0" i="0" dirty="0">
                          <a:effectLst/>
                          <a:latin typeface="Calibri" panose="020F0502020204030204" pitchFamily="34" charset="0"/>
                        </a:rPr>
                        <a:t> </a:t>
                      </a:r>
                    </a:p>
                    <a:p>
                      <a:pPr algn="l" rtl="0" fontAlgn="base"/>
                      <a:r>
                        <a:rPr lang="en-GB" sz="2400" b="0" i="0" dirty="0">
                          <a:effectLst/>
                          <a:latin typeface="Calibri" panose="020F0502020204030204" pitchFamily="34" charset="0"/>
                        </a:rPr>
                        <a:t>(March-June)</a:t>
                      </a:r>
                      <a:endParaRPr lang="en-GB" sz="3600" b="0" i="0" dirty="0">
                        <a:effectLs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rtl="0" fontAlgn="base"/>
                      <a:r>
                        <a:rPr lang="en-US" sz="1800" b="0" i="0" dirty="0">
                          <a:effectLst/>
                          <a:latin typeface="Calibri" panose="020F0502020204030204" pitchFamily="34" charset="0"/>
                        </a:rPr>
                        <a:t>RPTs can: </a:t>
                      </a:r>
                      <a:endParaRPr lang="en-US" sz="2800" b="0" i="0" dirty="0">
                        <a:effectLst/>
                      </a:endParaRPr>
                    </a:p>
                    <a:p>
                      <a:pPr algn="l" rtl="0" fontAlgn="base">
                        <a:buFont typeface="Arial" panose="020B0604020202020204" pitchFamily="34" charset="0"/>
                        <a:buChar char="•"/>
                      </a:pPr>
                      <a:r>
                        <a:rPr lang="en-US" sz="1800" b="0" i="0" dirty="0">
                          <a:effectLst/>
                          <a:latin typeface="Calibri" panose="020F0502020204030204" pitchFamily="34" charset="0"/>
                        </a:rPr>
                        <a:t>Plan using a medium-term plan designed by their Subject Lead to cover every lesson. </a:t>
                      </a:r>
                    </a:p>
                    <a:p>
                      <a:pPr algn="l" rtl="0" fontAlgn="base">
                        <a:buFont typeface="Arial" panose="020B0604020202020204" pitchFamily="34" charset="0"/>
                        <a:buChar char="•"/>
                      </a:pPr>
                      <a:r>
                        <a:rPr lang="en-US" sz="1800" b="0" i="0" dirty="0">
                          <a:effectLst/>
                          <a:latin typeface="Calibri" panose="020F0502020204030204" pitchFamily="34" charset="0"/>
                        </a:rPr>
                        <a:t>Plan using a simplified ‘non-negotiables’ lesson pro-forma designed by their Subject Lead. </a:t>
                      </a:r>
                    </a:p>
                    <a:p>
                      <a:pPr algn="l" rtl="0" fontAlgn="base"/>
                      <a:r>
                        <a:rPr lang="en-US" sz="1800" b="0" i="0" dirty="0">
                          <a:effectLst/>
                          <a:latin typeface="Calibri" panose="020F0502020204030204" pitchFamily="34" charset="0"/>
                        </a:rPr>
                        <a:t> </a:t>
                      </a:r>
                      <a:endParaRPr lang="en-US" sz="2800" b="0" i="0" dirty="0">
                        <a:effectLst/>
                      </a:endParaRPr>
                    </a:p>
                    <a:p>
                      <a:pPr algn="l" rtl="0" fontAlgn="base"/>
                      <a:r>
                        <a:rPr lang="en-US" sz="1800" b="0" i="0" dirty="0">
                          <a:effectLst/>
                          <a:latin typeface="Calibri" panose="020F0502020204030204" pitchFamily="34" charset="0"/>
                        </a:rPr>
                        <a:t>Whether RPTs choose to use the medium-term plan or the simplified lesson pro-forma, all </a:t>
                      </a:r>
                      <a:r>
                        <a:rPr lang="en-US" sz="1800" b="0" i="0" dirty="0">
                          <a:effectLst/>
                          <a:highlight>
                            <a:srgbClr val="FF0000"/>
                          </a:highlight>
                          <a:latin typeface="Calibri" panose="020F0502020204030204" pitchFamily="34" charset="0"/>
                        </a:rPr>
                        <a:t>RPTs must complete a full lesson planning pro-forma for </a:t>
                      </a:r>
                      <a:r>
                        <a:rPr lang="en-US" sz="1800" b="1" i="0" dirty="0">
                          <a:effectLst/>
                          <a:highlight>
                            <a:srgbClr val="FF0000"/>
                          </a:highlight>
                          <a:latin typeface="Calibri" panose="020F0502020204030204" pitchFamily="34" charset="0"/>
                        </a:rPr>
                        <a:t>1 in 5</a:t>
                      </a:r>
                      <a:r>
                        <a:rPr lang="en-US" sz="1800" b="0" i="0" dirty="0">
                          <a:effectLst/>
                          <a:highlight>
                            <a:srgbClr val="FF0000"/>
                          </a:highlight>
                          <a:latin typeface="Calibri" panose="020F0502020204030204" pitchFamily="34" charset="0"/>
                        </a:rPr>
                        <a:t> lessons. </a:t>
                      </a:r>
                      <a:endParaRPr lang="en-US" sz="2800" b="0" i="0" dirty="0">
                        <a:effectLst/>
                        <a:highlight>
                          <a:srgbClr val="FF0000"/>
                        </a:highlight>
                      </a:endParaRPr>
                    </a:p>
                  </a:txBody>
                  <a:tcPr marL="117012" marR="117012" marT="58506" marB="58506">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32922544"/>
                  </a:ext>
                </a:extLst>
              </a:tr>
            </a:tbl>
          </a:graphicData>
        </a:graphic>
      </p:graphicFrame>
      <p:sp>
        <p:nvSpPr>
          <p:cNvPr id="5" name="TextBox 4">
            <a:extLst>
              <a:ext uri="{FF2B5EF4-FFF2-40B4-BE49-F238E27FC236}">
                <a16:creationId xmlns:a16="http://schemas.microsoft.com/office/drawing/2014/main" id="{173AC0ED-A5F8-CDAE-1BD5-30E99480B410}"/>
              </a:ext>
            </a:extLst>
          </p:cNvPr>
          <p:cNvSpPr txBox="1"/>
          <p:nvPr/>
        </p:nvSpPr>
        <p:spPr>
          <a:xfrm>
            <a:off x="7392144" y="6537246"/>
            <a:ext cx="4857740" cy="400110"/>
          </a:xfrm>
          <a:prstGeom prst="rect">
            <a:avLst/>
          </a:prstGeom>
          <a:noFill/>
        </p:spPr>
        <p:txBody>
          <a:bodyPr wrap="none" rtlCol="0">
            <a:spAutoFit/>
          </a:bodyPr>
          <a:lstStyle/>
          <a:p>
            <a:r>
              <a:rPr lang="en-GB" dirty="0"/>
              <a:t>(</a:t>
            </a:r>
            <a:r>
              <a:rPr lang="en-GB" dirty="0" err="1"/>
              <a:t>MoG</a:t>
            </a:r>
            <a:r>
              <a:rPr lang="en-GB" dirty="0"/>
              <a:t>, Appendix 19 ‘Principles of Planning’)</a:t>
            </a:r>
          </a:p>
        </p:txBody>
      </p:sp>
    </p:spTree>
    <p:extLst>
      <p:ext uri="{BB962C8B-B14F-4D97-AF65-F5344CB8AC3E}">
        <p14:creationId xmlns:p14="http://schemas.microsoft.com/office/powerpoint/2010/main" val="205643792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6A50-68F9-4FA6-BDF7-25AF35BEB8E0}"/>
              </a:ext>
            </a:extLst>
          </p:cNvPr>
          <p:cNvSpPr>
            <a:spLocks noGrp="1"/>
          </p:cNvSpPr>
          <p:nvPr>
            <p:ph type="title"/>
          </p:nvPr>
        </p:nvSpPr>
        <p:spPr/>
        <p:txBody>
          <a:bodyPr/>
          <a:lstStyle/>
          <a:p>
            <a:r>
              <a:rPr lang="en-GB" dirty="0"/>
              <a:t>Medium-term Planning in MFL</a:t>
            </a:r>
          </a:p>
        </p:txBody>
      </p:sp>
      <p:sp>
        <p:nvSpPr>
          <p:cNvPr id="3" name="Content Placeholder 2">
            <a:extLst>
              <a:ext uri="{FF2B5EF4-FFF2-40B4-BE49-F238E27FC236}">
                <a16:creationId xmlns:a16="http://schemas.microsoft.com/office/drawing/2014/main" id="{4A824E6B-70D8-4C08-A062-0300E1906350}"/>
              </a:ext>
            </a:extLst>
          </p:cNvPr>
          <p:cNvSpPr>
            <a:spLocks noGrp="1"/>
          </p:cNvSpPr>
          <p:nvPr>
            <p:ph idx="1"/>
          </p:nvPr>
        </p:nvSpPr>
        <p:spPr>
          <a:xfrm>
            <a:off x="1055440" y="2348880"/>
            <a:ext cx="9184567" cy="2700450"/>
          </a:xfrm>
        </p:spPr>
        <p:txBody>
          <a:bodyPr>
            <a:normAutofit/>
          </a:bodyPr>
          <a:lstStyle/>
          <a:p>
            <a:r>
              <a:rPr lang="en-GB" dirty="0"/>
              <a:t>Three-part template</a:t>
            </a:r>
          </a:p>
          <a:p>
            <a:r>
              <a:rPr lang="en-GB" dirty="0"/>
              <a:t>Part 1 for all classes taught</a:t>
            </a:r>
          </a:p>
          <a:p>
            <a:r>
              <a:rPr lang="en-GB"/>
              <a:t>Parts 1 and 3 for </a:t>
            </a:r>
            <a:r>
              <a:rPr lang="en-GB" dirty="0"/>
              <a:t>at least one class per Key Stage taught</a:t>
            </a:r>
          </a:p>
          <a:p>
            <a:pPr lvl="1"/>
            <a:r>
              <a:rPr lang="en-GB" dirty="0"/>
              <a:t>KS3 Y7, 8, 9</a:t>
            </a:r>
          </a:p>
          <a:p>
            <a:pPr lvl="1"/>
            <a:r>
              <a:rPr lang="en-GB" dirty="0"/>
              <a:t>KS4 Y10, 11</a:t>
            </a:r>
          </a:p>
          <a:p>
            <a:pPr lvl="1"/>
            <a:r>
              <a:rPr lang="en-GB" dirty="0"/>
              <a:t>KS5 Y12, 13</a:t>
            </a:r>
          </a:p>
        </p:txBody>
      </p:sp>
      <p:sp>
        <p:nvSpPr>
          <p:cNvPr id="4" name="Slide Number Placeholder 3">
            <a:extLst>
              <a:ext uri="{FF2B5EF4-FFF2-40B4-BE49-F238E27FC236}">
                <a16:creationId xmlns:a16="http://schemas.microsoft.com/office/drawing/2014/main" id="{0D728F3B-6931-F8DB-BCB7-B5F79B052A7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AEF7D1-D321-42F5-ABDB-4DA7DBDCF3B9}" type="slidenum">
              <a:rPr lang="en-GB" smtClean="0"/>
              <a:pPr/>
              <a:t>39</a:t>
            </a:fld>
            <a:endParaRPr lang="en-GB"/>
          </a:p>
        </p:txBody>
      </p:sp>
    </p:spTree>
    <p:extLst>
      <p:ext uri="{BB962C8B-B14F-4D97-AF65-F5344CB8AC3E}">
        <p14:creationId xmlns:p14="http://schemas.microsoft.com/office/powerpoint/2010/main" val="26254893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66A397-AA02-A947-AE4B-7FC2AC4AEF18}"/>
              </a:ext>
            </a:extLst>
          </p:cNvPr>
          <p:cNvSpPr>
            <a:spLocks noGrp="1"/>
          </p:cNvSpPr>
          <p:nvPr>
            <p:ph type="sldNum" sz="quarter" idx="10"/>
          </p:nvPr>
        </p:nvSpPr>
        <p:spPr>
          <a:xfrm>
            <a:off x="10704702" y="6345352"/>
            <a:ext cx="901700" cy="252000"/>
          </a:xfrm>
        </p:spPr>
        <p:txBody>
          <a:bodyPr wrap="square" anchor="t">
            <a:normAutofit/>
          </a:bodyPr>
          <a:lstStyle/>
          <a:p>
            <a:pPr>
              <a:spcAft>
                <a:spcPts val="600"/>
              </a:spcAft>
            </a:pPr>
            <a:fld id="{DCF6A46F-80AB-49F3-8C7E-9717ED945456}" type="slidenum">
              <a:rPr lang="en-GB" altLang="en-US" smtClean="0"/>
              <a:pPr>
                <a:spcAft>
                  <a:spcPts val="600"/>
                </a:spcAft>
              </a:pPr>
              <a:t>4</a:t>
            </a:fld>
            <a:endParaRPr lang="en-GB" altLang="en-US"/>
          </a:p>
        </p:txBody>
      </p:sp>
      <p:pic>
        <p:nvPicPr>
          <p:cNvPr id="8" name="Picture 7" descr="A colorful squares with different colors&#10;&#10;Description automatically generated with medium confidence">
            <a:extLst>
              <a:ext uri="{FF2B5EF4-FFF2-40B4-BE49-F238E27FC236}">
                <a16:creationId xmlns:a16="http://schemas.microsoft.com/office/drawing/2014/main" id="{945F6719-EC06-A4D2-AFF0-6B9CB1A0DCF6}"/>
              </a:ext>
            </a:extLst>
          </p:cNvPr>
          <p:cNvPicPr>
            <a:picLocks noChangeAspect="1"/>
          </p:cNvPicPr>
          <p:nvPr/>
        </p:nvPicPr>
        <p:blipFill rotWithShape="1">
          <a:blip r:embed="rId3"/>
          <a:srcRect l="3773" r="29750" b="-1"/>
          <a:stretch/>
        </p:blipFill>
        <p:spPr>
          <a:xfrm>
            <a:off x="2" y="10"/>
            <a:ext cx="8127692" cy="6877394"/>
          </a:xfrm>
          <a:prstGeom prst="rect">
            <a:avLst/>
          </a:prstGeom>
          <a:noFill/>
          <a:ln>
            <a:noFill/>
          </a:ln>
        </p:spPr>
      </p:pic>
      <p:sp>
        <p:nvSpPr>
          <p:cNvPr id="5" name="Title 4">
            <a:extLst>
              <a:ext uri="{FF2B5EF4-FFF2-40B4-BE49-F238E27FC236}">
                <a16:creationId xmlns:a16="http://schemas.microsoft.com/office/drawing/2014/main" id="{36F758C5-2B24-04FB-129D-6BE2076D9065}"/>
              </a:ext>
            </a:extLst>
          </p:cNvPr>
          <p:cNvSpPr>
            <a:spLocks noGrp="1"/>
          </p:cNvSpPr>
          <p:nvPr>
            <p:ph type="title"/>
          </p:nvPr>
        </p:nvSpPr>
        <p:spPr>
          <a:xfrm>
            <a:off x="8400256" y="332656"/>
            <a:ext cx="3456384" cy="5400600"/>
          </a:xfrm>
        </p:spPr>
        <p:txBody>
          <a:bodyPr wrap="square" anchor="b">
            <a:normAutofit/>
          </a:bodyPr>
          <a:lstStyle/>
          <a:p>
            <a:r>
              <a:rPr lang="en-GB" sz="4000" dirty="0">
                <a:solidFill>
                  <a:schemeClr val="accent3"/>
                </a:solidFill>
              </a:rPr>
              <a:t>School B Mentor Training</a:t>
            </a:r>
            <a:br>
              <a:rPr lang="en-GB" sz="4000" dirty="0">
                <a:solidFill>
                  <a:schemeClr val="accent3"/>
                </a:solidFill>
              </a:rPr>
            </a:br>
            <a:r>
              <a:rPr lang="en-GB" sz="4000" dirty="0">
                <a:solidFill>
                  <a:schemeClr val="accent3"/>
                </a:solidFill>
              </a:rPr>
              <a:t>-</a:t>
            </a:r>
            <a:br>
              <a:rPr lang="en-GB" sz="4000" dirty="0">
                <a:solidFill>
                  <a:schemeClr val="accent3"/>
                </a:solidFill>
              </a:rPr>
            </a:br>
            <a:r>
              <a:rPr lang="en-GB" sz="4000" dirty="0">
                <a:solidFill>
                  <a:schemeClr val="accent3"/>
                </a:solidFill>
              </a:rPr>
              <a:t>Key Messages</a:t>
            </a:r>
          </a:p>
        </p:txBody>
      </p:sp>
    </p:spTree>
    <p:extLst>
      <p:ext uri="{BB962C8B-B14F-4D97-AF65-F5344CB8AC3E}">
        <p14:creationId xmlns:p14="http://schemas.microsoft.com/office/powerpoint/2010/main" val="242122542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EAC2F7-270F-43B2-8F68-8B37588C42B8}"/>
              </a:ext>
            </a:extLst>
          </p:cNvPr>
          <p:cNvSpPr txBox="1"/>
          <p:nvPr/>
        </p:nvSpPr>
        <p:spPr>
          <a:xfrm>
            <a:off x="958255" y="475866"/>
            <a:ext cx="10170233" cy="1815882"/>
          </a:xfrm>
          <a:prstGeom prst="rect">
            <a:avLst/>
          </a:prstGeom>
          <a:noFill/>
        </p:spPr>
        <p:txBody>
          <a:bodyPr wrap="square" rtlCol="0">
            <a:spAutoFit/>
          </a:bodyPr>
          <a:lstStyle/>
          <a:p>
            <a:r>
              <a:rPr lang="en-GB" sz="3200" b="1" dirty="0">
                <a:solidFill>
                  <a:schemeClr val="accent3"/>
                </a:solidFill>
                <a:latin typeface="Arial Bold" panose="020B0704020202020204" pitchFamily="34" charset="0"/>
                <a:ea typeface="Times New Roman" panose="02020603050405020304" pitchFamily="18" charset="0"/>
                <a:cs typeface="Arial Bold" panose="020B0704020202020204" pitchFamily="34" charset="0"/>
              </a:rPr>
              <a:t>MFL PGCE Lesson Plan Template </a:t>
            </a:r>
            <a:endParaRPr lang="en-GB" sz="3200" dirty="0">
              <a:solidFill>
                <a:schemeClr val="accent3"/>
              </a:solidFill>
              <a:latin typeface="Arial Bold" panose="020B0704020202020204" pitchFamily="34" charset="0"/>
              <a:ea typeface="Times New Roman" panose="02020603050405020304" pitchFamily="18" charset="0"/>
              <a:cs typeface="Arial Bold" panose="020B0704020202020204" pitchFamily="34" charset="0"/>
            </a:endParaRPr>
          </a:p>
          <a:p>
            <a:r>
              <a:rPr lang="en-GB" sz="2000" dirty="0">
                <a:latin typeface="Calibri" panose="020F0502020204030204" pitchFamily="34" charset="0"/>
                <a:ea typeface="Times New Roman" panose="02020603050405020304" pitchFamily="18" charset="0"/>
                <a:cs typeface="Times New Roman" panose="02020603050405020304" pitchFamily="18" charset="0"/>
              </a:rPr>
              <a:t>Both pages must be completed for all teaching episodes in the Shared and Guided Teaching phases. </a:t>
            </a:r>
            <a:r>
              <a:rPr lang="en-GB" sz="2000" b="1" dirty="0">
                <a:latin typeface="Calibri" panose="020F0502020204030204" pitchFamily="34" charset="0"/>
                <a:ea typeface="Times New Roman" panose="02020603050405020304" pitchFamily="18" charset="0"/>
                <a:cs typeface="Times New Roman" panose="02020603050405020304" pitchFamily="18" charset="0"/>
              </a:rPr>
              <a:t>In the Independent Teaching phase, if your mentor and University tutor both agree, you can move to just completing the second sheet plus the ‘Key Information’ and ‘What’? sections of the first sheet.</a:t>
            </a:r>
          </a:p>
        </p:txBody>
      </p:sp>
      <p:graphicFrame>
        <p:nvGraphicFramePr>
          <p:cNvPr id="5" name="Table 4">
            <a:extLst>
              <a:ext uri="{FF2B5EF4-FFF2-40B4-BE49-F238E27FC236}">
                <a16:creationId xmlns:a16="http://schemas.microsoft.com/office/drawing/2014/main" id="{CA913E0D-706A-4305-9D77-677A70FD606A}"/>
              </a:ext>
            </a:extLst>
          </p:cNvPr>
          <p:cNvGraphicFramePr>
            <a:graphicFrameLocks noGrp="1"/>
          </p:cNvGraphicFramePr>
          <p:nvPr/>
        </p:nvGraphicFramePr>
        <p:xfrm>
          <a:off x="1063511" y="2587687"/>
          <a:ext cx="10064977" cy="2346960"/>
        </p:xfrm>
        <a:graphic>
          <a:graphicData uri="http://schemas.openxmlformats.org/drawingml/2006/table">
            <a:tbl>
              <a:tblPr firstRow="1" firstCol="1" bandRow="1"/>
              <a:tblGrid>
                <a:gridCol w="2406950">
                  <a:extLst>
                    <a:ext uri="{9D8B030D-6E8A-4147-A177-3AD203B41FA5}">
                      <a16:colId xmlns:a16="http://schemas.microsoft.com/office/drawing/2014/main" val="1214117802"/>
                    </a:ext>
                  </a:extLst>
                </a:gridCol>
                <a:gridCol w="7658027">
                  <a:extLst>
                    <a:ext uri="{9D8B030D-6E8A-4147-A177-3AD203B41FA5}">
                      <a16:colId xmlns:a16="http://schemas.microsoft.com/office/drawing/2014/main" val="2423344605"/>
                    </a:ext>
                  </a:extLst>
                </a:gridCol>
              </a:tblGrid>
              <a:tr h="615221">
                <a:tc>
                  <a:txBody>
                    <a:bodyPr/>
                    <a:lstStyle/>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KEY INFORMATION</a:t>
                      </a:r>
                    </a:p>
                  </a:txBody>
                  <a:tcPr marL="55370" marR="5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r>
                        <a:rPr lang="en-GB" sz="1100" u="sng" dirty="0">
                          <a:effectLst/>
                          <a:latin typeface="Calibri" panose="020F0502020204030204" pitchFamily="34" charset="0"/>
                          <a:ea typeface="Times New Roman" panose="02020603050405020304" pitchFamily="18" charset="0"/>
                          <a:cs typeface="Times New Roman" panose="02020603050405020304" pitchFamily="18" charset="0"/>
                        </a:rPr>
                        <a:t>RPT</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u="sng" dirty="0">
                          <a:effectLst/>
                          <a:latin typeface="Calibri" panose="020F0502020204030204" pitchFamily="34" charset="0"/>
                          <a:ea typeface="Times New Roman" panose="02020603050405020304" pitchFamily="18" charset="0"/>
                          <a:cs typeface="Times New Roman" panose="02020603050405020304" pitchFamily="18" charset="0"/>
                        </a:rPr>
                        <a:t>School</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u="sng" dirty="0">
                          <a:effectLst/>
                          <a:latin typeface="Calibri" panose="020F0502020204030204" pitchFamily="34" charset="0"/>
                          <a:ea typeface="Times New Roman" panose="02020603050405020304" pitchFamily="18" charset="0"/>
                          <a:cs typeface="Times New Roman" panose="02020603050405020304" pitchFamily="18" charset="0"/>
                        </a:rPr>
                        <a:t>Date</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l"/>
                      <a:r>
                        <a:rPr lang="en-GB" sz="1100" u="sng" dirty="0">
                          <a:effectLst/>
                          <a:latin typeface="Calibri" panose="020F0502020204030204" pitchFamily="34" charset="0"/>
                          <a:ea typeface="Times New Roman" panose="02020603050405020304" pitchFamily="18" charset="0"/>
                          <a:cs typeface="Times New Roman" panose="02020603050405020304" pitchFamily="18" charset="0"/>
                        </a:rPr>
                        <a:t>Class</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u="sng" dirty="0">
                          <a:effectLst/>
                          <a:latin typeface="Calibri" panose="020F0502020204030204" pitchFamily="34" charset="0"/>
                          <a:ea typeface="Times New Roman" panose="02020603050405020304" pitchFamily="18" charset="0"/>
                          <a:cs typeface="Times New Roman" panose="02020603050405020304" pitchFamily="18" charset="0"/>
                        </a:rPr>
                        <a:t>Time/Period</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u="sng" dirty="0">
                          <a:effectLst/>
                          <a:latin typeface="Calibri" panose="020F0502020204030204" pitchFamily="34" charset="0"/>
                          <a:ea typeface="Times New Roman" panose="02020603050405020304" pitchFamily="18" charset="0"/>
                          <a:cs typeface="Times New Roman" panose="02020603050405020304" pitchFamily="18" charset="0"/>
                        </a:rPr>
                        <a:t>Room</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l"/>
                      <a:br>
                        <a:rPr lang="en-GB" sz="1100" dirty="0">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REQUESTED FOCUS FOR OBSERVATION:</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55370" marR="5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916183"/>
                  </a:ext>
                </a:extLst>
              </a:tr>
              <a:tr h="1107397">
                <a:tc>
                  <a:txBody>
                    <a:bodyPr/>
                    <a:lstStyle/>
                    <a:p>
                      <a:pPr algn="l"/>
                      <a:r>
                        <a:rPr lang="en-GB"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t>
                      </a:r>
                      <a:r>
                        <a:rPr lang="en-GB"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(topic/language/skills/objectives and intended learning outcomes)</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55370" marR="5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Topic</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New language (specify):</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New skills:</a:t>
                      </a:r>
                    </a:p>
                    <a:p>
                      <a:pPr algn="l"/>
                      <a:r>
                        <a:rPr lang="en-GB" sz="1100" u="sng" dirty="0">
                          <a:effectLst/>
                          <a:latin typeface="Calibri" panose="020F0502020204030204" pitchFamily="34" charset="0"/>
                          <a:ea typeface="Times New Roman" panose="02020603050405020304" pitchFamily="18" charset="0"/>
                          <a:cs typeface="Times New Roman" panose="02020603050405020304" pitchFamily="18" charset="0"/>
                        </a:rPr>
                        <a:t>Learning objectives:  </a:t>
                      </a:r>
                      <a:r>
                        <a:rPr lang="en-GB" sz="1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What will learners learn/know how to do that they did not know before the lesson</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Learning outcomes (the ‘so that’): </a:t>
                      </a:r>
                    </a:p>
                    <a:p>
                      <a:pPr algn="l"/>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55370" marR="553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661625"/>
                  </a:ext>
                </a:extLst>
              </a:tr>
            </a:tbl>
          </a:graphicData>
        </a:graphic>
      </p:graphicFrame>
      <p:sp>
        <p:nvSpPr>
          <p:cNvPr id="6" name="TextBox 5">
            <a:extLst>
              <a:ext uri="{FF2B5EF4-FFF2-40B4-BE49-F238E27FC236}">
                <a16:creationId xmlns:a16="http://schemas.microsoft.com/office/drawing/2014/main" id="{3786A5BC-8ADB-4B2C-995E-4221CC070E50}"/>
              </a:ext>
            </a:extLst>
          </p:cNvPr>
          <p:cNvSpPr txBox="1"/>
          <p:nvPr/>
        </p:nvSpPr>
        <p:spPr>
          <a:xfrm>
            <a:off x="1063511" y="5157193"/>
            <a:ext cx="10119797" cy="1015663"/>
          </a:xfrm>
          <a:prstGeom prst="rect">
            <a:avLst/>
          </a:prstGeom>
          <a:noFill/>
        </p:spPr>
        <p:txBody>
          <a:bodyPr wrap="square" rtlCol="0">
            <a:spAutoFit/>
          </a:bodyPr>
          <a:lstStyle/>
          <a:p>
            <a:r>
              <a:rPr lang="en-GB" sz="2000" b="1" dirty="0">
                <a:latin typeface="Calibri" panose="020F0502020204030204" pitchFamily="34" charset="0"/>
                <a:ea typeface="Times New Roman" panose="02020603050405020304" pitchFamily="18" charset="0"/>
                <a:cs typeface="Times New Roman" panose="02020603050405020304" pitchFamily="18" charset="0"/>
              </a:rPr>
              <a:t>REFLECTION/ EVALUATION: </a:t>
            </a:r>
            <a:r>
              <a:rPr lang="en-GB" sz="2000" dirty="0">
                <a:latin typeface="Calibri" panose="020F0502020204030204" pitchFamily="34" charset="0"/>
                <a:ea typeface="Times New Roman" panose="02020603050405020304" pitchFamily="18" charset="0"/>
                <a:cs typeface="Times New Roman" panose="02020603050405020304" pitchFamily="18" charset="0"/>
              </a:rPr>
              <a:t>This section should be completed for all lessons during the Shared and Guided Teaching phases.</a:t>
            </a:r>
            <a:r>
              <a:rPr lang="en-GB" sz="2000" b="1" dirty="0">
                <a:latin typeface="Calibri" panose="020F0502020204030204" pitchFamily="34" charset="0"/>
                <a:ea typeface="Times New Roman" panose="02020603050405020304" pitchFamily="18" charset="0"/>
                <a:cs typeface="Times New Roman" panose="02020603050405020304" pitchFamily="18" charset="0"/>
              </a:rPr>
              <a:t> For the Independent Teaching phase, please complete one self-evaluation for each class taught each week. Complete sentences are not necessary!</a:t>
            </a:r>
            <a:endParaRPr lang="en-GB" sz="2000" b="1" dirty="0"/>
          </a:p>
        </p:txBody>
      </p:sp>
    </p:spTree>
    <p:extLst>
      <p:ext uri="{BB962C8B-B14F-4D97-AF65-F5344CB8AC3E}">
        <p14:creationId xmlns:p14="http://schemas.microsoft.com/office/powerpoint/2010/main" val="407950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7C866-BFC0-4923-8CA2-6B74B573564B}"/>
              </a:ext>
            </a:extLst>
          </p:cNvPr>
          <p:cNvSpPr>
            <a:spLocks noGrp="1"/>
          </p:cNvSpPr>
          <p:nvPr>
            <p:ph type="title"/>
          </p:nvPr>
        </p:nvSpPr>
        <p:spPr>
          <a:xfrm>
            <a:off x="1559496" y="216024"/>
            <a:ext cx="8229600" cy="404664"/>
          </a:xfrm>
        </p:spPr>
        <p:txBody>
          <a:bodyPr>
            <a:normAutofit/>
          </a:bodyPr>
          <a:lstStyle/>
          <a:p>
            <a:pPr algn="ctr"/>
            <a:r>
              <a:rPr lang="en-GB" sz="2400" dirty="0"/>
              <a:t>The Teachers’ Standards &amp; the ITE curriculum</a:t>
            </a:r>
          </a:p>
        </p:txBody>
      </p:sp>
      <p:sp>
        <p:nvSpPr>
          <p:cNvPr id="3" name="Content Placeholder 2">
            <a:extLst>
              <a:ext uri="{FF2B5EF4-FFF2-40B4-BE49-F238E27FC236}">
                <a16:creationId xmlns:a16="http://schemas.microsoft.com/office/drawing/2014/main" id="{F8159346-3CFF-4C03-8BD9-3412EE6B8582}"/>
              </a:ext>
            </a:extLst>
          </p:cNvPr>
          <p:cNvSpPr>
            <a:spLocks noGrp="1"/>
          </p:cNvSpPr>
          <p:nvPr>
            <p:ph idx="1"/>
          </p:nvPr>
        </p:nvSpPr>
        <p:spPr>
          <a:xfrm>
            <a:off x="767408" y="855477"/>
            <a:ext cx="9699646" cy="5472608"/>
          </a:xfrm>
        </p:spPr>
        <p:txBody>
          <a:bodyPr>
            <a:noAutofit/>
          </a:bodyPr>
          <a:lstStyle/>
          <a:p>
            <a:pPr marL="257175" indent="-257175">
              <a:lnSpc>
                <a:spcPct val="107000"/>
              </a:lnSpc>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Showing professional behaviours and becoming an ethical community participant (</a:t>
            </a:r>
            <a:r>
              <a:rPr lang="en-GB" sz="2000" b="1" dirty="0">
                <a:latin typeface="Calibri" panose="020F0502020204030204" pitchFamily="34" charset="0"/>
                <a:ea typeface="Calibri" panose="020F0502020204030204" pitchFamily="34" charset="0"/>
                <a:cs typeface="Calibri" panose="020F0502020204030204" pitchFamily="34" charset="0"/>
              </a:rPr>
              <a:t>Standard 8: Fulfil wider professional responsibilities</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Building knowledge of their subject and critiquing curricula choices (</a:t>
            </a:r>
            <a:r>
              <a:rPr lang="en-GB" sz="2000" b="1" dirty="0">
                <a:latin typeface="Calibri" panose="020F0502020204030204" pitchFamily="34" charset="0"/>
                <a:ea typeface="Calibri" panose="020F0502020204030204" pitchFamily="34" charset="0"/>
                <a:cs typeface="Calibri" panose="020F0502020204030204" pitchFamily="34" charset="0"/>
              </a:rPr>
              <a:t>Standard 3: Demonstrate good subject and curriculum knowledge</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Showing high expectations and getting to know pupils (</a:t>
            </a:r>
            <a:r>
              <a:rPr lang="en-GB" sz="2000" b="1" dirty="0">
                <a:latin typeface="Calibri" panose="020F0502020204030204" pitchFamily="34" charset="0"/>
                <a:ea typeface="Calibri" panose="020F0502020204030204" pitchFamily="34" charset="0"/>
                <a:cs typeface="Calibri" panose="020F0502020204030204" pitchFamily="34" charset="0"/>
              </a:rPr>
              <a:t>Standard 1: Set high expectations which inspire, motivate and challenge pupils</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Planning and teaching appropriate, ambitious lessons (</a:t>
            </a:r>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Standard 4: Plan and teach well well-structured lessons</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Taking responsibility for behaviour management (</a:t>
            </a:r>
            <a:r>
              <a:rPr lang="en-GB" sz="2000" b="1" dirty="0">
                <a:latin typeface="Calibri" panose="020F0502020204030204" pitchFamily="34" charset="0"/>
                <a:ea typeface="Calibri" panose="020F0502020204030204" pitchFamily="34" charset="0"/>
                <a:cs typeface="Calibri" panose="020F0502020204030204" pitchFamily="34" charset="0"/>
              </a:rPr>
              <a:t>Standard 7: Manage behaviour effectively to ensure a good and safe learning environment</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Adapting practice in response to learners’ needs (</a:t>
            </a:r>
            <a:r>
              <a:rPr lang="en-GB" sz="2000" b="1" dirty="0">
                <a:latin typeface="Calibri" panose="020F0502020204030204" pitchFamily="34" charset="0"/>
                <a:ea typeface="Calibri" panose="020F0502020204030204" pitchFamily="34" charset="0"/>
                <a:cs typeface="Calibri" panose="020F0502020204030204" pitchFamily="34" charset="0"/>
              </a:rPr>
              <a:t>Standard 5: Adapt teaching to respond to the strengths and needs of all pupils</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Demonstrating pupil progress on different time scales </a:t>
            </a:r>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(Standard 2: Promote good progress and outcomes by pupils</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mj-lt"/>
              <a:buAutoNum type="alphaLcParenR"/>
            </a:pPr>
            <a:r>
              <a:rPr lang="en-GB" sz="2000" dirty="0">
                <a:latin typeface="Calibri" panose="020F0502020204030204" pitchFamily="34" charset="0"/>
                <a:ea typeface="Calibri" panose="020F0502020204030204" pitchFamily="34" charset="0"/>
                <a:cs typeface="Calibri" panose="020F0502020204030204" pitchFamily="34" charset="0"/>
              </a:rPr>
              <a:t>Using assessment for formative and summative purposes (</a:t>
            </a:r>
            <a:r>
              <a:rPr lang="en-GB" sz="2000" b="1" dirty="0">
                <a:solidFill>
                  <a:srgbClr val="FF0000"/>
                </a:solidFill>
                <a:latin typeface="Calibri" panose="020F0502020204030204" pitchFamily="34" charset="0"/>
                <a:ea typeface="Calibri" panose="020F0502020204030204" pitchFamily="34" charset="0"/>
                <a:cs typeface="Calibri" panose="020F0502020204030204" pitchFamily="34" charset="0"/>
              </a:rPr>
              <a:t>Standard 6: Make accurate and productive use of assessment</a:t>
            </a:r>
            <a:r>
              <a:rPr lang="en-GB" sz="2000" dirty="0">
                <a:latin typeface="Calibri" panose="020F0502020204030204" pitchFamily="34" charset="0"/>
                <a:ea typeface="Calibri" panose="020F0502020204030204" pitchFamily="34" charset="0"/>
                <a:cs typeface="Calibri" panose="020F0502020204030204" pitchFamily="34" charset="0"/>
              </a:rPr>
              <a:t>)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83D8708-E2F6-25BC-FE0F-6394070C1FD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AEF7D1-D321-42F5-ABDB-4DA7DBDCF3B9}" type="slidenum">
              <a:rPr lang="en-GB" smtClean="0"/>
              <a:pPr/>
              <a:t>41</a:t>
            </a:fld>
            <a:endParaRPr lang="en-GB"/>
          </a:p>
        </p:txBody>
      </p:sp>
    </p:spTree>
    <p:extLst>
      <p:ext uri="{BB962C8B-B14F-4D97-AF65-F5344CB8AC3E}">
        <p14:creationId xmlns:p14="http://schemas.microsoft.com/office/powerpoint/2010/main" val="3250911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F83000-6291-4AAB-B1A1-2FAEB657439B}"/>
              </a:ext>
            </a:extLst>
          </p:cNvPr>
          <p:cNvPicPr>
            <a:picLocks noChangeAspect="1"/>
          </p:cNvPicPr>
          <p:nvPr/>
        </p:nvPicPr>
        <p:blipFill>
          <a:blip r:embed="rId3"/>
          <a:stretch>
            <a:fillRect/>
          </a:stretch>
        </p:blipFill>
        <p:spPr>
          <a:xfrm>
            <a:off x="695400" y="548679"/>
            <a:ext cx="9289032" cy="6128288"/>
          </a:xfrm>
          <a:prstGeom prst="rect">
            <a:avLst/>
          </a:prstGeom>
        </p:spPr>
      </p:pic>
      <p:sp>
        <p:nvSpPr>
          <p:cNvPr id="3" name="Slide Number Placeholder 2">
            <a:extLst>
              <a:ext uri="{FF2B5EF4-FFF2-40B4-BE49-F238E27FC236}">
                <a16:creationId xmlns:a16="http://schemas.microsoft.com/office/drawing/2014/main" id="{45FF9BC0-F076-EBEB-4C61-ECC7CE87C62C}"/>
              </a:ext>
            </a:extLst>
          </p:cNvPr>
          <p:cNvSpPr>
            <a:spLocks noGrp="1"/>
          </p:cNvSpPr>
          <p:nvPr>
            <p:ph type="sldNum" sz="quarter" idx="12"/>
          </p:nvPr>
        </p:nvSpPr>
        <p:spPr/>
        <p:txBody>
          <a:bodyPr/>
          <a:lstStyle/>
          <a:p>
            <a:fld id="{5AAEF7D1-D321-42F5-ABDB-4DA7DBDCF3B9}" type="slidenum">
              <a:rPr lang="en-GB" smtClean="0"/>
              <a:t>42</a:t>
            </a:fld>
            <a:endParaRPr lang="en-GB"/>
          </a:p>
        </p:txBody>
      </p:sp>
      <p:sp>
        <p:nvSpPr>
          <p:cNvPr id="4" name="TextBox 3">
            <a:extLst>
              <a:ext uri="{FF2B5EF4-FFF2-40B4-BE49-F238E27FC236}">
                <a16:creationId xmlns:a16="http://schemas.microsoft.com/office/drawing/2014/main" id="{EA853831-7E6B-3B02-0AD0-31D94723501E}"/>
              </a:ext>
            </a:extLst>
          </p:cNvPr>
          <p:cNvSpPr txBox="1"/>
          <p:nvPr/>
        </p:nvSpPr>
        <p:spPr>
          <a:xfrm>
            <a:off x="10560496" y="1844824"/>
            <a:ext cx="1080120" cy="584775"/>
          </a:xfrm>
          <a:prstGeom prst="rect">
            <a:avLst/>
          </a:prstGeom>
          <a:noFill/>
        </p:spPr>
        <p:txBody>
          <a:bodyPr wrap="square" rtlCol="0">
            <a:spAutoFit/>
          </a:bodyPr>
          <a:lstStyle/>
          <a:p>
            <a:r>
              <a:rPr lang="en-GB" sz="3200" dirty="0">
                <a:solidFill>
                  <a:schemeClr val="accent3"/>
                </a:solidFill>
                <a:latin typeface="Arial Bold" panose="020B0704020202020204" pitchFamily="34" charset="0"/>
                <a:cs typeface="Arial Bold" panose="020B0704020202020204" pitchFamily="34" charset="0"/>
              </a:rPr>
              <a:t>TS 4</a:t>
            </a:r>
          </a:p>
        </p:txBody>
      </p:sp>
    </p:spTree>
    <p:extLst>
      <p:ext uri="{BB962C8B-B14F-4D97-AF65-F5344CB8AC3E}">
        <p14:creationId xmlns:p14="http://schemas.microsoft.com/office/powerpoint/2010/main" val="1485935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947E1-B2D0-4495-80DE-05200B86DCE8}"/>
              </a:ext>
            </a:extLst>
          </p:cNvPr>
          <p:cNvPicPr>
            <a:picLocks noChangeAspect="1"/>
          </p:cNvPicPr>
          <p:nvPr/>
        </p:nvPicPr>
        <p:blipFill>
          <a:blip r:embed="rId3"/>
          <a:stretch>
            <a:fillRect/>
          </a:stretch>
        </p:blipFill>
        <p:spPr>
          <a:xfrm>
            <a:off x="767408" y="620687"/>
            <a:ext cx="9188756" cy="5893743"/>
          </a:xfrm>
          <a:prstGeom prst="rect">
            <a:avLst/>
          </a:prstGeom>
        </p:spPr>
      </p:pic>
      <p:sp>
        <p:nvSpPr>
          <p:cNvPr id="3" name="Slide Number Placeholder 2">
            <a:extLst>
              <a:ext uri="{FF2B5EF4-FFF2-40B4-BE49-F238E27FC236}">
                <a16:creationId xmlns:a16="http://schemas.microsoft.com/office/drawing/2014/main" id="{2C769BC8-EB7E-016E-0DFB-2D9340B5DC71}"/>
              </a:ext>
            </a:extLst>
          </p:cNvPr>
          <p:cNvSpPr>
            <a:spLocks noGrp="1"/>
          </p:cNvSpPr>
          <p:nvPr>
            <p:ph type="sldNum" sz="quarter" idx="12"/>
          </p:nvPr>
        </p:nvSpPr>
        <p:spPr/>
        <p:txBody>
          <a:bodyPr/>
          <a:lstStyle/>
          <a:p>
            <a:fld id="{5AAEF7D1-D321-42F5-ABDB-4DA7DBDCF3B9}" type="slidenum">
              <a:rPr lang="en-GB" smtClean="0"/>
              <a:t>43</a:t>
            </a:fld>
            <a:endParaRPr lang="en-GB"/>
          </a:p>
        </p:txBody>
      </p:sp>
      <p:sp>
        <p:nvSpPr>
          <p:cNvPr id="4" name="TextBox 3">
            <a:extLst>
              <a:ext uri="{FF2B5EF4-FFF2-40B4-BE49-F238E27FC236}">
                <a16:creationId xmlns:a16="http://schemas.microsoft.com/office/drawing/2014/main" id="{C7A78911-F02C-C6AD-039F-8E6A405B32F6}"/>
              </a:ext>
            </a:extLst>
          </p:cNvPr>
          <p:cNvSpPr txBox="1"/>
          <p:nvPr/>
        </p:nvSpPr>
        <p:spPr>
          <a:xfrm>
            <a:off x="10560496" y="1844824"/>
            <a:ext cx="1080120" cy="584775"/>
          </a:xfrm>
          <a:prstGeom prst="rect">
            <a:avLst/>
          </a:prstGeom>
          <a:noFill/>
        </p:spPr>
        <p:txBody>
          <a:bodyPr wrap="square" rtlCol="0">
            <a:spAutoFit/>
          </a:bodyPr>
          <a:lstStyle/>
          <a:p>
            <a:r>
              <a:rPr lang="en-GB" sz="3200" dirty="0">
                <a:solidFill>
                  <a:schemeClr val="accent3"/>
                </a:solidFill>
                <a:latin typeface="Arial Bold" panose="020B0704020202020204" pitchFamily="34" charset="0"/>
                <a:cs typeface="Arial Bold" panose="020B0704020202020204" pitchFamily="34" charset="0"/>
              </a:rPr>
              <a:t>TS 2</a:t>
            </a:r>
          </a:p>
        </p:txBody>
      </p:sp>
    </p:spTree>
    <p:extLst>
      <p:ext uri="{BB962C8B-B14F-4D97-AF65-F5344CB8AC3E}">
        <p14:creationId xmlns:p14="http://schemas.microsoft.com/office/powerpoint/2010/main" val="2808761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E12181-EBBD-4707-9C64-3C3A6764D946}"/>
              </a:ext>
            </a:extLst>
          </p:cNvPr>
          <p:cNvPicPr>
            <a:picLocks noChangeAspect="1"/>
          </p:cNvPicPr>
          <p:nvPr/>
        </p:nvPicPr>
        <p:blipFill>
          <a:blip r:embed="rId3"/>
          <a:stretch>
            <a:fillRect/>
          </a:stretch>
        </p:blipFill>
        <p:spPr>
          <a:xfrm>
            <a:off x="695399" y="548680"/>
            <a:ext cx="9424275" cy="5760640"/>
          </a:xfrm>
          <a:prstGeom prst="rect">
            <a:avLst/>
          </a:prstGeom>
        </p:spPr>
      </p:pic>
      <p:sp>
        <p:nvSpPr>
          <p:cNvPr id="3" name="Slide Number Placeholder 2">
            <a:extLst>
              <a:ext uri="{FF2B5EF4-FFF2-40B4-BE49-F238E27FC236}">
                <a16:creationId xmlns:a16="http://schemas.microsoft.com/office/drawing/2014/main" id="{D38218A1-5A70-08C6-4E88-BA88744DDAD4}"/>
              </a:ext>
            </a:extLst>
          </p:cNvPr>
          <p:cNvSpPr>
            <a:spLocks noGrp="1"/>
          </p:cNvSpPr>
          <p:nvPr>
            <p:ph type="sldNum" sz="quarter" idx="12"/>
          </p:nvPr>
        </p:nvSpPr>
        <p:spPr/>
        <p:txBody>
          <a:bodyPr/>
          <a:lstStyle/>
          <a:p>
            <a:fld id="{5AAEF7D1-D321-42F5-ABDB-4DA7DBDCF3B9}" type="slidenum">
              <a:rPr lang="en-GB" smtClean="0"/>
              <a:t>44</a:t>
            </a:fld>
            <a:endParaRPr lang="en-GB"/>
          </a:p>
        </p:txBody>
      </p:sp>
      <p:sp>
        <p:nvSpPr>
          <p:cNvPr id="4" name="TextBox 3">
            <a:extLst>
              <a:ext uri="{FF2B5EF4-FFF2-40B4-BE49-F238E27FC236}">
                <a16:creationId xmlns:a16="http://schemas.microsoft.com/office/drawing/2014/main" id="{A7589C4E-CF4D-C549-1CBD-FC8D4C0443E8}"/>
              </a:ext>
            </a:extLst>
          </p:cNvPr>
          <p:cNvSpPr txBox="1"/>
          <p:nvPr/>
        </p:nvSpPr>
        <p:spPr>
          <a:xfrm>
            <a:off x="10560496" y="1844824"/>
            <a:ext cx="1080120" cy="584775"/>
          </a:xfrm>
          <a:prstGeom prst="rect">
            <a:avLst/>
          </a:prstGeom>
          <a:noFill/>
        </p:spPr>
        <p:txBody>
          <a:bodyPr wrap="square" rtlCol="0">
            <a:spAutoFit/>
          </a:bodyPr>
          <a:lstStyle/>
          <a:p>
            <a:r>
              <a:rPr lang="en-GB" sz="3200" dirty="0">
                <a:solidFill>
                  <a:schemeClr val="accent3"/>
                </a:solidFill>
                <a:latin typeface="Arial Bold" panose="020B0704020202020204" pitchFamily="34" charset="0"/>
                <a:cs typeface="Arial Bold" panose="020B0704020202020204" pitchFamily="34" charset="0"/>
              </a:rPr>
              <a:t>TS 6</a:t>
            </a:r>
          </a:p>
        </p:txBody>
      </p:sp>
    </p:spTree>
    <p:extLst>
      <p:ext uri="{BB962C8B-B14F-4D97-AF65-F5344CB8AC3E}">
        <p14:creationId xmlns:p14="http://schemas.microsoft.com/office/powerpoint/2010/main" val="1529798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7573B-9943-4F7F-E58E-2F3CA5355A4F}"/>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9AA60984-FACF-A4E4-E44F-DDB5E17657B1}"/>
              </a:ext>
            </a:extLst>
          </p:cNvPr>
          <p:cNvSpPr>
            <a:spLocks noGrp="1"/>
          </p:cNvSpPr>
          <p:nvPr>
            <p:ph type="sldNum" sz="quarter" idx="10"/>
          </p:nvPr>
        </p:nvSpPr>
        <p:spPr/>
        <p:txBody>
          <a:bodyPr/>
          <a:lstStyle/>
          <a:p>
            <a:fld id="{DCF6A46F-80AB-49F3-8C7E-9717ED945456}" type="slidenum">
              <a:rPr lang="en-GB" altLang="en-US" smtClean="0"/>
              <a:pPr/>
              <a:t>45</a:t>
            </a:fld>
            <a:endParaRPr lang="en-GB" altLang="en-US"/>
          </a:p>
        </p:txBody>
      </p:sp>
      <p:sp>
        <p:nvSpPr>
          <p:cNvPr id="4" name="Title 3">
            <a:extLst>
              <a:ext uri="{FF2B5EF4-FFF2-40B4-BE49-F238E27FC236}">
                <a16:creationId xmlns:a16="http://schemas.microsoft.com/office/drawing/2014/main" id="{DFCED5A6-F2A8-36F4-504E-2CC53E4F6DE3}"/>
              </a:ext>
            </a:extLst>
          </p:cNvPr>
          <p:cNvSpPr>
            <a:spLocks noGrp="1"/>
          </p:cNvSpPr>
          <p:nvPr>
            <p:ph type="title"/>
          </p:nvPr>
        </p:nvSpPr>
        <p:spPr/>
        <p:txBody>
          <a:bodyPr/>
          <a:lstStyle/>
          <a:p>
            <a:r>
              <a:rPr lang="en-GB" dirty="0"/>
              <a:t>Questions +</a:t>
            </a:r>
            <a:r>
              <a:rPr lang="en-GB"/>
              <a:t>AoB </a:t>
            </a:r>
            <a:endParaRPr lang="en-GB" dirty="0"/>
          </a:p>
        </p:txBody>
      </p:sp>
    </p:spTree>
    <p:extLst>
      <p:ext uri="{BB962C8B-B14F-4D97-AF65-F5344CB8AC3E}">
        <p14:creationId xmlns:p14="http://schemas.microsoft.com/office/powerpoint/2010/main" val="331676994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9FA1B0-B744-E7ED-87A5-D706FB30276F}"/>
              </a:ext>
            </a:extLst>
          </p:cNvPr>
          <p:cNvSpPr>
            <a:spLocks noGrp="1"/>
          </p:cNvSpPr>
          <p:nvPr>
            <p:ph idx="1"/>
          </p:nvPr>
        </p:nvSpPr>
        <p:spPr>
          <a:xfrm>
            <a:off x="600896" y="1700808"/>
            <a:ext cx="11040000" cy="3960000"/>
          </a:xfrm>
        </p:spPr>
        <p:txBody>
          <a:bodyPr/>
          <a:lstStyle/>
          <a:p>
            <a:pPr algn="l" rtl="0" fontAlgn="base"/>
            <a:r>
              <a:rPr lang="en-US" sz="2000" b="0" i="0" u="none" strike="noStrike" dirty="0" err="1">
                <a:solidFill>
                  <a:srgbClr val="000000"/>
                </a:solidFill>
                <a:effectLst/>
                <a:latin typeface="+mn-lt"/>
              </a:rPr>
              <a:t>Eaglestone</a:t>
            </a:r>
            <a:r>
              <a:rPr lang="en-US" sz="2000" b="0" i="0" u="none" strike="noStrike" dirty="0">
                <a:solidFill>
                  <a:srgbClr val="000000"/>
                </a:solidFill>
                <a:effectLst/>
                <a:latin typeface="+mn-lt"/>
              </a:rPr>
              <a:t>, R. (2021). 'Powerful knowledge', 'cultural literacy' and the study of literature in schools.’ </a:t>
            </a:r>
            <a:r>
              <a:rPr lang="en-US" sz="2000" b="0" i="1" u="none" strike="noStrike" dirty="0">
                <a:solidFill>
                  <a:srgbClr val="000000"/>
                </a:solidFill>
                <a:effectLst/>
                <a:latin typeface="+mn-lt"/>
              </a:rPr>
              <a:t>Impact: Philosophical Perspectives on Education Policy</a:t>
            </a:r>
            <a:r>
              <a:rPr lang="en-US" sz="2000" b="0" i="0" u="none" strike="noStrike" dirty="0">
                <a:solidFill>
                  <a:srgbClr val="000000"/>
                </a:solidFill>
                <a:effectLst/>
                <a:latin typeface="+mn-lt"/>
              </a:rPr>
              <a:t>(No. 26), 1-40.</a:t>
            </a:r>
            <a:r>
              <a:rPr lang="en-GB" sz="2000" b="0" i="0" u="none" strike="noStrike" dirty="0">
                <a:solidFill>
                  <a:srgbClr val="000000"/>
                </a:solidFill>
                <a:effectLst/>
                <a:latin typeface="+mn-lt"/>
              </a:rPr>
              <a:t>  </a:t>
            </a:r>
            <a:endParaRPr lang="en-US" sz="2000" b="0" i="0" dirty="0">
              <a:solidFill>
                <a:srgbClr val="000000"/>
              </a:solidFill>
              <a:effectLst/>
              <a:latin typeface="+mn-lt"/>
            </a:endParaRPr>
          </a:p>
          <a:p>
            <a:r>
              <a:rPr lang="en-GB" sz="2000" b="0" i="0" u="none" strike="noStrike" dirty="0">
                <a:solidFill>
                  <a:srgbClr val="000000"/>
                </a:solidFill>
                <a:effectLst/>
                <a:latin typeface="+mn-lt"/>
              </a:rPr>
              <a:t>Furlong, J. and Maynard, T. (1995). </a:t>
            </a:r>
            <a:r>
              <a:rPr lang="en-GB" sz="2000" b="0" i="1" u="none" strike="noStrike" dirty="0">
                <a:solidFill>
                  <a:srgbClr val="000000"/>
                </a:solidFill>
                <a:effectLst/>
                <a:latin typeface="+mn-lt"/>
              </a:rPr>
              <a:t>Mentoring Student Teachers: The Growth of Professional Knowledge. </a:t>
            </a:r>
            <a:r>
              <a:rPr lang="en-GB" sz="2000" b="0" i="0" u="none" strike="noStrike" dirty="0">
                <a:solidFill>
                  <a:srgbClr val="000000"/>
                </a:solidFill>
                <a:effectLst/>
                <a:latin typeface="+mn-lt"/>
              </a:rPr>
              <a:t>London: Routledge. </a:t>
            </a:r>
            <a:r>
              <a:rPr lang="en-US" sz="2000" b="0" i="0" dirty="0">
                <a:solidFill>
                  <a:srgbClr val="808080"/>
                </a:solidFill>
                <a:effectLst/>
                <a:latin typeface="+mn-lt"/>
              </a:rPr>
              <a:t>​</a:t>
            </a:r>
            <a:endParaRPr lang="en-US" sz="2000" b="0" i="0" dirty="0">
              <a:solidFill>
                <a:srgbClr val="50535A"/>
              </a:solidFill>
              <a:effectLst/>
              <a:latin typeface="+mn-lt"/>
            </a:endParaRPr>
          </a:p>
          <a:p>
            <a:r>
              <a:rPr lang="en-GB" sz="2000" b="0" i="0" u="none" strike="noStrike" dirty="0">
                <a:solidFill>
                  <a:srgbClr val="000000"/>
                </a:solidFill>
                <a:effectLst/>
                <a:latin typeface="+mn-lt"/>
              </a:rPr>
              <a:t>Hagger, H., Burn, K., Mutton, T. &amp; Brindley, S. (2008). Practice makes perfect? Learning to learn as a teacher, </a:t>
            </a:r>
            <a:r>
              <a:rPr lang="en-GB" sz="2000" b="0" i="1" u="none" strike="noStrike" dirty="0">
                <a:solidFill>
                  <a:srgbClr val="000000"/>
                </a:solidFill>
                <a:effectLst/>
                <a:latin typeface="+mn-lt"/>
              </a:rPr>
              <a:t>Oxford Review of Education</a:t>
            </a:r>
            <a:r>
              <a:rPr lang="en-GB" sz="2000" b="0" i="0" u="none" strike="noStrike" dirty="0">
                <a:solidFill>
                  <a:srgbClr val="000000"/>
                </a:solidFill>
                <a:effectLst/>
                <a:latin typeface="+mn-lt"/>
              </a:rPr>
              <a:t>, 34:2, 159-178. </a:t>
            </a:r>
            <a:r>
              <a:rPr lang="en-US" sz="2000" b="0" i="0" dirty="0">
                <a:solidFill>
                  <a:srgbClr val="808080"/>
                </a:solidFill>
                <a:effectLst/>
                <a:latin typeface="+mn-lt"/>
              </a:rPr>
              <a:t>​</a:t>
            </a:r>
          </a:p>
          <a:p>
            <a:r>
              <a:rPr lang="en-GB" sz="2000" b="0" i="0" u="none" strike="noStrike" dirty="0">
                <a:solidFill>
                  <a:srgbClr val="000000"/>
                </a:solidFill>
                <a:effectLst/>
                <a:latin typeface="+mn-lt"/>
              </a:rPr>
              <a:t>Harris, R. &amp; Graham, S. (2019) 'Engaging with curriculum reform: insights from English history teachers’ willingness to support curriculum change', </a:t>
            </a:r>
            <a:r>
              <a:rPr lang="en-GB" sz="2000" b="0" i="1" u="none" strike="noStrike" dirty="0">
                <a:solidFill>
                  <a:srgbClr val="000000"/>
                </a:solidFill>
                <a:effectLst/>
                <a:latin typeface="+mn-lt"/>
              </a:rPr>
              <a:t>Journal of Curriculum Studies</a:t>
            </a:r>
            <a:r>
              <a:rPr lang="en-GB" sz="2000" b="0" i="0" u="none" strike="noStrike" dirty="0">
                <a:solidFill>
                  <a:srgbClr val="000000"/>
                </a:solidFill>
                <a:effectLst/>
                <a:latin typeface="+mn-lt"/>
              </a:rPr>
              <a:t>, 51:1, 43-61  </a:t>
            </a:r>
            <a:r>
              <a:rPr lang="en-GB" sz="2000" b="0" i="0" dirty="0">
                <a:solidFill>
                  <a:srgbClr val="808080"/>
                </a:solidFill>
                <a:effectLst/>
                <a:latin typeface="+mn-lt"/>
              </a:rPr>
              <a:t>​ </a:t>
            </a:r>
            <a:endParaRPr lang="en-US" sz="2000" b="0" i="0" dirty="0">
              <a:solidFill>
                <a:srgbClr val="808080"/>
              </a:solidFill>
              <a:effectLst/>
              <a:latin typeface="+mn-lt"/>
            </a:endParaRPr>
          </a:p>
          <a:p>
            <a:r>
              <a:rPr lang="en-GB" sz="2000" b="0" i="0" u="none" strike="noStrike" dirty="0">
                <a:solidFill>
                  <a:srgbClr val="000000"/>
                </a:solidFill>
                <a:effectLst/>
                <a:latin typeface="+mn-lt"/>
              </a:rPr>
              <a:t>Knight, J. (2022). </a:t>
            </a:r>
            <a:r>
              <a:rPr lang="en-GB" sz="2000" b="0" i="1" u="none" strike="noStrike" dirty="0">
                <a:solidFill>
                  <a:srgbClr val="000000"/>
                </a:solidFill>
                <a:effectLst/>
                <a:latin typeface="+mn-lt"/>
              </a:rPr>
              <a:t>The Definitive Guide to Instructional Coaching: Seven Factors for Success</a:t>
            </a:r>
            <a:r>
              <a:rPr lang="en-GB" sz="2000" b="0" i="0" u="none" strike="noStrike" dirty="0">
                <a:solidFill>
                  <a:srgbClr val="000000"/>
                </a:solidFill>
                <a:effectLst/>
                <a:latin typeface="+mn-lt"/>
              </a:rPr>
              <a:t>. ASCD. </a:t>
            </a:r>
            <a:r>
              <a:rPr lang="en-GB" sz="2000" b="0" i="0" dirty="0">
                <a:solidFill>
                  <a:srgbClr val="808080"/>
                </a:solidFill>
                <a:effectLst/>
                <a:latin typeface="+mn-lt"/>
              </a:rPr>
              <a:t>​</a:t>
            </a:r>
            <a:endParaRPr lang="en-US" sz="2000" b="0" i="0" dirty="0">
              <a:solidFill>
                <a:srgbClr val="808080"/>
              </a:solidFill>
              <a:effectLst/>
              <a:latin typeface="+mn-lt"/>
            </a:endParaRPr>
          </a:p>
          <a:p>
            <a:r>
              <a:rPr lang="en-US" sz="2000" dirty="0">
                <a:solidFill>
                  <a:srgbClr val="808080"/>
                </a:solidFill>
                <a:latin typeface="+mn-lt"/>
              </a:rPr>
              <a:t>National Institute of Teaching (2023) ‘Mentoring and Coaching of Teachers: What does the research tell us?’  </a:t>
            </a:r>
            <a:r>
              <a:rPr lang="en-US" sz="2000" b="0" i="0" dirty="0">
                <a:solidFill>
                  <a:srgbClr val="50535A"/>
                </a:solidFill>
                <a:effectLst/>
                <a:latin typeface="+mn-lt"/>
                <a:hlinkClick r:id="rId3"/>
              </a:rPr>
              <a:t>https://niot.org.uk/teacher-mentoring-research</a:t>
            </a:r>
            <a:r>
              <a:rPr lang="en-US" sz="2000" dirty="0">
                <a:solidFill>
                  <a:srgbClr val="808080"/>
                </a:solidFill>
                <a:latin typeface="+mn-lt"/>
              </a:rPr>
              <a:t> </a:t>
            </a:r>
            <a:endParaRPr lang="en-US" sz="2000" b="0" i="0" dirty="0">
              <a:solidFill>
                <a:srgbClr val="50535A"/>
              </a:solidFill>
              <a:effectLst/>
              <a:latin typeface="+mn-lt"/>
            </a:endParaRPr>
          </a:p>
          <a:p>
            <a:r>
              <a:rPr lang="en-GB" sz="2000" b="0" i="0" u="none" strike="noStrike" dirty="0" err="1">
                <a:solidFill>
                  <a:srgbClr val="000000"/>
                </a:solidFill>
                <a:effectLst/>
                <a:latin typeface="+mn-lt"/>
              </a:rPr>
              <a:t>Rosenshine</a:t>
            </a:r>
            <a:r>
              <a:rPr lang="en-GB" sz="2000" b="0" i="0" u="none" strike="noStrike" dirty="0">
                <a:solidFill>
                  <a:srgbClr val="000000"/>
                </a:solidFill>
                <a:effectLst/>
                <a:latin typeface="+mn-lt"/>
              </a:rPr>
              <a:t>, B. &amp; Stevens, R. (1986). 'Teaching Functions'. </a:t>
            </a:r>
            <a:r>
              <a:rPr lang="en-GB" sz="2000" b="0" i="1" u="none" strike="noStrike" dirty="0">
                <a:solidFill>
                  <a:srgbClr val="000000"/>
                </a:solidFill>
                <a:effectLst/>
                <a:latin typeface="+mn-lt"/>
              </a:rPr>
              <a:t>Handbook of Research on Teaching. </a:t>
            </a:r>
            <a:r>
              <a:rPr lang="en-GB" sz="2000" b="0" i="0" u="none" strike="noStrike" dirty="0">
                <a:solidFill>
                  <a:srgbClr val="000000"/>
                </a:solidFill>
                <a:effectLst/>
                <a:latin typeface="+mn-lt"/>
              </a:rPr>
              <a:t>376-391.</a:t>
            </a:r>
            <a:r>
              <a:rPr lang="en-GB" sz="2000" b="0" i="0" dirty="0">
                <a:solidFill>
                  <a:srgbClr val="808080"/>
                </a:solidFill>
                <a:effectLst/>
                <a:latin typeface="+mn-lt"/>
              </a:rPr>
              <a:t>​</a:t>
            </a:r>
            <a:endParaRPr lang="en-GB" sz="2000" dirty="0">
              <a:latin typeface="+mn-lt"/>
            </a:endParaRPr>
          </a:p>
        </p:txBody>
      </p:sp>
      <p:sp>
        <p:nvSpPr>
          <p:cNvPr id="3" name="Slide Number Placeholder 2">
            <a:extLst>
              <a:ext uri="{FF2B5EF4-FFF2-40B4-BE49-F238E27FC236}">
                <a16:creationId xmlns:a16="http://schemas.microsoft.com/office/drawing/2014/main" id="{A95F22EA-D514-E749-B113-C555DD4F613F}"/>
              </a:ext>
            </a:extLst>
          </p:cNvPr>
          <p:cNvSpPr>
            <a:spLocks noGrp="1"/>
          </p:cNvSpPr>
          <p:nvPr>
            <p:ph type="sldNum" sz="quarter" idx="10"/>
          </p:nvPr>
        </p:nvSpPr>
        <p:spPr/>
        <p:txBody>
          <a:bodyPr/>
          <a:lstStyle/>
          <a:p>
            <a:fld id="{DCF6A46F-80AB-49F3-8C7E-9717ED945456}" type="slidenum">
              <a:rPr lang="en-GB" altLang="en-US" smtClean="0"/>
              <a:pPr/>
              <a:t>46</a:t>
            </a:fld>
            <a:endParaRPr lang="en-GB" altLang="en-US"/>
          </a:p>
        </p:txBody>
      </p:sp>
      <p:sp>
        <p:nvSpPr>
          <p:cNvPr id="4" name="Title 3">
            <a:extLst>
              <a:ext uri="{FF2B5EF4-FFF2-40B4-BE49-F238E27FC236}">
                <a16:creationId xmlns:a16="http://schemas.microsoft.com/office/drawing/2014/main" id="{EFDEFD29-4DB4-9E64-A510-9AB7233DBA17}"/>
              </a:ext>
            </a:extLst>
          </p:cNvPr>
          <p:cNvSpPr>
            <a:spLocks noGrp="1"/>
          </p:cNvSpPr>
          <p:nvPr>
            <p:ph type="title"/>
          </p:nvPr>
        </p:nvSpPr>
        <p:spPr>
          <a:xfrm>
            <a:off x="695400" y="554074"/>
            <a:ext cx="11040000" cy="828000"/>
          </a:xfrm>
        </p:spPr>
        <p:txBody>
          <a:bodyPr/>
          <a:lstStyle/>
          <a:p>
            <a:r>
              <a:rPr lang="en-GB" dirty="0"/>
              <a:t>References</a:t>
            </a:r>
          </a:p>
        </p:txBody>
      </p:sp>
    </p:spTree>
    <p:extLst>
      <p:ext uri="{BB962C8B-B14F-4D97-AF65-F5344CB8AC3E}">
        <p14:creationId xmlns:p14="http://schemas.microsoft.com/office/powerpoint/2010/main" val="28516983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1F6778-4ADD-9240-1A66-94ED03EEFB44}"/>
              </a:ext>
            </a:extLst>
          </p:cNvPr>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4" name="Title 3">
            <a:extLst>
              <a:ext uri="{FF2B5EF4-FFF2-40B4-BE49-F238E27FC236}">
                <a16:creationId xmlns:a16="http://schemas.microsoft.com/office/drawing/2014/main" id="{7F189FBE-86DF-E27A-E9F8-12F715619981}"/>
              </a:ext>
            </a:extLst>
          </p:cNvPr>
          <p:cNvSpPr>
            <a:spLocks noGrp="1"/>
          </p:cNvSpPr>
          <p:nvPr>
            <p:ph type="title"/>
          </p:nvPr>
        </p:nvSpPr>
        <p:spPr>
          <a:xfrm>
            <a:off x="115552" y="468282"/>
            <a:ext cx="11040000" cy="828000"/>
          </a:xfrm>
        </p:spPr>
        <p:txBody>
          <a:bodyPr/>
          <a:lstStyle/>
          <a:p>
            <a:r>
              <a:rPr lang="en-GB" dirty="0"/>
              <a:t>Understanding the </a:t>
            </a:r>
            <a:r>
              <a:rPr lang="en-GB" dirty="0" err="1"/>
              <a:t>UoR</a:t>
            </a:r>
            <a:r>
              <a:rPr lang="en-GB" dirty="0"/>
              <a:t> ITE Programme</a:t>
            </a:r>
            <a:br>
              <a:rPr lang="en-GB" dirty="0"/>
            </a:br>
            <a:endParaRPr lang="en-GB" dirty="0"/>
          </a:p>
        </p:txBody>
      </p:sp>
      <p:pic>
        <p:nvPicPr>
          <p:cNvPr id="6" name="Picture 5">
            <a:extLst>
              <a:ext uri="{FF2B5EF4-FFF2-40B4-BE49-F238E27FC236}">
                <a16:creationId xmlns:a16="http://schemas.microsoft.com/office/drawing/2014/main" id="{3D01D626-D9F9-9A7A-0624-F052380BF1C7}"/>
              </a:ext>
            </a:extLst>
          </p:cNvPr>
          <p:cNvPicPr>
            <a:picLocks noChangeAspect="1"/>
          </p:cNvPicPr>
          <p:nvPr/>
        </p:nvPicPr>
        <p:blipFill>
          <a:blip r:embed="rId3"/>
          <a:stretch>
            <a:fillRect/>
          </a:stretch>
        </p:blipFill>
        <p:spPr>
          <a:xfrm>
            <a:off x="5412423" y="976125"/>
            <a:ext cx="5292279" cy="2314896"/>
          </a:xfrm>
          <a:prstGeom prst="rect">
            <a:avLst/>
          </a:prstGeom>
        </p:spPr>
      </p:pic>
      <p:pic>
        <p:nvPicPr>
          <p:cNvPr id="13" name="Picture 12">
            <a:extLst>
              <a:ext uri="{FF2B5EF4-FFF2-40B4-BE49-F238E27FC236}">
                <a16:creationId xmlns:a16="http://schemas.microsoft.com/office/drawing/2014/main" id="{15521FA0-D6A9-3B4E-FC5A-F2D56B3F6763}"/>
              </a:ext>
            </a:extLst>
          </p:cNvPr>
          <p:cNvPicPr>
            <a:picLocks noChangeAspect="1"/>
          </p:cNvPicPr>
          <p:nvPr/>
        </p:nvPicPr>
        <p:blipFill>
          <a:blip r:embed="rId4"/>
          <a:stretch>
            <a:fillRect/>
          </a:stretch>
        </p:blipFill>
        <p:spPr>
          <a:xfrm>
            <a:off x="8184232" y="3522222"/>
            <a:ext cx="2693644" cy="2523263"/>
          </a:xfrm>
          <a:prstGeom prst="rect">
            <a:avLst/>
          </a:prstGeom>
        </p:spPr>
      </p:pic>
      <p:pic>
        <p:nvPicPr>
          <p:cNvPr id="5" name="Picture 4">
            <a:extLst>
              <a:ext uri="{FF2B5EF4-FFF2-40B4-BE49-F238E27FC236}">
                <a16:creationId xmlns:a16="http://schemas.microsoft.com/office/drawing/2014/main" id="{1A794939-D7F7-A9B2-7713-4892F9B7D6B7}"/>
              </a:ext>
            </a:extLst>
          </p:cNvPr>
          <p:cNvPicPr>
            <a:picLocks noChangeAspect="1"/>
          </p:cNvPicPr>
          <p:nvPr/>
        </p:nvPicPr>
        <p:blipFill>
          <a:blip r:embed="rId5"/>
          <a:stretch>
            <a:fillRect/>
          </a:stretch>
        </p:blipFill>
        <p:spPr>
          <a:xfrm>
            <a:off x="5520930" y="3306332"/>
            <a:ext cx="2438216" cy="3291020"/>
          </a:xfrm>
          <a:prstGeom prst="rect">
            <a:avLst/>
          </a:prstGeom>
        </p:spPr>
      </p:pic>
      <p:pic>
        <p:nvPicPr>
          <p:cNvPr id="9" name="Picture 8">
            <a:extLst>
              <a:ext uri="{FF2B5EF4-FFF2-40B4-BE49-F238E27FC236}">
                <a16:creationId xmlns:a16="http://schemas.microsoft.com/office/drawing/2014/main" id="{B942370A-2CBF-090D-E0BF-D7150B134A31}"/>
              </a:ext>
            </a:extLst>
          </p:cNvPr>
          <p:cNvPicPr>
            <a:picLocks noChangeAspect="1"/>
          </p:cNvPicPr>
          <p:nvPr/>
        </p:nvPicPr>
        <p:blipFill>
          <a:blip r:embed="rId6"/>
          <a:stretch>
            <a:fillRect/>
          </a:stretch>
        </p:blipFill>
        <p:spPr>
          <a:xfrm>
            <a:off x="695400" y="882282"/>
            <a:ext cx="3528392" cy="5653716"/>
          </a:xfrm>
          <a:prstGeom prst="rect">
            <a:avLst/>
          </a:prstGeom>
        </p:spPr>
      </p:pic>
    </p:spTree>
    <p:extLst>
      <p:ext uri="{BB962C8B-B14F-4D97-AF65-F5344CB8AC3E}">
        <p14:creationId xmlns:p14="http://schemas.microsoft.com/office/powerpoint/2010/main" val="7671945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A1CFF-BD1F-FE5C-9473-C837B302FF3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1CBC2A-9C5A-DA5B-5552-4A71BA926634}"/>
              </a:ext>
            </a:extLst>
          </p:cNvPr>
          <p:cNvSpPr>
            <a:spLocks noGrp="1"/>
          </p:cNvSpPr>
          <p:nvPr>
            <p:ph type="sldNum" sz="quarter" idx="10"/>
          </p:nvPr>
        </p:nvSpPr>
        <p:spPr/>
        <p:txBody>
          <a:bodyPr wrap="square" anchor="t">
            <a:normAutofit/>
          </a:bodyPr>
          <a:lstStyle/>
          <a:p>
            <a:pPr>
              <a:spcAft>
                <a:spcPts val="600"/>
              </a:spcAft>
            </a:pPr>
            <a:fld id="{DCF6A46F-80AB-49F3-8C7E-9717ED945456}" type="slidenum">
              <a:rPr lang="en-GB" altLang="en-US" smtClean="0"/>
              <a:pPr>
                <a:spcAft>
                  <a:spcPts val="600"/>
                </a:spcAft>
              </a:pPr>
              <a:t>6</a:t>
            </a:fld>
            <a:endParaRPr lang="en-GB" altLang="en-US"/>
          </a:p>
        </p:txBody>
      </p:sp>
      <p:pic>
        <p:nvPicPr>
          <p:cNvPr id="7170" name="Picture 2">
            <a:extLst>
              <a:ext uri="{FF2B5EF4-FFF2-40B4-BE49-F238E27FC236}">
                <a16:creationId xmlns:a16="http://schemas.microsoft.com/office/drawing/2014/main" id="{D73B6887-517B-8037-1E63-98F5BDFF2E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7368" y="548680"/>
            <a:ext cx="11040000" cy="1959600"/>
          </a:xfrm>
          <a:prstGeom prst="rect">
            <a:avLst/>
          </a:prstGeom>
          <a:solidFill>
            <a:srgbClr val="FFFFFF"/>
          </a:solidFill>
        </p:spPr>
      </p:pic>
      <p:pic>
        <p:nvPicPr>
          <p:cNvPr id="7172" name="Picture 4">
            <a:extLst>
              <a:ext uri="{FF2B5EF4-FFF2-40B4-BE49-F238E27FC236}">
                <a16:creationId xmlns:a16="http://schemas.microsoft.com/office/drawing/2014/main" id="{2EC1F265-CBC3-2945-373B-F5199750B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481" y="3083663"/>
            <a:ext cx="10515600" cy="372427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A9EF27C4-A5CC-BCEA-4375-9E2CEFDF5F34}"/>
              </a:ext>
            </a:extLst>
          </p:cNvPr>
          <p:cNvSpPr/>
          <p:nvPr/>
        </p:nvSpPr>
        <p:spPr>
          <a:xfrm>
            <a:off x="6934200" y="2508280"/>
            <a:ext cx="432048" cy="1152128"/>
          </a:xfrm>
          <a:prstGeom prst="downArrow">
            <a:avLst/>
          </a:prstGeom>
          <a:solidFill>
            <a:schemeClr val="accent1"/>
          </a:solidFill>
          <a:ln w="38100">
            <a:solidFill>
              <a:schemeClr val="accent1"/>
            </a:solidFill>
          </a:ln>
        </p:spPr>
        <p:txBody>
          <a:bodyPr wrap="none" rtlCol="0" anchor="ctr">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algn="ctr"/>
            <a:endParaRPr lang="en-GB">
              <a:solidFill>
                <a:schemeClr val="tx2"/>
              </a:solidFill>
              <a:latin typeface="+mn-lt"/>
            </a:endParaRPr>
          </a:p>
        </p:txBody>
      </p:sp>
      <p:sp>
        <p:nvSpPr>
          <p:cNvPr id="8" name="TextBox 7">
            <a:extLst>
              <a:ext uri="{FF2B5EF4-FFF2-40B4-BE49-F238E27FC236}">
                <a16:creationId xmlns:a16="http://schemas.microsoft.com/office/drawing/2014/main" id="{54A12FBE-039C-0FDC-2B3B-A7F1A57565D4}"/>
              </a:ext>
            </a:extLst>
          </p:cNvPr>
          <p:cNvSpPr txBox="1"/>
          <p:nvPr/>
        </p:nvSpPr>
        <p:spPr>
          <a:xfrm>
            <a:off x="3143672" y="148570"/>
            <a:ext cx="6106884" cy="400110"/>
          </a:xfrm>
          <a:prstGeom prst="rect">
            <a:avLst/>
          </a:prstGeom>
          <a:solidFill>
            <a:schemeClr val="accent5">
              <a:lumMod val="20000"/>
              <a:lumOff val="80000"/>
            </a:schemeClr>
          </a:solidFill>
        </p:spPr>
        <p:txBody>
          <a:bodyPr wrap="square">
            <a:spAutoFit/>
          </a:bodyPr>
          <a:lstStyle/>
          <a:p>
            <a:r>
              <a:rPr lang="en-GB">
                <a:hlinkClick r:id="rId5"/>
              </a:rPr>
              <a:t>https://sitesb.reading.ac.uk/ioe-mentoring/</a:t>
            </a:r>
            <a:r>
              <a:rPr lang="en-GB"/>
              <a:t> </a:t>
            </a:r>
          </a:p>
        </p:txBody>
      </p:sp>
    </p:spTree>
    <p:extLst>
      <p:ext uri="{BB962C8B-B14F-4D97-AF65-F5344CB8AC3E}">
        <p14:creationId xmlns:p14="http://schemas.microsoft.com/office/powerpoint/2010/main" val="4899253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9CD031-191B-CC1B-F390-296E48B057FA}"/>
              </a:ext>
            </a:extLst>
          </p:cNvPr>
          <p:cNvSpPr>
            <a:spLocks noGrp="1"/>
          </p:cNvSpPr>
          <p:nvPr>
            <p:ph idx="1"/>
          </p:nvPr>
        </p:nvSpPr>
        <p:spPr>
          <a:xfrm>
            <a:off x="415822" y="1279970"/>
            <a:ext cx="4600058" cy="3960000"/>
          </a:xfrm>
        </p:spPr>
        <p:txBody>
          <a:bodyPr/>
          <a:lstStyle/>
          <a:p>
            <a:r>
              <a:rPr lang="en-GB" dirty="0"/>
              <a:t>Mentor role: range of support</a:t>
            </a:r>
          </a:p>
          <a:p>
            <a:r>
              <a:rPr lang="en-GB" dirty="0"/>
              <a:t>Stages of development: </a:t>
            </a:r>
          </a:p>
        </p:txBody>
      </p:sp>
      <p:sp>
        <p:nvSpPr>
          <p:cNvPr id="3" name="Slide Number Placeholder 2">
            <a:extLst>
              <a:ext uri="{FF2B5EF4-FFF2-40B4-BE49-F238E27FC236}">
                <a16:creationId xmlns:a16="http://schemas.microsoft.com/office/drawing/2014/main" id="{3BE84B68-8E16-E6C6-F2EB-5C135271A51C}"/>
              </a:ext>
            </a:extLst>
          </p:cNvPr>
          <p:cNvSpPr>
            <a:spLocks noGrp="1"/>
          </p:cNvSpPr>
          <p:nvPr>
            <p:ph type="sldNum" sz="quarter" idx="10"/>
          </p:nvPr>
        </p:nvSpPr>
        <p:spPr/>
        <p:txBody>
          <a:bodyPr/>
          <a:lstStyle/>
          <a:p>
            <a:fld id="{DCF6A46F-80AB-49F3-8C7E-9717ED945456}" type="slidenum">
              <a:rPr lang="en-GB" altLang="en-US" smtClean="0"/>
              <a:pPr/>
              <a:t>7</a:t>
            </a:fld>
            <a:endParaRPr lang="en-GB" altLang="en-US"/>
          </a:p>
        </p:txBody>
      </p:sp>
      <p:sp>
        <p:nvSpPr>
          <p:cNvPr id="4" name="Title 3">
            <a:extLst>
              <a:ext uri="{FF2B5EF4-FFF2-40B4-BE49-F238E27FC236}">
                <a16:creationId xmlns:a16="http://schemas.microsoft.com/office/drawing/2014/main" id="{5A51FFE4-FDFB-924B-B4DC-6CCF53CDEFA1}"/>
              </a:ext>
            </a:extLst>
          </p:cNvPr>
          <p:cNvSpPr>
            <a:spLocks noGrp="1"/>
          </p:cNvSpPr>
          <p:nvPr>
            <p:ph type="title"/>
          </p:nvPr>
        </p:nvSpPr>
        <p:spPr>
          <a:xfrm>
            <a:off x="407368" y="161960"/>
            <a:ext cx="11040000" cy="828000"/>
          </a:xfrm>
        </p:spPr>
        <p:txBody>
          <a:bodyPr/>
          <a:lstStyle/>
          <a:p>
            <a:r>
              <a:rPr lang="en-GB" dirty="0"/>
              <a:t>Being a School B Mentor</a:t>
            </a:r>
          </a:p>
        </p:txBody>
      </p:sp>
      <p:sp>
        <p:nvSpPr>
          <p:cNvPr id="5" name="TextBox 6">
            <a:extLst>
              <a:ext uri="{FF2B5EF4-FFF2-40B4-BE49-F238E27FC236}">
                <a16:creationId xmlns:a16="http://schemas.microsoft.com/office/drawing/2014/main" id="{9C981AE7-F35A-4681-AADB-D83FF5807BCA}"/>
              </a:ext>
            </a:extLst>
          </p:cNvPr>
          <p:cNvSpPr txBox="1"/>
          <p:nvPr/>
        </p:nvSpPr>
        <p:spPr>
          <a:xfrm>
            <a:off x="7052440" y="989960"/>
            <a:ext cx="5139560" cy="2831544"/>
          </a:xfrm>
          <a:prstGeom prst="rect">
            <a:avLst/>
          </a:prstGeom>
          <a:noFill/>
        </p:spPr>
        <p:txBody>
          <a:bodyPr wrap="square" rtlCol="0">
            <a:spAutoFit/>
          </a:bodyPr>
          <a:ls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a:lstStyle>
          <a:p>
            <a:pPr marL="514350" indent="-514350">
              <a:buFont typeface="+mj-lt"/>
              <a:buAutoNum type="arabicPeriod"/>
            </a:pPr>
            <a:r>
              <a:rPr lang="en-GB" sz="3200" dirty="0"/>
              <a:t>Early idealism</a:t>
            </a:r>
          </a:p>
          <a:p>
            <a:pPr marL="514350" indent="-514350">
              <a:buFont typeface="+mj-lt"/>
              <a:buAutoNum type="arabicPeriod"/>
            </a:pPr>
            <a:r>
              <a:rPr lang="en-GB" sz="3200" dirty="0"/>
              <a:t>Personal survival</a:t>
            </a:r>
          </a:p>
          <a:p>
            <a:pPr marL="514350" indent="-514350">
              <a:buFont typeface="+mj-lt"/>
              <a:buAutoNum type="arabicPeriod"/>
            </a:pPr>
            <a:r>
              <a:rPr lang="en-GB" sz="3200" dirty="0"/>
              <a:t>Dealing with difficulties</a:t>
            </a:r>
          </a:p>
          <a:p>
            <a:pPr marL="514350" indent="-514350">
              <a:buFont typeface="+mj-lt"/>
              <a:buAutoNum type="arabicPeriod"/>
            </a:pPr>
            <a:r>
              <a:rPr lang="en-GB" sz="3200" dirty="0"/>
              <a:t>Hitting a plateau</a:t>
            </a:r>
          </a:p>
          <a:p>
            <a:pPr marL="514350" indent="-514350">
              <a:buFont typeface="+mj-lt"/>
              <a:buAutoNum type="arabicPeriod"/>
            </a:pPr>
            <a:r>
              <a:rPr lang="en-GB" sz="3200" dirty="0"/>
              <a:t>Moving on</a:t>
            </a:r>
            <a:r>
              <a:rPr lang="en-GB" sz="3200" b="1" dirty="0"/>
              <a:t> </a:t>
            </a:r>
            <a:r>
              <a:rPr lang="en-US" sz="1800" b="0" i="0" u="none" strike="noStrike" dirty="0">
                <a:solidFill>
                  <a:srgbClr val="000000"/>
                </a:solidFill>
                <a:effectLst/>
                <a:latin typeface="Effra" panose="020B0604020202020204" charset="0"/>
              </a:rPr>
              <a:t>(Furlong &amp; Maynard ,1995; Burn et al, 2015)</a:t>
            </a:r>
            <a:r>
              <a:rPr lang="en-US" sz="1800" b="0" i="0" dirty="0">
                <a:solidFill>
                  <a:srgbClr val="808080"/>
                </a:solidFill>
                <a:effectLst/>
                <a:latin typeface="Effra" panose="020B0604020202020204" charset="0"/>
              </a:rPr>
              <a:t>​</a:t>
            </a:r>
            <a:endParaRPr lang="en-GB" sz="3200" b="1" dirty="0"/>
          </a:p>
        </p:txBody>
      </p:sp>
      <p:sp>
        <p:nvSpPr>
          <p:cNvPr id="6" name="Rectangle: Rounded Corners 5">
            <a:extLst>
              <a:ext uri="{FF2B5EF4-FFF2-40B4-BE49-F238E27FC236}">
                <a16:creationId xmlns:a16="http://schemas.microsoft.com/office/drawing/2014/main" id="{7E92C15B-3BD7-3284-D8B6-2B8D5FDF8081}"/>
              </a:ext>
            </a:extLst>
          </p:cNvPr>
          <p:cNvSpPr/>
          <p:nvPr/>
        </p:nvSpPr>
        <p:spPr>
          <a:xfrm>
            <a:off x="407368" y="2741809"/>
            <a:ext cx="6264696" cy="3473291"/>
          </a:xfrm>
          <a:prstGeom prst="roundRect">
            <a:avLst/>
          </a:prstGeom>
          <a:solidFill>
            <a:srgbClr val="FFC000"/>
          </a:solidFill>
          <a:ln w="38100">
            <a:solidFill>
              <a:schemeClr val="accent1"/>
            </a:solidFill>
          </a:ln>
        </p:spPr>
        <p:txBody>
          <a:bodyPr wrap="square" rtlCol="0" anchor="ctr">
            <a:spAutoFit/>
          </a:bodyPr>
          <a:lstStyle/>
          <a:p>
            <a:r>
              <a:rPr lang="en-GB" sz="1800" b="1" u="sng" dirty="0"/>
              <a:t>SUGGESTIONS:</a:t>
            </a:r>
          </a:p>
          <a:p>
            <a:pPr marL="342900" indent="-342900">
              <a:buFont typeface="+mj-lt"/>
              <a:buAutoNum type="arabicPeriod"/>
            </a:pPr>
            <a:r>
              <a:rPr lang="en-GB" sz="1800" b="1" dirty="0"/>
              <a:t>Establish a positive relationship </a:t>
            </a:r>
            <a:r>
              <a:rPr lang="en-GB" sz="1800" dirty="0"/>
              <a:t>from the outset, showing that you believe they are significant, competent, and likeable.</a:t>
            </a:r>
          </a:p>
          <a:p>
            <a:pPr marL="342900" indent="-342900">
              <a:buFont typeface="+mj-lt"/>
              <a:buAutoNum type="arabicPeriod"/>
            </a:pPr>
            <a:r>
              <a:rPr lang="en-GB" sz="1800" dirty="0"/>
              <a:t>Use the </a:t>
            </a:r>
            <a:r>
              <a:rPr lang="en-GB" sz="1800" b="1" dirty="0"/>
              <a:t>reflective cycle questions* </a:t>
            </a:r>
            <a:r>
              <a:rPr lang="en-GB" sz="1800" dirty="0"/>
              <a:t>to help structure your conversations. </a:t>
            </a:r>
          </a:p>
          <a:p>
            <a:pPr marL="342900" indent="-342900">
              <a:buFont typeface="+mj-lt"/>
              <a:buAutoNum type="arabicPeriod"/>
            </a:pPr>
            <a:r>
              <a:rPr lang="en-GB" sz="1800" b="1" dirty="0"/>
              <a:t>Be explicit </a:t>
            </a:r>
            <a:r>
              <a:rPr lang="en-GB" sz="1800" dirty="0"/>
              <a:t>about </a:t>
            </a:r>
            <a:r>
              <a:rPr lang="en-GB" sz="1800" b="1" dirty="0"/>
              <a:t>what</a:t>
            </a:r>
            <a:r>
              <a:rPr lang="en-GB" sz="1800" dirty="0"/>
              <a:t> you do, </a:t>
            </a:r>
            <a:r>
              <a:rPr lang="en-GB" sz="1800" b="1" dirty="0"/>
              <a:t>how</a:t>
            </a:r>
            <a:r>
              <a:rPr lang="en-GB" sz="1800" dirty="0"/>
              <a:t> you do it and </a:t>
            </a:r>
            <a:r>
              <a:rPr lang="en-GB" sz="1800" b="1" dirty="0"/>
              <a:t>why</a:t>
            </a:r>
            <a:r>
              <a:rPr lang="en-GB" sz="1800" dirty="0"/>
              <a:t> you do it. </a:t>
            </a:r>
          </a:p>
          <a:p>
            <a:pPr marL="342900" indent="-342900">
              <a:buFont typeface="+mj-lt"/>
              <a:buAutoNum type="arabicPeriod"/>
            </a:pPr>
            <a:r>
              <a:rPr lang="en-GB" sz="1800" b="1" dirty="0"/>
              <a:t>Plan topics </a:t>
            </a:r>
            <a:r>
              <a:rPr lang="en-GB" sz="1800" dirty="0"/>
              <a:t>to cover at different stages of the course.</a:t>
            </a:r>
          </a:p>
          <a:p>
            <a:pPr marL="342900" indent="-342900">
              <a:buFont typeface="+mj-lt"/>
              <a:buAutoNum type="arabicPeriod"/>
            </a:pPr>
            <a:r>
              <a:rPr lang="en-GB" sz="1800" dirty="0"/>
              <a:t>Highlight </a:t>
            </a:r>
            <a:r>
              <a:rPr lang="en-GB" sz="1800" b="1" dirty="0"/>
              <a:t>praise</a:t>
            </a:r>
            <a:r>
              <a:rPr lang="en-GB" sz="1800" dirty="0"/>
              <a:t> and make it specific. </a:t>
            </a:r>
          </a:p>
          <a:p>
            <a:r>
              <a:rPr lang="en-GB" sz="1800" dirty="0"/>
              <a:t>*See later slide</a:t>
            </a:r>
          </a:p>
        </p:txBody>
      </p:sp>
      <p:sp>
        <p:nvSpPr>
          <p:cNvPr id="7" name="Arrow: Right 6">
            <a:extLst>
              <a:ext uri="{FF2B5EF4-FFF2-40B4-BE49-F238E27FC236}">
                <a16:creationId xmlns:a16="http://schemas.microsoft.com/office/drawing/2014/main" id="{3450C19C-1A8C-3C0F-A4F9-A5717D806DDE}"/>
              </a:ext>
            </a:extLst>
          </p:cNvPr>
          <p:cNvSpPr/>
          <p:nvPr/>
        </p:nvSpPr>
        <p:spPr>
          <a:xfrm>
            <a:off x="4223792" y="1766679"/>
            <a:ext cx="2684632" cy="306467"/>
          </a:xfrm>
          <a:prstGeom prst="rightArrow">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2420725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37A1B5-4ACD-DB34-5E9A-E19028E8DB37}"/>
              </a:ext>
            </a:extLst>
          </p:cNvPr>
          <p:cNvSpPr>
            <a:spLocks noGrp="1"/>
          </p:cNvSpPr>
          <p:nvPr>
            <p:ph idx="1"/>
          </p:nvPr>
        </p:nvSpPr>
        <p:spPr/>
        <p:txBody>
          <a:bodyPr/>
          <a:lstStyle/>
          <a:p>
            <a:pPr algn="l" rtl="0" fontAlgn="base"/>
            <a:r>
              <a:rPr lang="en-GB" b="1" i="0" u="none" strike="noStrike" dirty="0">
                <a:solidFill>
                  <a:srgbClr val="000000"/>
                </a:solidFill>
                <a:effectLst/>
                <a:latin typeface="Effra" panose="020B0604020202020204" charset="0"/>
              </a:rPr>
              <a:t>Professional support </a:t>
            </a:r>
            <a:r>
              <a:rPr lang="en-GB" b="0" i="0" u="none" strike="noStrike" dirty="0">
                <a:solidFill>
                  <a:srgbClr val="000000"/>
                </a:solidFill>
                <a:effectLst/>
                <a:latin typeface="Effra" panose="020B0604020202020204" charset="0"/>
              </a:rPr>
              <a:t>(such as showing the trainee how to put ‘praise points’ onto the database and discussing when this would be appropriate)</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Pedagogic support </a:t>
            </a:r>
            <a:r>
              <a:rPr lang="en-GB" b="0" i="0" u="none" strike="noStrike" dirty="0">
                <a:solidFill>
                  <a:srgbClr val="000000"/>
                </a:solidFill>
                <a:effectLst/>
                <a:latin typeface="Effra" panose="020B0604020202020204" charset="0"/>
              </a:rPr>
              <a:t>(such as demonstrating how to ‘model’ some writing during a lesson and discussing how it worked afterwards)</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Academic support </a:t>
            </a:r>
            <a:r>
              <a:rPr lang="en-GB" b="0" i="0" u="none" strike="noStrike" dirty="0">
                <a:solidFill>
                  <a:srgbClr val="000000"/>
                </a:solidFill>
                <a:effectLst/>
                <a:latin typeface="Effra" panose="020B0604020202020204" charset="0"/>
              </a:rPr>
              <a:t>(such as suggesting a book on basic grammar knowledge that you’ve read) </a:t>
            </a:r>
            <a:r>
              <a:rPr lang="en-US" b="0" i="0" dirty="0">
                <a:solidFill>
                  <a:srgbClr val="808080"/>
                </a:solidFill>
                <a:effectLst/>
                <a:latin typeface="Effra" panose="020B0604020202020204" charset="0"/>
              </a:rPr>
              <a:t>​</a:t>
            </a:r>
            <a:endParaRPr lang="en-US" b="0" i="0" dirty="0">
              <a:solidFill>
                <a:srgbClr val="444444"/>
              </a:solidFill>
              <a:effectLst/>
              <a:latin typeface="Calibri" panose="020F0502020204030204" pitchFamily="34" charset="0"/>
            </a:endParaRPr>
          </a:p>
          <a:p>
            <a:pPr algn="l" rtl="0" fontAlgn="base"/>
            <a:r>
              <a:rPr lang="en-GB" b="1" i="0" u="none" strike="noStrike" dirty="0">
                <a:solidFill>
                  <a:srgbClr val="000000"/>
                </a:solidFill>
                <a:effectLst/>
                <a:latin typeface="Effra" panose="020B0604020202020204" charset="0"/>
              </a:rPr>
              <a:t>Emotional support </a:t>
            </a:r>
            <a:r>
              <a:rPr lang="en-GB" b="0" i="0" u="none" strike="noStrike" dirty="0">
                <a:solidFill>
                  <a:srgbClr val="000000"/>
                </a:solidFill>
                <a:effectLst/>
                <a:latin typeface="Effra" panose="020B0604020202020204" charset="0"/>
              </a:rPr>
              <a:t>(such as comforting them if they have a difficult lesson) (Roberts, 2020)</a:t>
            </a:r>
          </a:p>
          <a:p>
            <a:pPr algn="l" rtl="0" fontAlgn="base"/>
            <a:r>
              <a:rPr lang="en-GB" dirty="0">
                <a:solidFill>
                  <a:srgbClr val="000000"/>
                </a:solidFill>
                <a:highlight>
                  <a:srgbClr val="00FFFF"/>
                </a:highlight>
                <a:latin typeface="Effra" panose="020B0604020202020204" charset="0"/>
              </a:rPr>
              <a:t>Any other examples for the four above?</a:t>
            </a:r>
          </a:p>
          <a:p>
            <a:pPr algn="l" rtl="0" fontAlgn="base"/>
            <a:r>
              <a:rPr lang="en-GB" dirty="0">
                <a:solidFill>
                  <a:srgbClr val="000000"/>
                </a:solidFill>
                <a:highlight>
                  <a:srgbClr val="00FFFF"/>
                </a:highlight>
                <a:latin typeface="Effra" panose="020B0604020202020204" charset="0"/>
              </a:rPr>
              <a:t>Any other kinds of support?</a:t>
            </a:r>
            <a:endParaRPr lang="en-GB" b="0" i="0" u="none" strike="noStrike" dirty="0">
              <a:solidFill>
                <a:srgbClr val="000000"/>
              </a:solidFill>
              <a:effectLst/>
              <a:highlight>
                <a:srgbClr val="00FFFF"/>
              </a:highlight>
              <a:latin typeface="Effra" panose="020B0604020202020204" charset="0"/>
            </a:endParaRPr>
          </a:p>
          <a:p>
            <a:endParaRPr lang="en-GB" dirty="0"/>
          </a:p>
        </p:txBody>
      </p:sp>
      <p:sp>
        <p:nvSpPr>
          <p:cNvPr id="3" name="Slide Number Placeholder 2">
            <a:extLst>
              <a:ext uri="{FF2B5EF4-FFF2-40B4-BE49-F238E27FC236}">
                <a16:creationId xmlns:a16="http://schemas.microsoft.com/office/drawing/2014/main" id="{5F05D107-C93A-06F4-582D-1E850D5C895B}"/>
              </a:ext>
            </a:extLst>
          </p:cNvPr>
          <p:cNvSpPr>
            <a:spLocks noGrp="1"/>
          </p:cNvSpPr>
          <p:nvPr>
            <p:ph type="sldNum" sz="quarter" idx="10"/>
          </p:nvPr>
        </p:nvSpPr>
        <p:spPr/>
        <p:txBody>
          <a:bodyPr/>
          <a:lstStyle/>
          <a:p>
            <a:fld id="{DCF6A46F-80AB-49F3-8C7E-9717ED945456}" type="slidenum">
              <a:rPr lang="en-GB" altLang="en-US" smtClean="0"/>
              <a:pPr/>
              <a:t>8</a:t>
            </a:fld>
            <a:endParaRPr lang="en-GB" altLang="en-US"/>
          </a:p>
        </p:txBody>
      </p:sp>
      <p:sp>
        <p:nvSpPr>
          <p:cNvPr id="4" name="Title 3">
            <a:extLst>
              <a:ext uri="{FF2B5EF4-FFF2-40B4-BE49-F238E27FC236}">
                <a16:creationId xmlns:a16="http://schemas.microsoft.com/office/drawing/2014/main" id="{692F39E8-BF6F-DDC7-3CBE-476EAB4C7265}"/>
              </a:ext>
            </a:extLst>
          </p:cNvPr>
          <p:cNvSpPr>
            <a:spLocks noGrp="1"/>
          </p:cNvSpPr>
          <p:nvPr>
            <p:ph type="title"/>
          </p:nvPr>
        </p:nvSpPr>
        <p:spPr/>
        <p:txBody>
          <a:bodyPr/>
          <a:lstStyle/>
          <a:p>
            <a:r>
              <a:rPr lang="en-GB" dirty="0"/>
              <a:t>Range of support mentors provide</a:t>
            </a:r>
          </a:p>
        </p:txBody>
      </p:sp>
    </p:spTree>
    <p:extLst>
      <p:ext uri="{BB962C8B-B14F-4D97-AF65-F5344CB8AC3E}">
        <p14:creationId xmlns:p14="http://schemas.microsoft.com/office/powerpoint/2010/main" val="36672632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0C1C3-3967-B3C6-6127-644FCF0F70FA}"/>
              </a:ext>
            </a:extLst>
          </p:cNvPr>
          <p:cNvSpPr>
            <a:spLocks noGrp="1"/>
          </p:cNvSpPr>
          <p:nvPr>
            <p:ph idx="1"/>
          </p:nvPr>
        </p:nvSpPr>
        <p:spPr>
          <a:xfrm>
            <a:off x="566402" y="2393504"/>
            <a:ext cx="11040000" cy="4464496"/>
          </a:xfrm>
        </p:spPr>
        <p:txBody>
          <a:bodyPr/>
          <a:lstStyle/>
          <a:p>
            <a:pPr marL="0" indent="0">
              <a:buNone/>
            </a:pPr>
            <a:r>
              <a:rPr lang="en-US" sz="2800" dirty="0"/>
              <a:t>‘Mentors who have volunteered for their role, and those who are within the same key stage and/or subject area specialties as their mentees, are more likely to develop effective relationships’ (</a:t>
            </a:r>
            <a:r>
              <a:rPr lang="en-US" sz="2800" dirty="0" err="1"/>
              <a:t>NIoT</a:t>
            </a:r>
            <a:r>
              <a:rPr lang="en-US" sz="2800" dirty="0"/>
              <a:t>, 2023, p4)</a:t>
            </a:r>
          </a:p>
          <a:p>
            <a:pPr marL="0" indent="0">
              <a:buNone/>
            </a:pPr>
            <a:endParaRPr lang="en-US" sz="2800" dirty="0"/>
          </a:p>
          <a:p>
            <a:pPr marL="0" indent="0">
              <a:buNone/>
            </a:pPr>
            <a:r>
              <a:rPr lang="en-US" sz="2800" dirty="0">
                <a:highlight>
                  <a:srgbClr val="00FFFF"/>
                </a:highlight>
              </a:rPr>
              <a:t>As an MFL mentor - what can you offer an RPT that no one else can?</a:t>
            </a:r>
          </a:p>
        </p:txBody>
      </p:sp>
      <p:sp>
        <p:nvSpPr>
          <p:cNvPr id="3" name="Slide Number Placeholder 2">
            <a:extLst>
              <a:ext uri="{FF2B5EF4-FFF2-40B4-BE49-F238E27FC236}">
                <a16:creationId xmlns:a16="http://schemas.microsoft.com/office/drawing/2014/main" id="{77C3A454-100B-4365-0854-FEFAC79E0C54}"/>
              </a:ext>
            </a:extLst>
          </p:cNvPr>
          <p:cNvSpPr>
            <a:spLocks noGrp="1"/>
          </p:cNvSpPr>
          <p:nvPr>
            <p:ph type="sldNum" sz="quarter" idx="10"/>
          </p:nvPr>
        </p:nvSpPr>
        <p:spPr/>
        <p:txBody>
          <a:bodyPr/>
          <a:lstStyle/>
          <a:p>
            <a:fld id="{DCF6A46F-80AB-49F3-8C7E-9717ED945456}" type="slidenum">
              <a:rPr lang="en-GB" altLang="en-US" smtClean="0"/>
              <a:pPr/>
              <a:t>9</a:t>
            </a:fld>
            <a:endParaRPr lang="en-GB" altLang="en-US"/>
          </a:p>
        </p:txBody>
      </p:sp>
      <p:sp>
        <p:nvSpPr>
          <p:cNvPr id="4" name="Title 3">
            <a:extLst>
              <a:ext uri="{FF2B5EF4-FFF2-40B4-BE49-F238E27FC236}">
                <a16:creationId xmlns:a16="http://schemas.microsoft.com/office/drawing/2014/main" id="{1021001C-610A-087D-F149-EFD58B3A7FBC}"/>
              </a:ext>
            </a:extLst>
          </p:cNvPr>
          <p:cNvSpPr>
            <a:spLocks noGrp="1"/>
          </p:cNvSpPr>
          <p:nvPr>
            <p:ph type="title"/>
          </p:nvPr>
        </p:nvSpPr>
        <p:spPr>
          <a:xfrm>
            <a:off x="566402" y="1196752"/>
            <a:ext cx="11040000" cy="828000"/>
          </a:xfrm>
        </p:spPr>
        <p:txBody>
          <a:bodyPr/>
          <a:lstStyle/>
          <a:p>
            <a:r>
              <a:rPr lang="en-GB" dirty="0"/>
              <a:t>Being an MFL Mentor</a:t>
            </a:r>
          </a:p>
        </p:txBody>
      </p:sp>
    </p:spTree>
    <p:extLst>
      <p:ext uri="{BB962C8B-B14F-4D97-AF65-F5344CB8AC3E}">
        <p14:creationId xmlns:p14="http://schemas.microsoft.com/office/powerpoint/2010/main" val="3893665235"/>
      </p:ext>
    </p:extLst>
  </p:cSld>
  <p:clrMapOvr>
    <a:masterClrMapping/>
  </p:clrMapOvr>
  <p:transition>
    <p:fade/>
  </p:transition>
</p:sld>
</file>

<file path=ppt/theme/theme1.xml><?xml version="1.0" encoding="utf-8"?>
<a:theme xmlns:a="http://schemas.openxmlformats.org/drawingml/2006/main" name="UoR Theme">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colours black hyperlink text">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e0a3c23-ccde-419c-9ef7-1f51bddefd6e">
      <UserInfo>
        <DisplayName>Lindsey Ford</DisplayName>
        <AccountId>85</AccountId>
        <AccountType/>
      </UserInfo>
      <UserInfo>
        <DisplayName>William Bailey-Watson</DisplayName>
        <AccountId>14</AccountId>
        <AccountType/>
      </UserInfo>
      <UserInfo>
        <DisplayName>Mark Aitchison</DisplayName>
        <AccountId>61</AccountId>
        <AccountType/>
      </UserInfo>
      <UserInfo>
        <DisplayName>Martin Sutton</DisplayName>
        <AccountId>25</AccountId>
        <AccountType/>
      </UserInfo>
      <UserInfo>
        <DisplayName>Barbara King</DisplayName>
        <AccountId>13</AccountId>
        <AccountType/>
      </UserInfo>
      <UserInfo>
        <DisplayName>Harvey Grout</DisplayName>
        <AccountId>23</AccountId>
        <AccountType/>
      </UserInfo>
      <UserInfo>
        <DisplayName>Andrew Happle</DisplayName>
        <AccountId>12</AccountId>
        <AccountType/>
      </UserInfo>
      <UserInfo>
        <DisplayName>Caroline Foulkes</DisplayName>
        <AccountId>21</AccountId>
        <AccountType/>
      </UserInfo>
      <UserInfo>
        <DisplayName>Melanie Jay</DisplayName>
        <AccountId>22</AccountId>
        <AccountType/>
      </UserInfo>
      <UserInfo>
        <DisplayName>Rachel Roberts</DisplayName>
        <AccountId>27</AccountId>
        <AccountType/>
      </UserInfo>
      <UserInfo>
        <DisplayName>Graham Goldthorpe</DisplayName>
        <AccountId>24</AccountId>
        <AccountType/>
      </UserInfo>
      <UserInfo>
        <DisplayName>Richard Harris</DisplayName>
        <AccountId>54</AccountId>
        <AccountType/>
      </UserInfo>
    </SharedWithUsers>
    <TaxCatchAll xmlns="9e0a3c23-ccde-419c-9ef7-1f51bddefd6e" xsi:nil="true"/>
    <lcf76f155ced4ddcb4097134ff3c332f xmlns="2b8537fe-c0e8-4664-abe1-a2741563a2b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89C5FCB1825B4F94E1675DE2173836" ma:contentTypeVersion="18" ma:contentTypeDescription="Create a new document." ma:contentTypeScope="" ma:versionID="607a1d5c727db41c71f751b91207dff2">
  <xsd:schema xmlns:xsd="http://www.w3.org/2001/XMLSchema" xmlns:xs="http://www.w3.org/2001/XMLSchema" xmlns:p="http://schemas.microsoft.com/office/2006/metadata/properties" xmlns:ns2="2b8537fe-c0e8-4664-abe1-a2741563a2b3" xmlns:ns3="9e0a3c23-ccde-419c-9ef7-1f51bddefd6e" targetNamespace="http://schemas.microsoft.com/office/2006/metadata/properties" ma:root="true" ma:fieldsID="c7ac89d5e2798ba167ce7ab89f0d7ac1" ns2:_="" ns3:_="">
    <xsd:import namespace="2b8537fe-c0e8-4664-abe1-a2741563a2b3"/>
    <xsd:import namespace="9e0a3c23-ccde-419c-9ef7-1f51bddef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37fe-c0e8-4664-abe1-a2741563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a3c23-ccde-419c-9ef7-1f51bddef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a075f7-403e-4eb6-beca-b8664414c6cc}" ma:internalName="TaxCatchAll" ma:showField="CatchAllData" ma:web="9e0a3c23-ccde-419c-9ef7-1f51bddef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F564D-BC55-44AD-A4BB-59C791E4FCFC}">
  <ds:schemaRefs>
    <ds:schemaRef ds:uri="http://schemas.microsoft.com/sharepoint/v3/contenttype/forms"/>
  </ds:schemaRefs>
</ds:datastoreItem>
</file>

<file path=customXml/itemProps2.xml><?xml version="1.0" encoding="utf-8"?>
<ds:datastoreItem xmlns:ds="http://schemas.openxmlformats.org/officeDocument/2006/customXml" ds:itemID="{EBD16A8B-E8F2-4B36-BA93-87EB4D57F8B9}">
  <ds:schemaRefs>
    <ds:schemaRef ds:uri="http://www.w3.org/XML/1998/namespace"/>
    <ds:schemaRef ds:uri="2e76a080-e978-4c6f-9404-9a08901db6cb"/>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14021365-9c4a-42c7-9af8-2b2d04039a8f"/>
    <ds:schemaRef ds:uri="http://purl.org/dc/elements/1.1/"/>
    <ds:schemaRef ds:uri="9e0a3c23-ccde-419c-9ef7-1f51bddefd6e"/>
    <ds:schemaRef ds:uri="2b8537fe-c0e8-4664-abe1-a2741563a2b3"/>
  </ds:schemaRefs>
</ds:datastoreItem>
</file>

<file path=customXml/itemProps3.xml><?xml version="1.0" encoding="utf-8"?>
<ds:datastoreItem xmlns:ds="http://schemas.openxmlformats.org/officeDocument/2006/customXml" ds:itemID="{D63BFB5B-C1A3-4747-B9DA-FE0B86281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537fe-c0e8-4664-abe1-a2741563a2b3"/>
    <ds:schemaRef ds:uri="9e0a3c23-ccde-419c-9ef7-1f51bddefd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presentation (widescreen)</Template>
  <TotalTime>950</TotalTime>
  <Words>4055</Words>
  <Application>Microsoft Office PowerPoint</Application>
  <PresentationFormat>Widescreen</PresentationFormat>
  <Paragraphs>414</Paragraphs>
  <Slides>46</Slides>
  <Notes>45</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UoR Theme</vt:lpstr>
      <vt:lpstr>1_UoR Theme off-white background</vt:lpstr>
      <vt:lpstr>PGCE Secondary MFL Professional Development Mentor Meeting Mentor Curriculum 4.1  </vt:lpstr>
      <vt:lpstr>Agenda</vt:lpstr>
      <vt:lpstr>Welcome &amp; Programme Updates</vt:lpstr>
      <vt:lpstr>School B Mentor Training - Key Messages</vt:lpstr>
      <vt:lpstr>Understanding the UoR ITE Programme </vt:lpstr>
      <vt:lpstr>PowerPoint Presentation</vt:lpstr>
      <vt:lpstr>Being a School B Mentor</vt:lpstr>
      <vt:lpstr>Range of support mentors provide</vt:lpstr>
      <vt:lpstr>Being an MFL Mentor</vt:lpstr>
      <vt:lpstr>PowerPoint Presentation</vt:lpstr>
      <vt:lpstr>The ugly truth… https://gianfrancoconti.com/category/general-pedagogy/</vt:lpstr>
      <vt:lpstr>Continued…</vt:lpstr>
      <vt:lpstr>Continued…</vt:lpstr>
      <vt:lpstr>Thoughts and comments?</vt:lpstr>
      <vt:lpstr>Thinking about your RPT…</vt:lpstr>
      <vt:lpstr>Starting from where they are </vt:lpstr>
      <vt:lpstr>Starting from where they are</vt:lpstr>
      <vt:lpstr>Highs and lows</vt:lpstr>
      <vt:lpstr>Key dates coming up  can you predict the ups and downs?</vt:lpstr>
      <vt:lpstr>Current worry</vt:lpstr>
      <vt:lpstr>Important dates and processes </vt:lpstr>
      <vt:lpstr>Timetable School A mentors - did you manage to buld up to 72% How did it go?</vt:lpstr>
      <vt:lpstr>Report 2 is coming</vt:lpstr>
      <vt:lpstr>Supporting MFL RPTs in the Independent Stage</vt:lpstr>
      <vt:lpstr>ITAP 4 Assessing and Providing  Feedback for Progress Over Time</vt:lpstr>
      <vt:lpstr>Making the most of the opportunities in School B</vt:lpstr>
      <vt:lpstr>WRoPs</vt:lpstr>
      <vt:lpstr>Setting Weekly Targets</vt:lpstr>
      <vt:lpstr>PowerPoint Presentation</vt:lpstr>
      <vt:lpstr>Mentor  Curriculum</vt:lpstr>
      <vt:lpstr>Using the Mentor Bulletins &amp; Conversation Prompts </vt:lpstr>
      <vt:lpstr>PowerPoint Presentation</vt:lpstr>
      <vt:lpstr>New element </vt:lpstr>
      <vt:lpstr>Using the ITE Target and Strategy Bank</vt:lpstr>
      <vt:lpstr>Professional development focus for this lesson or sequence of lessons</vt:lpstr>
      <vt:lpstr>Observation &amp; Feedback </vt:lpstr>
      <vt:lpstr>PowerPoint Presentation</vt:lpstr>
      <vt:lpstr>Course Expectations for Planning</vt:lpstr>
      <vt:lpstr>Medium-term Planning in MFL</vt:lpstr>
      <vt:lpstr>PowerPoint Presentation</vt:lpstr>
      <vt:lpstr>The Teachers’ Standards &amp; the ITE curriculum</vt:lpstr>
      <vt:lpstr>PowerPoint Presentation</vt:lpstr>
      <vt:lpstr>PowerPoint Presentation</vt:lpstr>
      <vt:lpstr>PowerPoint Presentation</vt:lpstr>
      <vt:lpstr>Questions +AoB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Barbara King</cp:lastModifiedBy>
  <cp:revision>9</cp:revision>
  <cp:lastPrinted>2024-02-27T12:45:48Z</cp:lastPrinted>
  <dcterms:created xsi:type="dcterms:W3CDTF">2023-08-07T10:32:08Z</dcterms:created>
  <dcterms:modified xsi:type="dcterms:W3CDTF">2025-06-19T12:08:48Z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0x010100CB89C5FCB1825B4F94E1675DE2173836</vt:lpwstr>
  </property>
  <property fmtid="{D5CDD505-2E9C-101B-9397-08002B2CF9AE}" pid="3" name="MediaServiceImageTags">
    <vt:lpwstr/>
  </property>
</Properties>
</file>