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54"/>
  </p:notesMasterIdLst>
  <p:handoutMasterIdLst>
    <p:handoutMasterId r:id="rId55"/>
  </p:handoutMasterIdLst>
  <p:sldIdLst>
    <p:sldId id="265" r:id="rId3"/>
    <p:sldId id="471" r:id="rId4"/>
    <p:sldId id="480" r:id="rId5"/>
    <p:sldId id="472" r:id="rId6"/>
    <p:sldId id="332" r:id="rId7"/>
    <p:sldId id="376" r:id="rId8"/>
    <p:sldId id="361" r:id="rId9"/>
    <p:sldId id="362" r:id="rId10"/>
    <p:sldId id="477" r:id="rId11"/>
    <p:sldId id="426" r:id="rId12"/>
    <p:sldId id="490" r:id="rId13"/>
    <p:sldId id="270" r:id="rId14"/>
    <p:sldId id="399" r:id="rId15"/>
    <p:sldId id="401" r:id="rId16"/>
    <p:sldId id="405" r:id="rId17"/>
    <p:sldId id="268" r:id="rId18"/>
    <p:sldId id="444" r:id="rId19"/>
    <p:sldId id="491" r:id="rId20"/>
    <p:sldId id="439" r:id="rId21"/>
    <p:sldId id="275" r:id="rId22"/>
    <p:sldId id="481" r:id="rId23"/>
    <p:sldId id="482" r:id="rId24"/>
    <p:sldId id="402" r:id="rId25"/>
    <p:sldId id="424" r:id="rId26"/>
    <p:sldId id="385" r:id="rId27"/>
    <p:sldId id="384" r:id="rId28"/>
    <p:sldId id="388" r:id="rId29"/>
    <p:sldId id="408" r:id="rId30"/>
    <p:sldId id="458" r:id="rId31"/>
    <p:sldId id="470" r:id="rId32"/>
    <p:sldId id="474" r:id="rId33"/>
    <p:sldId id="430" r:id="rId34"/>
    <p:sldId id="355" r:id="rId35"/>
    <p:sldId id="465" r:id="rId36"/>
    <p:sldId id="357" r:id="rId37"/>
    <p:sldId id="391" r:id="rId38"/>
    <p:sldId id="387" r:id="rId39"/>
    <p:sldId id="420" r:id="rId40"/>
    <p:sldId id="486" r:id="rId41"/>
    <p:sldId id="487" r:id="rId42"/>
    <p:sldId id="492" r:id="rId43"/>
    <p:sldId id="493" r:id="rId44"/>
    <p:sldId id="494" r:id="rId45"/>
    <p:sldId id="412" r:id="rId46"/>
    <p:sldId id="310" r:id="rId47"/>
    <p:sldId id="484" r:id="rId48"/>
    <p:sldId id="395" r:id="rId49"/>
    <p:sldId id="394" r:id="rId50"/>
    <p:sldId id="435" r:id="rId51"/>
    <p:sldId id="468" r:id="rId52"/>
    <p:sldId id="436" r:id="rId53"/>
  </p:sldIdLst>
  <p:sldSz cx="12192000" cy="6858000"/>
  <p:notesSz cx="6718300" cy="9867900"/>
  <p:embeddedFontLst>
    <p:embeddedFont>
      <p:font typeface="Aptos Narrow" panose="020B0004020202020204" pitchFamily="34" charset="0"/>
      <p:regular r:id="rId56"/>
      <p:bold r:id="rId57"/>
      <p:italic r:id="rId58"/>
      <p:boldItalic r:id="rId59"/>
    </p:embeddedFont>
    <p:embeddedFont>
      <p:font typeface="Arial Bold" panose="020B0704020202020204" pitchFamily="34" charset="0"/>
      <p:bold r:id="rId60"/>
    </p:embeddedFont>
    <p:embeddedFont>
      <p:font typeface="Effra" panose="020B0604020202020204" charset="0"/>
      <p:regular r:id="rId61"/>
      <p:bold r:id="rId62"/>
      <p:italic r:id="rId63"/>
      <p:boldItalic r:id="rId64"/>
    </p:embeddedFont>
    <p:embeddedFont>
      <p:font typeface="MS PGothic" panose="020B0600070205080204" pitchFamily="34" charset="-128"/>
      <p:regular r:id="rId65"/>
    </p:embeddedFont>
    <p:embeddedFont>
      <p:font typeface="MS PGothic" panose="020B0600070205080204" pitchFamily="34" charset="-128"/>
      <p:regular r:id="rId65"/>
    </p:embeddedFont>
    <p:embeddedFont>
      <p:font typeface="Rdg Vesta" panose="020B0604020202020204" charset="0"/>
      <p:regular r:id="rId66"/>
      <p:bold r:id="rId67"/>
      <p:italic r:id="rId68"/>
      <p:boldItalic r:id="rId69"/>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AB"/>
    <a:srgbClr val="000000"/>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87100-E524-4C94-8225-9E42E0FB74D3}" v="2" dt="2025-03-31T12:22:02.230"/>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64824" autoAdjust="0"/>
  </p:normalViewPr>
  <p:slideViewPr>
    <p:cSldViewPr showGuides="1">
      <p:cViewPr varScale="1">
        <p:scale>
          <a:sx n="66" d="100"/>
          <a:sy n="66" d="100"/>
        </p:scale>
        <p:origin x="1240"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92" d="100"/>
          <a:sy n="92" d="100"/>
        </p:scale>
        <p:origin x="3768" y="66"/>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rlett Murphy" userId="945b686a-36be-4340-9482-897dc637450b" providerId="ADAL" clId="{1DA87100-E524-4C94-8225-9E42E0FB74D3}"/>
    <pc:docChg chg="custSel modSld">
      <pc:chgData name="Scarlett Murphy" userId="945b686a-36be-4340-9482-897dc637450b" providerId="ADAL" clId="{1DA87100-E524-4C94-8225-9E42E0FB74D3}" dt="2025-03-31T15:27:53.699" v="85" actId="113"/>
      <pc:docMkLst>
        <pc:docMk/>
      </pc:docMkLst>
      <pc:sldChg chg="modSp mod">
        <pc:chgData name="Scarlett Murphy" userId="945b686a-36be-4340-9482-897dc637450b" providerId="ADAL" clId="{1DA87100-E524-4C94-8225-9E42E0FB74D3}" dt="2025-03-31T15:27:53.699" v="85" actId="113"/>
        <pc:sldMkLst>
          <pc:docMk/>
          <pc:sldMk cId="2734575427" sldId="487"/>
        </pc:sldMkLst>
        <pc:spChg chg="mod">
          <ac:chgData name="Scarlett Murphy" userId="945b686a-36be-4340-9482-897dc637450b" providerId="ADAL" clId="{1DA87100-E524-4C94-8225-9E42E0FB74D3}" dt="2025-03-31T12:22:00.399" v="17" actId="1076"/>
          <ac:spMkLst>
            <pc:docMk/>
            <pc:sldMk cId="2734575427" sldId="487"/>
            <ac:spMk id="4" creationId="{43299B9E-59B7-8189-6376-0F783887CAE5}"/>
          </ac:spMkLst>
        </pc:spChg>
        <pc:spChg chg="mod">
          <ac:chgData name="Scarlett Murphy" userId="945b686a-36be-4340-9482-897dc637450b" providerId="ADAL" clId="{1DA87100-E524-4C94-8225-9E42E0FB74D3}" dt="2025-03-31T15:27:53.699" v="85" actId="113"/>
          <ac:spMkLst>
            <pc:docMk/>
            <pc:sldMk cId="2734575427" sldId="487"/>
            <ac:spMk id="5" creationId="{3931209E-0842-21B2-0E9C-7F2D2612331F}"/>
          </ac:spMkLst>
        </pc:spChg>
        <pc:picChg chg="mod">
          <ac:chgData name="Scarlett Murphy" userId="945b686a-36be-4340-9482-897dc637450b" providerId="ADAL" clId="{1DA87100-E524-4C94-8225-9E42E0FB74D3}" dt="2025-03-31T12:23:17.422" v="19" actId="1076"/>
          <ac:picMkLst>
            <pc:docMk/>
            <pc:sldMk cId="2734575427" sldId="487"/>
            <ac:picMk id="8" creationId="{4E5E0693-1513-4B43-E448-5A8506205D5B}"/>
          </ac:picMkLst>
        </pc:picChg>
      </pc:sldChg>
    </pc:docChg>
  </pc:docChgLst>
  <pc:docChgLst>
    <pc:chgData name="Scarlett Murphy" userId="945b686a-36be-4340-9482-897dc637450b" providerId="ADAL" clId="{53483DDA-2597-4C26-8CE0-70A44E1BD4EF}"/>
    <pc:docChg chg="custSel addSld delSld modSld sldOrd">
      <pc:chgData name="Scarlett Murphy" userId="945b686a-36be-4340-9482-897dc637450b" providerId="ADAL" clId="{53483DDA-2597-4C26-8CE0-70A44E1BD4EF}" dt="2025-02-21T16:43:40.603" v="371" actId="20577"/>
      <pc:docMkLst>
        <pc:docMk/>
      </pc:docMkLst>
      <pc:sldChg chg="modSp mod">
        <pc:chgData name="Scarlett Murphy" userId="945b686a-36be-4340-9482-897dc637450b" providerId="ADAL" clId="{53483DDA-2597-4C26-8CE0-70A44E1BD4EF}" dt="2025-02-21T16:30:32.117" v="7" actId="20577"/>
        <pc:sldMkLst>
          <pc:docMk/>
          <pc:sldMk cId="2999750899" sldId="265"/>
        </pc:sldMkLst>
        <pc:spChg chg="mod">
          <ac:chgData name="Scarlett Murphy" userId="945b686a-36be-4340-9482-897dc637450b" providerId="ADAL" clId="{53483DDA-2597-4C26-8CE0-70A44E1BD4EF}" dt="2025-02-21T16:30:27.103" v="1" actId="20577"/>
          <ac:spMkLst>
            <pc:docMk/>
            <pc:sldMk cId="2999750899" sldId="265"/>
            <ac:spMk id="2" creationId="{00000000-0000-0000-0000-000000000000}"/>
          </ac:spMkLst>
        </pc:spChg>
        <pc:spChg chg="mod">
          <ac:chgData name="Scarlett Murphy" userId="945b686a-36be-4340-9482-897dc637450b" providerId="ADAL" clId="{53483DDA-2597-4C26-8CE0-70A44E1BD4EF}" dt="2025-02-21T16:30:32.117" v="7" actId="20577"/>
          <ac:spMkLst>
            <pc:docMk/>
            <pc:sldMk cId="2999750899" sldId="265"/>
            <ac:spMk id="3" creationId="{00000000-0000-0000-0000-000000000000}"/>
          </ac:spMkLst>
        </pc:spChg>
      </pc:sldChg>
      <pc:sldChg chg="modSp add mod">
        <pc:chgData name="Scarlett Murphy" userId="945b686a-36be-4340-9482-897dc637450b" providerId="ADAL" clId="{53483DDA-2597-4C26-8CE0-70A44E1BD4EF}" dt="2025-02-21T16:37:42.455" v="186" actId="20577"/>
        <pc:sldMkLst>
          <pc:docMk/>
          <pc:sldMk cId="2155580572" sldId="268"/>
        </pc:sldMkLst>
        <pc:spChg chg="mod">
          <ac:chgData name="Scarlett Murphy" userId="945b686a-36be-4340-9482-897dc637450b" providerId="ADAL" clId="{53483DDA-2597-4C26-8CE0-70A44E1BD4EF}" dt="2025-02-21T16:37:42.455" v="186" actId="20577"/>
          <ac:spMkLst>
            <pc:docMk/>
            <pc:sldMk cId="2155580572" sldId="268"/>
            <ac:spMk id="3" creationId="{00000000-0000-0000-0000-000000000000}"/>
          </ac:spMkLst>
        </pc:spChg>
      </pc:sldChg>
      <pc:sldChg chg="add">
        <pc:chgData name="Scarlett Murphy" userId="945b686a-36be-4340-9482-897dc637450b" providerId="ADAL" clId="{53483DDA-2597-4C26-8CE0-70A44E1BD4EF}" dt="2025-02-21T16:38:45.308" v="191"/>
        <pc:sldMkLst>
          <pc:docMk/>
          <pc:sldMk cId="765770760" sldId="275"/>
        </pc:sldMkLst>
      </pc:sldChg>
      <pc:sldChg chg="del">
        <pc:chgData name="Scarlett Murphy" userId="945b686a-36be-4340-9482-897dc637450b" providerId="ADAL" clId="{53483DDA-2597-4C26-8CE0-70A44E1BD4EF}" dt="2025-02-21T16:39:14.681" v="193" actId="47"/>
        <pc:sldMkLst>
          <pc:docMk/>
          <pc:sldMk cId="844299766" sldId="316"/>
        </pc:sldMkLst>
      </pc:sldChg>
      <pc:sldChg chg="add">
        <pc:chgData name="Scarlett Murphy" userId="945b686a-36be-4340-9482-897dc637450b" providerId="ADAL" clId="{53483DDA-2597-4C26-8CE0-70A44E1BD4EF}" dt="2025-02-21T16:35:21.500" v="58"/>
        <pc:sldMkLst>
          <pc:docMk/>
          <pc:sldMk cId="154285171" sldId="361"/>
        </pc:sldMkLst>
      </pc:sldChg>
      <pc:sldChg chg="del">
        <pc:chgData name="Scarlett Murphy" userId="945b686a-36be-4340-9482-897dc637450b" providerId="ADAL" clId="{53483DDA-2597-4C26-8CE0-70A44E1BD4EF}" dt="2025-02-21T16:31:15.652" v="10" actId="47"/>
        <pc:sldMkLst>
          <pc:docMk/>
          <pc:sldMk cId="3772416502" sldId="369"/>
        </pc:sldMkLst>
      </pc:sldChg>
      <pc:sldChg chg="modSp del mod">
        <pc:chgData name="Scarlett Murphy" userId="945b686a-36be-4340-9482-897dc637450b" providerId="ADAL" clId="{53483DDA-2597-4C26-8CE0-70A44E1BD4EF}" dt="2025-02-21T16:42:33.926" v="310" actId="47"/>
        <pc:sldMkLst>
          <pc:docMk/>
          <pc:sldMk cId="1901163566" sldId="371"/>
        </pc:sldMkLst>
      </pc:sldChg>
      <pc:sldChg chg="modSp mod">
        <pc:chgData name="Scarlett Murphy" userId="945b686a-36be-4340-9482-897dc637450b" providerId="ADAL" clId="{53483DDA-2597-4C26-8CE0-70A44E1BD4EF}" dt="2025-02-21T16:39:29.433" v="203" actId="20577"/>
        <pc:sldMkLst>
          <pc:docMk/>
          <pc:sldMk cId="4071369593" sldId="384"/>
        </pc:sldMkLst>
        <pc:spChg chg="mod">
          <ac:chgData name="Scarlett Murphy" userId="945b686a-36be-4340-9482-897dc637450b" providerId="ADAL" clId="{53483DDA-2597-4C26-8CE0-70A44E1BD4EF}" dt="2025-02-21T16:39:29.433" v="203" actId="20577"/>
          <ac:spMkLst>
            <pc:docMk/>
            <pc:sldMk cId="4071369593" sldId="384"/>
            <ac:spMk id="2" creationId="{1964FA14-6A96-449F-96F0-CDA48721E598}"/>
          </ac:spMkLst>
        </pc:spChg>
      </pc:sldChg>
      <pc:sldChg chg="addSp mod">
        <pc:chgData name="Scarlett Murphy" userId="945b686a-36be-4340-9482-897dc637450b" providerId="ADAL" clId="{53483DDA-2597-4C26-8CE0-70A44E1BD4EF}" dt="2025-02-21T16:40:44.056" v="207" actId="11529"/>
        <pc:sldMkLst>
          <pc:docMk/>
          <pc:sldMk cId="1131821292" sldId="387"/>
        </pc:sldMkLst>
        <pc:spChg chg="add">
          <ac:chgData name="Scarlett Murphy" userId="945b686a-36be-4340-9482-897dc637450b" providerId="ADAL" clId="{53483DDA-2597-4C26-8CE0-70A44E1BD4EF}" dt="2025-02-21T16:40:44.056" v="207" actId="11529"/>
          <ac:spMkLst>
            <pc:docMk/>
            <pc:sldMk cId="1131821292" sldId="387"/>
            <ac:spMk id="10" creationId="{FBAFF62D-220B-DB93-43FB-704545E99646}"/>
          </ac:spMkLst>
        </pc:spChg>
      </pc:sldChg>
      <pc:sldChg chg="del">
        <pc:chgData name="Scarlett Murphy" userId="945b686a-36be-4340-9482-897dc637450b" providerId="ADAL" clId="{53483DDA-2597-4C26-8CE0-70A44E1BD4EF}" dt="2025-02-21T16:40:22.758" v="205" actId="47"/>
        <pc:sldMkLst>
          <pc:docMk/>
          <pc:sldMk cId="239029210" sldId="392"/>
        </pc:sldMkLst>
      </pc:sldChg>
      <pc:sldChg chg="del">
        <pc:chgData name="Scarlett Murphy" userId="945b686a-36be-4340-9482-897dc637450b" providerId="ADAL" clId="{53483DDA-2597-4C26-8CE0-70A44E1BD4EF}" dt="2025-02-21T16:40:15.035" v="204" actId="47"/>
        <pc:sldMkLst>
          <pc:docMk/>
          <pc:sldMk cId="323419619" sldId="393"/>
        </pc:sldMkLst>
      </pc:sldChg>
      <pc:sldChg chg="modSp mod">
        <pc:chgData name="Scarlett Murphy" userId="945b686a-36be-4340-9482-897dc637450b" providerId="ADAL" clId="{53483DDA-2597-4C26-8CE0-70A44E1BD4EF}" dt="2025-02-21T16:37:00.025" v="166" actId="20577"/>
        <pc:sldMkLst>
          <pc:docMk/>
          <pc:sldMk cId="117401375" sldId="401"/>
        </pc:sldMkLst>
        <pc:spChg chg="mod">
          <ac:chgData name="Scarlett Murphy" userId="945b686a-36be-4340-9482-897dc637450b" providerId="ADAL" clId="{53483DDA-2597-4C26-8CE0-70A44E1BD4EF}" dt="2025-02-21T16:37:00.025" v="166" actId="20577"/>
          <ac:spMkLst>
            <pc:docMk/>
            <pc:sldMk cId="117401375" sldId="401"/>
            <ac:spMk id="3" creationId="{00000000-0000-0000-0000-000000000000}"/>
          </ac:spMkLst>
        </pc:spChg>
      </pc:sldChg>
      <pc:sldChg chg="modSp">
        <pc:chgData name="Scarlett Murphy" userId="945b686a-36be-4340-9482-897dc637450b" providerId="ADAL" clId="{53483DDA-2597-4C26-8CE0-70A44E1BD4EF}" dt="2025-02-21T16:40:51.795" v="209" actId="14100"/>
        <pc:sldMkLst>
          <pc:docMk/>
          <pc:sldMk cId="502963703" sldId="420"/>
        </pc:sldMkLst>
        <pc:spChg chg="mod">
          <ac:chgData name="Scarlett Murphy" userId="945b686a-36be-4340-9482-897dc637450b" providerId="ADAL" clId="{53483DDA-2597-4C26-8CE0-70A44E1BD4EF}" dt="2025-02-21T16:40:51.795" v="209" actId="14100"/>
          <ac:spMkLst>
            <pc:docMk/>
            <pc:sldMk cId="502963703" sldId="420"/>
            <ac:spMk id="2" creationId="{51C796F9-3577-498B-A6EF-3CA653AB68E9}"/>
          </ac:spMkLst>
        </pc:spChg>
      </pc:sldChg>
      <pc:sldChg chg="add">
        <pc:chgData name="Scarlett Murphy" userId="945b686a-36be-4340-9482-897dc637450b" providerId="ADAL" clId="{53483DDA-2597-4C26-8CE0-70A44E1BD4EF}" dt="2025-02-21T16:35:58.575" v="79"/>
        <pc:sldMkLst>
          <pc:docMk/>
          <pc:sldMk cId="1362049160" sldId="426"/>
        </pc:sldMkLst>
      </pc:sldChg>
      <pc:sldChg chg="modSp mod">
        <pc:chgData name="Scarlett Murphy" userId="945b686a-36be-4340-9482-897dc637450b" providerId="ADAL" clId="{53483DDA-2597-4C26-8CE0-70A44E1BD4EF}" dt="2025-02-21T16:43:40.603" v="371" actId="20577"/>
        <pc:sldMkLst>
          <pc:docMk/>
          <pc:sldMk cId="1455132739" sldId="436"/>
        </pc:sldMkLst>
        <pc:spChg chg="mod">
          <ac:chgData name="Scarlett Murphy" userId="945b686a-36be-4340-9482-897dc637450b" providerId="ADAL" clId="{53483DDA-2597-4C26-8CE0-70A44E1BD4EF}" dt="2025-02-21T16:43:40.603" v="371" actId="20577"/>
          <ac:spMkLst>
            <pc:docMk/>
            <pc:sldMk cId="1455132739" sldId="436"/>
            <ac:spMk id="2" creationId="{67D871EC-B49F-4EA9-B959-B40B59DC42B1}"/>
          </ac:spMkLst>
        </pc:spChg>
      </pc:sldChg>
      <pc:sldChg chg="add">
        <pc:chgData name="Scarlett Murphy" userId="945b686a-36be-4340-9482-897dc637450b" providerId="ADAL" clId="{53483DDA-2597-4C26-8CE0-70A44E1BD4EF}" dt="2025-02-21T16:37:57.820" v="188"/>
        <pc:sldMkLst>
          <pc:docMk/>
          <pc:sldMk cId="3292970524" sldId="444"/>
        </pc:sldMkLst>
      </pc:sldChg>
      <pc:sldChg chg="del">
        <pc:chgData name="Scarlett Murphy" userId="945b686a-36be-4340-9482-897dc637450b" providerId="ADAL" clId="{53483DDA-2597-4C26-8CE0-70A44E1BD4EF}" dt="2025-02-21T16:38:26.781" v="190" actId="47"/>
        <pc:sldMkLst>
          <pc:docMk/>
          <pc:sldMk cId="2788233271" sldId="450"/>
        </pc:sldMkLst>
      </pc:sldChg>
      <pc:sldChg chg="del">
        <pc:chgData name="Scarlett Murphy" userId="945b686a-36be-4340-9482-897dc637450b" providerId="ADAL" clId="{53483DDA-2597-4C26-8CE0-70A44E1BD4EF}" dt="2025-02-21T16:39:15.550" v="194" actId="47"/>
        <pc:sldMkLst>
          <pc:docMk/>
          <pc:sldMk cId="2388069595" sldId="461"/>
        </pc:sldMkLst>
      </pc:sldChg>
      <pc:sldChg chg="add">
        <pc:chgData name="Scarlett Murphy" userId="945b686a-36be-4340-9482-897dc637450b" providerId="ADAL" clId="{53483DDA-2597-4C26-8CE0-70A44E1BD4EF}" dt="2025-02-21T16:31:02.674" v="8"/>
        <pc:sldMkLst>
          <pc:docMk/>
          <pc:sldMk cId="3767693132" sldId="471"/>
        </pc:sldMkLst>
      </pc:sldChg>
      <pc:sldChg chg="add">
        <pc:chgData name="Scarlett Murphy" userId="945b686a-36be-4340-9482-897dc637450b" providerId="ADAL" clId="{53483DDA-2597-4C26-8CE0-70A44E1BD4EF}" dt="2025-02-21T16:31:14.152" v="9"/>
        <pc:sldMkLst>
          <pc:docMk/>
          <pc:sldMk cId="3659164144" sldId="472"/>
        </pc:sldMkLst>
      </pc:sldChg>
      <pc:sldChg chg="modSp add mod">
        <pc:chgData name="Scarlett Murphy" userId="945b686a-36be-4340-9482-897dc637450b" providerId="ADAL" clId="{53483DDA-2597-4C26-8CE0-70A44E1BD4EF}" dt="2025-02-21T16:35:47.684" v="78" actId="20577"/>
        <pc:sldMkLst>
          <pc:docMk/>
          <pc:sldMk cId="2711780563" sldId="477"/>
        </pc:sldMkLst>
        <pc:spChg chg="mod">
          <ac:chgData name="Scarlett Murphy" userId="945b686a-36be-4340-9482-897dc637450b" providerId="ADAL" clId="{53483DDA-2597-4C26-8CE0-70A44E1BD4EF}" dt="2025-02-21T16:35:47.684" v="78" actId="20577"/>
          <ac:spMkLst>
            <pc:docMk/>
            <pc:sldMk cId="2711780563" sldId="477"/>
            <ac:spMk id="2" creationId="{AEE37029-0230-8022-C63A-67A3FD7607BD}"/>
          </ac:spMkLst>
        </pc:spChg>
      </pc:sldChg>
      <pc:sldChg chg="add del">
        <pc:chgData name="Scarlett Murphy" userId="945b686a-36be-4340-9482-897dc637450b" providerId="ADAL" clId="{53483DDA-2597-4C26-8CE0-70A44E1BD4EF}" dt="2025-02-21T16:41:22.533" v="211"/>
        <pc:sldMkLst>
          <pc:docMk/>
          <pc:sldMk cId="4142842563" sldId="478"/>
        </pc:sldMkLst>
      </pc:sldChg>
      <pc:sldChg chg="modSp del mod">
        <pc:chgData name="Scarlett Murphy" userId="945b686a-36be-4340-9482-897dc637450b" providerId="ADAL" clId="{53483DDA-2597-4C26-8CE0-70A44E1BD4EF}" dt="2025-02-21T16:35:01.785" v="57" actId="47"/>
        <pc:sldMkLst>
          <pc:docMk/>
          <pc:sldMk cId="1241123419" sldId="479"/>
        </pc:sldMkLst>
      </pc:sldChg>
      <pc:sldChg chg="add">
        <pc:chgData name="Scarlett Murphy" userId="945b686a-36be-4340-9482-897dc637450b" providerId="ADAL" clId="{53483DDA-2597-4C26-8CE0-70A44E1BD4EF}" dt="2025-02-21T16:39:11.673" v="192"/>
        <pc:sldMkLst>
          <pc:docMk/>
          <pc:sldMk cId="476925710" sldId="481"/>
        </pc:sldMkLst>
      </pc:sldChg>
      <pc:sldChg chg="del">
        <pc:chgData name="Scarlett Murphy" userId="945b686a-36be-4340-9482-897dc637450b" providerId="ADAL" clId="{53483DDA-2597-4C26-8CE0-70A44E1BD4EF}" dt="2025-02-21T16:35:23.221" v="59" actId="47"/>
        <pc:sldMkLst>
          <pc:docMk/>
          <pc:sldMk cId="2637790354" sldId="481"/>
        </pc:sldMkLst>
      </pc:sldChg>
      <pc:sldChg chg="del">
        <pc:chgData name="Scarlett Murphy" userId="945b686a-36be-4340-9482-897dc637450b" providerId="ADAL" clId="{53483DDA-2597-4C26-8CE0-70A44E1BD4EF}" dt="2025-02-21T16:35:29.755" v="60" actId="47"/>
        <pc:sldMkLst>
          <pc:docMk/>
          <pc:sldMk cId="2295174226" sldId="482"/>
        </pc:sldMkLst>
      </pc:sldChg>
      <pc:sldChg chg="add">
        <pc:chgData name="Scarlett Murphy" userId="945b686a-36be-4340-9482-897dc637450b" providerId="ADAL" clId="{53483DDA-2597-4C26-8CE0-70A44E1BD4EF}" dt="2025-02-21T16:39:11.673" v="192"/>
        <pc:sldMkLst>
          <pc:docMk/>
          <pc:sldMk cId="2671790810" sldId="482"/>
        </pc:sldMkLst>
      </pc:sldChg>
      <pc:sldChg chg="del">
        <pc:chgData name="Scarlett Murphy" userId="945b686a-36be-4340-9482-897dc637450b" providerId="ADAL" clId="{53483DDA-2597-4C26-8CE0-70A44E1BD4EF}" dt="2025-02-21T16:37:45.089" v="187" actId="47"/>
        <pc:sldMkLst>
          <pc:docMk/>
          <pc:sldMk cId="1625525489" sldId="483"/>
        </pc:sldMkLst>
      </pc:sldChg>
      <pc:sldChg chg="ord">
        <pc:chgData name="Scarlett Murphy" userId="945b686a-36be-4340-9482-897dc637450b" providerId="ADAL" clId="{53483DDA-2597-4C26-8CE0-70A44E1BD4EF}" dt="2025-02-21T16:41:30.069" v="214"/>
        <pc:sldMkLst>
          <pc:docMk/>
          <pc:sldMk cId="2734575427" sldId="487"/>
        </pc:sldMkLst>
      </pc:sldChg>
      <pc:sldChg chg="del">
        <pc:chgData name="Scarlett Murphy" userId="945b686a-36be-4340-9482-897dc637450b" providerId="ADAL" clId="{53483DDA-2597-4C26-8CE0-70A44E1BD4EF}" dt="2025-02-21T16:40:25.308" v="206" actId="47"/>
        <pc:sldMkLst>
          <pc:docMk/>
          <pc:sldMk cId="1788117665" sldId="488"/>
        </pc:sldMkLst>
      </pc:sldChg>
      <pc:sldChg chg="add">
        <pc:chgData name="Scarlett Murphy" userId="945b686a-36be-4340-9482-897dc637450b" providerId="ADAL" clId="{53483DDA-2597-4C26-8CE0-70A44E1BD4EF}" dt="2025-02-21T16:38:24.707" v="189"/>
        <pc:sldMkLst>
          <pc:docMk/>
          <pc:sldMk cId="3136680884" sldId="491"/>
        </pc:sldMkLst>
      </pc:sldChg>
      <pc:sldChg chg="add">
        <pc:chgData name="Scarlett Murphy" userId="945b686a-36be-4340-9482-897dc637450b" providerId="ADAL" clId="{53483DDA-2597-4C26-8CE0-70A44E1BD4EF}" dt="2025-02-21T16:41:27.345" v="212"/>
        <pc:sldMkLst>
          <pc:docMk/>
          <pc:sldMk cId="700285408" sldId="492"/>
        </pc:sldMkLst>
      </pc:sldChg>
      <pc:sldChg chg="add">
        <pc:chgData name="Scarlett Murphy" userId="945b686a-36be-4340-9482-897dc637450b" providerId="ADAL" clId="{53483DDA-2597-4C26-8CE0-70A44E1BD4EF}" dt="2025-02-21T16:41:39.624" v="215"/>
        <pc:sldMkLst>
          <pc:docMk/>
          <pc:sldMk cId="1258303997" sldId="493"/>
        </pc:sldMkLst>
      </pc:sldChg>
      <pc:sldChg chg="modSp add mod ord">
        <pc:chgData name="Scarlett Murphy" userId="945b686a-36be-4340-9482-897dc637450b" providerId="ADAL" clId="{53483DDA-2597-4C26-8CE0-70A44E1BD4EF}" dt="2025-02-21T16:42:31.053" v="309" actId="20577"/>
        <pc:sldMkLst>
          <pc:docMk/>
          <pc:sldMk cId="3656672997" sldId="494"/>
        </pc:sldMkLst>
        <pc:spChg chg="mod">
          <ac:chgData name="Scarlett Murphy" userId="945b686a-36be-4340-9482-897dc637450b" providerId="ADAL" clId="{53483DDA-2597-4C26-8CE0-70A44E1BD4EF}" dt="2025-02-21T16:42:31.053" v="309" actId="20577"/>
          <ac:spMkLst>
            <pc:docMk/>
            <pc:sldMk cId="3656672997" sldId="494"/>
            <ac:spMk id="2" creationId="{B549E08D-3A8B-42F6-B01A-6A49F69D9DB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0B6C4-8E92-4E88-9CC2-6C08528AA97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F2B79360-22F8-4633-A964-532584DF634D}">
      <dgm:prSet phldrT="[Text]"/>
      <dgm:spPr/>
      <dgm:t>
        <a:bodyPr/>
        <a:lstStyle/>
        <a:p>
          <a:r>
            <a:rPr lang="en-GB"/>
            <a:t>Reading Partnership Teacher</a:t>
          </a:r>
        </a:p>
      </dgm:t>
    </dgm:pt>
    <dgm:pt modelId="{0B27FEE2-D1A1-4DD4-8E08-A1E13AEF80DB}" type="parTrans" cxnId="{B202841F-F35E-49A4-BD3C-663DE5134A9C}">
      <dgm:prSet/>
      <dgm:spPr/>
      <dgm:t>
        <a:bodyPr/>
        <a:lstStyle/>
        <a:p>
          <a:endParaRPr lang="en-GB"/>
        </a:p>
      </dgm:t>
    </dgm:pt>
    <dgm:pt modelId="{B23AE8BC-9CF7-4DEF-91F7-255D2945F5F1}" type="sibTrans" cxnId="{B202841F-F35E-49A4-BD3C-663DE5134A9C}">
      <dgm:prSet/>
      <dgm:spPr/>
      <dgm:t>
        <a:bodyPr/>
        <a:lstStyle/>
        <a:p>
          <a:endParaRPr lang="en-GB"/>
        </a:p>
      </dgm:t>
    </dgm:pt>
    <dgm:pt modelId="{17AE9BF7-330B-4AA0-A451-4144D20D0AE2}">
      <dgm:prSet phldrT="[Text]"/>
      <dgm:spPr/>
      <dgm:t>
        <a:bodyPr/>
        <a:lstStyle/>
        <a:p>
          <a:r>
            <a:rPr lang="en-GB"/>
            <a:t>Evidence-informed teachers</a:t>
          </a:r>
        </a:p>
      </dgm:t>
    </dgm:pt>
    <dgm:pt modelId="{506F49DC-77D6-4F3E-B372-9D5F686703DC}" type="parTrans" cxnId="{6968BF28-20A6-4D98-AC15-2F4B07D8D82D}">
      <dgm:prSet/>
      <dgm:spPr/>
      <dgm:t>
        <a:bodyPr/>
        <a:lstStyle/>
        <a:p>
          <a:endParaRPr lang="en-GB"/>
        </a:p>
      </dgm:t>
    </dgm:pt>
    <dgm:pt modelId="{36108DCB-2E10-44B0-89CB-648433AAE9F9}" type="sibTrans" cxnId="{6968BF28-20A6-4D98-AC15-2F4B07D8D82D}">
      <dgm:prSet/>
      <dgm:spPr/>
      <dgm:t>
        <a:bodyPr/>
        <a:lstStyle/>
        <a:p>
          <a:endParaRPr lang="en-GB"/>
        </a:p>
      </dgm:t>
    </dgm:pt>
    <dgm:pt modelId="{8FB60363-DFAE-41C4-AD72-800F64AFC3B3}">
      <dgm:prSet phldrT="[Text]"/>
      <dgm:spPr/>
      <dgm:t>
        <a:bodyPr/>
        <a:lstStyle/>
        <a:p>
          <a:r>
            <a:rPr lang="en-GB"/>
            <a:t>Pedagogically-skilled practitioners</a:t>
          </a:r>
        </a:p>
      </dgm:t>
    </dgm:pt>
    <dgm:pt modelId="{69D2F635-A22A-4364-B69D-985A742CDD22}" type="parTrans" cxnId="{0F5B814C-30A9-439B-B56C-12A21A9F3930}">
      <dgm:prSet/>
      <dgm:spPr/>
      <dgm:t>
        <a:bodyPr/>
        <a:lstStyle/>
        <a:p>
          <a:endParaRPr lang="en-GB"/>
        </a:p>
      </dgm:t>
    </dgm:pt>
    <dgm:pt modelId="{AA57AE65-F6F4-4EDC-A8AB-0CA4B4A606FB}" type="sibTrans" cxnId="{0F5B814C-30A9-439B-B56C-12A21A9F3930}">
      <dgm:prSet/>
      <dgm:spPr/>
      <dgm:t>
        <a:bodyPr/>
        <a:lstStyle/>
        <a:p>
          <a:endParaRPr lang="en-GB"/>
        </a:p>
      </dgm:t>
    </dgm:pt>
    <dgm:pt modelId="{D553C58C-8BC4-49B8-9DEC-75738AEEEB6A}">
      <dgm:prSet phldrT="[Text]"/>
      <dgm:spPr/>
      <dgm:t>
        <a:bodyPr/>
        <a:lstStyle/>
        <a:p>
          <a:r>
            <a:rPr lang="en-GB"/>
            <a:t>Creative critical thinkers</a:t>
          </a:r>
        </a:p>
      </dgm:t>
    </dgm:pt>
    <dgm:pt modelId="{6BC4167B-7A57-466F-B413-402DB81C3C22}" type="parTrans" cxnId="{F850067B-D96D-4392-8D96-9B6C18514726}">
      <dgm:prSet/>
      <dgm:spPr/>
      <dgm:t>
        <a:bodyPr/>
        <a:lstStyle/>
        <a:p>
          <a:endParaRPr lang="en-GB"/>
        </a:p>
      </dgm:t>
    </dgm:pt>
    <dgm:pt modelId="{61F6840B-1B5E-41AC-AA86-5FEADE41E3E4}" type="sibTrans" cxnId="{F850067B-D96D-4392-8D96-9B6C18514726}">
      <dgm:prSet/>
      <dgm:spPr/>
      <dgm:t>
        <a:bodyPr/>
        <a:lstStyle/>
        <a:p>
          <a:endParaRPr lang="en-GB"/>
        </a:p>
      </dgm:t>
    </dgm:pt>
    <dgm:pt modelId="{85A40B9E-BD01-433C-82F9-A327EE7C836A}">
      <dgm:prSet phldrT="[Text]"/>
      <dgm:spPr/>
      <dgm:t>
        <a:bodyPr/>
        <a:lstStyle/>
        <a:p>
          <a:r>
            <a:rPr lang="en-GB"/>
            <a:t>Ethical community participants</a:t>
          </a:r>
        </a:p>
      </dgm:t>
    </dgm:pt>
    <dgm:pt modelId="{9DF3FA8E-2E52-44F5-9FC7-3C52F65FA632}" type="parTrans" cxnId="{30FADA22-59E5-478A-8555-6881F6E181EC}">
      <dgm:prSet/>
      <dgm:spPr/>
      <dgm:t>
        <a:bodyPr/>
        <a:lstStyle/>
        <a:p>
          <a:endParaRPr lang="en-GB"/>
        </a:p>
      </dgm:t>
    </dgm:pt>
    <dgm:pt modelId="{3EE73900-216E-40D0-A418-3315AC562A35}" type="sibTrans" cxnId="{30FADA22-59E5-478A-8555-6881F6E181EC}">
      <dgm:prSet/>
      <dgm:spPr/>
      <dgm:t>
        <a:bodyPr/>
        <a:lstStyle/>
        <a:p>
          <a:endParaRPr lang="en-GB"/>
        </a:p>
      </dgm:t>
    </dgm:pt>
    <dgm:pt modelId="{8CA98860-BB05-41F8-8CEC-78DA3AB61F95}">
      <dgm:prSet/>
      <dgm:spPr/>
      <dgm:t>
        <a:bodyPr/>
        <a:lstStyle/>
        <a:p>
          <a:r>
            <a:rPr lang="en-GB"/>
            <a:t>Compassionate professionals</a:t>
          </a:r>
        </a:p>
      </dgm:t>
    </dgm:pt>
    <dgm:pt modelId="{95F5E2EC-0AB5-4865-8181-B5F74CBC3617}" type="parTrans" cxnId="{E7A6F4B6-30D0-45BA-9AC8-AE8454ADFB58}">
      <dgm:prSet/>
      <dgm:spPr/>
      <dgm:t>
        <a:bodyPr/>
        <a:lstStyle/>
        <a:p>
          <a:endParaRPr lang="en-GB"/>
        </a:p>
      </dgm:t>
    </dgm:pt>
    <dgm:pt modelId="{206352A1-BEFE-487A-B1AB-5ABE4344D916}" type="sibTrans" cxnId="{E7A6F4B6-30D0-45BA-9AC8-AE8454ADFB58}">
      <dgm:prSet/>
      <dgm:spPr/>
      <dgm:t>
        <a:bodyPr/>
        <a:lstStyle/>
        <a:p>
          <a:endParaRPr lang="en-GB"/>
        </a:p>
      </dgm:t>
    </dgm:pt>
    <dgm:pt modelId="{273F5CC6-CA11-4122-81E4-BB8CD2081800}" type="pres">
      <dgm:prSet presAssocID="{4400B6C4-8E92-4E88-9CC2-6C08528AA97D}" presName="Name0" presStyleCnt="0">
        <dgm:presLayoutVars>
          <dgm:chMax val="1"/>
          <dgm:dir/>
          <dgm:animLvl val="ctr"/>
          <dgm:resizeHandles val="exact"/>
        </dgm:presLayoutVars>
      </dgm:prSet>
      <dgm:spPr/>
    </dgm:pt>
    <dgm:pt modelId="{BCBB3F20-0DF7-451E-B9E7-D04BD28A99D1}" type="pres">
      <dgm:prSet presAssocID="{F2B79360-22F8-4633-A964-532584DF634D}" presName="centerShape" presStyleLbl="node0" presStyleIdx="0" presStyleCnt="1"/>
      <dgm:spPr/>
    </dgm:pt>
    <dgm:pt modelId="{6D5FC22F-ADBC-4FB4-8DE7-00378BC9B239}" type="pres">
      <dgm:prSet presAssocID="{17AE9BF7-330B-4AA0-A451-4144D20D0AE2}" presName="node" presStyleLbl="node1" presStyleIdx="0" presStyleCnt="5">
        <dgm:presLayoutVars>
          <dgm:bulletEnabled val="1"/>
        </dgm:presLayoutVars>
      </dgm:prSet>
      <dgm:spPr/>
    </dgm:pt>
    <dgm:pt modelId="{116DC2A7-BD27-4B2B-9531-637721E855F2}" type="pres">
      <dgm:prSet presAssocID="{17AE9BF7-330B-4AA0-A451-4144D20D0AE2}" presName="dummy" presStyleCnt="0"/>
      <dgm:spPr/>
    </dgm:pt>
    <dgm:pt modelId="{45DDAD71-0259-4447-B444-07684E283B21}" type="pres">
      <dgm:prSet presAssocID="{36108DCB-2E10-44B0-89CB-648433AAE9F9}" presName="sibTrans" presStyleLbl="sibTrans2D1" presStyleIdx="0" presStyleCnt="5"/>
      <dgm:spPr/>
    </dgm:pt>
    <dgm:pt modelId="{087009E9-6FCE-4E9E-A297-8CA6F860AD48}" type="pres">
      <dgm:prSet presAssocID="{8CA98860-BB05-41F8-8CEC-78DA3AB61F95}" presName="node" presStyleLbl="node1" presStyleIdx="1" presStyleCnt="5">
        <dgm:presLayoutVars>
          <dgm:bulletEnabled val="1"/>
        </dgm:presLayoutVars>
      </dgm:prSet>
      <dgm:spPr/>
    </dgm:pt>
    <dgm:pt modelId="{8886FD50-92E3-43A4-AF71-39826C06F59C}" type="pres">
      <dgm:prSet presAssocID="{8CA98860-BB05-41F8-8CEC-78DA3AB61F95}" presName="dummy" presStyleCnt="0"/>
      <dgm:spPr/>
    </dgm:pt>
    <dgm:pt modelId="{F4626047-2B5B-4972-9C49-C6AF69C655BF}" type="pres">
      <dgm:prSet presAssocID="{206352A1-BEFE-487A-B1AB-5ABE4344D916}" presName="sibTrans" presStyleLbl="sibTrans2D1" presStyleIdx="1" presStyleCnt="5"/>
      <dgm:spPr/>
    </dgm:pt>
    <dgm:pt modelId="{A1B02594-6E0E-43D1-9007-3F6A03416A58}" type="pres">
      <dgm:prSet presAssocID="{8FB60363-DFAE-41C4-AD72-800F64AFC3B3}" presName="node" presStyleLbl="node1" presStyleIdx="2" presStyleCnt="5">
        <dgm:presLayoutVars>
          <dgm:bulletEnabled val="1"/>
        </dgm:presLayoutVars>
      </dgm:prSet>
      <dgm:spPr/>
    </dgm:pt>
    <dgm:pt modelId="{397E673D-4974-471A-98D1-D4E130C11085}" type="pres">
      <dgm:prSet presAssocID="{8FB60363-DFAE-41C4-AD72-800F64AFC3B3}" presName="dummy" presStyleCnt="0"/>
      <dgm:spPr/>
    </dgm:pt>
    <dgm:pt modelId="{AB1F08D6-1549-4C17-9F77-9E08379FE0C9}" type="pres">
      <dgm:prSet presAssocID="{AA57AE65-F6F4-4EDC-A8AB-0CA4B4A606FB}" presName="sibTrans" presStyleLbl="sibTrans2D1" presStyleIdx="2" presStyleCnt="5"/>
      <dgm:spPr/>
    </dgm:pt>
    <dgm:pt modelId="{0BEB32DE-A87A-4246-9B27-C262F51CCFF2}" type="pres">
      <dgm:prSet presAssocID="{D553C58C-8BC4-49B8-9DEC-75738AEEEB6A}" presName="node" presStyleLbl="node1" presStyleIdx="3" presStyleCnt="5">
        <dgm:presLayoutVars>
          <dgm:bulletEnabled val="1"/>
        </dgm:presLayoutVars>
      </dgm:prSet>
      <dgm:spPr/>
    </dgm:pt>
    <dgm:pt modelId="{CC6D1C6A-3C1A-4E4B-AF14-69EF4155BDCB}" type="pres">
      <dgm:prSet presAssocID="{D553C58C-8BC4-49B8-9DEC-75738AEEEB6A}" presName="dummy" presStyleCnt="0"/>
      <dgm:spPr/>
    </dgm:pt>
    <dgm:pt modelId="{1E7E8031-D2E1-4FCE-AA0E-AB06A93BA744}" type="pres">
      <dgm:prSet presAssocID="{61F6840B-1B5E-41AC-AA86-5FEADE41E3E4}" presName="sibTrans" presStyleLbl="sibTrans2D1" presStyleIdx="3" presStyleCnt="5"/>
      <dgm:spPr/>
    </dgm:pt>
    <dgm:pt modelId="{D80A718B-1B48-4385-A905-301F24FBC421}" type="pres">
      <dgm:prSet presAssocID="{85A40B9E-BD01-433C-82F9-A327EE7C836A}" presName="node" presStyleLbl="node1" presStyleIdx="4" presStyleCnt="5">
        <dgm:presLayoutVars>
          <dgm:bulletEnabled val="1"/>
        </dgm:presLayoutVars>
      </dgm:prSet>
      <dgm:spPr/>
    </dgm:pt>
    <dgm:pt modelId="{239D2C6F-A2B7-4AA8-BE47-E3ED0B1F963C}" type="pres">
      <dgm:prSet presAssocID="{85A40B9E-BD01-433C-82F9-A327EE7C836A}" presName="dummy" presStyleCnt="0"/>
      <dgm:spPr/>
    </dgm:pt>
    <dgm:pt modelId="{1B1F5F7D-A3C3-4969-ACAF-B4D7B1299428}" type="pres">
      <dgm:prSet presAssocID="{3EE73900-216E-40D0-A418-3315AC562A35}" presName="sibTrans" presStyleLbl="sibTrans2D1" presStyleIdx="4" presStyleCnt="5"/>
      <dgm:spPr/>
    </dgm:pt>
  </dgm:ptLst>
  <dgm:cxnLst>
    <dgm:cxn modelId="{1DEB8B14-C09C-4088-8201-43C7208E4078}" type="presOf" srcId="{206352A1-BEFE-487A-B1AB-5ABE4344D916}" destId="{F4626047-2B5B-4972-9C49-C6AF69C655BF}" srcOrd="0" destOrd="0" presId="urn:microsoft.com/office/officeart/2005/8/layout/radial6"/>
    <dgm:cxn modelId="{3D40901E-6AE4-4CFD-9D13-7C67166B46C9}" type="presOf" srcId="{8CA98860-BB05-41F8-8CEC-78DA3AB61F95}" destId="{087009E9-6FCE-4E9E-A297-8CA6F860AD48}" srcOrd="0" destOrd="0" presId="urn:microsoft.com/office/officeart/2005/8/layout/radial6"/>
    <dgm:cxn modelId="{B202841F-F35E-49A4-BD3C-663DE5134A9C}" srcId="{4400B6C4-8E92-4E88-9CC2-6C08528AA97D}" destId="{F2B79360-22F8-4633-A964-532584DF634D}" srcOrd="0" destOrd="0" parTransId="{0B27FEE2-D1A1-4DD4-8E08-A1E13AEF80DB}" sibTransId="{B23AE8BC-9CF7-4DEF-91F7-255D2945F5F1}"/>
    <dgm:cxn modelId="{30FADA22-59E5-478A-8555-6881F6E181EC}" srcId="{F2B79360-22F8-4633-A964-532584DF634D}" destId="{85A40B9E-BD01-433C-82F9-A327EE7C836A}" srcOrd="4" destOrd="0" parTransId="{9DF3FA8E-2E52-44F5-9FC7-3C52F65FA632}" sibTransId="{3EE73900-216E-40D0-A418-3315AC562A35}"/>
    <dgm:cxn modelId="{6968BF28-20A6-4D98-AC15-2F4B07D8D82D}" srcId="{F2B79360-22F8-4633-A964-532584DF634D}" destId="{17AE9BF7-330B-4AA0-A451-4144D20D0AE2}" srcOrd="0" destOrd="0" parTransId="{506F49DC-77D6-4F3E-B372-9D5F686703DC}" sibTransId="{36108DCB-2E10-44B0-89CB-648433AAE9F9}"/>
    <dgm:cxn modelId="{D63C683D-D844-4EF7-8918-579B4E358F18}" type="presOf" srcId="{AA57AE65-F6F4-4EDC-A8AB-0CA4B4A606FB}" destId="{AB1F08D6-1549-4C17-9F77-9E08379FE0C9}" srcOrd="0" destOrd="0" presId="urn:microsoft.com/office/officeart/2005/8/layout/radial6"/>
    <dgm:cxn modelId="{421B2D44-75D6-4675-B670-6E075D8C3540}" type="presOf" srcId="{61F6840B-1B5E-41AC-AA86-5FEADE41E3E4}" destId="{1E7E8031-D2E1-4FCE-AA0E-AB06A93BA744}" srcOrd="0" destOrd="0" presId="urn:microsoft.com/office/officeart/2005/8/layout/radial6"/>
    <dgm:cxn modelId="{E6893669-C7C2-4235-9A05-C4608005A793}" type="presOf" srcId="{F2B79360-22F8-4633-A964-532584DF634D}" destId="{BCBB3F20-0DF7-451E-B9E7-D04BD28A99D1}" srcOrd="0" destOrd="0" presId="urn:microsoft.com/office/officeart/2005/8/layout/radial6"/>
    <dgm:cxn modelId="{7FEB7949-2A7D-4E63-BD41-366F328920F5}" type="presOf" srcId="{85A40B9E-BD01-433C-82F9-A327EE7C836A}" destId="{D80A718B-1B48-4385-A905-301F24FBC421}" srcOrd="0" destOrd="0" presId="urn:microsoft.com/office/officeart/2005/8/layout/radial6"/>
    <dgm:cxn modelId="{0F5B814C-30A9-439B-B56C-12A21A9F3930}" srcId="{F2B79360-22F8-4633-A964-532584DF634D}" destId="{8FB60363-DFAE-41C4-AD72-800F64AFC3B3}" srcOrd="2" destOrd="0" parTransId="{69D2F635-A22A-4364-B69D-985A742CDD22}" sibTransId="{AA57AE65-F6F4-4EDC-A8AB-0CA4B4A606FB}"/>
    <dgm:cxn modelId="{5802AB6D-8865-4AFD-8C7C-3160EAF4BDA5}" type="presOf" srcId="{3EE73900-216E-40D0-A418-3315AC562A35}" destId="{1B1F5F7D-A3C3-4969-ACAF-B4D7B1299428}" srcOrd="0" destOrd="0" presId="urn:microsoft.com/office/officeart/2005/8/layout/radial6"/>
    <dgm:cxn modelId="{16495276-9313-408F-9F0C-954C81AB1CED}" type="presOf" srcId="{8FB60363-DFAE-41C4-AD72-800F64AFC3B3}" destId="{A1B02594-6E0E-43D1-9007-3F6A03416A58}" srcOrd="0" destOrd="0" presId="urn:microsoft.com/office/officeart/2005/8/layout/radial6"/>
    <dgm:cxn modelId="{F850067B-D96D-4392-8D96-9B6C18514726}" srcId="{F2B79360-22F8-4633-A964-532584DF634D}" destId="{D553C58C-8BC4-49B8-9DEC-75738AEEEB6A}" srcOrd="3" destOrd="0" parTransId="{6BC4167B-7A57-466F-B413-402DB81C3C22}" sibTransId="{61F6840B-1B5E-41AC-AA86-5FEADE41E3E4}"/>
    <dgm:cxn modelId="{A33C22B6-8A1E-427D-95EC-71C5AFE6ADE9}" type="presOf" srcId="{4400B6C4-8E92-4E88-9CC2-6C08528AA97D}" destId="{273F5CC6-CA11-4122-81E4-BB8CD2081800}" srcOrd="0" destOrd="0" presId="urn:microsoft.com/office/officeart/2005/8/layout/radial6"/>
    <dgm:cxn modelId="{E7A6F4B6-30D0-45BA-9AC8-AE8454ADFB58}" srcId="{F2B79360-22F8-4633-A964-532584DF634D}" destId="{8CA98860-BB05-41F8-8CEC-78DA3AB61F95}" srcOrd="1" destOrd="0" parTransId="{95F5E2EC-0AB5-4865-8181-B5F74CBC3617}" sibTransId="{206352A1-BEFE-487A-B1AB-5ABE4344D916}"/>
    <dgm:cxn modelId="{BF8D2FB7-4568-4109-A56E-CE30D88B2C0C}" type="presOf" srcId="{36108DCB-2E10-44B0-89CB-648433AAE9F9}" destId="{45DDAD71-0259-4447-B444-07684E283B21}" srcOrd="0" destOrd="0" presId="urn:microsoft.com/office/officeart/2005/8/layout/radial6"/>
    <dgm:cxn modelId="{01E53EC5-571B-4713-8B4A-A3706A854575}" type="presOf" srcId="{17AE9BF7-330B-4AA0-A451-4144D20D0AE2}" destId="{6D5FC22F-ADBC-4FB4-8DE7-00378BC9B239}" srcOrd="0" destOrd="0" presId="urn:microsoft.com/office/officeart/2005/8/layout/radial6"/>
    <dgm:cxn modelId="{D64FC3E6-7DD3-4029-91E8-8F263B7DBE85}" type="presOf" srcId="{D553C58C-8BC4-49B8-9DEC-75738AEEEB6A}" destId="{0BEB32DE-A87A-4246-9B27-C262F51CCFF2}" srcOrd="0" destOrd="0" presId="urn:microsoft.com/office/officeart/2005/8/layout/radial6"/>
    <dgm:cxn modelId="{B2D272E4-CD32-4F22-AFD0-8D1FE1552A63}" type="presParOf" srcId="{273F5CC6-CA11-4122-81E4-BB8CD2081800}" destId="{BCBB3F20-0DF7-451E-B9E7-D04BD28A99D1}" srcOrd="0" destOrd="0" presId="urn:microsoft.com/office/officeart/2005/8/layout/radial6"/>
    <dgm:cxn modelId="{98EABAFD-99AD-4EEF-BCBE-AC9408217B79}" type="presParOf" srcId="{273F5CC6-CA11-4122-81E4-BB8CD2081800}" destId="{6D5FC22F-ADBC-4FB4-8DE7-00378BC9B239}" srcOrd="1" destOrd="0" presId="urn:microsoft.com/office/officeart/2005/8/layout/radial6"/>
    <dgm:cxn modelId="{2D43387B-6215-4A27-B54A-D40F7097421B}" type="presParOf" srcId="{273F5CC6-CA11-4122-81E4-BB8CD2081800}" destId="{116DC2A7-BD27-4B2B-9531-637721E855F2}" srcOrd="2" destOrd="0" presId="urn:microsoft.com/office/officeart/2005/8/layout/radial6"/>
    <dgm:cxn modelId="{3459A631-68DF-4F63-8D1F-942B431C9607}" type="presParOf" srcId="{273F5CC6-CA11-4122-81E4-BB8CD2081800}" destId="{45DDAD71-0259-4447-B444-07684E283B21}" srcOrd="3" destOrd="0" presId="urn:microsoft.com/office/officeart/2005/8/layout/radial6"/>
    <dgm:cxn modelId="{1A764F31-409F-40E5-86A7-978B1951B5C7}" type="presParOf" srcId="{273F5CC6-CA11-4122-81E4-BB8CD2081800}" destId="{087009E9-6FCE-4E9E-A297-8CA6F860AD48}" srcOrd="4" destOrd="0" presId="urn:microsoft.com/office/officeart/2005/8/layout/radial6"/>
    <dgm:cxn modelId="{DB8C6D3C-2EF4-4747-8865-E37878EDDACB}" type="presParOf" srcId="{273F5CC6-CA11-4122-81E4-BB8CD2081800}" destId="{8886FD50-92E3-43A4-AF71-39826C06F59C}" srcOrd="5" destOrd="0" presId="urn:microsoft.com/office/officeart/2005/8/layout/radial6"/>
    <dgm:cxn modelId="{86470A62-A334-4672-A59C-D33009F55FE5}" type="presParOf" srcId="{273F5CC6-CA11-4122-81E4-BB8CD2081800}" destId="{F4626047-2B5B-4972-9C49-C6AF69C655BF}" srcOrd="6" destOrd="0" presId="urn:microsoft.com/office/officeart/2005/8/layout/radial6"/>
    <dgm:cxn modelId="{98A3F12D-BFAD-4B9F-97FB-66B54058BDF3}" type="presParOf" srcId="{273F5CC6-CA11-4122-81E4-BB8CD2081800}" destId="{A1B02594-6E0E-43D1-9007-3F6A03416A58}" srcOrd="7" destOrd="0" presId="urn:microsoft.com/office/officeart/2005/8/layout/radial6"/>
    <dgm:cxn modelId="{B3CBA7B1-AA7E-4983-BCFE-8BD42222B8FC}" type="presParOf" srcId="{273F5CC6-CA11-4122-81E4-BB8CD2081800}" destId="{397E673D-4974-471A-98D1-D4E130C11085}" srcOrd="8" destOrd="0" presId="urn:microsoft.com/office/officeart/2005/8/layout/radial6"/>
    <dgm:cxn modelId="{889B57B4-85CD-4F21-B2CC-F12BB7215FFB}" type="presParOf" srcId="{273F5CC6-CA11-4122-81E4-BB8CD2081800}" destId="{AB1F08D6-1549-4C17-9F77-9E08379FE0C9}" srcOrd="9" destOrd="0" presId="urn:microsoft.com/office/officeart/2005/8/layout/radial6"/>
    <dgm:cxn modelId="{034E7F2F-60C7-4FA0-96B3-DDA49DB2A088}" type="presParOf" srcId="{273F5CC6-CA11-4122-81E4-BB8CD2081800}" destId="{0BEB32DE-A87A-4246-9B27-C262F51CCFF2}" srcOrd="10" destOrd="0" presId="urn:microsoft.com/office/officeart/2005/8/layout/radial6"/>
    <dgm:cxn modelId="{0D10524E-EB1E-4358-A94F-9EE3C5F2D3C4}" type="presParOf" srcId="{273F5CC6-CA11-4122-81E4-BB8CD2081800}" destId="{CC6D1C6A-3C1A-4E4B-AF14-69EF4155BDCB}" srcOrd="11" destOrd="0" presId="urn:microsoft.com/office/officeart/2005/8/layout/radial6"/>
    <dgm:cxn modelId="{96077087-D22F-4259-9264-44CE6F07E499}" type="presParOf" srcId="{273F5CC6-CA11-4122-81E4-BB8CD2081800}" destId="{1E7E8031-D2E1-4FCE-AA0E-AB06A93BA744}" srcOrd="12" destOrd="0" presId="urn:microsoft.com/office/officeart/2005/8/layout/radial6"/>
    <dgm:cxn modelId="{41F15D6E-26F6-46D0-89C3-3B60929E8A12}" type="presParOf" srcId="{273F5CC6-CA11-4122-81E4-BB8CD2081800}" destId="{D80A718B-1B48-4385-A905-301F24FBC421}" srcOrd="13" destOrd="0" presId="urn:microsoft.com/office/officeart/2005/8/layout/radial6"/>
    <dgm:cxn modelId="{545BD61F-896F-40D7-9659-E4233C183F03}" type="presParOf" srcId="{273F5CC6-CA11-4122-81E4-BB8CD2081800}" destId="{239D2C6F-A2B7-4AA8-BE47-E3ED0B1F963C}" srcOrd="14" destOrd="0" presId="urn:microsoft.com/office/officeart/2005/8/layout/radial6"/>
    <dgm:cxn modelId="{E96D1D76-8332-4875-A04C-7375DBC548D1}" type="presParOf" srcId="{273F5CC6-CA11-4122-81E4-BB8CD2081800}" destId="{1B1F5F7D-A3C3-4969-ACAF-B4D7B129942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F5F7D-A3C3-4969-ACAF-B4D7B1299428}">
      <dsp:nvSpPr>
        <dsp:cNvPr id="0" name=""/>
        <dsp:cNvSpPr/>
      </dsp:nvSpPr>
      <dsp:spPr>
        <a:xfrm>
          <a:off x="2337300" y="792758"/>
          <a:ext cx="5284223" cy="5284223"/>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7E8031-D2E1-4FCE-AA0E-AB06A93BA744}">
      <dsp:nvSpPr>
        <dsp:cNvPr id="0" name=""/>
        <dsp:cNvSpPr/>
      </dsp:nvSpPr>
      <dsp:spPr>
        <a:xfrm>
          <a:off x="2337300" y="792758"/>
          <a:ext cx="5284223" cy="5284223"/>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1F08D6-1549-4C17-9F77-9E08379FE0C9}">
      <dsp:nvSpPr>
        <dsp:cNvPr id="0" name=""/>
        <dsp:cNvSpPr/>
      </dsp:nvSpPr>
      <dsp:spPr>
        <a:xfrm>
          <a:off x="2337300" y="792758"/>
          <a:ext cx="5284223" cy="5284223"/>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626047-2B5B-4972-9C49-C6AF69C655BF}">
      <dsp:nvSpPr>
        <dsp:cNvPr id="0" name=""/>
        <dsp:cNvSpPr/>
      </dsp:nvSpPr>
      <dsp:spPr>
        <a:xfrm>
          <a:off x="2337300" y="792758"/>
          <a:ext cx="5284223" cy="5284223"/>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DDAD71-0259-4447-B444-07684E283B21}">
      <dsp:nvSpPr>
        <dsp:cNvPr id="0" name=""/>
        <dsp:cNvSpPr/>
      </dsp:nvSpPr>
      <dsp:spPr>
        <a:xfrm>
          <a:off x="2337300" y="792758"/>
          <a:ext cx="5284223" cy="5284223"/>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BB3F20-0DF7-451E-B9E7-D04BD28A99D1}">
      <dsp:nvSpPr>
        <dsp:cNvPr id="0" name=""/>
        <dsp:cNvSpPr/>
      </dsp:nvSpPr>
      <dsp:spPr>
        <a:xfrm>
          <a:off x="3762519" y="2217977"/>
          <a:ext cx="2433784" cy="24337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Reading Partnership Teacher</a:t>
          </a:r>
        </a:p>
      </dsp:txBody>
      <dsp:txXfrm>
        <a:off x="4118938" y="2574396"/>
        <a:ext cx="1720946" cy="1720946"/>
      </dsp:txXfrm>
    </dsp:sp>
    <dsp:sp modelId="{6D5FC22F-ADBC-4FB4-8DE7-00378BC9B239}">
      <dsp:nvSpPr>
        <dsp:cNvPr id="0" name=""/>
        <dsp:cNvSpPr/>
      </dsp:nvSpPr>
      <dsp:spPr>
        <a:xfrm>
          <a:off x="4127587" y="2265"/>
          <a:ext cx="1703649" cy="17036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Evidence-informed teachers</a:t>
          </a:r>
        </a:p>
      </dsp:txBody>
      <dsp:txXfrm>
        <a:off x="4377081" y="251759"/>
        <a:ext cx="1204661" cy="1204661"/>
      </dsp:txXfrm>
    </dsp:sp>
    <dsp:sp modelId="{087009E9-6FCE-4E9E-A297-8CA6F860AD48}">
      <dsp:nvSpPr>
        <dsp:cNvPr id="0" name=""/>
        <dsp:cNvSpPr/>
      </dsp:nvSpPr>
      <dsp:spPr>
        <a:xfrm>
          <a:off x="6582055" y="1785540"/>
          <a:ext cx="1703649" cy="17036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Compassionate professionals</a:t>
          </a:r>
        </a:p>
      </dsp:txBody>
      <dsp:txXfrm>
        <a:off x="6831549" y="2035034"/>
        <a:ext cx="1204661" cy="1204661"/>
      </dsp:txXfrm>
    </dsp:sp>
    <dsp:sp modelId="{A1B02594-6E0E-43D1-9007-3F6A03416A58}">
      <dsp:nvSpPr>
        <dsp:cNvPr id="0" name=""/>
        <dsp:cNvSpPr/>
      </dsp:nvSpPr>
      <dsp:spPr>
        <a:xfrm>
          <a:off x="5644531" y="4670940"/>
          <a:ext cx="1703649" cy="17036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Pedagogically-skilled practitioners</a:t>
          </a:r>
        </a:p>
      </dsp:txBody>
      <dsp:txXfrm>
        <a:off x="5894025" y="4920434"/>
        <a:ext cx="1204661" cy="1204661"/>
      </dsp:txXfrm>
    </dsp:sp>
    <dsp:sp modelId="{0BEB32DE-A87A-4246-9B27-C262F51CCFF2}">
      <dsp:nvSpPr>
        <dsp:cNvPr id="0" name=""/>
        <dsp:cNvSpPr/>
      </dsp:nvSpPr>
      <dsp:spPr>
        <a:xfrm>
          <a:off x="2610642" y="4670940"/>
          <a:ext cx="1703649" cy="17036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Creative critical thinkers</a:t>
          </a:r>
        </a:p>
      </dsp:txBody>
      <dsp:txXfrm>
        <a:off x="2860136" y="4920434"/>
        <a:ext cx="1204661" cy="1204661"/>
      </dsp:txXfrm>
    </dsp:sp>
    <dsp:sp modelId="{D80A718B-1B48-4385-A905-301F24FBC421}">
      <dsp:nvSpPr>
        <dsp:cNvPr id="0" name=""/>
        <dsp:cNvSpPr/>
      </dsp:nvSpPr>
      <dsp:spPr>
        <a:xfrm>
          <a:off x="1673119" y="1785540"/>
          <a:ext cx="1703649" cy="17036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Ethical community participants</a:t>
          </a:r>
        </a:p>
      </dsp:txBody>
      <dsp:txXfrm>
        <a:off x="1922613" y="2035034"/>
        <a:ext cx="1204661" cy="120466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260227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r>
              <a:rPr lang="en-GB" dirty="0"/>
              <a:t>School Based Task – add detail</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2683479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28</a:t>
            </a:fld>
            <a:endParaRPr lang="en-GB" altLang="en-US" dirty="0"/>
          </a:p>
        </p:txBody>
      </p:sp>
    </p:spTree>
    <p:extLst>
      <p:ext uri="{BB962C8B-B14F-4D97-AF65-F5344CB8AC3E}">
        <p14:creationId xmlns:p14="http://schemas.microsoft.com/office/powerpoint/2010/main" val="262375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369604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r>
              <a:rPr lang="en-GB" dirty="0"/>
              <a:t>Encourage the RPT and mentor to use the Target Setting support – this should not be a checklist / to do list but focus on the actual learning – RPT’s could use the Strands / TS / CCF to identify a target and word it correctly.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2698857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38</a:t>
            </a:fld>
            <a:endParaRPr lang="en-GB" altLang="en-US" dirty="0"/>
          </a:p>
        </p:txBody>
      </p:sp>
    </p:spTree>
    <p:extLst>
      <p:ext uri="{BB962C8B-B14F-4D97-AF65-F5344CB8AC3E}">
        <p14:creationId xmlns:p14="http://schemas.microsoft.com/office/powerpoint/2010/main" val="160360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r>
              <a:rPr lang="en-GB" dirty="0"/>
              <a:t>Mentors need to fill this in and must contact us if they tick ‘no’. </a:t>
            </a:r>
          </a:p>
          <a:p>
            <a:r>
              <a:rPr lang="en-GB" dirty="0"/>
              <a:t>Encouraged to check the SBTs weekly and make notes here on what has been completed and anything else…</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39</a:t>
            </a:fld>
            <a:endParaRPr lang="en-GB" altLang="en-US" dirty="0"/>
          </a:p>
        </p:txBody>
      </p:sp>
    </p:spTree>
    <p:extLst>
      <p:ext uri="{BB962C8B-B14F-4D97-AF65-F5344CB8AC3E}">
        <p14:creationId xmlns:p14="http://schemas.microsoft.com/office/powerpoint/2010/main" val="545719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271364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44</a:t>
            </a:fld>
            <a:endParaRPr lang="en-GB" altLang="en-US" dirty="0"/>
          </a:p>
        </p:txBody>
      </p:sp>
    </p:spTree>
    <p:extLst>
      <p:ext uri="{BB962C8B-B14F-4D97-AF65-F5344CB8AC3E}">
        <p14:creationId xmlns:p14="http://schemas.microsoft.com/office/powerpoint/2010/main" val="62534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46</a:t>
            </a:fld>
            <a:endParaRPr lang="en-GB" altLang="en-US" dirty="0"/>
          </a:p>
        </p:txBody>
      </p:sp>
    </p:spTree>
    <p:extLst>
      <p:ext uri="{BB962C8B-B14F-4D97-AF65-F5344CB8AC3E}">
        <p14:creationId xmlns:p14="http://schemas.microsoft.com/office/powerpoint/2010/main" val="279736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Rdg Vesta" pitchFamily="2" charset="0"/>
                <a:ea typeface="MS PGothic" pitchFamily="34" charset="-128"/>
              </a:defRPr>
            </a:lvl1pPr>
            <a:lvl2pPr marL="749064" indent="-288103" eaLnBrk="0" hangingPunct="0">
              <a:defRPr sz="2400">
                <a:solidFill>
                  <a:schemeClr val="tx1"/>
                </a:solidFill>
                <a:latin typeface="Rdg Vesta" pitchFamily="2" charset="0"/>
                <a:ea typeface="MS PGothic" pitchFamily="34" charset="-128"/>
              </a:defRPr>
            </a:lvl2pPr>
            <a:lvl3pPr marL="1152407" indent="-230481" eaLnBrk="0" hangingPunct="0">
              <a:defRPr sz="2400">
                <a:solidFill>
                  <a:schemeClr val="tx1"/>
                </a:solidFill>
                <a:latin typeface="Rdg Vesta" pitchFamily="2" charset="0"/>
                <a:ea typeface="MS PGothic" pitchFamily="34" charset="-128"/>
              </a:defRPr>
            </a:lvl3pPr>
            <a:lvl4pPr marL="1613371" indent="-230481" eaLnBrk="0" hangingPunct="0">
              <a:defRPr sz="2400">
                <a:solidFill>
                  <a:schemeClr val="tx1"/>
                </a:solidFill>
                <a:latin typeface="Rdg Vesta" pitchFamily="2" charset="0"/>
                <a:ea typeface="MS PGothic" pitchFamily="34" charset="-128"/>
              </a:defRPr>
            </a:lvl4pPr>
            <a:lvl5pPr marL="2074333" indent="-230481" eaLnBrk="0" hangingPunct="0">
              <a:defRPr sz="2400">
                <a:solidFill>
                  <a:schemeClr val="tx1"/>
                </a:solidFill>
                <a:latin typeface="Rdg Vesta" pitchFamily="2" charset="0"/>
                <a:ea typeface="MS PGothic" pitchFamily="34" charset="-128"/>
              </a:defRPr>
            </a:lvl5pPr>
            <a:lvl6pPr marL="2535297" indent="-230481" eaLnBrk="0" fontAlgn="base" hangingPunct="0">
              <a:spcBef>
                <a:spcPct val="0"/>
              </a:spcBef>
              <a:spcAft>
                <a:spcPct val="0"/>
              </a:spcAft>
              <a:defRPr sz="2400">
                <a:solidFill>
                  <a:schemeClr val="tx1"/>
                </a:solidFill>
                <a:latin typeface="Rdg Vesta" pitchFamily="2" charset="0"/>
                <a:ea typeface="MS PGothic" pitchFamily="34" charset="-128"/>
              </a:defRPr>
            </a:lvl6pPr>
            <a:lvl7pPr marL="2996259" indent="-230481" eaLnBrk="0" fontAlgn="base" hangingPunct="0">
              <a:spcBef>
                <a:spcPct val="0"/>
              </a:spcBef>
              <a:spcAft>
                <a:spcPct val="0"/>
              </a:spcAft>
              <a:defRPr sz="2400">
                <a:solidFill>
                  <a:schemeClr val="tx1"/>
                </a:solidFill>
                <a:latin typeface="Rdg Vesta" pitchFamily="2" charset="0"/>
                <a:ea typeface="MS PGothic" pitchFamily="34" charset="-128"/>
              </a:defRPr>
            </a:lvl7pPr>
            <a:lvl8pPr marL="3457223" indent="-230481" eaLnBrk="0" fontAlgn="base" hangingPunct="0">
              <a:spcBef>
                <a:spcPct val="0"/>
              </a:spcBef>
              <a:spcAft>
                <a:spcPct val="0"/>
              </a:spcAft>
              <a:defRPr sz="2400">
                <a:solidFill>
                  <a:schemeClr val="tx1"/>
                </a:solidFill>
                <a:latin typeface="Rdg Vesta" pitchFamily="2" charset="0"/>
                <a:ea typeface="MS PGothic" pitchFamily="34" charset="-128"/>
              </a:defRPr>
            </a:lvl8pPr>
            <a:lvl9pPr marL="3918185" indent="-230481" eaLnBrk="0" fontAlgn="base" hangingPunct="0">
              <a:spcBef>
                <a:spcPct val="0"/>
              </a:spcBef>
              <a:spcAft>
                <a:spcPct val="0"/>
              </a:spcAft>
              <a:defRPr sz="2400">
                <a:solidFill>
                  <a:schemeClr val="tx1"/>
                </a:solidFill>
                <a:latin typeface="Rdg Vesta" pitchFamily="2" charset="0"/>
                <a:ea typeface="MS PGothic" pitchFamily="34" charset="-128"/>
              </a:defRPr>
            </a:lvl9pPr>
          </a:lstStyle>
          <a:p>
            <a:pPr eaLnBrk="1" hangingPunct="1"/>
            <a:fld id="{901B1D3E-42D5-4327-BF1F-B344CFB96D48}" type="slidenum">
              <a:rPr lang="en-US" altLang="en-US" sz="1200"/>
              <a:pPr eaLnBrk="1" hangingPunct="1"/>
              <a:t>2</a:t>
            </a:fld>
            <a:endParaRPr lang="en-US" altLang="en-US" sz="1200"/>
          </a:p>
        </p:txBody>
      </p:sp>
    </p:spTree>
    <p:extLst>
      <p:ext uri="{BB962C8B-B14F-4D97-AF65-F5344CB8AC3E}">
        <p14:creationId xmlns:p14="http://schemas.microsoft.com/office/powerpoint/2010/main" val="308126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r>
              <a:rPr lang="en-US" dirty="0"/>
              <a:t>H&amp;S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240087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71438" y="739775"/>
            <a:ext cx="6578600" cy="3700463"/>
          </a:xfrm>
          <a:ln/>
        </p:spPr>
      </p:sp>
      <p:sp>
        <p:nvSpPr>
          <p:cNvPr id="1229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t>Defined by the Standards grading statements</a:t>
            </a:r>
          </a:p>
        </p:txBody>
      </p:sp>
      <p:sp>
        <p:nvSpPr>
          <p:cNvPr id="1229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Rdg Vesta" charset="0"/>
                <a:ea typeface="MS PGothic" panose="020B0600070205080204" pitchFamily="34" charset="-128"/>
              </a:defRPr>
            </a:lvl1pPr>
            <a:lvl2pPr marL="742950" indent="-285750">
              <a:spcBef>
                <a:spcPct val="30000"/>
              </a:spcBef>
              <a:defRPr sz="1200">
                <a:solidFill>
                  <a:schemeClr val="tx1"/>
                </a:solidFill>
                <a:latin typeface="Rdg Vesta" charset="0"/>
                <a:ea typeface="MS PGothic" panose="020B0600070205080204" pitchFamily="34" charset="-128"/>
              </a:defRPr>
            </a:lvl2pPr>
            <a:lvl3pPr marL="1143000" indent="-228600">
              <a:spcBef>
                <a:spcPct val="30000"/>
              </a:spcBef>
              <a:defRPr sz="1200">
                <a:solidFill>
                  <a:schemeClr val="tx1"/>
                </a:solidFill>
                <a:latin typeface="Rdg Vesta" charset="0"/>
                <a:ea typeface="MS PGothic" panose="020B0600070205080204" pitchFamily="34" charset="-128"/>
              </a:defRPr>
            </a:lvl3pPr>
            <a:lvl4pPr marL="1600200" indent="-228600">
              <a:spcBef>
                <a:spcPct val="30000"/>
              </a:spcBef>
              <a:defRPr sz="1200">
                <a:solidFill>
                  <a:schemeClr val="tx1"/>
                </a:solidFill>
                <a:latin typeface="Rdg Vesta" charset="0"/>
                <a:ea typeface="MS PGothic" panose="020B0600070205080204" pitchFamily="34" charset="-128"/>
              </a:defRPr>
            </a:lvl4pPr>
            <a:lvl5pPr marL="2057400" indent="-228600">
              <a:spcBef>
                <a:spcPct val="30000"/>
              </a:spcBef>
              <a:defRPr sz="1200">
                <a:solidFill>
                  <a:schemeClr val="tx1"/>
                </a:solidFill>
                <a:latin typeface="Rdg Vesta"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Rdg Vesta"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Rdg Vesta"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Rdg Vesta"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Rdg Vesta" charset="0"/>
                <a:ea typeface="MS PGothic" panose="020B0600070205080204" pitchFamily="34" charset="-128"/>
              </a:defRPr>
            </a:lvl9pPr>
          </a:lstStyle>
          <a:p>
            <a:pPr>
              <a:spcBef>
                <a:spcPct val="0"/>
              </a:spcBef>
            </a:pPr>
            <a:fld id="{43196A70-4848-4D40-8681-5856D526D0BD}" type="slidenum">
              <a:rPr lang="en-US" altLang="en-US"/>
              <a:pPr>
                <a:spcBef>
                  <a:spcPct val="0"/>
                </a:spcBef>
              </a:pPr>
              <a:t>12</a:t>
            </a:fld>
            <a:endParaRPr lang="en-US" altLang="en-US"/>
          </a:p>
        </p:txBody>
      </p:sp>
    </p:spTree>
    <p:extLst>
      <p:ext uri="{BB962C8B-B14F-4D97-AF65-F5344CB8AC3E}">
        <p14:creationId xmlns:p14="http://schemas.microsoft.com/office/powerpoint/2010/main" val="168099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noFill/>
        </p:spPr>
        <p:txBody>
          <a:bodyPr/>
          <a:lstStyle>
            <a:lvl1pPr>
              <a:defRPr sz="1200">
                <a:solidFill>
                  <a:schemeClr val="tx1"/>
                </a:solidFill>
                <a:latin typeface="Rdg Vesta" charset="0"/>
                <a:ea typeface="MS PGothic" charset="0"/>
                <a:cs typeface="MS PGothic" charset="0"/>
              </a:defRPr>
            </a:lvl1pPr>
            <a:lvl2pPr marL="742950" indent="-285750">
              <a:defRPr sz="1200">
                <a:solidFill>
                  <a:schemeClr val="tx1"/>
                </a:solidFill>
                <a:latin typeface="Rdg Vesta" charset="0"/>
                <a:ea typeface="MS PGothic" charset="0"/>
                <a:cs typeface="MS PGothic" charset="0"/>
              </a:defRPr>
            </a:lvl2pPr>
            <a:lvl3pPr marL="1143000" indent="-228600">
              <a:defRPr sz="1200">
                <a:solidFill>
                  <a:schemeClr val="tx1"/>
                </a:solidFill>
                <a:latin typeface="Rdg Vesta" charset="0"/>
                <a:ea typeface="MS PGothic" charset="0"/>
                <a:cs typeface="MS PGothic" charset="0"/>
              </a:defRPr>
            </a:lvl3pPr>
            <a:lvl4pPr marL="1600200" indent="-228600">
              <a:defRPr sz="1200">
                <a:solidFill>
                  <a:schemeClr val="tx1"/>
                </a:solidFill>
                <a:latin typeface="Rdg Vesta" charset="0"/>
                <a:ea typeface="MS PGothic" charset="0"/>
                <a:cs typeface="MS PGothic" charset="0"/>
              </a:defRPr>
            </a:lvl4pPr>
            <a:lvl5pPr marL="2057400" indent="-228600">
              <a:defRPr sz="1200">
                <a:solidFill>
                  <a:schemeClr val="tx1"/>
                </a:solidFill>
                <a:latin typeface="Rdg Vesta"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Rdg Vesta"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Rdg Vesta"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Rdg Vesta"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Rdg Vesta" charset="0"/>
                <a:ea typeface="MS PGothic" charset="0"/>
                <a:cs typeface="MS PGothic" charset="0"/>
              </a:defRPr>
            </a:lvl9pPr>
          </a:lstStyle>
          <a:p>
            <a:fld id="{F62FB648-F6DC-3341-9A35-7BCCB129A8BC}" type="slidenum">
              <a:rPr lang="en-US"/>
              <a:pPr/>
              <a:t>14</a:t>
            </a:fld>
            <a:endParaRPr lang="en-US"/>
          </a:p>
        </p:txBody>
      </p:sp>
    </p:spTree>
    <p:extLst>
      <p:ext uri="{BB962C8B-B14F-4D97-AF65-F5344CB8AC3E}">
        <p14:creationId xmlns:p14="http://schemas.microsoft.com/office/powerpoint/2010/main" val="256006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endParaRPr lang="en-US" dirty="0">
              <a:ea typeface="MS PGothic" charset="0"/>
            </a:endParaRPr>
          </a:p>
        </p:txBody>
      </p:sp>
      <p:sp>
        <p:nvSpPr>
          <p:cNvPr id="4" name="Slide Number Placeholder 3"/>
          <p:cNvSpPr>
            <a:spLocks noGrp="1"/>
          </p:cNvSpPr>
          <p:nvPr>
            <p:ph type="sldNum" sz="quarter" idx="5"/>
          </p:nvPr>
        </p:nvSpPr>
        <p:spPr>
          <a:noFill/>
        </p:spPr>
        <p:txBody>
          <a:bodyPr/>
          <a:lstStyle>
            <a:lvl1pPr>
              <a:defRPr sz="1200">
                <a:solidFill>
                  <a:schemeClr val="tx1"/>
                </a:solidFill>
                <a:latin typeface="Rdg Vesta" charset="0"/>
                <a:ea typeface="MS PGothic" charset="0"/>
                <a:cs typeface="MS PGothic" charset="0"/>
              </a:defRPr>
            </a:lvl1pPr>
            <a:lvl2pPr marL="742950" indent="-285750">
              <a:defRPr sz="1200">
                <a:solidFill>
                  <a:schemeClr val="tx1"/>
                </a:solidFill>
                <a:latin typeface="Rdg Vesta" charset="0"/>
                <a:ea typeface="MS PGothic" charset="0"/>
                <a:cs typeface="MS PGothic" charset="0"/>
              </a:defRPr>
            </a:lvl2pPr>
            <a:lvl3pPr marL="1143000" indent="-228600">
              <a:defRPr sz="1200">
                <a:solidFill>
                  <a:schemeClr val="tx1"/>
                </a:solidFill>
                <a:latin typeface="Rdg Vesta" charset="0"/>
                <a:ea typeface="MS PGothic" charset="0"/>
                <a:cs typeface="MS PGothic" charset="0"/>
              </a:defRPr>
            </a:lvl3pPr>
            <a:lvl4pPr marL="1600200" indent="-228600">
              <a:defRPr sz="1200">
                <a:solidFill>
                  <a:schemeClr val="tx1"/>
                </a:solidFill>
                <a:latin typeface="Rdg Vesta" charset="0"/>
                <a:ea typeface="MS PGothic" charset="0"/>
                <a:cs typeface="MS PGothic" charset="0"/>
              </a:defRPr>
            </a:lvl4pPr>
            <a:lvl5pPr marL="2057400" indent="-228600">
              <a:defRPr sz="1200">
                <a:solidFill>
                  <a:schemeClr val="tx1"/>
                </a:solidFill>
                <a:latin typeface="Rdg Vesta"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Rdg Vesta"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Rdg Vesta"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Rdg Vesta"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Rdg Vesta" charset="0"/>
                <a:ea typeface="MS PGothic" charset="0"/>
                <a:cs typeface="MS PGothic" charset="0"/>
              </a:defRPr>
            </a:lvl9pPr>
          </a:lstStyle>
          <a:p>
            <a:fld id="{0E71DCA3-2D85-BF45-8663-19AA452093EE}" type="slidenum">
              <a:rPr lang="en-US"/>
              <a:pPr/>
              <a:t>15</a:t>
            </a:fld>
            <a:endParaRPr lang="en-US"/>
          </a:p>
        </p:txBody>
      </p:sp>
    </p:spTree>
    <p:extLst>
      <p:ext uri="{BB962C8B-B14F-4D97-AF65-F5344CB8AC3E}">
        <p14:creationId xmlns:p14="http://schemas.microsoft.com/office/powerpoint/2010/main" val="169565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92075" y="744538"/>
            <a:ext cx="6616700" cy="3722687"/>
          </a:xfrm>
          <a:ln/>
        </p:spPr>
      </p:sp>
      <p:sp>
        <p:nvSpPr>
          <p:cNvPr id="8195"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Rdg Vesta" charset="0"/>
                <a:ea typeface="MS PGothic" panose="020B0600070205080204" pitchFamily="34" charset="-128"/>
              </a:defRPr>
            </a:lvl1pPr>
            <a:lvl2pPr marL="749116" indent="-288122">
              <a:spcBef>
                <a:spcPct val="30000"/>
              </a:spcBef>
              <a:defRPr sz="1200">
                <a:solidFill>
                  <a:schemeClr val="tx1"/>
                </a:solidFill>
                <a:latin typeface="Rdg Vesta" charset="0"/>
                <a:ea typeface="MS PGothic" panose="020B0600070205080204" pitchFamily="34" charset="-128"/>
              </a:defRPr>
            </a:lvl2pPr>
            <a:lvl3pPr marL="1152487" indent="-230497">
              <a:spcBef>
                <a:spcPct val="30000"/>
              </a:spcBef>
              <a:defRPr sz="1200">
                <a:solidFill>
                  <a:schemeClr val="tx1"/>
                </a:solidFill>
                <a:latin typeface="Rdg Vesta" charset="0"/>
                <a:ea typeface="MS PGothic" panose="020B0600070205080204" pitchFamily="34" charset="-128"/>
              </a:defRPr>
            </a:lvl3pPr>
            <a:lvl4pPr marL="1613482" indent="-230497">
              <a:spcBef>
                <a:spcPct val="30000"/>
              </a:spcBef>
              <a:defRPr sz="1200">
                <a:solidFill>
                  <a:schemeClr val="tx1"/>
                </a:solidFill>
                <a:latin typeface="Rdg Vesta" charset="0"/>
                <a:ea typeface="MS PGothic" panose="020B0600070205080204" pitchFamily="34" charset="-128"/>
              </a:defRPr>
            </a:lvl4pPr>
            <a:lvl5pPr marL="2074476" indent="-230497">
              <a:spcBef>
                <a:spcPct val="30000"/>
              </a:spcBef>
              <a:defRPr sz="1200">
                <a:solidFill>
                  <a:schemeClr val="tx1"/>
                </a:solidFill>
                <a:latin typeface="Rdg Vesta" charset="0"/>
                <a:ea typeface="MS PGothic" panose="020B0600070205080204" pitchFamily="34" charset="-128"/>
              </a:defRPr>
            </a:lvl5pPr>
            <a:lvl6pPr marL="2535471" indent="-230497" eaLnBrk="0" fontAlgn="base" hangingPunct="0">
              <a:spcBef>
                <a:spcPct val="30000"/>
              </a:spcBef>
              <a:spcAft>
                <a:spcPct val="0"/>
              </a:spcAft>
              <a:defRPr sz="1200">
                <a:solidFill>
                  <a:schemeClr val="tx1"/>
                </a:solidFill>
                <a:latin typeface="Rdg Vesta" charset="0"/>
                <a:ea typeface="MS PGothic" panose="020B0600070205080204" pitchFamily="34" charset="-128"/>
              </a:defRPr>
            </a:lvl6pPr>
            <a:lvl7pPr marL="2996466" indent="-230497" eaLnBrk="0" fontAlgn="base" hangingPunct="0">
              <a:spcBef>
                <a:spcPct val="30000"/>
              </a:spcBef>
              <a:spcAft>
                <a:spcPct val="0"/>
              </a:spcAft>
              <a:defRPr sz="1200">
                <a:solidFill>
                  <a:schemeClr val="tx1"/>
                </a:solidFill>
                <a:latin typeface="Rdg Vesta" charset="0"/>
                <a:ea typeface="MS PGothic" panose="020B0600070205080204" pitchFamily="34" charset="-128"/>
              </a:defRPr>
            </a:lvl7pPr>
            <a:lvl8pPr marL="3457461" indent="-230497" eaLnBrk="0" fontAlgn="base" hangingPunct="0">
              <a:spcBef>
                <a:spcPct val="30000"/>
              </a:spcBef>
              <a:spcAft>
                <a:spcPct val="0"/>
              </a:spcAft>
              <a:defRPr sz="1200">
                <a:solidFill>
                  <a:schemeClr val="tx1"/>
                </a:solidFill>
                <a:latin typeface="Rdg Vesta" charset="0"/>
                <a:ea typeface="MS PGothic" panose="020B0600070205080204" pitchFamily="34" charset="-128"/>
              </a:defRPr>
            </a:lvl8pPr>
            <a:lvl9pPr marL="3918455" indent="-230497" eaLnBrk="0" fontAlgn="base" hangingPunct="0">
              <a:spcBef>
                <a:spcPct val="30000"/>
              </a:spcBef>
              <a:spcAft>
                <a:spcPct val="0"/>
              </a:spcAft>
              <a:defRPr sz="1200">
                <a:solidFill>
                  <a:schemeClr val="tx1"/>
                </a:solidFill>
                <a:latin typeface="Rdg Vesta" charset="0"/>
                <a:ea typeface="MS PGothic" panose="020B0600070205080204" pitchFamily="34" charset="-128"/>
              </a:defRPr>
            </a:lvl9pPr>
          </a:lstStyle>
          <a:p>
            <a:pPr>
              <a:spcBef>
                <a:spcPct val="0"/>
              </a:spcBef>
            </a:pPr>
            <a:fld id="{924652FA-6181-4873-BBE2-BAE75532A966}" type="slidenum">
              <a:rPr lang="en-US" altLang="en-US"/>
              <a:pPr>
                <a:spcBef>
                  <a:spcPct val="0"/>
                </a:spcBef>
              </a:pPr>
              <a:t>16</a:t>
            </a:fld>
            <a:endParaRPr lang="en-US" altLang="en-US"/>
          </a:p>
        </p:txBody>
      </p:sp>
    </p:spTree>
    <p:extLst>
      <p:ext uri="{BB962C8B-B14F-4D97-AF65-F5344CB8AC3E}">
        <p14:creationId xmlns:p14="http://schemas.microsoft.com/office/powerpoint/2010/main" val="426715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pPr>
              <a:defRPr/>
            </a:pPr>
            <a:endParaRPr lang="en-GB"/>
          </a:p>
        </p:txBody>
      </p:sp>
      <p:sp>
        <p:nvSpPr>
          <p:cNvPr id="4" name="Slide Number Placeholder 3"/>
          <p:cNvSpPr>
            <a:spLocks noGrp="1"/>
          </p:cNvSpPr>
          <p:nvPr>
            <p:ph type="sldNum" sz="quarter" idx="5"/>
          </p:nvPr>
        </p:nvSpPr>
        <p:spPr>
          <a:noFill/>
        </p:spPr>
        <p:txBody>
          <a:bodyPr/>
          <a:lstStyle>
            <a:lvl1pPr>
              <a:defRPr sz="1200">
                <a:solidFill>
                  <a:schemeClr val="tx1"/>
                </a:solidFill>
                <a:latin typeface="Rdg Vesta" charset="0"/>
                <a:ea typeface="MS PGothic" charset="0"/>
                <a:cs typeface="MS PGothic" charset="0"/>
              </a:defRPr>
            </a:lvl1pPr>
            <a:lvl2pPr marL="742950" indent="-285750">
              <a:defRPr sz="1200">
                <a:solidFill>
                  <a:schemeClr val="tx1"/>
                </a:solidFill>
                <a:latin typeface="Rdg Vesta" charset="0"/>
                <a:ea typeface="MS PGothic" charset="0"/>
                <a:cs typeface="MS PGothic" charset="0"/>
              </a:defRPr>
            </a:lvl2pPr>
            <a:lvl3pPr marL="1143000" indent="-228600">
              <a:defRPr sz="1200">
                <a:solidFill>
                  <a:schemeClr val="tx1"/>
                </a:solidFill>
                <a:latin typeface="Rdg Vesta" charset="0"/>
                <a:ea typeface="MS PGothic" charset="0"/>
                <a:cs typeface="MS PGothic" charset="0"/>
              </a:defRPr>
            </a:lvl3pPr>
            <a:lvl4pPr marL="1600200" indent="-228600">
              <a:defRPr sz="1200">
                <a:solidFill>
                  <a:schemeClr val="tx1"/>
                </a:solidFill>
                <a:latin typeface="Rdg Vesta" charset="0"/>
                <a:ea typeface="MS PGothic" charset="0"/>
                <a:cs typeface="MS PGothic" charset="0"/>
              </a:defRPr>
            </a:lvl4pPr>
            <a:lvl5pPr marL="2057400" indent="-228600">
              <a:defRPr sz="1200">
                <a:solidFill>
                  <a:schemeClr val="tx1"/>
                </a:solidFill>
                <a:latin typeface="Rdg Vesta"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Rdg Vesta"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Rdg Vesta"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Rdg Vesta"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Rdg Vesta" charset="0"/>
                <a:ea typeface="MS PGothic" charset="0"/>
                <a:cs typeface="MS PGothic" charset="0"/>
              </a:defRPr>
            </a:lvl9pPr>
          </a:lstStyle>
          <a:p>
            <a:fld id="{159F1DEE-04DE-6042-803D-66B49F6BAF10}" type="slidenum">
              <a:rPr lang="en-US"/>
              <a:pPr/>
              <a:t>20</a:t>
            </a:fld>
            <a:endParaRPr lang="en-US"/>
          </a:p>
        </p:txBody>
      </p:sp>
    </p:spTree>
    <p:extLst>
      <p:ext uri="{BB962C8B-B14F-4D97-AF65-F5344CB8AC3E}">
        <p14:creationId xmlns:p14="http://schemas.microsoft.com/office/powerpoint/2010/main" val="176216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78600" cy="3700463"/>
          </a:xfrm>
        </p:spPr>
      </p:sp>
      <p:sp>
        <p:nvSpPr>
          <p:cNvPr id="3" name="Notes Placeholder 2"/>
          <p:cNvSpPr>
            <a:spLocks noGrp="1"/>
          </p:cNvSpPr>
          <p:nvPr>
            <p:ph type="body" idx="1"/>
          </p:nvPr>
        </p:nvSpPr>
        <p:spPr/>
        <p:txBody>
          <a:bodyPr/>
          <a:lstStyle/>
          <a:p>
            <a:r>
              <a:rPr lang="en-GB" dirty="0"/>
              <a:t>Please make sure these are looked at during your weekly meeting</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205672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1"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userDrawn="1">
  <p:cSld name="1_Title Slide (Grey)">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pic>
        <p:nvPicPr>
          <p:cNvPr id="15"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566400" y="6646908"/>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395762447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1"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1" y="437938"/>
            <a:ext cx="1579033"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1"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1" y="437938"/>
            <a:ext cx="1579033" cy="3873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1"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3" y="1"/>
            <a:ext cx="3811125"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0" y="6646908"/>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1" y="437938"/>
            <a:ext cx="1579033"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1"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1"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1"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0"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3" y="1"/>
            <a:ext cx="3811125"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hidden">
          <a:xfrm>
            <a:off x="10033001" y="438150"/>
            <a:ext cx="1579033"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1"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696" r:id="rId5"/>
    <p:sldLayoutId id="2147483701" r:id="rId6"/>
    <p:sldLayoutId id="2147483702" r:id="rId7"/>
    <p:sldLayoutId id="2147483708" r:id="rId8"/>
    <p:sldLayoutId id="2147483713" r:id="rId9"/>
    <p:sldLayoutId id="2147483709" r:id="rId10"/>
    <p:sldLayoutId id="2147483710" r:id="rId11"/>
    <p:sldLayoutId id="2147483711" r:id="rId12"/>
    <p:sldLayoutId id="2147483712" r:id="rId13"/>
    <p:sldLayoutId id="2147483714" r:id="rId14"/>
    <p:sldLayoutId id="2147483715" r:id="rId15"/>
    <p:sldLayoutId id="2147483716" r:id="rId16"/>
    <p:sldLayoutId id="2147483746" r:id="rId17"/>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l.e.murphy@reading.ac.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p.smith-stevenson@reading.ac.u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itesb.reading.ac.uk/ioe-mentoring/sample-page/pgce-primary/primary-pg-placement-documentation/" TargetMode="External"/><Relationship Id="rId2" Type="http://schemas.openxmlformats.org/officeDocument/2006/relationships/hyperlink" Target="https://sitesb.reading.ac.uk/ioe-mentoring/sample-page/pgce-primar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3200" cap="none" dirty="0"/>
              <a:t>Summer School Experience </a:t>
            </a:r>
            <a:br>
              <a:rPr lang="en-GB" sz="3200" cap="none" dirty="0"/>
            </a:br>
            <a:r>
              <a:rPr lang="en-GB" sz="3200" cap="none" dirty="0"/>
              <a:t>2025</a:t>
            </a:r>
          </a:p>
        </p:txBody>
      </p:sp>
      <p:sp>
        <p:nvSpPr>
          <p:cNvPr id="3" name="Subtitle 2"/>
          <p:cNvSpPr>
            <a:spLocks noGrp="1"/>
          </p:cNvSpPr>
          <p:nvPr>
            <p:ph type="subTitle" idx="1"/>
          </p:nvPr>
        </p:nvSpPr>
        <p:spPr/>
        <p:txBody>
          <a:bodyPr/>
          <a:lstStyle/>
          <a:p>
            <a:r>
              <a:rPr lang="en-GB" dirty="0"/>
              <a:t>Primary PG ITE</a:t>
            </a:r>
          </a:p>
          <a:p>
            <a:r>
              <a:rPr lang="en-GB" dirty="0"/>
              <a:t>Mentor Training</a:t>
            </a:r>
          </a:p>
        </p:txBody>
      </p:sp>
      <p:sp>
        <p:nvSpPr>
          <p:cNvPr id="4" name="Slide Number Placeholder 3"/>
          <p:cNvSpPr>
            <a:spLocks noGrp="1"/>
          </p:cNvSpPr>
          <p:nvPr>
            <p:ph type="sldNum" sz="quarter" idx="4294967295"/>
          </p:nvPr>
        </p:nvSpPr>
        <p:spPr>
          <a:xfrm>
            <a:off x="9552526" y="6237312"/>
            <a:ext cx="676275" cy="252000"/>
          </a:xfrm>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191344" y="0"/>
            <a:ext cx="2483768" cy="1027150"/>
          </a:xfrm>
        </p:spPr>
        <p:txBody>
          <a:bodyPr/>
          <a:lstStyle/>
          <a:p>
            <a:r>
              <a:rPr lang="en-GB" sz="1200" dirty="0"/>
              <a:t>Reading Partnership Teachers: </a:t>
            </a:r>
          </a:p>
          <a:p>
            <a:r>
              <a:rPr lang="en-GB" sz="1200" dirty="0"/>
              <a:t>Excellent practitioners who have a positive impact on their pupils</a:t>
            </a:r>
          </a:p>
        </p:txBody>
      </p:sp>
      <p:sp>
        <p:nvSpPr>
          <p:cNvPr id="6" name="Picture Placeholder 5">
            <a:extLst>
              <a:ext uri="{FF2B5EF4-FFF2-40B4-BE49-F238E27FC236}">
                <a16:creationId xmlns:a16="http://schemas.microsoft.com/office/drawing/2014/main" id="{B76C54C4-491C-42A1-93C3-36824B500379}"/>
              </a:ext>
            </a:extLst>
          </p:cNvPr>
          <p:cNvSpPr>
            <a:spLocks noGrp="1"/>
          </p:cNvSpPr>
          <p:nvPr>
            <p:ph type="pic" sz="quarter" idx="16"/>
          </p:nvPr>
        </p:nvSpPr>
        <p:spPr/>
        <p:txBody>
          <a:bodyPr/>
          <a:lstStyle/>
          <a:p>
            <a:endParaRPr lang="en-GB"/>
          </a:p>
        </p:txBody>
      </p:sp>
      <p:pic>
        <p:nvPicPr>
          <p:cNvPr id="8" name="Picture 7" descr="A group of people in a classroom&#10;&#10;Description automatically generated with low confidence">
            <a:extLst>
              <a:ext uri="{FF2B5EF4-FFF2-40B4-BE49-F238E27FC236}">
                <a16:creationId xmlns:a16="http://schemas.microsoft.com/office/drawing/2014/main" id="{56DF7508-A4A1-45B9-AFEE-47BF71284BEE}"/>
              </a:ext>
            </a:extLst>
          </p:cNvPr>
          <p:cNvPicPr/>
          <p:nvPr/>
        </p:nvPicPr>
        <p:blipFill>
          <a:blip r:embed="rId3"/>
          <a:stretch>
            <a:fillRect/>
          </a:stretch>
        </p:blipFill>
        <p:spPr>
          <a:xfrm>
            <a:off x="0" y="2263140"/>
            <a:ext cx="12192000" cy="2389996"/>
          </a:xfrm>
          <a:prstGeom prst="rect">
            <a:avLst/>
          </a:prstGeom>
        </p:spPr>
      </p:pic>
      <p:sp>
        <p:nvSpPr>
          <p:cNvPr id="9" name="TextBox 8">
            <a:extLst>
              <a:ext uri="{FF2B5EF4-FFF2-40B4-BE49-F238E27FC236}">
                <a16:creationId xmlns:a16="http://schemas.microsoft.com/office/drawing/2014/main" id="{3788EB7E-0A45-4590-BDE8-A21F30111926}"/>
              </a:ext>
            </a:extLst>
          </p:cNvPr>
          <p:cNvSpPr txBox="1"/>
          <p:nvPr/>
        </p:nvSpPr>
        <p:spPr>
          <a:xfrm>
            <a:off x="3215680" y="5230664"/>
            <a:ext cx="7632848" cy="584775"/>
          </a:xfrm>
          <a:prstGeom prst="rect">
            <a:avLst/>
          </a:prstGeom>
          <a:noFill/>
        </p:spPr>
        <p:txBody>
          <a:bodyPr wrap="square">
            <a:spAutoFit/>
          </a:bodyPr>
          <a:lstStyle/>
          <a:p>
            <a:r>
              <a:rPr lang="en-GB" sz="3200" dirty="0">
                <a:solidFill>
                  <a:schemeClr val="bg1"/>
                </a:solidFill>
              </a:rPr>
              <a:t>Welcome Reading Partnership Mentors!</a:t>
            </a:r>
          </a:p>
        </p:txBody>
      </p:sp>
    </p:spTree>
    <p:extLst>
      <p:ext uri="{BB962C8B-B14F-4D97-AF65-F5344CB8AC3E}">
        <p14:creationId xmlns:p14="http://schemas.microsoft.com/office/powerpoint/2010/main" val="2999750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F55CBE-5268-4EDB-8747-46A66C987B35}"/>
              </a:ext>
            </a:extLst>
          </p:cNvPr>
          <p:cNvSpPr>
            <a:spLocks noGrp="1"/>
          </p:cNvSpPr>
          <p:nvPr>
            <p:ph idx="1"/>
          </p:nvPr>
        </p:nvSpPr>
        <p:spPr>
          <a:xfrm>
            <a:off x="335360" y="1268760"/>
            <a:ext cx="11593288" cy="3960000"/>
          </a:xfrm>
        </p:spPr>
        <p:txBody>
          <a:bodyPr/>
          <a:lstStyle/>
          <a:p>
            <a:pPr marL="720000" lvl="2" indent="0">
              <a:buNone/>
            </a:pPr>
            <a:r>
              <a:rPr lang="en-GB" sz="2800" dirty="0"/>
              <a:t>Please read through this carefully, especially the appendices. Includes:</a:t>
            </a:r>
          </a:p>
          <a:p>
            <a:pPr lvl="2"/>
            <a:r>
              <a:rPr lang="en-GB" sz="2800" dirty="0"/>
              <a:t>First meeting checklist</a:t>
            </a:r>
          </a:p>
          <a:p>
            <a:pPr lvl="2"/>
            <a:r>
              <a:rPr lang="en-GB" sz="2800" dirty="0"/>
              <a:t>Mentor expectations</a:t>
            </a:r>
          </a:p>
          <a:p>
            <a:pPr lvl="2"/>
            <a:r>
              <a:rPr lang="en-GB" sz="2800" dirty="0"/>
              <a:t>Assessment of RPT and learning timetable</a:t>
            </a:r>
          </a:p>
          <a:p>
            <a:pPr lvl="2"/>
            <a:r>
              <a:rPr lang="en-GB" sz="2800" dirty="0"/>
              <a:t>Lesson Planning Staged Flowchart</a:t>
            </a:r>
          </a:p>
          <a:p>
            <a:pPr lvl="2"/>
            <a:r>
              <a:rPr lang="en-GB" sz="2800" dirty="0"/>
              <a:t>Review Point Checklist (supports visits)</a:t>
            </a:r>
          </a:p>
          <a:p>
            <a:pPr lvl="2"/>
            <a:r>
              <a:rPr lang="en-GB" sz="2800" dirty="0"/>
              <a:t>Giving Feedback and Setting targets (supports lesson observations and weekly targets), </a:t>
            </a:r>
            <a:r>
              <a:rPr lang="en-GB" sz="2800" b="1" dirty="0"/>
              <a:t>especially the example</a:t>
            </a:r>
          </a:p>
          <a:p>
            <a:pPr lvl="2"/>
            <a:r>
              <a:rPr lang="en-GB" sz="2800" dirty="0"/>
              <a:t>Curriculum Overview</a:t>
            </a:r>
            <a:endParaRPr lang="en-GB" dirty="0"/>
          </a:p>
        </p:txBody>
      </p:sp>
      <p:sp>
        <p:nvSpPr>
          <p:cNvPr id="3" name="Slide Number Placeholder 2">
            <a:extLst>
              <a:ext uri="{FF2B5EF4-FFF2-40B4-BE49-F238E27FC236}">
                <a16:creationId xmlns:a16="http://schemas.microsoft.com/office/drawing/2014/main" id="{7191637B-4150-4D23-B4F6-3E929EAF8C8E}"/>
              </a:ext>
            </a:extLst>
          </p:cNvPr>
          <p:cNvSpPr>
            <a:spLocks noGrp="1"/>
          </p:cNvSpPr>
          <p:nvPr>
            <p:ph type="sldNum" sz="quarter" idx="10"/>
          </p:nvPr>
        </p:nvSpPr>
        <p:spPr/>
        <p:txBody>
          <a:bodyPr/>
          <a:lstStyle/>
          <a:p>
            <a:fld id="{DCF6A46F-80AB-49F3-8C7E-9717ED945456}" type="slidenum">
              <a:rPr lang="en-GB" altLang="en-US" smtClean="0"/>
              <a:pPr/>
              <a:t>10</a:t>
            </a:fld>
            <a:endParaRPr lang="en-GB" altLang="en-US"/>
          </a:p>
        </p:txBody>
      </p:sp>
      <p:sp>
        <p:nvSpPr>
          <p:cNvPr id="4" name="Title 3">
            <a:extLst>
              <a:ext uri="{FF2B5EF4-FFF2-40B4-BE49-F238E27FC236}">
                <a16:creationId xmlns:a16="http://schemas.microsoft.com/office/drawing/2014/main" id="{0E832F4B-DD5E-41F5-B288-9FFCE0E9D20A}"/>
              </a:ext>
            </a:extLst>
          </p:cNvPr>
          <p:cNvSpPr>
            <a:spLocks noGrp="1"/>
          </p:cNvSpPr>
          <p:nvPr>
            <p:ph type="title"/>
          </p:nvPr>
        </p:nvSpPr>
        <p:spPr>
          <a:xfrm>
            <a:off x="335360" y="418385"/>
            <a:ext cx="8280000" cy="828000"/>
          </a:xfrm>
        </p:spPr>
        <p:txBody>
          <a:bodyPr/>
          <a:lstStyle/>
          <a:p>
            <a:r>
              <a:rPr lang="en-GB" dirty="0"/>
              <a:t>Placement Handbook</a:t>
            </a:r>
          </a:p>
        </p:txBody>
      </p:sp>
    </p:spTree>
    <p:extLst>
      <p:ext uri="{BB962C8B-B14F-4D97-AF65-F5344CB8AC3E}">
        <p14:creationId xmlns:p14="http://schemas.microsoft.com/office/powerpoint/2010/main" val="13620491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7C5077-FCA2-81BE-7CA5-BBD16D49036A}"/>
              </a:ext>
            </a:extLst>
          </p:cNvPr>
          <p:cNvSpPr>
            <a:spLocks noGrp="1"/>
          </p:cNvSpPr>
          <p:nvPr>
            <p:ph type="sldNum" sz="quarter" idx="10"/>
          </p:nvPr>
        </p:nvSpPr>
        <p:spPr>
          <a:xfrm>
            <a:off x="10704701"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11</a:t>
            </a:fld>
            <a:endParaRPr lang="en-GB" altLang="en-US"/>
          </a:p>
        </p:txBody>
      </p:sp>
      <p:pic>
        <p:nvPicPr>
          <p:cNvPr id="6" name="Video 5" descr="Animated Clouds And Sun">
            <a:extLst>
              <a:ext uri="{FF2B5EF4-FFF2-40B4-BE49-F238E27FC236}">
                <a16:creationId xmlns:a16="http://schemas.microsoft.com/office/drawing/2014/main" id="{7FDD09DB-81DA-6EAA-BE35-FC880B2506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17641"/>
          <a:stretch/>
        </p:blipFill>
        <p:spPr>
          <a:xfrm>
            <a:off x="20" y="10"/>
            <a:ext cx="12191980" cy="5664194"/>
          </a:xfrm>
          <a:prstGeom prst="rect">
            <a:avLst/>
          </a:prstGeom>
          <a:noFill/>
          <a:ln>
            <a:noFill/>
          </a:ln>
        </p:spPr>
      </p:pic>
      <p:sp>
        <p:nvSpPr>
          <p:cNvPr id="4" name="Title 3">
            <a:extLst>
              <a:ext uri="{FF2B5EF4-FFF2-40B4-BE49-F238E27FC236}">
                <a16:creationId xmlns:a16="http://schemas.microsoft.com/office/drawing/2014/main" id="{A22D7C25-2752-47E1-A380-8AF3EB0EE32E}"/>
              </a:ext>
            </a:extLst>
          </p:cNvPr>
          <p:cNvSpPr>
            <a:spLocks noGrp="1"/>
          </p:cNvSpPr>
          <p:nvPr>
            <p:ph type="title"/>
          </p:nvPr>
        </p:nvSpPr>
        <p:spPr>
          <a:xfrm>
            <a:off x="335360" y="5785870"/>
            <a:ext cx="11425269" cy="955498"/>
          </a:xfrm>
        </p:spPr>
        <p:txBody>
          <a:bodyPr wrap="square" anchor="t">
            <a:normAutofit/>
          </a:bodyPr>
          <a:lstStyle/>
          <a:p>
            <a:r>
              <a:rPr lang="en-GB" dirty="0"/>
              <a:t>Summer Placement</a:t>
            </a:r>
          </a:p>
        </p:txBody>
      </p:sp>
    </p:spTree>
    <p:extLst>
      <p:ext uri="{BB962C8B-B14F-4D97-AF65-F5344CB8AC3E}">
        <p14:creationId xmlns:p14="http://schemas.microsoft.com/office/powerpoint/2010/main" val="2116821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a:t>Aims of the final School Experience:</a:t>
            </a:r>
          </a:p>
        </p:txBody>
      </p:sp>
      <p:sp>
        <p:nvSpPr>
          <p:cNvPr id="11267" name="Content Placeholder 2"/>
          <p:cNvSpPr>
            <a:spLocks noGrp="1"/>
          </p:cNvSpPr>
          <p:nvPr>
            <p:ph idx="1"/>
          </p:nvPr>
        </p:nvSpPr>
        <p:spPr/>
        <p:txBody>
          <a:bodyPr/>
          <a:lstStyle/>
          <a:p>
            <a:pPr marL="0" indent="0">
              <a:buNone/>
            </a:pPr>
            <a:r>
              <a:rPr lang="en-US" altLang="en-US" sz="3600" dirty="0"/>
              <a:t>“To meet the TS at an appropriate level for a trainee at the end of their training programme”</a:t>
            </a:r>
          </a:p>
        </p:txBody>
      </p:sp>
      <p:sp>
        <p:nvSpPr>
          <p:cNvPr id="11268" name="Slide Number Placeholder 3"/>
          <p:cNvSpPr>
            <a:spLocks noGrp="1"/>
          </p:cNvSpPr>
          <p:nvPr>
            <p:ph type="sldNum" sz="quarter" idx="10"/>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tx2"/>
              </a:buClr>
              <a:buChar char="•"/>
              <a:defRPr sz="2400">
                <a:solidFill>
                  <a:schemeClr val="tx1"/>
                </a:solidFill>
                <a:latin typeface="Rdg Vesta" charset="0"/>
                <a:ea typeface="MS PGothic" panose="020B0600070205080204" pitchFamily="34" charset="-128"/>
              </a:defRPr>
            </a:lvl1pPr>
            <a:lvl2pPr marL="742950" indent="-285750">
              <a:lnSpc>
                <a:spcPct val="110000"/>
              </a:lnSpc>
              <a:spcBef>
                <a:spcPct val="10000"/>
              </a:spcBef>
              <a:buClr>
                <a:schemeClr val="tx2"/>
              </a:buClr>
              <a:buFont typeface="Rdg Vesta" charset="0"/>
              <a:buChar char="–"/>
              <a:defRPr sz="2000">
                <a:solidFill>
                  <a:schemeClr val="tx1"/>
                </a:solidFill>
                <a:latin typeface="Rdg Vesta" charset="0"/>
                <a:ea typeface="MS PGothic" panose="020B0600070205080204" pitchFamily="34" charset="-128"/>
              </a:defRPr>
            </a:lvl2pPr>
            <a:lvl3pPr marL="1143000" indent="-228600">
              <a:lnSpc>
                <a:spcPct val="110000"/>
              </a:lnSpc>
              <a:spcBef>
                <a:spcPct val="10000"/>
              </a:spcBef>
              <a:buClr>
                <a:schemeClr val="tx2"/>
              </a:buClr>
              <a:buChar char="•"/>
              <a:defRPr sz="2000">
                <a:solidFill>
                  <a:schemeClr val="tx1"/>
                </a:solidFill>
                <a:latin typeface="Rdg Vesta" charset="0"/>
                <a:ea typeface="MS PGothic" panose="020B0600070205080204" pitchFamily="34" charset="-128"/>
              </a:defRPr>
            </a:lvl3pPr>
            <a:lvl4pPr marL="1600200" indent="-228600">
              <a:lnSpc>
                <a:spcPct val="110000"/>
              </a:lnSpc>
              <a:spcBef>
                <a:spcPct val="10000"/>
              </a:spcBef>
              <a:buClr>
                <a:schemeClr val="tx2"/>
              </a:buClr>
              <a:buFont typeface="Rdg Vesta" charset="0"/>
              <a:buChar char="–"/>
              <a:defRPr sz="2000">
                <a:solidFill>
                  <a:schemeClr val="tx1"/>
                </a:solidFill>
                <a:latin typeface="Rdg Vesta" charset="0"/>
                <a:ea typeface="MS PGothic" panose="020B0600070205080204" pitchFamily="34" charset="-128"/>
              </a:defRPr>
            </a:lvl4pPr>
            <a:lvl5pPr marL="2057400" indent="-228600">
              <a:lnSpc>
                <a:spcPct val="110000"/>
              </a:lnSpc>
              <a:spcBef>
                <a:spcPct val="10000"/>
              </a:spcBef>
              <a:buClr>
                <a:schemeClr val="tx2"/>
              </a:buClr>
              <a:buFont typeface="Rdg Vesta" charset="0"/>
              <a:buChar char="»"/>
              <a:defRPr sz="2000">
                <a:solidFill>
                  <a:schemeClr val="tx1"/>
                </a:solidFill>
                <a:latin typeface="Rdg Vesta" charset="0"/>
                <a:ea typeface="MS PGothic" panose="020B0600070205080204" pitchFamily="34" charset="-128"/>
              </a:defRPr>
            </a:lvl5pPr>
            <a:lvl6pPr marL="25146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6pPr>
            <a:lvl7pPr marL="29718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7pPr>
            <a:lvl8pPr marL="34290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8pPr>
            <a:lvl9pPr marL="38862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9pPr>
          </a:lstStyle>
          <a:p>
            <a:pPr>
              <a:lnSpc>
                <a:spcPct val="100000"/>
              </a:lnSpc>
              <a:spcBef>
                <a:spcPct val="0"/>
              </a:spcBef>
              <a:buClrTx/>
              <a:buFontTx/>
              <a:buNone/>
            </a:pPr>
            <a:fld id="{6896AAF2-CCB0-412B-8DA5-2A757EEF9D3E}" type="slidenum">
              <a:rPr lang="en-US" altLang="en-US" sz="1400"/>
              <a:pPr>
                <a:lnSpc>
                  <a:spcPct val="100000"/>
                </a:lnSpc>
                <a:spcBef>
                  <a:spcPct val="0"/>
                </a:spcBef>
                <a:buClrTx/>
                <a:buFontTx/>
                <a:buNone/>
              </a:pPr>
              <a:t>12</a:t>
            </a:fld>
            <a:endParaRPr lang="en-US" altLang="en-US" sz="1400"/>
          </a:p>
        </p:txBody>
      </p:sp>
      <p:pic>
        <p:nvPicPr>
          <p:cNvPr id="5" name="Content Placeholder 7"/>
          <p:cNvPicPr>
            <a:picLocks noChangeAspect="1"/>
          </p:cNvPicPr>
          <p:nvPr/>
        </p:nvPicPr>
        <p:blipFill>
          <a:blip r:embed="rId3"/>
          <a:stretch>
            <a:fillRect/>
          </a:stretch>
        </p:blipFill>
        <p:spPr>
          <a:xfrm>
            <a:off x="5807969" y="3789041"/>
            <a:ext cx="3295509" cy="1977305"/>
          </a:xfrm>
          <a:prstGeom prst="rect">
            <a:avLst/>
          </a:prstGeom>
        </p:spPr>
      </p:pic>
    </p:spTree>
    <p:extLst>
      <p:ext uri="{BB962C8B-B14F-4D97-AF65-F5344CB8AC3E}">
        <p14:creationId xmlns:p14="http://schemas.microsoft.com/office/powerpoint/2010/main" val="97444208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C82BEA-447A-9A41-97B2-8D2BDDDEC0E6}"/>
              </a:ext>
            </a:extLst>
          </p:cNvPr>
          <p:cNvSpPr>
            <a:spLocks noGrp="1"/>
          </p:cNvSpPr>
          <p:nvPr>
            <p:ph idx="1"/>
          </p:nvPr>
        </p:nvSpPr>
        <p:spPr>
          <a:xfrm>
            <a:off x="407368" y="1844824"/>
            <a:ext cx="11040000" cy="3960000"/>
          </a:xfrm>
        </p:spPr>
        <p:txBody>
          <a:bodyPr/>
          <a:lstStyle/>
          <a:p>
            <a:r>
              <a:rPr lang="en-US" sz="2800" dirty="0"/>
              <a:t>Pathways</a:t>
            </a:r>
          </a:p>
          <a:p>
            <a:r>
              <a:rPr lang="en-US" sz="2800" dirty="0"/>
              <a:t>Variety of backgrounds – from University/mature career changers</a:t>
            </a:r>
          </a:p>
          <a:p>
            <a:r>
              <a:rPr lang="en-GB" sz="2800" dirty="0"/>
              <a:t>FTN- we may share with you a specific need if the RPT requires medication on site or reasonable adjustments have been suggested by our Disability Advisory Service (e.g. written feedback, access to resources etc.)</a:t>
            </a:r>
            <a:endParaRPr lang="en-US" sz="2800" dirty="0"/>
          </a:p>
          <a:p>
            <a:r>
              <a:rPr lang="en-US" sz="2800" dirty="0"/>
              <a:t>Overseas</a:t>
            </a:r>
          </a:p>
          <a:p>
            <a:r>
              <a:rPr lang="en-US" sz="2800" dirty="0"/>
              <a:t>Extra Support Forms</a:t>
            </a:r>
          </a:p>
          <a:p>
            <a:r>
              <a:rPr lang="en-US" sz="2800" dirty="0"/>
              <a:t>Previous placements</a:t>
            </a:r>
          </a:p>
        </p:txBody>
      </p:sp>
      <p:sp>
        <p:nvSpPr>
          <p:cNvPr id="3" name="Slide Number Placeholder 2">
            <a:extLst>
              <a:ext uri="{FF2B5EF4-FFF2-40B4-BE49-F238E27FC236}">
                <a16:creationId xmlns:a16="http://schemas.microsoft.com/office/drawing/2014/main" id="{42B42816-4921-E64C-B806-6CC9B02096D0}"/>
              </a:ext>
            </a:extLst>
          </p:cNvPr>
          <p:cNvSpPr>
            <a:spLocks noGrp="1"/>
          </p:cNvSpPr>
          <p:nvPr>
            <p:ph type="sldNum" sz="quarter" idx="10"/>
          </p:nvPr>
        </p:nvSpPr>
        <p:spPr/>
        <p:txBody>
          <a:bodyPr/>
          <a:lstStyle/>
          <a:p>
            <a:fld id="{DCF6A46F-80AB-49F3-8C7E-9717ED945456}" type="slidenum">
              <a:rPr lang="en-GB" altLang="en-US" smtClean="0"/>
              <a:pPr/>
              <a:t>13</a:t>
            </a:fld>
            <a:endParaRPr lang="en-GB" altLang="en-US"/>
          </a:p>
        </p:txBody>
      </p:sp>
      <p:sp>
        <p:nvSpPr>
          <p:cNvPr id="4" name="Title 3">
            <a:extLst>
              <a:ext uri="{FF2B5EF4-FFF2-40B4-BE49-F238E27FC236}">
                <a16:creationId xmlns:a16="http://schemas.microsoft.com/office/drawing/2014/main" id="{7B82E888-C682-CA48-AA1D-3E9DD8648BB4}"/>
              </a:ext>
            </a:extLst>
          </p:cNvPr>
          <p:cNvSpPr>
            <a:spLocks noGrp="1"/>
          </p:cNvSpPr>
          <p:nvPr>
            <p:ph type="title"/>
          </p:nvPr>
        </p:nvSpPr>
        <p:spPr>
          <a:xfrm>
            <a:off x="263352" y="836712"/>
            <a:ext cx="11040000" cy="828000"/>
          </a:xfrm>
        </p:spPr>
        <p:txBody>
          <a:bodyPr/>
          <a:lstStyle/>
          <a:p>
            <a:r>
              <a:rPr lang="en-US" dirty="0"/>
              <a:t>Our  RPTs</a:t>
            </a:r>
          </a:p>
        </p:txBody>
      </p:sp>
    </p:spTree>
    <p:extLst>
      <p:ext uri="{BB962C8B-B14F-4D97-AF65-F5344CB8AC3E}">
        <p14:creationId xmlns:p14="http://schemas.microsoft.com/office/powerpoint/2010/main" val="13197028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60648"/>
            <a:ext cx="8280000" cy="828000"/>
          </a:xfrm>
        </p:spPr>
        <p:txBody>
          <a:bodyPr/>
          <a:lstStyle/>
          <a:p>
            <a:pPr>
              <a:defRPr/>
            </a:pPr>
            <a:r>
              <a:rPr lang="en-US" dirty="0">
                <a:ea typeface="+mj-ea"/>
                <a:cs typeface="ＭＳ Ｐゴシック" charset="0"/>
              </a:rPr>
              <a:t>How we support </a:t>
            </a:r>
            <a:r>
              <a:rPr lang="en-US" b="1" u="sng" dirty="0">
                <a:ea typeface="+mj-ea"/>
                <a:cs typeface="ＭＳ Ｐゴシック" charset="0"/>
              </a:rPr>
              <a:t>you:</a:t>
            </a:r>
          </a:p>
        </p:txBody>
      </p:sp>
      <p:sp>
        <p:nvSpPr>
          <p:cNvPr id="3" name="Content Placeholder 2"/>
          <p:cNvSpPr>
            <a:spLocks noGrp="1"/>
          </p:cNvSpPr>
          <p:nvPr>
            <p:ph idx="1"/>
          </p:nvPr>
        </p:nvSpPr>
        <p:spPr>
          <a:xfrm>
            <a:off x="623392" y="1291344"/>
            <a:ext cx="11089232" cy="4275312"/>
          </a:xfrm>
        </p:spPr>
        <p:txBody>
          <a:bodyPr/>
          <a:lstStyle/>
          <a:p>
            <a:pPr>
              <a:defRPr/>
            </a:pPr>
            <a:r>
              <a:rPr lang="en-US" dirty="0">
                <a:cs typeface="ＭＳ Ｐゴシック" charset="0"/>
              </a:rPr>
              <a:t>Resources on the Mentor Hub</a:t>
            </a:r>
          </a:p>
          <a:p>
            <a:pPr>
              <a:defRPr/>
            </a:pPr>
            <a:r>
              <a:rPr lang="en-US" dirty="0">
                <a:cs typeface="ＭＳ Ｐゴシック" charset="0"/>
              </a:rPr>
              <a:t>The Placement Handbook</a:t>
            </a:r>
          </a:p>
          <a:p>
            <a:pPr>
              <a:defRPr/>
            </a:pPr>
            <a:r>
              <a:rPr lang="en-US" dirty="0">
                <a:cs typeface="ＭＳ Ｐゴシック" charset="0"/>
              </a:rPr>
              <a:t>Phone/email support from your tutor / Programme Director</a:t>
            </a:r>
          </a:p>
          <a:p>
            <a:pPr>
              <a:defRPr/>
            </a:pPr>
            <a:r>
              <a:rPr lang="en-US" dirty="0">
                <a:cs typeface="ＭＳ Ｐゴシック" charset="0"/>
              </a:rPr>
              <a:t>Your tutor:</a:t>
            </a:r>
          </a:p>
          <a:p>
            <a:pPr lvl="1">
              <a:defRPr/>
            </a:pPr>
            <a:r>
              <a:rPr lang="en-US" b="1" dirty="0">
                <a:ea typeface="+mn-ea"/>
                <a:cs typeface="ＭＳ Ｐゴシック" charset="0"/>
              </a:rPr>
              <a:t>Will make contact during week 1 or 2 for a brief catch up online</a:t>
            </a:r>
          </a:p>
          <a:p>
            <a:pPr lvl="1">
              <a:defRPr/>
            </a:pPr>
            <a:r>
              <a:rPr lang="en-US" dirty="0">
                <a:solidFill>
                  <a:srgbClr val="000000"/>
                </a:solidFill>
                <a:ea typeface="+mn-ea"/>
                <a:cs typeface="ＭＳ Ｐゴシック" charset="0"/>
              </a:rPr>
              <a:t>Will arrange an online tutorial in week 3 and visit week 9/10</a:t>
            </a:r>
          </a:p>
          <a:p>
            <a:pPr lvl="1">
              <a:defRPr/>
            </a:pPr>
            <a:r>
              <a:rPr lang="en-US" dirty="0">
                <a:solidFill>
                  <a:srgbClr val="000000"/>
                </a:solidFill>
                <a:ea typeface="+mn-ea"/>
                <a:cs typeface="ＭＳ Ｐゴシック" charset="0"/>
              </a:rPr>
              <a:t>Will support you in assessing your RPT</a:t>
            </a:r>
          </a:p>
          <a:p>
            <a:pPr lvl="1">
              <a:defRPr/>
            </a:pPr>
            <a:r>
              <a:rPr lang="en-US" dirty="0">
                <a:ea typeface="+mn-ea"/>
                <a:cs typeface="ＭＳ Ｐゴシック" charset="0"/>
              </a:rPr>
              <a:t>Is available for on-going support</a:t>
            </a:r>
          </a:p>
          <a:p>
            <a:pPr marL="360000" lvl="1" indent="0">
              <a:buNone/>
              <a:defRPr/>
            </a:pPr>
            <a:endParaRPr lang="en-US" dirty="0">
              <a:ea typeface="+mn-ea"/>
              <a:cs typeface="ＭＳ Ｐゴシック" charset="0"/>
            </a:endParaRPr>
          </a:p>
          <a:p>
            <a:pPr marL="0" indent="0">
              <a:buNone/>
              <a:defRPr/>
            </a:pPr>
            <a:r>
              <a:rPr lang="en-US" dirty="0">
                <a:cs typeface="ＭＳ Ｐゴシック" charset="0"/>
              </a:rPr>
              <a:t>If you have any concerns, PLEASE </a:t>
            </a:r>
            <a:r>
              <a:rPr lang="en-US" b="1" u="sng" dirty="0">
                <a:cs typeface="ＭＳ Ｐゴシック" charset="0"/>
              </a:rPr>
              <a:t>discuss with the RPT first </a:t>
            </a:r>
            <a:r>
              <a:rPr lang="en-US" dirty="0">
                <a:cs typeface="ＭＳ Ｐゴシック" charset="0"/>
              </a:rPr>
              <a:t>and let us know.</a:t>
            </a:r>
          </a:p>
        </p:txBody>
      </p:sp>
      <p:sp>
        <p:nvSpPr>
          <p:cNvPr id="4" name="Slide Number Placeholder 3"/>
          <p:cNvSpPr>
            <a:spLocks noGrp="1"/>
          </p:cNvSpPr>
          <p:nvPr>
            <p:ph type="sldNum" sz="quarter" idx="10"/>
          </p:nvPr>
        </p:nvSpPr>
        <p:spPr>
          <a:noFill/>
        </p:spPr>
        <p:txBody>
          <a:bodyPr/>
          <a:lstStyle>
            <a:lvl1pPr>
              <a:defRPr sz="2400">
                <a:solidFill>
                  <a:schemeClr val="tx1"/>
                </a:solidFill>
                <a:latin typeface="Rdg Vesta" charset="0"/>
                <a:ea typeface="MS PGothic" charset="0"/>
                <a:cs typeface="MS PGothic" charset="0"/>
              </a:defRPr>
            </a:lvl1pPr>
            <a:lvl2pPr>
              <a:defRPr sz="2000">
                <a:solidFill>
                  <a:schemeClr val="tx1"/>
                </a:solidFill>
                <a:latin typeface="Rdg Vesta" charset="0"/>
                <a:ea typeface="MS PGothic" charset="0"/>
                <a:cs typeface="MS PGothic" charset="0"/>
              </a:defRPr>
            </a:lvl2pPr>
            <a:lvl3pPr>
              <a:defRPr sz="2000">
                <a:solidFill>
                  <a:schemeClr val="tx1"/>
                </a:solidFill>
                <a:latin typeface="Rdg Vesta" charset="0"/>
                <a:ea typeface="MS PGothic" charset="0"/>
                <a:cs typeface="MS PGothic" charset="0"/>
              </a:defRPr>
            </a:lvl3pPr>
            <a:lvl4pPr>
              <a:defRPr sz="2000">
                <a:solidFill>
                  <a:schemeClr val="tx1"/>
                </a:solidFill>
                <a:latin typeface="Rdg Vesta" charset="0"/>
                <a:ea typeface="MS PGothic" charset="0"/>
                <a:cs typeface="MS PGothic" charset="0"/>
              </a:defRPr>
            </a:lvl4pPr>
            <a:lvl5pPr>
              <a:defRPr sz="2000">
                <a:solidFill>
                  <a:schemeClr val="tx1"/>
                </a:solidFill>
                <a:latin typeface="Rdg Vesta" charset="0"/>
                <a:ea typeface="MS PGothic" charset="0"/>
                <a:cs typeface="MS PGothic" charset="0"/>
              </a:defRPr>
            </a:lvl5pPr>
            <a:lvl6pPr eaLnBrk="0" hangingPunct="0">
              <a:defRPr sz="2000">
                <a:solidFill>
                  <a:schemeClr val="tx1"/>
                </a:solidFill>
                <a:latin typeface="Rdg Vesta" charset="0"/>
                <a:ea typeface="MS PGothic" charset="0"/>
                <a:cs typeface="MS PGothic" charset="0"/>
              </a:defRPr>
            </a:lvl6pPr>
            <a:lvl7pPr eaLnBrk="0" hangingPunct="0">
              <a:defRPr sz="2000">
                <a:solidFill>
                  <a:schemeClr val="tx1"/>
                </a:solidFill>
                <a:latin typeface="Rdg Vesta" charset="0"/>
                <a:ea typeface="MS PGothic" charset="0"/>
                <a:cs typeface="MS PGothic" charset="0"/>
              </a:defRPr>
            </a:lvl7pPr>
            <a:lvl8pPr eaLnBrk="0" hangingPunct="0">
              <a:defRPr sz="2000">
                <a:solidFill>
                  <a:schemeClr val="tx1"/>
                </a:solidFill>
                <a:latin typeface="Rdg Vesta" charset="0"/>
                <a:ea typeface="MS PGothic" charset="0"/>
                <a:cs typeface="MS PGothic" charset="0"/>
              </a:defRPr>
            </a:lvl8pPr>
            <a:lvl9pPr eaLnBrk="0" hangingPunct="0">
              <a:defRPr sz="2000">
                <a:solidFill>
                  <a:schemeClr val="tx1"/>
                </a:solidFill>
                <a:latin typeface="Rdg Vesta" charset="0"/>
                <a:ea typeface="MS PGothic" charset="0"/>
                <a:cs typeface="MS PGothic" charset="0"/>
              </a:defRPr>
            </a:lvl9pPr>
          </a:lstStyle>
          <a:p>
            <a:fld id="{11536C22-FFB9-1F4D-83BC-A6EEB99497B4}" type="slidenum">
              <a:rPr lang="en-US" sz="1400"/>
              <a:pPr/>
              <a:t>14</a:t>
            </a:fld>
            <a:endParaRPr lang="en-US" sz="1400"/>
          </a:p>
        </p:txBody>
      </p:sp>
    </p:spTree>
    <p:extLst>
      <p:ext uri="{BB962C8B-B14F-4D97-AF65-F5344CB8AC3E}">
        <p14:creationId xmlns:p14="http://schemas.microsoft.com/office/powerpoint/2010/main" val="1174013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52728"/>
            <a:ext cx="8280000" cy="828000"/>
          </a:xfrm>
        </p:spPr>
        <p:txBody>
          <a:bodyPr/>
          <a:lstStyle/>
          <a:p>
            <a:pPr>
              <a:defRPr/>
            </a:pPr>
            <a:r>
              <a:rPr lang="en-US" dirty="0">
                <a:ea typeface="+mj-ea"/>
                <a:cs typeface="ＭＳ Ｐゴシック" charset="0"/>
              </a:rPr>
              <a:t>Your role as a mentor</a:t>
            </a:r>
          </a:p>
        </p:txBody>
      </p:sp>
      <p:sp>
        <p:nvSpPr>
          <p:cNvPr id="3" name="Content Placeholder 2"/>
          <p:cNvSpPr>
            <a:spLocks noGrp="1"/>
          </p:cNvSpPr>
          <p:nvPr>
            <p:ph idx="1"/>
          </p:nvPr>
        </p:nvSpPr>
        <p:spPr>
          <a:xfrm>
            <a:off x="479375" y="1124744"/>
            <a:ext cx="11127025" cy="3960000"/>
          </a:xfrm>
        </p:spPr>
        <p:txBody>
          <a:bodyPr/>
          <a:lstStyle/>
          <a:p>
            <a:pPr>
              <a:defRPr/>
            </a:pPr>
            <a:r>
              <a:rPr lang="en-US" dirty="0">
                <a:cs typeface="ＭＳ Ｐゴシック" charset="0"/>
              </a:rPr>
              <a:t>First meeting checklist </a:t>
            </a:r>
          </a:p>
          <a:p>
            <a:pPr>
              <a:defRPr/>
            </a:pPr>
            <a:r>
              <a:rPr lang="en-US" dirty="0">
                <a:cs typeface="ＭＳ Ｐゴシック" charset="0"/>
              </a:rPr>
              <a:t>Supporting your RPTs:</a:t>
            </a:r>
          </a:p>
          <a:p>
            <a:pPr lvl="1">
              <a:defRPr/>
            </a:pPr>
            <a:r>
              <a:rPr lang="en-US" dirty="0">
                <a:ea typeface="+mn-ea"/>
                <a:cs typeface="ＭＳ Ｐゴシック" charset="0"/>
              </a:rPr>
              <a:t>Formally (weekly meetings recorded on Weekly Planner in portfolio)</a:t>
            </a:r>
          </a:p>
          <a:p>
            <a:pPr lvl="1">
              <a:defRPr/>
            </a:pPr>
            <a:r>
              <a:rPr lang="en-US" dirty="0">
                <a:ea typeface="+mn-ea"/>
                <a:cs typeface="ＭＳ Ｐゴシック" charset="0"/>
              </a:rPr>
              <a:t>Informally</a:t>
            </a:r>
            <a:endParaRPr lang="en-US" dirty="0">
              <a:cs typeface="ＭＳ Ｐゴシック" charset="0"/>
            </a:endParaRPr>
          </a:p>
          <a:p>
            <a:pPr>
              <a:defRPr/>
            </a:pPr>
            <a:r>
              <a:rPr lang="en-US" dirty="0">
                <a:cs typeface="ＭＳ Ｐゴシック" charset="0"/>
              </a:rPr>
              <a:t>Support them to plan, teach and assess – being mindful of the Staged Planning Support </a:t>
            </a:r>
          </a:p>
          <a:p>
            <a:pPr>
              <a:defRPr/>
            </a:pPr>
            <a:r>
              <a:rPr lang="en-US" dirty="0">
                <a:cs typeface="ＭＳ Ｐゴシック" charset="0"/>
              </a:rPr>
              <a:t>Observe lessons / activities once a week and complete post lesson discussion with written observation form</a:t>
            </a:r>
          </a:p>
          <a:p>
            <a:pPr>
              <a:defRPr/>
            </a:pPr>
            <a:r>
              <a:rPr lang="en-US" dirty="0">
                <a:cs typeface="ＭＳ Ｐゴシック" charset="0"/>
              </a:rPr>
              <a:t>Support them in meeting the Teachers’ Standards and completing their progress reviews</a:t>
            </a:r>
          </a:p>
          <a:p>
            <a:pPr>
              <a:defRPr/>
            </a:pPr>
            <a:r>
              <a:rPr lang="en-US" dirty="0">
                <a:cs typeface="ＭＳ Ｐゴシック" charset="0"/>
              </a:rPr>
              <a:t>Support with completing and checking School-Based tasks</a:t>
            </a:r>
          </a:p>
          <a:p>
            <a:pPr marL="360000" lvl="1" indent="0">
              <a:buNone/>
              <a:defRPr/>
            </a:pPr>
            <a:endParaRPr lang="en-US" dirty="0">
              <a:ea typeface="+mn-ea"/>
              <a:cs typeface="ＭＳ Ｐゴシック" charset="0"/>
            </a:endParaRPr>
          </a:p>
          <a:p>
            <a:pPr marL="360000" lvl="1" indent="0">
              <a:buNone/>
              <a:defRPr/>
            </a:pPr>
            <a:endParaRPr lang="en-US" dirty="0">
              <a:ea typeface="+mn-ea"/>
              <a:cs typeface="ＭＳ Ｐゴシック" charset="0"/>
            </a:endParaRPr>
          </a:p>
        </p:txBody>
      </p:sp>
      <p:sp>
        <p:nvSpPr>
          <p:cNvPr id="4" name="Slide Number Placeholder 3"/>
          <p:cNvSpPr>
            <a:spLocks noGrp="1"/>
          </p:cNvSpPr>
          <p:nvPr>
            <p:ph type="sldNum" sz="quarter" idx="10"/>
          </p:nvPr>
        </p:nvSpPr>
        <p:spPr>
          <a:noFill/>
        </p:spPr>
        <p:txBody>
          <a:bodyPr/>
          <a:lstStyle>
            <a:lvl1pPr>
              <a:defRPr sz="2400">
                <a:solidFill>
                  <a:schemeClr val="tx1"/>
                </a:solidFill>
                <a:latin typeface="Rdg Vesta" charset="0"/>
                <a:ea typeface="MS PGothic" charset="0"/>
                <a:cs typeface="MS PGothic" charset="0"/>
              </a:defRPr>
            </a:lvl1pPr>
            <a:lvl2pPr>
              <a:defRPr sz="2000">
                <a:solidFill>
                  <a:schemeClr val="tx1"/>
                </a:solidFill>
                <a:latin typeface="Rdg Vesta" charset="0"/>
                <a:ea typeface="MS PGothic" charset="0"/>
                <a:cs typeface="MS PGothic" charset="0"/>
              </a:defRPr>
            </a:lvl2pPr>
            <a:lvl3pPr>
              <a:defRPr sz="2000">
                <a:solidFill>
                  <a:schemeClr val="tx1"/>
                </a:solidFill>
                <a:latin typeface="Rdg Vesta" charset="0"/>
                <a:ea typeface="MS PGothic" charset="0"/>
                <a:cs typeface="MS PGothic" charset="0"/>
              </a:defRPr>
            </a:lvl3pPr>
            <a:lvl4pPr>
              <a:defRPr sz="2000">
                <a:solidFill>
                  <a:schemeClr val="tx1"/>
                </a:solidFill>
                <a:latin typeface="Rdg Vesta" charset="0"/>
                <a:ea typeface="MS PGothic" charset="0"/>
                <a:cs typeface="MS PGothic" charset="0"/>
              </a:defRPr>
            </a:lvl4pPr>
            <a:lvl5pPr>
              <a:defRPr sz="2000">
                <a:solidFill>
                  <a:schemeClr val="tx1"/>
                </a:solidFill>
                <a:latin typeface="Rdg Vesta" charset="0"/>
                <a:ea typeface="MS PGothic" charset="0"/>
                <a:cs typeface="MS PGothic" charset="0"/>
              </a:defRPr>
            </a:lvl5pPr>
            <a:lvl6pPr eaLnBrk="0" hangingPunct="0">
              <a:defRPr sz="2000">
                <a:solidFill>
                  <a:schemeClr val="tx1"/>
                </a:solidFill>
                <a:latin typeface="Rdg Vesta" charset="0"/>
                <a:ea typeface="MS PGothic" charset="0"/>
                <a:cs typeface="MS PGothic" charset="0"/>
              </a:defRPr>
            </a:lvl6pPr>
            <a:lvl7pPr eaLnBrk="0" hangingPunct="0">
              <a:defRPr sz="2000">
                <a:solidFill>
                  <a:schemeClr val="tx1"/>
                </a:solidFill>
                <a:latin typeface="Rdg Vesta" charset="0"/>
                <a:ea typeface="MS PGothic" charset="0"/>
                <a:cs typeface="MS PGothic" charset="0"/>
              </a:defRPr>
            </a:lvl7pPr>
            <a:lvl8pPr eaLnBrk="0" hangingPunct="0">
              <a:defRPr sz="2000">
                <a:solidFill>
                  <a:schemeClr val="tx1"/>
                </a:solidFill>
                <a:latin typeface="Rdg Vesta" charset="0"/>
                <a:ea typeface="MS PGothic" charset="0"/>
                <a:cs typeface="MS PGothic" charset="0"/>
              </a:defRPr>
            </a:lvl8pPr>
            <a:lvl9pPr eaLnBrk="0" hangingPunct="0">
              <a:defRPr sz="2000">
                <a:solidFill>
                  <a:schemeClr val="tx1"/>
                </a:solidFill>
                <a:latin typeface="Rdg Vesta" charset="0"/>
                <a:ea typeface="MS PGothic" charset="0"/>
                <a:cs typeface="MS PGothic" charset="0"/>
              </a:defRPr>
            </a:lvl9pPr>
          </a:lstStyle>
          <a:p>
            <a:fld id="{DE613D17-781C-0841-A327-D1B86D27DD65}" type="slidenum">
              <a:rPr lang="en-US" sz="1400"/>
              <a:pPr/>
              <a:t>15</a:t>
            </a:fld>
            <a:endParaRPr lang="en-US" sz="1400"/>
          </a:p>
        </p:txBody>
      </p:sp>
    </p:spTree>
    <p:extLst>
      <p:ext uri="{BB962C8B-B14F-4D97-AF65-F5344CB8AC3E}">
        <p14:creationId xmlns:p14="http://schemas.microsoft.com/office/powerpoint/2010/main" val="42479046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35360" y="188640"/>
            <a:ext cx="11425269" cy="955498"/>
          </a:xfrm>
          <a:prstGeom prst="rect">
            <a:avLst/>
          </a:prstGeom>
          <a:noFill/>
          <a:ln>
            <a:noFill/>
          </a:ln>
          <a:effectLst/>
        </p:spPr>
        <p:txBody>
          <a:bodyPr vert="horz" wrap="square" lIns="0" tIns="0" rIns="0" bIns="0" numCol="1" rtlCol="0" anchor="b" anchorCtr="0" compatLnSpc="1">
            <a:prstTxWarp prst="textNoShape">
              <a:avLst/>
            </a:prstTxWarp>
            <a:normAutofit/>
          </a:bodyPr>
          <a:lstStyle/>
          <a:p>
            <a:pPr>
              <a:lnSpc>
                <a:spcPct val="80000"/>
              </a:lnSpc>
              <a:spcAft>
                <a:spcPts val="600"/>
              </a:spcAft>
            </a:pPr>
            <a:endParaRPr lang="en-US" dirty="0">
              <a:solidFill>
                <a:schemeClr val="bg1"/>
              </a:solidFill>
              <a:latin typeface="Arial Bold" panose="020B0704020202020204" pitchFamily="34" charset="0"/>
              <a:ea typeface="+mj-ea"/>
              <a:cs typeface="Arial Bold" panose="020B0704020202020204" pitchFamily="34" charset="0"/>
            </a:endParaRPr>
          </a:p>
          <a:p>
            <a:pPr>
              <a:lnSpc>
                <a:spcPct val="80000"/>
              </a:lnSpc>
              <a:spcAft>
                <a:spcPts val="600"/>
              </a:spcAft>
            </a:pPr>
            <a:r>
              <a:rPr lang="en-US" dirty="0">
                <a:solidFill>
                  <a:schemeClr val="bg1"/>
                </a:solidFill>
                <a:latin typeface="Arial Bold" panose="020B0704020202020204" pitchFamily="34" charset="0"/>
                <a:ea typeface="+mj-ea"/>
                <a:cs typeface="Arial Bold" panose="020B0704020202020204" pitchFamily="34" charset="0"/>
              </a:rPr>
              <a:t>Placement Timetable</a:t>
            </a:r>
          </a:p>
        </p:txBody>
      </p:sp>
      <p:sp>
        <p:nvSpPr>
          <p:cNvPr id="7170" name="Slide Number Placeholder 3" hidden="1"/>
          <p:cNvSpPr>
            <a:spLocks noGrp="1"/>
          </p:cNvSpPr>
          <p:nvPr>
            <p:ph type="sldNum" sz="quarter" idx="4294967295"/>
          </p:nvPr>
        </p:nvSpPr>
        <p:spPr>
          <a:xfrm>
            <a:off x="10704701" y="6345352"/>
            <a:ext cx="901700" cy="25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tx2"/>
              </a:buClr>
              <a:buChar char="•"/>
              <a:defRPr sz="2400">
                <a:solidFill>
                  <a:schemeClr val="tx1"/>
                </a:solidFill>
                <a:latin typeface="Rdg Vesta" charset="0"/>
                <a:ea typeface="MS PGothic" panose="020B0600070205080204" pitchFamily="34" charset="-128"/>
              </a:defRPr>
            </a:lvl1pPr>
            <a:lvl2pPr marL="742950" indent="-285750">
              <a:lnSpc>
                <a:spcPct val="110000"/>
              </a:lnSpc>
              <a:spcBef>
                <a:spcPct val="10000"/>
              </a:spcBef>
              <a:buClr>
                <a:schemeClr val="tx2"/>
              </a:buClr>
              <a:buFont typeface="Rdg Vesta" charset="0"/>
              <a:buChar char="–"/>
              <a:defRPr sz="2000">
                <a:solidFill>
                  <a:schemeClr val="tx1"/>
                </a:solidFill>
                <a:latin typeface="Rdg Vesta" charset="0"/>
                <a:ea typeface="MS PGothic" panose="020B0600070205080204" pitchFamily="34" charset="-128"/>
              </a:defRPr>
            </a:lvl2pPr>
            <a:lvl3pPr marL="1143000" indent="-228600">
              <a:lnSpc>
                <a:spcPct val="110000"/>
              </a:lnSpc>
              <a:spcBef>
                <a:spcPct val="10000"/>
              </a:spcBef>
              <a:buClr>
                <a:schemeClr val="tx2"/>
              </a:buClr>
              <a:buChar char="•"/>
              <a:defRPr sz="2000">
                <a:solidFill>
                  <a:schemeClr val="tx1"/>
                </a:solidFill>
                <a:latin typeface="Rdg Vesta" charset="0"/>
                <a:ea typeface="MS PGothic" panose="020B0600070205080204" pitchFamily="34" charset="-128"/>
              </a:defRPr>
            </a:lvl3pPr>
            <a:lvl4pPr marL="1600200" indent="-228600">
              <a:lnSpc>
                <a:spcPct val="110000"/>
              </a:lnSpc>
              <a:spcBef>
                <a:spcPct val="10000"/>
              </a:spcBef>
              <a:buClr>
                <a:schemeClr val="tx2"/>
              </a:buClr>
              <a:buFont typeface="Rdg Vesta" charset="0"/>
              <a:buChar char="–"/>
              <a:defRPr sz="2000">
                <a:solidFill>
                  <a:schemeClr val="tx1"/>
                </a:solidFill>
                <a:latin typeface="Rdg Vesta" charset="0"/>
                <a:ea typeface="MS PGothic" panose="020B0600070205080204" pitchFamily="34" charset="-128"/>
              </a:defRPr>
            </a:lvl4pPr>
            <a:lvl5pPr marL="2057400" indent="-228600">
              <a:lnSpc>
                <a:spcPct val="110000"/>
              </a:lnSpc>
              <a:spcBef>
                <a:spcPct val="10000"/>
              </a:spcBef>
              <a:buClr>
                <a:schemeClr val="tx2"/>
              </a:buClr>
              <a:buFont typeface="Rdg Vesta" charset="0"/>
              <a:buChar char="»"/>
              <a:defRPr sz="2000">
                <a:solidFill>
                  <a:schemeClr val="tx1"/>
                </a:solidFill>
                <a:latin typeface="Rdg Vesta" charset="0"/>
                <a:ea typeface="MS PGothic" panose="020B0600070205080204" pitchFamily="34" charset="-128"/>
              </a:defRPr>
            </a:lvl5pPr>
            <a:lvl6pPr marL="25146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6pPr>
            <a:lvl7pPr marL="29718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7pPr>
            <a:lvl8pPr marL="34290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8pPr>
            <a:lvl9pPr marL="3886200" indent="-228600" eaLnBrk="0" fontAlgn="base" hangingPunct="0">
              <a:lnSpc>
                <a:spcPct val="110000"/>
              </a:lnSpc>
              <a:spcBef>
                <a:spcPct val="10000"/>
              </a:spcBef>
              <a:spcAft>
                <a:spcPct val="0"/>
              </a:spcAft>
              <a:buClr>
                <a:schemeClr val="tx2"/>
              </a:buClr>
              <a:buFont typeface="Rdg Vesta" charset="0"/>
              <a:buChar char="»"/>
              <a:defRPr sz="2000">
                <a:solidFill>
                  <a:schemeClr val="tx1"/>
                </a:solidFill>
                <a:latin typeface="Rdg Vesta" charset="0"/>
                <a:ea typeface="MS PGothic" panose="020B0600070205080204" pitchFamily="34" charset="-128"/>
              </a:defRPr>
            </a:lvl9pPr>
          </a:lstStyle>
          <a:p>
            <a:pPr>
              <a:lnSpc>
                <a:spcPct val="100000"/>
              </a:lnSpc>
              <a:spcBef>
                <a:spcPct val="0"/>
              </a:spcBef>
              <a:spcAft>
                <a:spcPts val="600"/>
              </a:spcAft>
              <a:buClrTx/>
              <a:buFontTx/>
              <a:buNone/>
            </a:pPr>
            <a:fld id="{B33F3AF4-3BF6-4A76-B3AF-1CBC0C208BB4}" type="slidenum">
              <a:rPr lang="en-US" altLang="en-US" sz="1400"/>
              <a:pPr>
                <a:lnSpc>
                  <a:spcPct val="100000"/>
                </a:lnSpc>
                <a:spcBef>
                  <a:spcPct val="0"/>
                </a:spcBef>
                <a:spcAft>
                  <a:spcPts val="600"/>
                </a:spcAft>
                <a:buClrTx/>
                <a:buFontTx/>
                <a:buNone/>
              </a:pPr>
              <a:t>16</a:t>
            </a:fld>
            <a:endParaRPr lang="en-US" altLang="en-US" sz="1400"/>
          </a:p>
        </p:txBody>
      </p:sp>
      <p:graphicFrame>
        <p:nvGraphicFramePr>
          <p:cNvPr id="2" name="Table 1">
            <a:extLst>
              <a:ext uri="{FF2B5EF4-FFF2-40B4-BE49-F238E27FC236}">
                <a16:creationId xmlns:a16="http://schemas.microsoft.com/office/drawing/2014/main" id="{9AE64C75-2A5F-6187-1918-4E9AEE07325B}"/>
              </a:ext>
            </a:extLst>
          </p:cNvPr>
          <p:cNvGraphicFramePr>
            <a:graphicFrameLocks noGrp="1"/>
          </p:cNvGraphicFramePr>
          <p:nvPr/>
        </p:nvGraphicFramePr>
        <p:xfrm>
          <a:off x="2133600" y="-18232438"/>
          <a:ext cx="7702532" cy="3959224"/>
        </p:xfrm>
        <a:graphic>
          <a:graphicData uri="http://schemas.openxmlformats.org/drawingml/2006/table">
            <a:tbl>
              <a:tblPr>
                <a:tableStyleId>{6E25E649-3F16-4E02-A733-19D2CDBF48F0}</a:tableStyleId>
              </a:tblPr>
              <a:tblGrid>
                <a:gridCol w="736020">
                  <a:extLst>
                    <a:ext uri="{9D8B030D-6E8A-4147-A177-3AD203B41FA5}">
                      <a16:colId xmlns:a16="http://schemas.microsoft.com/office/drawing/2014/main" val="812715154"/>
                    </a:ext>
                  </a:extLst>
                </a:gridCol>
                <a:gridCol w="701786">
                  <a:extLst>
                    <a:ext uri="{9D8B030D-6E8A-4147-A177-3AD203B41FA5}">
                      <a16:colId xmlns:a16="http://schemas.microsoft.com/office/drawing/2014/main" val="902449854"/>
                    </a:ext>
                  </a:extLst>
                </a:gridCol>
                <a:gridCol w="1044121">
                  <a:extLst>
                    <a:ext uri="{9D8B030D-6E8A-4147-A177-3AD203B41FA5}">
                      <a16:colId xmlns:a16="http://schemas.microsoft.com/office/drawing/2014/main" val="1866760235"/>
                    </a:ext>
                  </a:extLst>
                </a:gridCol>
                <a:gridCol w="1044121">
                  <a:extLst>
                    <a:ext uri="{9D8B030D-6E8A-4147-A177-3AD203B41FA5}">
                      <a16:colId xmlns:a16="http://schemas.microsoft.com/office/drawing/2014/main" val="4031592117"/>
                    </a:ext>
                  </a:extLst>
                </a:gridCol>
                <a:gridCol w="1044121">
                  <a:extLst>
                    <a:ext uri="{9D8B030D-6E8A-4147-A177-3AD203B41FA5}">
                      <a16:colId xmlns:a16="http://schemas.microsoft.com/office/drawing/2014/main" val="798850481"/>
                    </a:ext>
                  </a:extLst>
                </a:gridCol>
                <a:gridCol w="1044121">
                  <a:extLst>
                    <a:ext uri="{9D8B030D-6E8A-4147-A177-3AD203B41FA5}">
                      <a16:colId xmlns:a16="http://schemas.microsoft.com/office/drawing/2014/main" val="3057608203"/>
                    </a:ext>
                  </a:extLst>
                </a:gridCol>
                <a:gridCol w="1044121">
                  <a:extLst>
                    <a:ext uri="{9D8B030D-6E8A-4147-A177-3AD203B41FA5}">
                      <a16:colId xmlns:a16="http://schemas.microsoft.com/office/drawing/2014/main" val="724716108"/>
                    </a:ext>
                  </a:extLst>
                </a:gridCol>
                <a:gridCol w="1044121">
                  <a:extLst>
                    <a:ext uri="{9D8B030D-6E8A-4147-A177-3AD203B41FA5}">
                      <a16:colId xmlns:a16="http://schemas.microsoft.com/office/drawing/2014/main" val="2994945247"/>
                    </a:ext>
                  </a:extLst>
                </a:gridCol>
              </a:tblGrid>
              <a:tr h="178463">
                <a:tc rowSpan="11">
                  <a:txBody>
                    <a:bodyPr/>
                    <a:lstStyle/>
                    <a:p>
                      <a:pPr algn="ctr" fontAlgn="ctr"/>
                      <a:r>
                        <a:rPr lang="en-GB" sz="800" u="none" strike="noStrike">
                          <a:effectLst/>
                        </a:rPr>
                        <a:t>Stage 4: Independent Implementation</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800" u="none" strike="noStrike">
                          <a:effectLst/>
                        </a:rPr>
                        <a:t>28.04</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Induction</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242228503"/>
                  </a:ext>
                </a:extLst>
              </a:tr>
              <a:tr h="171853">
                <a:tc vMerge="1">
                  <a:txBody>
                    <a:bodyPr/>
                    <a:lstStyle/>
                    <a:p>
                      <a:endParaRPr lang="en-GB"/>
                    </a:p>
                  </a:txBody>
                  <a:tcPr/>
                </a:tc>
                <a:tc>
                  <a:txBody>
                    <a:bodyPr/>
                    <a:lstStyle/>
                    <a:p>
                      <a:pPr algn="ctr" fontAlgn="ctr"/>
                      <a:r>
                        <a:rPr lang="en-GB" sz="800" u="none" strike="noStrike">
                          <a:effectLst/>
                        </a:rPr>
                        <a:t>5.05</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50%</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BH</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513689632"/>
                  </a:ext>
                </a:extLst>
              </a:tr>
              <a:tr h="185072">
                <a:tc vMerge="1">
                  <a:txBody>
                    <a:bodyPr/>
                    <a:lstStyle/>
                    <a:p>
                      <a:endParaRPr lang="en-GB"/>
                    </a:p>
                  </a:txBody>
                  <a:tcPr/>
                </a:tc>
                <a:tc>
                  <a:txBody>
                    <a:bodyPr/>
                    <a:lstStyle/>
                    <a:p>
                      <a:pPr algn="ctr" fontAlgn="ctr"/>
                      <a:r>
                        <a:rPr lang="en-GB" sz="800" u="none" strike="noStrike">
                          <a:effectLst/>
                        </a:rPr>
                        <a:t>12.05</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60%</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SATS?</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08480892"/>
                  </a:ext>
                </a:extLst>
              </a:tr>
              <a:tr h="839435">
                <a:tc vMerge="1">
                  <a:txBody>
                    <a:bodyPr/>
                    <a:lstStyle/>
                    <a:p>
                      <a:endParaRPr lang="en-GB"/>
                    </a:p>
                  </a:txBody>
                  <a:tcPr/>
                </a:tc>
                <a:tc>
                  <a:txBody>
                    <a:bodyPr/>
                    <a:lstStyle/>
                    <a:p>
                      <a:pPr algn="ctr" fontAlgn="ctr"/>
                      <a:r>
                        <a:rPr lang="en-GB" sz="800" u="none" strike="noStrike">
                          <a:effectLst/>
                        </a:rPr>
                        <a:t>19.05</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600" u="none" strike="noStrike">
                          <a:effectLst/>
                        </a:rPr>
                        <a:t> ITAP Theme 1 - Sch</a:t>
                      </a:r>
                      <a:endParaRPr lang="en-GB" sz="8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600" u="none" strike="noStrike">
                          <a:effectLst/>
                        </a:rPr>
                        <a:t>ITAP Theme 1  - Uni</a:t>
                      </a:r>
                      <a:endParaRPr lang="en-GB" sz="8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600" u="none" strike="noStrike">
                          <a:effectLst/>
                        </a:rPr>
                        <a:t>ITAP Theme 3 - Uni</a:t>
                      </a:r>
                      <a:endParaRPr lang="en-GB" sz="800" b="0"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n-GB" sz="400" u="none" strike="noStrike">
                          <a:effectLst/>
                        </a:rPr>
                        <a:t>ITAP Theme 3  - Sch</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762222170"/>
                  </a:ext>
                </a:extLst>
              </a:tr>
              <a:tr h="158633">
                <a:tc vMerge="1">
                  <a:txBody>
                    <a:bodyPr/>
                    <a:lstStyle/>
                    <a:p>
                      <a:endParaRPr lang="en-GB"/>
                    </a:p>
                  </a:txBody>
                  <a:tcPr/>
                </a:tc>
                <a:tc>
                  <a:txBody>
                    <a:bodyPr/>
                    <a:lstStyle/>
                    <a:p>
                      <a:pPr algn="ctr" fontAlgn="ctr"/>
                      <a:r>
                        <a:rPr lang="en-GB" sz="800" u="none" strike="noStrike">
                          <a:effectLst/>
                        </a:rPr>
                        <a:t>26.05</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Half Term</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BH</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 </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 </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 </a:t>
                      </a:r>
                      <a:endParaRPr lang="en-GB" sz="6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71153330"/>
                  </a:ext>
                </a:extLst>
              </a:tr>
              <a:tr h="1143482">
                <a:tc vMerge="1">
                  <a:txBody>
                    <a:bodyPr/>
                    <a:lstStyle/>
                    <a:p>
                      <a:endParaRPr lang="en-GB"/>
                    </a:p>
                  </a:txBody>
                  <a:tcPr/>
                </a:tc>
                <a:tc>
                  <a:txBody>
                    <a:bodyPr/>
                    <a:lstStyle/>
                    <a:p>
                      <a:pPr algn="ctr" fontAlgn="ctr"/>
                      <a:r>
                        <a:rPr lang="en-GB" sz="800" u="none" strike="noStrike">
                          <a:effectLst/>
                        </a:rPr>
                        <a:t>2.06</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400" u="none" strike="noStrike">
                          <a:effectLst/>
                        </a:rPr>
                        <a:t>ITAP Theme 5 - Uni</a:t>
                      </a:r>
                      <a:endParaRPr lang="en-GB" sz="800" b="0" i="0" u="none" strike="noStrike">
                        <a:solidFill>
                          <a:srgbClr val="000000"/>
                        </a:solidFill>
                        <a:effectLst/>
                        <a:latin typeface="Aptos Narrow" panose="020B0004020202020204" pitchFamily="34" charset="0"/>
                      </a:endParaRPr>
                    </a:p>
                  </a:txBody>
                  <a:tcPr marL="0" marR="0" marT="0" marB="0"/>
                </a:tc>
                <a:tc>
                  <a:txBody>
                    <a:bodyPr/>
                    <a:lstStyle/>
                    <a:p>
                      <a:pPr algn="ctr" fontAlgn="t"/>
                      <a:r>
                        <a:rPr lang="en-GB" sz="400" u="none" strike="noStrike">
                          <a:effectLst/>
                        </a:rPr>
                        <a:t>ITAP Theme 5 - Sch</a:t>
                      </a:r>
                      <a:endParaRPr lang="en-GB" sz="4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GB" sz="400" u="none" strike="noStrike">
                          <a:effectLst/>
                        </a:rPr>
                        <a:t>ITAP Theme 5 - Sch</a:t>
                      </a:r>
                      <a:endParaRPr lang="en-GB" sz="400" b="0" i="0" u="none" strike="noStrike">
                        <a:solidFill>
                          <a:srgbClr val="000000"/>
                        </a:solidFill>
                        <a:effectLst/>
                        <a:latin typeface="Calibri" panose="020F0502020204030204" pitchFamily="34" charset="0"/>
                      </a:endParaRPr>
                    </a:p>
                  </a:txBody>
                  <a:tcPr marL="0" marR="0" marT="0" marB="0"/>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 </a:t>
                      </a:r>
                      <a:endParaRPr lang="en-GB" sz="6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2652351"/>
                  </a:ext>
                </a:extLst>
              </a:tr>
              <a:tr h="132194">
                <a:tc vMerge="1">
                  <a:txBody>
                    <a:bodyPr/>
                    <a:lstStyle/>
                    <a:p>
                      <a:endParaRPr lang="en-GB"/>
                    </a:p>
                  </a:txBody>
                  <a:tcPr/>
                </a:tc>
                <a:tc>
                  <a:txBody>
                    <a:bodyPr/>
                    <a:lstStyle/>
                    <a:p>
                      <a:pPr algn="ctr" fontAlgn="ctr"/>
                      <a:r>
                        <a:rPr lang="en-GB" sz="800" u="none" strike="noStrike">
                          <a:effectLst/>
                        </a:rPr>
                        <a:t>9.06</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80%</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600" u="none" strike="noStrike">
                          <a:effectLst/>
                        </a:rPr>
                        <a:t> </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97822004"/>
                  </a:ext>
                </a:extLst>
              </a:tr>
              <a:tr h="171853">
                <a:tc vMerge="1">
                  <a:txBody>
                    <a:bodyPr/>
                    <a:lstStyle/>
                    <a:p>
                      <a:endParaRPr lang="en-GB"/>
                    </a:p>
                  </a:txBody>
                  <a:tcPr/>
                </a:tc>
                <a:tc>
                  <a:txBody>
                    <a:bodyPr/>
                    <a:lstStyle/>
                    <a:p>
                      <a:pPr algn="ctr" fontAlgn="ctr"/>
                      <a:r>
                        <a:rPr lang="en-GB" sz="800" u="none" strike="noStrike">
                          <a:effectLst/>
                        </a:rPr>
                        <a:t>16.06</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80%</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FFFFFF"/>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FFFFFF"/>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544980954"/>
                  </a:ext>
                </a:extLst>
              </a:tr>
              <a:tr h="138804">
                <a:tc vMerge="1">
                  <a:txBody>
                    <a:bodyPr/>
                    <a:lstStyle/>
                    <a:p>
                      <a:endParaRPr lang="en-GB"/>
                    </a:p>
                  </a:txBody>
                  <a:tcPr/>
                </a:tc>
                <a:tc>
                  <a:txBody>
                    <a:bodyPr/>
                    <a:lstStyle/>
                    <a:p>
                      <a:pPr algn="ctr" fontAlgn="ctr"/>
                      <a:r>
                        <a:rPr lang="en-GB" sz="800" u="none" strike="noStrike">
                          <a:effectLst/>
                        </a:rPr>
                        <a:t>23.06</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80%</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452555404"/>
                  </a:ext>
                </a:extLst>
              </a:tr>
              <a:tr h="145414">
                <a:tc vMerge="1">
                  <a:txBody>
                    <a:bodyPr/>
                    <a:lstStyle/>
                    <a:p>
                      <a:endParaRPr lang="en-GB"/>
                    </a:p>
                  </a:txBody>
                  <a:tcPr/>
                </a:tc>
                <a:tc>
                  <a:txBody>
                    <a:bodyPr/>
                    <a:lstStyle/>
                    <a:p>
                      <a:pPr algn="ctr" fontAlgn="ctr"/>
                      <a:r>
                        <a:rPr lang="en-GB" sz="800" u="none" strike="noStrike">
                          <a:effectLst/>
                        </a:rPr>
                        <a:t>30.06</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80%</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97416324"/>
                  </a:ext>
                </a:extLst>
              </a:tr>
              <a:tr h="152024">
                <a:tc vMerge="1">
                  <a:txBody>
                    <a:bodyPr/>
                    <a:lstStyle/>
                    <a:p>
                      <a:endParaRPr lang="en-GB"/>
                    </a:p>
                  </a:txBody>
                  <a:tcPr/>
                </a:tc>
                <a:tc>
                  <a:txBody>
                    <a:bodyPr/>
                    <a:lstStyle/>
                    <a:p>
                      <a:pPr algn="ctr" fontAlgn="ctr"/>
                      <a:r>
                        <a:rPr lang="en-GB" sz="800" u="none" strike="noStrike">
                          <a:effectLst/>
                        </a:rPr>
                        <a:t>7.07</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80%</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502827092"/>
                  </a:ext>
                </a:extLst>
              </a:tr>
              <a:tr h="541997">
                <a:tc>
                  <a:txBody>
                    <a:bodyPr/>
                    <a:lstStyle/>
                    <a:p>
                      <a:pPr algn="ctr" fontAlgn="ctr"/>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800" u="none" strike="noStrike">
                          <a:effectLst/>
                        </a:rPr>
                        <a:t>14.07</a:t>
                      </a:r>
                      <a:endParaRPr lang="en-GB"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600" u="none" strike="noStrike">
                          <a:effectLst/>
                        </a:rPr>
                        <a:t> </a:t>
                      </a:r>
                      <a:endParaRPr lang="en-GB" sz="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400" u="none" strike="noStrike">
                          <a:effectLst/>
                        </a:rPr>
                        <a:t> </a:t>
                      </a:r>
                      <a:endParaRPr lang="en-GB" sz="800" b="0"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a:effectLst/>
                        </a:rPr>
                        <a:t> </a:t>
                      </a:r>
                      <a:endParaRPr lang="en-GB" sz="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GB" sz="400" u="none" strike="noStrike" dirty="0">
                          <a:effectLst/>
                        </a:rPr>
                        <a:t> </a:t>
                      </a:r>
                      <a:endParaRPr lang="en-GB" sz="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600563650"/>
                  </a:ext>
                </a:extLst>
              </a:tr>
            </a:tbl>
          </a:graphicData>
        </a:graphic>
      </p:graphicFrame>
      <p:sp>
        <p:nvSpPr>
          <p:cNvPr id="4" name="Rectangle 3">
            <a:extLst>
              <a:ext uri="{FF2B5EF4-FFF2-40B4-BE49-F238E27FC236}">
                <a16:creationId xmlns:a16="http://schemas.microsoft.com/office/drawing/2014/main" id="{F026178F-DC74-4E5D-AE1E-07D6898CACE9}"/>
              </a:ext>
            </a:extLst>
          </p:cNvPr>
          <p:cNvSpPr/>
          <p:nvPr/>
        </p:nvSpPr>
        <p:spPr>
          <a:xfrm>
            <a:off x="8820150" y="20953413"/>
            <a:ext cx="1238250" cy="298450"/>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Behaviour</a:t>
            </a:r>
          </a:p>
        </p:txBody>
      </p:sp>
      <p:sp>
        <p:nvSpPr>
          <p:cNvPr id="5" name="Rectangle 4">
            <a:extLst>
              <a:ext uri="{FF2B5EF4-FFF2-40B4-BE49-F238E27FC236}">
                <a16:creationId xmlns:a16="http://schemas.microsoft.com/office/drawing/2014/main" id="{70A17852-FCF1-433B-ACB6-FA26612B6BFF}"/>
              </a:ext>
            </a:extLst>
          </p:cNvPr>
          <p:cNvSpPr/>
          <p:nvPr/>
        </p:nvSpPr>
        <p:spPr>
          <a:xfrm>
            <a:off x="5630863" y="20391438"/>
            <a:ext cx="1214437" cy="755650"/>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a:t>
            </a:r>
            <a:r>
              <a:rPr lang="en-GB" sz="1100" baseline="0"/>
              <a:t> - Working with TAs / specialists</a:t>
            </a:r>
            <a:endParaRPr lang="en-GB" sz="1100"/>
          </a:p>
        </p:txBody>
      </p:sp>
      <p:sp>
        <p:nvSpPr>
          <p:cNvPr id="6" name="Rectangle 5">
            <a:extLst>
              <a:ext uri="{FF2B5EF4-FFF2-40B4-BE49-F238E27FC236}">
                <a16:creationId xmlns:a16="http://schemas.microsoft.com/office/drawing/2014/main" id="{438DD5F6-C344-420E-8BBB-93AC17DA7748}"/>
              </a:ext>
            </a:extLst>
          </p:cNvPr>
          <p:cNvSpPr/>
          <p:nvPr/>
        </p:nvSpPr>
        <p:spPr>
          <a:xfrm>
            <a:off x="7185025" y="20421600"/>
            <a:ext cx="1228725" cy="460375"/>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a:t>
            </a:r>
            <a:r>
              <a:rPr lang="en-GB" sz="1100" baseline="0"/>
              <a:t> - Workload and wellbeing</a:t>
            </a:r>
            <a:endParaRPr lang="en-GB" sz="1100"/>
          </a:p>
        </p:txBody>
      </p:sp>
      <p:sp>
        <p:nvSpPr>
          <p:cNvPr id="7" name="Rectangle 6">
            <a:extLst>
              <a:ext uri="{FF2B5EF4-FFF2-40B4-BE49-F238E27FC236}">
                <a16:creationId xmlns:a16="http://schemas.microsoft.com/office/drawing/2014/main" id="{5E03E6D4-A307-4269-8D74-907F9648DF9E}"/>
              </a:ext>
            </a:extLst>
          </p:cNvPr>
          <p:cNvSpPr/>
          <p:nvPr/>
        </p:nvSpPr>
        <p:spPr>
          <a:xfrm>
            <a:off x="5535613" y="22096413"/>
            <a:ext cx="1228725" cy="219075"/>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 -EAL</a:t>
            </a:r>
          </a:p>
        </p:txBody>
      </p:sp>
      <p:sp>
        <p:nvSpPr>
          <p:cNvPr id="8" name="Rectangle 7">
            <a:extLst>
              <a:ext uri="{FF2B5EF4-FFF2-40B4-BE49-F238E27FC236}">
                <a16:creationId xmlns:a16="http://schemas.microsoft.com/office/drawing/2014/main" id="{A296150C-28C4-4736-B00E-BE5503168752}"/>
              </a:ext>
            </a:extLst>
          </p:cNvPr>
          <p:cNvSpPr/>
          <p:nvPr/>
        </p:nvSpPr>
        <p:spPr>
          <a:xfrm>
            <a:off x="7040563" y="24279225"/>
            <a:ext cx="1323975" cy="811213"/>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a:t>
            </a:r>
            <a:r>
              <a:rPr lang="en-GB" sz="1100" baseline="0"/>
              <a:t> - Prepare classroom / workload, celebration</a:t>
            </a:r>
            <a:endParaRPr lang="en-GB" sz="1100"/>
          </a:p>
        </p:txBody>
      </p:sp>
      <p:sp>
        <p:nvSpPr>
          <p:cNvPr id="9" name="Rectangle 8">
            <a:extLst>
              <a:ext uri="{FF2B5EF4-FFF2-40B4-BE49-F238E27FC236}">
                <a16:creationId xmlns:a16="http://schemas.microsoft.com/office/drawing/2014/main" id="{83F95F20-EE23-432B-9914-833B897E34DF}"/>
              </a:ext>
            </a:extLst>
          </p:cNvPr>
          <p:cNvSpPr/>
          <p:nvPr/>
        </p:nvSpPr>
        <p:spPr>
          <a:xfrm>
            <a:off x="7192963" y="20880388"/>
            <a:ext cx="1228725" cy="460375"/>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a:t>
            </a:r>
            <a:r>
              <a:rPr lang="en-GB" sz="1100" baseline="0"/>
              <a:t> - Working with parents / carers</a:t>
            </a:r>
            <a:endParaRPr lang="en-GB" sz="1100"/>
          </a:p>
        </p:txBody>
      </p:sp>
      <p:sp>
        <p:nvSpPr>
          <p:cNvPr id="10" name="Rectangle 9">
            <a:extLst>
              <a:ext uri="{FF2B5EF4-FFF2-40B4-BE49-F238E27FC236}">
                <a16:creationId xmlns:a16="http://schemas.microsoft.com/office/drawing/2014/main" id="{FC1A809B-2AF4-48FA-8391-DFE65DB871CE}"/>
              </a:ext>
            </a:extLst>
          </p:cNvPr>
          <p:cNvSpPr/>
          <p:nvPr/>
        </p:nvSpPr>
        <p:spPr>
          <a:xfrm>
            <a:off x="5608638" y="21794788"/>
            <a:ext cx="1228725" cy="220662"/>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 -SALTs?</a:t>
            </a:r>
          </a:p>
        </p:txBody>
      </p:sp>
      <p:sp>
        <p:nvSpPr>
          <p:cNvPr id="11" name="Rectangle 10">
            <a:extLst>
              <a:ext uri="{FF2B5EF4-FFF2-40B4-BE49-F238E27FC236}">
                <a16:creationId xmlns:a16="http://schemas.microsoft.com/office/drawing/2014/main" id="{58C94685-C854-4C08-BAF2-E033FC7F6469}"/>
              </a:ext>
            </a:extLst>
          </p:cNvPr>
          <p:cNvSpPr/>
          <p:nvPr/>
        </p:nvSpPr>
        <p:spPr>
          <a:xfrm>
            <a:off x="5551488" y="22480588"/>
            <a:ext cx="1228725" cy="468312"/>
          </a:xfrm>
          <a:prstGeom prst="rect">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100"/>
              <a:t>PS - Equality</a:t>
            </a:r>
            <a:r>
              <a:rPr lang="en-GB" sz="1100" baseline="0"/>
              <a:t> and race</a:t>
            </a:r>
            <a:endParaRPr lang="en-GB" sz="1100"/>
          </a:p>
        </p:txBody>
      </p:sp>
      <p:graphicFrame>
        <p:nvGraphicFramePr>
          <p:cNvPr id="21" name="Table 20">
            <a:extLst>
              <a:ext uri="{FF2B5EF4-FFF2-40B4-BE49-F238E27FC236}">
                <a16:creationId xmlns:a16="http://schemas.microsoft.com/office/drawing/2014/main" id="{AC658082-2F0F-ABFC-CEDF-1CE323D890A4}"/>
              </a:ext>
            </a:extLst>
          </p:cNvPr>
          <p:cNvGraphicFramePr>
            <a:graphicFrameLocks noGrp="1"/>
          </p:cNvGraphicFramePr>
          <p:nvPr/>
        </p:nvGraphicFramePr>
        <p:xfrm>
          <a:off x="335360" y="1533348"/>
          <a:ext cx="10849312" cy="4844088"/>
        </p:xfrm>
        <a:graphic>
          <a:graphicData uri="http://schemas.openxmlformats.org/drawingml/2006/table">
            <a:tbl>
              <a:tblPr/>
              <a:tblGrid>
                <a:gridCol w="1356164">
                  <a:extLst>
                    <a:ext uri="{9D8B030D-6E8A-4147-A177-3AD203B41FA5}">
                      <a16:colId xmlns:a16="http://schemas.microsoft.com/office/drawing/2014/main" val="3437670934"/>
                    </a:ext>
                  </a:extLst>
                </a:gridCol>
                <a:gridCol w="1356164">
                  <a:extLst>
                    <a:ext uri="{9D8B030D-6E8A-4147-A177-3AD203B41FA5}">
                      <a16:colId xmlns:a16="http://schemas.microsoft.com/office/drawing/2014/main" val="1947353501"/>
                    </a:ext>
                  </a:extLst>
                </a:gridCol>
                <a:gridCol w="1356164">
                  <a:extLst>
                    <a:ext uri="{9D8B030D-6E8A-4147-A177-3AD203B41FA5}">
                      <a16:colId xmlns:a16="http://schemas.microsoft.com/office/drawing/2014/main" val="1931657756"/>
                    </a:ext>
                  </a:extLst>
                </a:gridCol>
                <a:gridCol w="1356164">
                  <a:extLst>
                    <a:ext uri="{9D8B030D-6E8A-4147-A177-3AD203B41FA5}">
                      <a16:colId xmlns:a16="http://schemas.microsoft.com/office/drawing/2014/main" val="3281605251"/>
                    </a:ext>
                  </a:extLst>
                </a:gridCol>
                <a:gridCol w="1356164">
                  <a:extLst>
                    <a:ext uri="{9D8B030D-6E8A-4147-A177-3AD203B41FA5}">
                      <a16:colId xmlns:a16="http://schemas.microsoft.com/office/drawing/2014/main" val="3185079055"/>
                    </a:ext>
                  </a:extLst>
                </a:gridCol>
                <a:gridCol w="1356164">
                  <a:extLst>
                    <a:ext uri="{9D8B030D-6E8A-4147-A177-3AD203B41FA5}">
                      <a16:colId xmlns:a16="http://schemas.microsoft.com/office/drawing/2014/main" val="1479010350"/>
                    </a:ext>
                  </a:extLst>
                </a:gridCol>
                <a:gridCol w="1356164">
                  <a:extLst>
                    <a:ext uri="{9D8B030D-6E8A-4147-A177-3AD203B41FA5}">
                      <a16:colId xmlns:a16="http://schemas.microsoft.com/office/drawing/2014/main" val="1525118050"/>
                    </a:ext>
                  </a:extLst>
                </a:gridCol>
                <a:gridCol w="1356164">
                  <a:extLst>
                    <a:ext uri="{9D8B030D-6E8A-4147-A177-3AD203B41FA5}">
                      <a16:colId xmlns:a16="http://schemas.microsoft.com/office/drawing/2014/main" val="3577503380"/>
                    </a:ext>
                  </a:extLst>
                </a:gridCol>
              </a:tblGrid>
              <a:tr h="403674">
                <a:tc rowSpan="11">
                  <a:txBody>
                    <a:bodyPr/>
                    <a:lstStyle/>
                    <a:p>
                      <a:pPr algn="ctr" fontAlgn="ctr"/>
                      <a:r>
                        <a:rPr lang="en-GB" sz="1200" b="0" i="0" u="none" strike="noStrike">
                          <a:solidFill>
                            <a:srgbClr val="000000"/>
                          </a:solidFill>
                          <a:effectLst/>
                          <a:latin typeface="Calibri" panose="020F0502020204030204" pitchFamily="34" charset="0"/>
                        </a:rPr>
                        <a:t>Stage 4: Independent Implementation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28.04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400" b="0" i="0" u="none" strike="noStrike">
                          <a:solidFill>
                            <a:srgbClr val="000000"/>
                          </a:solidFill>
                          <a:effectLst/>
                          <a:latin typeface="Calibri" panose="020F0502020204030204" pitchFamily="34" charset="0"/>
                        </a:rPr>
                        <a:t>Induction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942956116"/>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5.05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400" b="0" i="0" u="none" strike="noStrike">
                          <a:solidFill>
                            <a:srgbClr val="000000"/>
                          </a:solidFill>
                          <a:effectLst/>
                          <a:latin typeface="Calibri" panose="020F050202020403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600" b="0" i="0" u="none" strike="noStrike">
                          <a:solidFill>
                            <a:srgbClr val="000000"/>
                          </a:solidFill>
                          <a:effectLst/>
                          <a:latin typeface="Calibri" panose="020F0502020204030204" pitchFamily="34" charset="0"/>
                        </a:rPr>
                        <a:t>BH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1200" b="0" i="0" u="none" strike="noStrike" dirty="0">
                          <a:solidFill>
                            <a:srgbClr val="000000"/>
                          </a:solidFill>
                          <a:effectLst/>
                          <a:latin typeface="Calibri" panose="020F0502020204030204" pitchFamily="34" charset="0"/>
                        </a:rPr>
                        <a:t> Externals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1200" b="0" i="0" u="none" strike="noStrike" dirty="0">
                          <a:solidFill>
                            <a:srgbClr val="000000"/>
                          </a:solidFill>
                          <a:effectLst/>
                          <a:latin typeface="Calibri" panose="020F0502020204030204" pitchFamily="34" charset="0"/>
                        </a:rPr>
                        <a:t>Externals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545209925"/>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12.05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400" b="0" i="0" u="none" strike="noStrike">
                          <a:solidFill>
                            <a:srgbClr val="000000"/>
                          </a:solidFill>
                          <a:effectLst/>
                          <a:latin typeface="Calibri" panose="020F0502020204030204" pitchFamily="34" charset="0"/>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algn="ctr" fontAlgn="ctr"/>
                      <a:r>
                        <a:rPr lang="en-GB" sz="1400" b="0" i="0" u="none" strike="noStrike" dirty="0">
                          <a:solidFill>
                            <a:srgbClr val="000000"/>
                          </a:solidFill>
                          <a:effectLst/>
                          <a:latin typeface="Calibri" panose="020F0502020204030204" pitchFamily="34" charset="0"/>
                        </a:rPr>
                        <a:t> Placement Tutorial</a:t>
                      </a:r>
                    </a:p>
                    <a:p>
                      <a:pPr algn="ctr" fontAlgn="ctr"/>
                      <a:r>
                        <a:rPr lang="en-GB" sz="105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016916047"/>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19.05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Calibri" panose="020F0502020204030204" pitchFamily="34" charset="0"/>
                        </a:rPr>
                        <a:t> ITaP 1 - SCH</a:t>
                      </a:r>
                      <a:endParaRPr lang="en-GB" sz="2400" b="0" i="0" u="none" strike="noStrike" dirty="0">
                        <a:solidFill>
                          <a:srgbClr val="000000"/>
                        </a:solidFill>
                        <a:effectLst/>
                        <a:latin typeface="Aptos Narrow" panose="020B00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t"/>
                      <a:r>
                        <a:rPr lang="en-GB" sz="1400" b="0" i="0" u="none" strike="noStrike" dirty="0">
                          <a:solidFill>
                            <a:srgbClr val="000000"/>
                          </a:solidFill>
                          <a:effectLst/>
                          <a:latin typeface="Calibri" panose="020F0502020204030204" pitchFamily="34" charset="0"/>
                        </a:rPr>
                        <a:t>ITaP 1 - UNI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400" b="0" i="0" u="none" strike="noStrike" dirty="0">
                          <a:solidFill>
                            <a:srgbClr val="000000"/>
                          </a:solidFill>
                          <a:effectLst/>
                          <a:latin typeface="Calibri" panose="020F0502020204030204" pitchFamily="34" charset="0"/>
                        </a:rPr>
                        <a:t> ITaP 3 - UNI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dirty="0">
                          <a:solidFill>
                            <a:srgbClr val="000000"/>
                          </a:solidFill>
                          <a:effectLst/>
                          <a:latin typeface="Calibri" panose="020F0502020204030204" pitchFamily="34" charset="0"/>
                        </a:rPr>
                        <a:t>ITaP 3 - SCH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043435200"/>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26.05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a:solidFill>
                            <a:srgbClr val="000000"/>
                          </a:solidFill>
                          <a:effectLst/>
                          <a:latin typeface="Calibri" panose="020F0502020204030204" pitchFamily="34" charset="0"/>
                        </a:rPr>
                        <a:t>Half Term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Calibri" panose="020F0502020204030204" pitchFamily="34" charset="0"/>
                        </a:rPr>
                        <a:t>BH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GB" sz="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GB" sz="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GB" sz="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4207670981"/>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2.06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GB" sz="1400" b="0" i="0" u="none" strike="noStrike" dirty="0">
                          <a:solidFill>
                            <a:srgbClr val="000000"/>
                          </a:solidFill>
                          <a:effectLst/>
                          <a:latin typeface="Calibri" panose="020F0502020204030204" pitchFamily="34" charset="0"/>
                        </a:rPr>
                        <a:t>ITaP 5 - UNI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t"/>
                      <a:r>
                        <a:rPr lang="en-GB" sz="1400" b="0" i="0" u="none" strike="noStrike" dirty="0">
                          <a:solidFill>
                            <a:srgbClr val="000000"/>
                          </a:solidFill>
                          <a:effectLst/>
                          <a:latin typeface="Calibri" panose="020F0502020204030204" pitchFamily="34" charset="0"/>
                        </a:rPr>
                        <a:t>ITaP 5 - SCH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t"/>
                      <a:r>
                        <a:rPr lang="en-GB" sz="1400" b="0" i="0" u="none" strike="noStrike" dirty="0">
                          <a:solidFill>
                            <a:srgbClr val="000000"/>
                          </a:solidFill>
                          <a:effectLst/>
                          <a:latin typeface="Calibri" panose="020F0502020204030204" pitchFamily="34" charset="0"/>
                        </a:rPr>
                        <a:t>ITaP 5 - SCH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8763357"/>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9.06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400" b="0" i="0" u="none" strike="noStrike">
                          <a:solidFill>
                            <a:srgbClr val="000000"/>
                          </a:solidFill>
                          <a:effectLst/>
                          <a:latin typeface="Calibri" panose="020F0502020204030204" pitchFamily="34" charset="0"/>
                        </a:rPr>
                        <a:t>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Moderation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l" fontAlgn="ctr"/>
                      <a:r>
                        <a:rPr lang="en-GB" sz="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900397302"/>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16.06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a:solidFill>
                            <a:srgbClr val="000000"/>
                          </a:solidFill>
                          <a:effectLst/>
                          <a:latin typeface="Calibri" panose="020F0502020204030204" pitchFamily="34" charset="0"/>
                        </a:rPr>
                        <a:t>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600" b="0" i="0" u="none" strike="noStrike" dirty="0">
                          <a:solidFill>
                            <a:srgbClr val="FFFFFF"/>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FFFFFF"/>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63372895"/>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23.06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a:solidFill>
                            <a:srgbClr val="000000"/>
                          </a:solidFill>
                          <a:effectLst/>
                          <a:latin typeface="Calibri" panose="020F0502020204030204" pitchFamily="34" charset="0"/>
                        </a:rPr>
                        <a:t>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GB" sz="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549989945"/>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30.06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a:solidFill>
                            <a:srgbClr val="000000"/>
                          </a:solidFill>
                          <a:effectLst/>
                          <a:latin typeface="Calibri" panose="020F0502020204030204" pitchFamily="34" charset="0"/>
                        </a:rPr>
                        <a:t>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algn="ctr" fontAlgn="ctr"/>
                      <a:r>
                        <a:rPr lang="en-GB" sz="1200" b="0" i="0" u="none" strike="noStrike" dirty="0">
                          <a:solidFill>
                            <a:srgbClr val="000000"/>
                          </a:solidFill>
                          <a:effectLst/>
                          <a:latin typeface="Calibri" panose="020F0502020204030204" pitchFamily="34" charset="0"/>
                        </a:rPr>
                        <a:t>Final Progress Review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996713921"/>
                  </a:ext>
                </a:extLst>
              </a:tr>
              <a:tr h="403674">
                <a:tc vMerge="1">
                  <a:txBody>
                    <a:bodyPr/>
                    <a:lstStyle/>
                    <a:p>
                      <a:endParaRPr lang="en-GB"/>
                    </a:p>
                  </a:txBody>
                  <a:tcPr/>
                </a:tc>
                <a:tc>
                  <a:txBody>
                    <a:bodyPr/>
                    <a:lstStyle/>
                    <a:p>
                      <a:pPr algn="ctr" fontAlgn="ctr"/>
                      <a:r>
                        <a:rPr lang="en-GB" sz="1200" b="0" i="0" u="none" strike="noStrike">
                          <a:solidFill>
                            <a:srgbClr val="000000"/>
                          </a:solidFill>
                          <a:effectLst/>
                          <a:latin typeface="Calibri" panose="020F0502020204030204" pitchFamily="34" charset="0"/>
                        </a:rPr>
                        <a:t>7.07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dirty="0">
                          <a:solidFill>
                            <a:srgbClr val="000000"/>
                          </a:solidFill>
                          <a:effectLst/>
                          <a:latin typeface="Calibri" panose="020F0502020204030204" pitchFamily="34" charset="0"/>
                        </a:rPr>
                        <a:t>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algn="ctr" fontAlgn="ctr"/>
                      <a:r>
                        <a:rPr lang="en-GB" sz="1200" b="0" i="0" u="none" strike="noStrike" dirty="0">
                          <a:solidFill>
                            <a:srgbClr val="000000"/>
                          </a:solidFill>
                          <a:effectLst/>
                          <a:latin typeface="Calibri" panose="020F0502020204030204" pitchFamily="34" charset="0"/>
                        </a:rPr>
                        <a:t> Final Progress Review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23343219"/>
                  </a:ext>
                </a:extLst>
              </a:tr>
              <a:tr h="403674">
                <a:tc>
                  <a:txBody>
                    <a:bodyPr/>
                    <a:lstStyle/>
                    <a:p>
                      <a:pPr algn="ctr" fontAlgn="ctr"/>
                      <a:r>
                        <a:rPr lang="en-GB" sz="12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200" b="0" i="0" u="none" strike="noStrike">
                          <a:solidFill>
                            <a:srgbClr val="000000"/>
                          </a:solidFill>
                          <a:effectLst/>
                          <a:latin typeface="Calibri" panose="020F0502020204030204" pitchFamily="34" charset="0"/>
                        </a:rPr>
                        <a:t>14.07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100" b="0" i="0" u="none" strike="noStrike" dirty="0">
                          <a:solidFill>
                            <a:srgbClr val="000000"/>
                          </a:solidFill>
                          <a:effectLst/>
                          <a:latin typeface="Calibri" panose="020F0502020204030204" pitchFamily="34" charset="0"/>
                        </a:rPr>
                        <a:t> University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100" b="0" i="0" u="none" strike="noStrike" dirty="0">
                          <a:solidFill>
                            <a:srgbClr val="000000"/>
                          </a:solidFill>
                          <a:effectLst/>
                          <a:latin typeface="Calibri" panose="020F0502020204030204" pitchFamily="34" charset="0"/>
                        </a:rPr>
                        <a:t>University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458450912"/>
                  </a:ext>
                </a:extLst>
              </a:tr>
            </a:tbl>
          </a:graphicData>
        </a:graphic>
      </p:graphicFrame>
    </p:spTree>
    <p:extLst>
      <p:ext uri="{BB962C8B-B14F-4D97-AF65-F5344CB8AC3E}">
        <p14:creationId xmlns:p14="http://schemas.microsoft.com/office/powerpoint/2010/main" val="21555805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2AC8C-720A-A0A7-5E61-2B26DA5907C6}"/>
              </a:ext>
            </a:extLst>
          </p:cNvPr>
          <p:cNvSpPr>
            <a:spLocks noGrp="1"/>
          </p:cNvSpPr>
          <p:nvPr>
            <p:ph idx="1"/>
          </p:nvPr>
        </p:nvSpPr>
        <p:spPr>
          <a:xfrm>
            <a:off x="336202" y="1844824"/>
            <a:ext cx="11040000" cy="3960000"/>
          </a:xfrm>
        </p:spPr>
        <p:txBody>
          <a:bodyPr/>
          <a:lstStyle/>
          <a:p>
            <a:r>
              <a:rPr lang="en-GB" dirty="0"/>
              <a:t>ITaP 1: Professional identity and behaviours</a:t>
            </a:r>
          </a:p>
          <a:p>
            <a:r>
              <a:rPr lang="en-GB" dirty="0"/>
              <a:t>ITaP3: Anticipating, pre-empting and responding to disruption in the classroom to maximise the opportunity to learn</a:t>
            </a:r>
          </a:p>
          <a:p>
            <a:r>
              <a:rPr lang="en-GB" dirty="0"/>
              <a:t>ITaP 5: Teaching for diversity</a:t>
            </a:r>
          </a:p>
        </p:txBody>
      </p:sp>
      <p:sp>
        <p:nvSpPr>
          <p:cNvPr id="3" name="Slide Number Placeholder 2">
            <a:extLst>
              <a:ext uri="{FF2B5EF4-FFF2-40B4-BE49-F238E27FC236}">
                <a16:creationId xmlns:a16="http://schemas.microsoft.com/office/drawing/2014/main" id="{66F82DA0-0AFD-274B-EF01-667B36D3E9C2}"/>
              </a:ext>
            </a:extLst>
          </p:cNvPr>
          <p:cNvSpPr>
            <a:spLocks noGrp="1"/>
          </p:cNvSpPr>
          <p:nvPr>
            <p:ph type="sldNum" sz="quarter" idx="10"/>
          </p:nvPr>
        </p:nvSpPr>
        <p:spPr/>
        <p:txBody>
          <a:bodyPr/>
          <a:lstStyle/>
          <a:p>
            <a:fld id="{DCF6A46F-80AB-49F3-8C7E-9717ED945456}" type="slidenum">
              <a:rPr lang="en-GB" altLang="en-US" smtClean="0"/>
              <a:pPr/>
              <a:t>17</a:t>
            </a:fld>
            <a:endParaRPr lang="en-GB" altLang="en-US"/>
          </a:p>
        </p:txBody>
      </p:sp>
      <p:sp>
        <p:nvSpPr>
          <p:cNvPr id="4" name="Title 3">
            <a:extLst>
              <a:ext uri="{FF2B5EF4-FFF2-40B4-BE49-F238E27FC236}">
                <a16:creationId xmlns:a16="http://schemas.microsoft.com/office/drawing/2014/main" id="{3F655CB4-9B7A-F1E8-ADFC-9AB5FBBBE51E}"/>
              </a:ext>
            </a:extLst>
          </p:cNvPr>
          <p:cNvSpPr>
            <a:spLocks noGrp="1"/>
          </p:cNvSpPr>
          <p:nvPr>
            <p:ph type="title"/>
          </p:nvPr>
        </p:nvSpPr>
        <p:spPr>
          <a:xfrm>
            <a:off x="335360" y="764704"/>
            <a:ext cx="11040000" cy="828000"/>
          </a:xfrm>
        </p:spPr>
        <p:txBody>
          <a:bodyPr/>
          <a:lstStyle/>
          <a:p>
            <a:r>
              <a:rPr lang="en-GB" dirty="0" err="1"/>
              <a:t>ITaPs</a:t>
            </a:r>
            <a:r>
              <a:rPr lang="en-GB" dirty="0"/>
              <a:t> – Intensive Training and Practice</a:t>
            </a:r>
          </a:p>
        </p:txBody>
      </p:sp>
    </p:spTree>
    <p:extLst>
      <p:ext uri="{BB962C8B-B14F-4D97-AF65-F5344CB8AC3E}">
        <p14:creationId xmlns:p14="http://schemas.microsoft.com/office/powerpoint/2010/main" val="3292970524"/>
      </p:ext>
    </p:extLst>
  </p:cSld>
  <p:clrMapOvr>
    <a:masterClrMapping/>
  </p:clrMapOvr>
  <p:transition advTm="74763">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4DBEBD-4372-C6D0-C9AA-044974F6ECA7}"/>
              </a:ext>
            </a:extLst>
          </p:cNvPr>
          <p:cNvSpPr>
            <a:spLocks noGrp="1"/>
          </p:cNvSpPr>
          <p:nvPr>
            <p:ph idx="1"/>
          </p:nvPr>
        </p:nvSpPr>
        <p:spPr>
          <a:xfrm>
            <a:off x="441140" y="1770895"/>
            <a:ext cx="11040000" cy="3960000"/>
          </a:xfrm>
        </p:spPr>
        <p:txBody>
          <a:bodyPr/>
          <a:lstStyle/>
          <a:p>
            <a:r>
              <a:rPr lang="en-GB" dirty="0"/>
              <a:t>Ideally your progress review will happen in week 9</a:t>
            </a:r>
          </a:p>
          <a:p>
            <a:endParaRPr lang="en-GB" dirty="0"/>
          </a:p>
          <a:p>
            <a:r>
              <a:rPr lang="en-GB" dirty="0"/>
              <a:t>If you have an ESF, you may have this in week 10</a:t>
            </a:r>
          </a:p>
          <a:p>
            <a:endParaRPr lang="en-GB" dirty="0"/>
          </a:p>
          <a:p>
            <a:r>
              <a:rPr lang="en-GB" dirty="0"/>
              <a:t>Week 10: Continue teaching at 80% but you may spend time in another year group if needed for compliance. </a:t>
            </a:r>
          </a:p>
          <a:p>
            <a:pPr marL="0" indent="0">
              <a:buNone/>
            </a:pPr>
            <a:endParaRPr lang="en-GB" dirty="0"/>
          </a:p>
        </p:txBody>
      </p:sp>
      <p:sp>
        <p:nvSpPr>
          <p:cNvPr id="3" name="Slide Number Placeholder 2">
            <a:extLst>
              <a:ext uri="{FF2B5EF4-FFF2-40B4-BE49-F238E27FC236}">
                <a16:creationId xmlns:a16="http://schemas.microsoft.com/office/drawing/2014/main" id="{B1CC38CE-38A3-2CD3-20A3-37334AEDD577}"/>
              </a:ext>
            </a:extLst>
          </p:cNvPr>
          <p:cNvSpPr>
            <a:spLocks noGrp="1"/>
          </p:cNvSpPr>
          <p:nvPr>
            <p:ph type="sldNum" sz="quarter" idx="10"/>
          </p:nvPr>
        </p:nvSpPr>
        <p:spPr/>
        <p:txBody>
          <a:bodyPr/>
          <a:lstStyle/>
          <a:p>
            <a:fld id="{DCF6A46F-80AB-49F3-8C7E-9717ED945456}" type="slidenum">
              <a:rPr lang="en-GB" altLang="en-US" smtClean="0"/>
              <a:pPr/>
              <a:t>18</a:t>
            </a:fld>
            <a:endParaRPr lang="en-GB" altLang="en-US"/>
          </a:p>
        </p:txBody>
      </p:sp>
      <p:sp>
        <p:nvSpPr>
          <p:cNvPr id="4" name="Title 3">
            <a:extLst>
              <a:ext uri="{FF2B5EF4-FFF2-40B4-BE49-F238E27FC236}">
                <a16:creationId xmlns:a16="http://schemas.microsoft.com/office/drawing/2014/main" id="{F90815E2-D131-4402-11D0-FA3BB85A6A4F}"/>
              </a:ext>
            </a:extLst>
          </p:cNvPr>
          <p:cNvSpPr>
            <a:spLocks noGrp="1"/>
          </p:cNvSpPr>
          <p:nvPr>
            <p:ph type="title"/>
          </p:nvPr>
        </p:nvSpPr>
        <p:spPr>
          <a:xfrm>
            <a:off x="253249" y="575960"/>
            <a:ext cx="11040000" cy="828000"/>
          </a:xfrm>
        </p:spPr>
        <p:txBody>
          <a:bodyPr/>
          <a:lstStyle/>
          <a:p>
            <a:r>
              <a:rPr lang="en-GB" dirty="0"/>
              <a:t>Week 10:</a:t>
            </a:r>
          </a:p>
        </p:txBody>
      </p:sp>
    </p:spTree>
    <p:extLst>
      <p:ext uri="{BB962C8B-B14F-4D97-AF65-F5344CB8AC3E}">
        <p14:creationId xmlns:p14="http://schemas.microsoft.com/office/powerpoint/2010/main" val="31366808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B57493-C64F-D2B9-EF2D-81AE7C3C18E8}"/>
              </a:ext>
            </a:extLst>
          </p:cNvPr>
          <p:cNvSpPr>
            <a:spLocks noGrp="1"/>
          </p:cNvSpPr>
          <p:nvPr>
            <p:ph idx="1"/>
          </p:nvPr>
        </p:nvSpPr>
        <p:spPr/>
        <p:txBody>
          <a:bodyPr/>
          <a:lstStyle/>
          <a:p>
            <a:r>
              <a:rPr lang="en-GB" dirty="0"/>
              <a:t>Administering SATs / being a reader</a:t>
            </a:r>
          </a:p>
          <a:p>
            <a:r>
              <a:rPr lang="en-GB" dirty="0"/>
              <a:t>Sports Day</a:t>
            </a:r>
          </a:p>
          <a:p>
            <a:r>
              <a:rPr lang="en-GB" dirty="0"/>
              <a:t>School play rehearsals</a:t>
            </a:r>
          </a:p>
          <a:p>
            <a:r>
              <a:rPr lang="en-GB" dirty="0"/>
              <a:t>Interventions</a:t>
            </a:r>
          </a:p>
          <a:p>
            <a:r>
              <a:rPr lang="en-GB" dirty="0"/>
              <a:t>School trips</a:t>
            </a:r>
          </a:p>
          <a:p>
            <a:r>
              <a:rPr lang="en-GB" dirty="0"/>
              <a:t>Phonics screening etc.</a:t>
            </a:r>
          </a:p>
          <a:p>
            <a:endParaRPr lang="en-GB" dirty="0"/>
          </a:p>
          <a:p>
            <a:r>
              <a:rPr lang="en-GB" dirty="0"/>
              <a:t>All of these count as ‘being in the role of the teacher’.</a:t>
            </a:r>
          </a:p>
          <a:p>
            <a:endParaRPr lang="en-GB" dirty="0"/>
          </a:p>
          <a:p>
            <a:endParaRPr lang="en-GB" dirty="0"/>
          </a:p>
        </p:txBody>
      </p:sp>
      <p:sp>
        <p:nvSpPr>
          <p:cNvPr id="3" name="Slide Number Placeholder 2">
            <a:extLst>
              <a:ext uri="{FF2B5EF4-FFF2-40B4-BE49-F238E27FC236}">
                <a16:creationId xmlns:a16="http://schemas.microsoft.com/office/drawing/2014/main" id="{B59507CB-1CD5-086A-0478-D74A6CB6B7B6}"/>
              </a:ext>
            </a:extLst>
          </p:cNvPr>
          <p:cNvSpPr>
            <a:spLocks noGrp="1"/>
          </p:cNvSpPr>
          <p:nvPr>
            <p:ph type="sldNum" sz="quarter" idx="10"/>
          </p:nvPr>
        </p:nvSpPr>
        <p:spPr/>
        <p:txBody>
          <a:bodyPr/>
          <a:lstStyle/>
          <a:p>
            <a:fld id="{DCF6A46F-80AB-49F3-8C7E-9717ED945456}" type="slidenum">
              <a:rPr lang="en-GB" altLang="en-US" smtClean="0"/>
              <a:pPr/>
              <a:t>19</a:t>
            </a:fld>
            <a:endParaRPr lang="en-GB" altLang="en-US"/>
          </a:p>
        </p:txBody>
      </p:sp>
      <p:sp>
        <p:nvSpPr>
          <p:cNvPr id="4" name="Title 3">
            <a:extLst>
              <a:ext uri="{FF2B5EF4-FFF2-40B4-BE49-F238E27FC236}">
                <a16:creationId xmlns:a16="http://schemas.microsoft.com/office/drawing/2014/main" id="{89D33C8C-68FF-C4B4-E669-F495CFAB37CF}"/>
              </a:ext>
            </a:extLst>
          </p:cNvPr>
          <p:cNvSpPr>
            <a:spLocks noGrp="1"/>
          </p:cNvSpPr>
          <p:nvPr>
            <p:ph type="title"/>
          </p:nvPr>
        </p:nvSpPr>
        <p:spPr/>
        <p:txBody>
          <a:bodyPr/>
          <a:lstStyle/>
          <a:p>
            <a:r>
              <a:rPr lang="en-GB" dirty="0"/>
              <a:t>80% </a:t>
            </a:r>
            <a:r>
              <a:rPr lang="en-GB" b="1" u="sng" dirty="0"/>
              <a:t>in the role of the teacher</a:t>
            </a:r>
          </a:p>
        </p:txBody>
      </p:sp>
    </p:spTree>
    <p:extLst>
      <p:ext uri="{BB962C8B-B14F-4D97-AF65-F5344CB8AC3E}">
        <p14:creationId xmlns:p14="http://schemas.microsoft.com/office/powerpoint/2010/main" val="5018920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30759"/>
            <a:ext cx="6192837" cy="1143000"/>
          </a:xfrm>
        </p:spPr>
        <p:txBody>
          <a:bodyPr/>
          <a:lstStyle/>
          <a:p>
            <a:pPr>
              <a:defRPr/>
            </a:pPr>
            <a:r>
              <a:rPr lang="en-US" dirty="0">
                <a:ea typeface="+mj-ea"/>
              </a:rPr>
              <a:t>Contacts:</a:t>
            </a:r>
          </a:p>
        </p:txBody>
      </p:sp>
      <p:sp>
        <p:nvSpPr>
          <p:cNvPr id="3" name="Content Placeholder 2"/>
          <p:cNvSpPr>
            <a:spLocks noGrp="1"/>
          </p:cNvSpPr>
          <p:nvPr>
            <p:ph idx="1"/>
          </p:nvPr>
        </p:nvSpPr>
        <p:spPr>
          <a:xfrm>
            <a:off x="263352" y="1078034"/>
            <a:ext cx="10297333" cy="4343400"/>
          </a:xfrm>
        </p:spPr>
        <p:txBody>
          <a:bodyPr/>
          <a:lstStyle/>
          <a:p>
            <a:pPr marL="0" indent="0">
              <a:buNone/>
              <a:defRPr/>
            </a:pPr>
            <a:endParaRPr lang="en-US" dirty="0"/>
          </a:p>
          <a:p>
            <a:pPr marL="0" indent="0">
              <a:buNone/>
              <a:defRPr/>
            </a:pPr>
            <a:r>
              <a:rPr lang="en-US" b="1" dirty="0"/>
              <a:t>Scarlett Murphy, Programme Director:</a:t>
            </a:r>
          </a:p>
          <a:p>
            <a:pPr marL="0" indent="0">
              <a:buNone/>
              <a:defRPr/>
            </a:pPr>
            <a:r>
              <a:rPr lang="en-US" sz="2000" dirty="0">
                <a:hlinkClick r:id="rId3"/>
              </a:rPr>
              <a:t>s.l.e.murphy@reading.ac.uk</a:t>
            </a:r>
            <a:endParaRPr lang="en-US" sz="2000" dirty="0"/>
          </a:p>
          <a:p>
            <a:pPr marL="0" indent="0">
              <a:buNone/>
              <a:defRPr/>
            </a:pPr>
            <a:endParaRPr lang="en-US" dirty="0"/>
          </a:p>
          <a:p>
            <a:pPr marL="0" indent="0">
              <a:buNone/>
              <a:defRPr/>
            </a:pPr>
            <a:r>
              <a:rPr lang="en-US" b="1" dirty="0"/>
              <a:t>Georgia Aspinox, Assistant Director</a:t>
            </a:r>
          </a:p>
          <a:p>
            <a:pPr marL="0" indent="0">
              <a:buNone/>
              <a:defRPr/>
            </a:pPr>
            <a:r>
              <a:rPr lang="en-US" sz="2000" u="sng" dirty="0"/>
              <a:t>g.aspinox@reading.ac.uk</a:t>
            </a:r>
          </a:p>
          <a:p>
            <a:pPr marL="0" indent="0">
              <a:buNone/>
              <a:defRPr/>
            </a:pPr>
            <a:endParaRPr lang="en-US" dirty="0"/>
          </a:p>
          <a:p>
            <a:pPr marL="0" indent="0">
              <a:buNone/>
              <a:defRPr/>
            </a:pPr>
            <a:r>
              <a:rPr lang="en-US" b="1" dirty="0"/>
              <a:t>Phil Smith-Stevenson, Assistant Director</a:t>
            </a:r>
          </a:p>
          <a:p>
            <a:pPr marL="0" indent="0">
              <a:buNone/>
              <a:defRPr/>
            </a:pPr>
            <a:r>
              <a:rPr lang="en-US" sz="1800" u="sng" dirty="0">
                <a:hlinkClick r:id="rId4"/>
              </a:rPr>
              <a:t>p.smith-stevenson@reading.ac.uk</a:t>
            </a:r>
            <a:endParaRPr lang="en-US" sz="1800" u="sng" dirty="0"/>
          </a:p>
          <a:p>
            <a:pPr marL="0" indent="0">
              <a:buNone/>
              <a:defRPr/>
            </a:pPr>
            <a:endParaRPr lang="en-US" sz="1800" u="sng" dirty="0"/>
          </a:p>
          <a:p>
            <a:pPr marL="0" indent="0">
              <a:buNone/>
              <a:defRPr/>
            </a:pPr>
            <a:r>
              <a:rPr lang="en-US" b="1" u="sng" dirty="0"/>
              <a:t>Programme Email: </a:t>
            </a:r>
            <a:r>
              <a:rPr lang="en-US" u="sng" dirty="0"/>
              <a:t>primarypgite@reading.ac.uk</a:t>
            </a:r>
          </a:p>
          <a:p>
            <a:pPr marL="0" indent="0">
              <a:buNone/>
              <a:defRPr/>
            </a:pPr>
            <a:endParaRPr lang="en-US" b="1" dirty="0"/>
          </a:p>
          <a:p>
            <a:pPr marL="0" indent="0">
              <a:buNone/>
              <a:defRPr/>
            </a:pPr>
            <a:endParaRPr lang="en-US" dirty="0">
              <a:ea typeface="+mn-ea"/>
            </a:endParaRPr>
          </a:p>
        </p:txBody>
      </p:sp>
      <p:sp>
        <p:nvSpPr>
          <p:cNvPr id="4" name="Slide Number Placeholder 3"/>
          <p:cNvSpPr>
            <a:spLocks noGrp="1"/>
          </p:cNvSpPr>
          <p:nvPr>
            <p:ph type="sldNum" sz="quarter" idx="10"/>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Rdg Vesta" pitchFamily="2" charset="0"/>
                <a:ea typeface="MS PGothic" pitchFamily="34" charset="-128"/>
              </a:defRPr>
            </a:lvl1pPr>
            <a:lvl2pPr marL="742950" indent="-285750" eaLnBrk="0" hangingPunct="0">
              <a:defRPr sz="2400">
                <a:solidFill>
                  <a:schemeClr val="tx1"/>
                </a:solidFill>
                <a:latin typeface="Rdg Vesta" pitchFamily="2" charset="0"/>
                <a:ea typeface="MS PGothic" pitchFamily="34" charset="-128"/>
              </a:defRPr>
            </a:lvl2pPr>
            <a:lvl3pPr marL="1143000" indent="-228600" eaLnBrk="0" hangingPunct="0">
              <a:defRPr sz="2400">
                <a:solidFill>
                  <a:schemeClr val="tx1"/>
                </a:solidFill>
                <a:latin typeface="Rdg Vesta" pitchFamily="2" charset="0"/>
                <a:ea typeface="MS PGothic" pitchFamily="34" charset="-128"/>
              </a:defRPr>
            </a:lvl3pPr>
            <a:lvl4pPr marL="1600200" indent="-228600" eaLnBrk="0" hangingPunct="0">
              <a:defRPr sz="2400">
                <a:solidFill>
                  <a:schemeClr val="tx1"/>
                </a:solidFill>
                <a:latin typeface="Rdg Vesta" pitchFamily="2" charset="0"/>
                <a:ea typeface="MS PGothic" pitchFamily="34" charset="-128"/>
              </a:defRPr>
            </a:lvl4pPr>
            <a:lvl5pPr marL="2057400" indent="-228600" eaLnBrk="0" hangingPunct="0">
              <a:defRPr sz="2400">
                <a:solidFill>
                  <a:schemeClr val="tx1"/>
                </a:solidFill>
                <a:latin typeface="Rdg Vesta" pitchFamily="2" charset="0"/>
                <a:ea typeface="MS PGothic" pitchFamily="34" charset="-128"/>
              </a:defRPr>
            </a:lvl5pPr>
            <a:lvl6pPr marL="2514600" indent="-228600" eaLnBrk="0" fontAlgn="base" hangingPunct="0">
              <a:spcBef>
                <a:spcPct val="0"/>
              </a:spcBef>
              <a:spcAft>
                <a:spcPct val="0"/>
              </a:spcAft>
              <a:defRPr sz="2400">
                <a:solidFill>
                  <a:schemeClr val="tx1"/>
                </a:solidFill>
                <a:latin typeface="Rdg Vesta" pitchFamily="2" charset="0"/>
                <a:ea typeface="MS PGothic" pitchFamily="34" charset="-128"/>
              </a:defRPr>
            </a:lvl6pPr>
            <a:lvl7pPr marL="2971800" indent="-228600" eaLnBrk="0" fontAlgn="base" hangingPunct="0">
              <a:spcBef>
                <a:spcPct val="0"/>
              </a:spcBef>
              <a:spcAft>
                <a:spcPct val="0"/>
              </a:spcAft>
              <a:defRPr sz="2400">
                <a:solidFill>
                  <a:schemeClr val="tx1"/>
                </a:solidFill>
                <a:latin typeface="Rdg Vesta" pitchFamily="2" charset="0"/>
                <a:ea typeface="MS PGothic" pitchFamily="34" charset="-128"/>
              </a:defRPr>
            </a:lvl7pPr>
            <a:lvl8pPr marL="3429000" indent="-228600" eaLnBrk="0" fontAlgn="base" hangingPunct="0">
              <a:spcBef>
                <a:spcPct val="0"/>
              </a:spcBef>
              <a:spcAft>
                <a:spcPct val="0"/>
              </a:spcAft>
              <a:defRPr sz="2400">
                <a:solidFill>
                  <a:schemeClr val="tx1"/>
                </a:solidFill>
                <a:latin typeface="Rdg Vesta" pitchFamily="2" charset="0"/>
                <a:ea typeface="MS PGothic" pitchFamily="34" charset="-128"/>
              </a:defRPr>
            </a:lvl8pPr>
            <a:lvl9pPr marL="3886200" indent="-228600" eaLnBrk="0" fontAlgn="base" hangingPunct="0">
              <a:spcBef>
                <a:spcPct val="0"/>
              </a:spcBef>
              <a:spcAft>
                <a:spcPct val="0"/>
              </a:spcAft>
              <a:defRPr sz="2400">
                <a:solidFill>
                  <a:schemeClr val="tx1"/>
                </a:solidFill>
                <a:latin typeface="Rdg Vesta" pitchFamily="2" charset="0"/>
                <a:ea typeface="MS PGothic" pitchFamily="34" charset="-128"/>
              </a:defRPr>
            </a:lvl9pPr>
          </a:lstStyle>
          <a:p>
            <a:pPr eaLnBrk="1" hangingPunct="1"/>
            <a:fld id="{B06081A4-C5BE-4544-859F-0D28F3DEE0B2}" type="slidenum">
              <a:rPr lang="en-US" altLang="en-US" sz="1400"/>
              <a:pPr eaLnBrk="1" hangingPunct="1"/>
              <a:t>2</a:t>
            </a:fld>
            <a:endParaRPr lang="en-US" altLang="en-US" sz="1400"/>
          </a:p>
        </p:txBody>
      </p:sp>
    </p:spTree>
    <p:extLst>
      <p:ext uri="{BB962C8B-B14F-4D97-AF65-F5344CB8AC3E}">
        <p14:creationId xmlns:p14="http://schemas.microsoft.com/office/powerpoint/2010/main" val="3767693132"/>
      </p:ext>
    </p:extLst>
  </p:cSld>
  <p:clrMapOvr>
    <a:masterClrMapping/>
  </p:clrMapOvr>
  <p:transition advTm="21447">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639176"/>
            <a:ext cx="8280000" cy="828000"/>
          </a:xfrm>
        </p:spPr>
        <p:txBody>
          <a:bodyPr/>
          <a:lstStyle/>
          <a:p>
            <a:pPr>
              <a:defRPr/>
            </a:pPr>
            <a:r>
              <a:rPr lang="en-US" dirty="0"/>
              <a:t>Key documents</a:t>
            </a:r>
          </a:p>
        </p:txBody>
      </p:sp>
      <p:sp>
        <p:nvSpPr>
          <p:cNvPr id="3" name="Content Placeholder 2"/>
          <p:cNvSpPr>
            <a:spLocks noGrp="1"/>
          </p:cNvSpPr>
          <p:nvPr>
            <p:ph idx="1"/>
          </p:nvPr>
        </p:nvSpPr>
        <p:spPr>
          <a:xfrm>
            <a:off x="263352" y="1844824"/>
            <a:ext cx="11928648" cy="3960000"/>
          </a:xfrm>
        </p:spPr>
        <p:txBody>
          <a:bodyPr/>
          <a:lstStyle/>
          <a:p>
            <a:r>
              <a:rPr lang="en-US" sz="2200" dirty="0">
                <a:ea typeface="MS PGothic" charset="0"/>
              </a:rPr>
              <a:t>Observation Summary Form (you will use this to observe the RPTs)</a:t>
            </a:r>
          </a:p>
          <a:p>
            <a:r>
              <a:rPr lang="en-US" sz="2200" dirty="0">
                <a:ea typeface="MS PGothic" charset="0"/>
              </a:rPr>
              <a:t>UoR lesson design coversheet (what the RPTs will use to support school plans)</a:t>
            </a:r>
          </a:p>
          <a:p>
            <a:r>
              <a:rPr lang="en-US" sz="2200" dirty="0">
                <a:ea typeface="MS PGothic" charset="0"/>
              </a:rPr>
              <a:t>The Assessment of Progress (AoP) – managed and shared by your RPT</a:t>
            </a:r>
          </a:p>
          <a:p>
            <a:r>
              <a:rPr lang="en-US" sz="2200" dirty="0">
                <a:ea typeface="MS PGothic" charset="0"/>
              </a:rPr>
              <a:t>Assessment Descriptors – support assessment</a:t>
            </a:r>
          </a:p>
          <a:p>
            <a:r>
              <a:rPr lang="en-US" sz="2200" dirty="0">
                <a:ea typeface="MS PGothic" charset="0"/>
              </a:rPr>
              <a:t>Weekly Planner (in the ePortfolio)</a:t>
            </a:r>
          </a:p>
          <a:p>
            <a:pPr lvl="1"/>
            <a:r>
              <a:rPr lang="en-US" sz="2200" dirty="0">
                <a:ea typeface="MS PGothic" charset="0"/>
              </a:rPr>
              <a:t>RPT reflection</a:t>
            </a:r>
          </a:p>
          <a:p>
            <a:pPr lvl="1"/>
            <a:r>
              <a:rPr lang="en-US" sz="2200" dirty="0">
                <a:ea typeface="MS PGothic" charset="0"/>
              </a:rPr>
              <a:t>A record of your weekly meeting</a:t>
            </a:r>
          </a:p>
          <a:p>
            <a:pPr lvl="1"/>
            <a:r>
              <a:rPr lang="en-US" sz="2200" dirty="0">
                <a:ea typeface="MS PGothic" charset="0"/>
              </a:rPr>
              <a:t>RPT targets</a:t>
            </a:r>
          </a:p>
          <a:p>
            <a:pPr lvl="2"/>
            <a:r>
              <a:rPr lang="en-US" sz="2200" dirty="0">
                <a:ea typeface="MS PGothic" charset="0"/>
              </a:rPr>
              <a:t>(More later)</a:t>
            </a:r>
          </a:p>
          <a:p>
            <a:pPr lvl="1"/>
            <a:endParaRPr lang="en-US" sz="2200" dirty="0">
              <a:ea typeface="MS PGothic" charset="0"/>
            </a:endParaRPr>
          </a:p>
          <a:p>
            <a:pPr lvl="1"/>
            <a:endParaRPr lang="en-US" dirty="0">
              <a:latin typeface="Rdg Vesta" charset="0"/>
              <a:ea typeface="MS PGothic" charset="0"/>
            </a:endParaRPr>
          </a:p>
          <a:p>
            <a:endParaRPr lang="en-US" dirty="0">
              <a:latin typeface="Rdg Vesta" charset="0"/>
              <a:ea typeface="MS PGothic" charset="0"/>
            </a:endParaRPr>
          </a:p>
        </p:txBody>
      </p:sp>
      <p:sp>
        <p:nvSpPr>
          <p:cNvPr id="4" name="Slide Number Placeholder 3"/>
          <p:cNvSpPr>
            <a:spLocks noGrp="1"/>
          </p:cNvSpPr>
          <p:nvPr>
            <p:ph type="sldNum" sz="quarter" idx="10"/>
          </p:nvPr>
        </p:nvSpPr>
        <p:spPr>
          <a:noFill/>
        </p:spPr>
        <p:txBody>
          <a:bodyPr/>
          <a:lstStyle>
            <a:lvl1pPr>
              <a:defRPr sz="2400">
                <a:solidFill>
                  <a:schemeClr val="tx1"/>
                </a:solidFill>
                <a:latin typeface="Rdg Vesta" charset="0"/>
                <a:ea typeface="MS PGothic" charset="0"/>
                <a:cs typeface="MS PGothic" charset="0"/>
              </a:defRPr>
            </a:lvl1pPr>
            <a:lvl2pPr>
              <a:defRPr sz="2000">
                <a:solidFill>
                  <a:schemeClr val="tx1"/>
                </a:solidFill>
                <a:latin typeface="Rdg Vesta" charset="0"/>
                <a:ea typeface="MS PGothic" charset="0"/>
                <a:cs typeface="MS PGothic" charset="0"/>
              </a:defRPr>
            </a:lvl2pPr>
            <a:lvl3pPr>
              <a:defRPr sz="2000">
                <a:solidFill>
                  <a:schemeClr val="tx1"/>
                </a:solidFill>
                <a:latin typeface="Rdg Vesta" charset="0"/>
                <a:ea typeface="MS PGothic" charset="0"/>
                <a:cs typeface="MS PGothic" charset="0"/>
              </a:defRPr>
            </a:lvl3pPr>
            <a:lvl4pPr>
              <a:defRPr sz="2000">
                <a:solidFill>
                  <a:schemeClr val="tx1"/>
                </a:solidFill>
                <a:latin typeface="Rdg Vesta" charset="0"/>
                <a:ea typeface="MS PGothic" charset="0"/>
                <a:cs typeface="MS PGothic" charset="0"/>
              </a:defRPr>
            </a:lvl4pPr>
            <a:lvl5pPr>
              <a:defRPr sz="2000">
                <a:solidFill>
                  <a:schemeClr val="tx1"/>
                </a:solidFill>
                <a:latin typeface="Rdg Vesta" charset="0"/>
                <a:ea typeface="MS PGothic" charset="0"/>
                <a:cs typeface="MS PGothic" charset="0"/>
              </a:defRPr>
            </a:lvl5pPr>
            <a:lvl6pPr eaLnBrk="0" hangingPunct="0">
              <a:defRPr sz="2000">
                <a:solidFill>
                  <a:schemeClr val="tx1"/>
                </a:solidFill>
                <a:latin typeface="Rdg Vesta" charset="0"/>
                <a:ea typeface="MS PGothic" charset="0"/>
                <a:cs typeface="MS PGothic" charset="0"/>
              </a:defRPr>
            </a:lvl6pPr>
            <a:lvl7pPr eaLnBrk="0" hangingPunct="0">
              <a:defRPr sz="2000">
                <a:solidFill>
                  <a:schemeClr val="tx1"/>
                </a:solidFill>
                <a:latin typeface="Rdg Vesta" charset="0"/>
                <a:ea typeface="MS PGothic" charset="0"/>
                <a:cs typeface="MS PGothic" charset="0"/>
              </a:defRPr>
            </a:lvl7pPr>
            <a:lvl8pPr eaLnBrk="0" hangingPunct="0">
              <a:defRPr sz="2000">
                <a:solidFill>
                  <a:schemeClr val="tx1"/>
                </a:solidFill>
                <a:latin typeface="Rdg Vesta" charset="0"/>
                <a:ea typeface="MS PGothic" charset="0"/>
                <a:cs typeface="MS PGothic" charset="0"/>
              </a:defRPr>
            </a:lvl8pPr>
            <a:lvl9pPr eaLnBrk="0" hangingPunct="0">
              <a:defRPr sz="2000">
                <a:solidFill>
                  <a:schemeClr val="tx1"/>
                </a:solidFill>
                <a:latin typeface="Rdg Vesta" charset="0"/>
                <a:ea typeface="MS PGothic" charset="0"/>
                <a:cs typeface="MS PGothic" charset="0"/>
              </a:defRPr>
            </a:lvl9pPr>
          </a:lstStyle>
          <a:p>
            <a:fld id="{A82FF304-4981-BF45-B7C3-F832AAD53667}" type="slidenum">
              <a:rPr lang="en-US" sz="1400"/>
              <a:pPr/>
              <a:t>20</a:t>
            </a:fld>
            <a:endParaRPr lang="en-US" sz="1400"/>
          </a:p>
        </p:txBody>
      </p:sp>
    </p:spTree>
    <p:extLst>
      <p:ext uri="{BB962C8B-B14F-4D97-AF65-F5344CB8AC3E}">
        <p14:creationId xmlns:p14="http://schemas.microsoft.com/office/powerpoint/2010/main" val="7657707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5C5BA5-7A68-4164-AA60-1048CA0399FD}"/>
              </a:ext>
            </a:extLst>
          </p:cNvPr>
          <p:cNvSpPr>
            <a:spLocks noGrp="1"/>
          </p:cNvSpPr>
          <p:nvPr>
            <p:ph idx="1"/>
          </p:nvPr>
        </p:nvSpPr>
        <p:spPr>
          <a:xfrm>
            <a:off x="163398" y="1109143"/>
            <a:ext cx="11745006" cy="4377826"/>
          </a:xfrm>
        </p:spPr>
        <p:txBody>
          <a:bodyPr/>
          <a:lstStyle/>
          <a:p>
            <a:pPr marL="0" lvl="0" indent="0">
              <a:lnSpc>
                <a:spcPct val="107000"/>
              </a:lnSpc>
              <a:spcAft>
                <a:spcPts val="800"/>
              </a:spcAft>
              <a:buNone/>
            </a:pPr>
            <a:r>
              <a:rPr lang="en-GB" b="1" dirty="0">
                <a:effectLst/>
                <a:latin typeface="Calibri Light" panose="020F0302020204030204" pitchFamily="34" charset="0"/>
                <a:ea typeface="Calibri" panose="020F0502020204030204" pitchFamily="34" charset="0"/>
                <a:cs typeface="Times New Roman" panose="02020603050405020304" pitchFamily="18" charset="0"/>
              </a:rPr>
              <a:t>The RPT builds up to teaching around the equivalent of four days per week by the end of term, taking on the role of a teacher.</a:t>
            </a:r>
            <a:endParaRPr lang="en-GB" b="1" dirty="0">
              <a:effectLst/>
              <a:latin typeface="Rdg Vesta" panose="020B060402020202020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dirty="0">
                <a:effectLst/>
                <a:latin typeface="Calibri Light" panose="020F0302020204030204" pitchFamily="34" charset="0"/>
                <a:ea typeface="Calibri" panose="020F0502020204030204" pitchFamily="34" charset="0"/>
                <a:cs typeface="Times New Roman" panose="02020603050405020304" pitchFamily="18" charset="0"/>
              </a:rPr>
              <a:t>All school-based tasks* are completed as these form an essential part of the programme’s curriculum and support the Teachers’ Standards</a:t>
            </a:r>
            <a:endParaRPr lang="en-GB" dirty="0">
              <a:effectLst/>
              <a:latin typeface="Rdg Vesta" panose="020B0604020202020204" charset="0"/>
              <a:ea typeface="Calibri" panose="020F0502020204030204" pitchFamily="34" charset="0"/>
              <a:cs typeface="Times New Roman" panose="02020603050405020304" pitchFamily="18" charset="0"/>
            </a:endParaRPr>
          </a:p>
          <a:p>
            <a:pPr>
              <a:spcAft>
                <a:spcPts val="800"/>
              </a:spcAft>
            </a:pPr>
            <a:r>
              <a:rPr lang="en-GB" b="1" dirty="0">
                <a:effectLst/>
                <a:latin typeface="Calibri Light" panose="020F0302020204030204" pitchFamily="34" charset="0"/>
                <a:ea typeface="Calibri" panose="020F0502020204030204" pitchFamily="34" charset="0"/>
                <a:cs typeface="Times New Roman" panose="02020603050405020304" pitchFamily="18" charset="0"/>
              </a:rPr>
              <a:t>The main focus of the placement is to take on the full role of a teacher, including managing behaviour, planning, teaching, assessing and all transitions and responsibilities that come with the role.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b="1" dirty="0">
                <a:effectLst/>
                <a:latin typeface="Calibri Light" panose="020F0302020204030204" pitchFamily="34" charset="0"/>
                <a:ea typeface="Calibri" panose="020F0502020204030204" pitchFamily="34" charset="0"/>
                <a:cs typeface="Times New Roman" panose="02020603050405020304" pitchFamily="18" charset="0"/>
              </a:rPr>
              <a:t>Planning –</a:t>
            </a:r>
            <a:r>
              <a:rPr lang="en-GB" dirty="0">
                <a:effectLst/>
                <a:latin typeface="Calibri Light" panose="020F0302020204030204" pitchFamily="34" charset="0"/>
                <a:ea typeface="Calibri" panose="020F0502020204030204" pitchFamily="34" charset="0"/>
                <a:cs typeface="Times New Roman" panose="02020603050405020304" pitchFamily="18" charset="0"/>
              </a:rPr>
              <a:t> for the entire placement, RPTs should co-plan alongside their mentor/class teacher, </a:t>
            </a:r>
            <a:r>
              <a:rPr lang="en-GB" b="1" dirty="0">
                <a:effectLst/>
                <a:latin typeface="Calibri Light" panose="020F0302020204030204" pitchFamily="34" charset="0"/>
                <a:ea typeface="Calibri" panose="020F0502020204030204" pitchFamily="34" charset="0"/>
                <a:cs typeface="Times New Roman" panose="02020603050405020304" pitchFamily="18" charset="0"/>
              </a:rPr>
              <a:t>drawing upon existing school schemes and proformas. </a:t>
            </a:r>
            <a:r>
              <a:rPr lang="en-GB" dirty="0">
                <a:effectLst/>
                <a:latin typeface="Calibri Light" panose="020F0302020204030204" pitchFamily="34" charset="0"/>
                <a:ea typeface="Calibri" panose="020F0502020204030204" pitchFamily="34" charset="0"/>
                <a:cs typeface="Times New Roman" panose="02020603050405020304" pitchFamily="18" charset="0"/>
              </a:rPr>
              <a:t>RPTs should continue to check planning with their mentor and are not required to use the UoR Lesson Design sheet unless agreed by tutor and mentor.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2" name="Slide Number Placeholder 1">
            <a:extLst>
              <a:ext uri="{FF2B5EF4-FFF2-40B4-BE49-F238E27FC236}">
                <a16:creationId xmlns:a16="http://schemas.microsoft.com/office/drawing/2014/main" id="{F53F785C-2B19-EB47-BC49-A3CBB5C6BB39}"/>
              </a:ext>
            </a:extLst>
          </p:cNvPr>
          <p:cNvSpPr>
            <a:spLocks noGrp="1"/>
          </p:cNvSpPr>
          <p:nvPr>
            <p:ph type="sldNum" sz="quarter" idx="10"/>
          </p:nvPr>
        </p:nvSpPr>
        <p:spPr/>
        <p:txBody>
          <a:bodyPr/>
          <a:lstStyle/>
          <a:p>
            <a:fld id="{8CAE96E1-FE19-476C-9CF0-3BB4903735D9}" type="slidenum">
              <a:rPr lang="en-GB" altLang="en-US" smtClean="0"/>
              <a:pPr/>
              <a:t>21</a:t>
            </a:fld>
            <a:endParaRPr lang="en-GB" altLang="en-US"/>
          </a:p>
        </p:txBody>
      </p:sp>
      <p:sp>
        <p:nvSpPr>
          <p:cNvPr id="3" name="Title 2">
            <a:extLst>
              <a:ext uri="{FF2B5EF4-FFF2-40B4-BE49-F238E27FC236}">
                <a16:creationId xmlns:a16="http://schemas.microsoft.com/office/drawing/2014/main" id="{4D636628-5468-4501-BA83-FB393B228DED}"/>
              </a:ext>
            </a:extLst>
          </p:cNvPr>
          <p:cNvSpPr>
            <a:spLocks noGrp="1"/>
          </p:cNvSpPr>
          <p:nvPr>
            <p:ph type="title"/>
          </p:nvPr>
        </p:nvSpPr>
        <p:spPr>
          <a:xfrm>
            <a:off x="283596" y="161960"/>
            <a:ext cx="8280000" cy="828000"/>
          </a:xfrm>
        </p:spPr>
        <p:txBody>
          <a:bodyPr/>
          <a:lstStyle/>
          <a:p>
            <a:r>
              <a:rPr lang="en-GB" dirty="0"/>
              <a:t>Planning and Learning Timetable</a:t>
            </a:r>
          </a:p>
        </p:txBody>
      </p:sp>
    </p:spTree>
    <p:extLst>
      <p:ext uri="{BB962C8B-B14F-4D97-AF65-F5344CB8AC3E}">
        <p14:creationId xmlns:p14="http://schemas.microsoft.com/office/powerpoint/2010/main" val="4769257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86FDD5-78E3-C79E-1456-A646A9D1A8ED}"/>
              </a:ext>
            </a:extLst>
          </p:cNvPr>
          <p:cNvSpPr>
            <a:spLocks noGrp="1"/>
          </p:cNvSpPr>
          <p:nvPr>
            <p:ph type="sldNum" sz="quarter" idx="10"/>
          </p:nvPr>
        </p:nvSpPr>
        <p:spPr>
          <a:xfrm>
            <a:off x="10704701"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22</a:t>
            </a:fld>
            <a:endParaRPr lang="en-GB" altLang="en-US"/>
          </a:p>
        </p:txBody>
      </p:sp>
      <p:pic>
        <p:nvPicPr>
          <p:cNvPr id="6" name="Picture 5">
            <a:extLst>
              <a:ext uri="{FF2B5EF4-FFF2-40B4-BE49-F238E27FC236}">
                <a16:creationId xmlns:a16="http://schemas.microsoft.com/office/drawing/2014/main" id="{91C90227-A2AC-4E49-45DF-015E0B62DB0C}"/>
              </a:ext>
            </a:extLst>
          </p:cNvPr>
          <p:cNvPicPr>
            <a:picLocks noChangeAspect="1"/>
          </p:cNvPicPr>
          <p:nvPr/>
        </p:nvPicPr>
        <p:blipFill>
          <a:blip r:embed="rId2"/>
          <a:stretch>
            <a:fillRect/>
          </a:stretch>
        </p:blipFill>
        <p:spPr>
          <a:xfrm>
            <a:off x="1744741" y="476672"/>
            <a:ext cx="8683318" cy="5904656"/>
          </a:xfrm>
          <a:prstGeom prst="rect">
            <a:avLst/>
          </a:prstGeom>
          <a:noFill/>
        </p:spPr>
      </p:pic>
    </p:spTree>
    <p:extLst>
      <p:ext uri="{BB962C8B-B14F-4D97-AF65-F5344CB8AC3E}">
        <p14:creationId xmlns:p14="http://schemas.microsoft.com/office/powerpoint/2010/main" val="26717908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9B6A0-FA9B-2140-97EB-44DD51C527FE}"/>
              </a:ext>
            </a:extLst>
          </p:cNvPr>
          <p:cNvSpPr>
            <a:spLocks noGrp="1"/>
          </p:cNvSpPr>
          <p:nvPr>
            <p:ph idx="1"/>
          </p:nvPr>
        </p:nvSpPr>
        <p:spPr>
          <a:xfrm>
            <a:off x="479376" y="1239188"/>
            <a:ext cx="11377264" cy="3960000"/>
          </a:xfrm>
        </p:spPr>
        <p:txBody>
          <a:bodyPr/>
          <a:lstStyle/>
          <a:p>
            <a:r>
              <a:rPr lang="en-US" dirty="0"/>
              <a:t>A key part of supporting the RPT in their progress</a:t>
            </a:r>
          </a:p>
          <a:p>
            <a:pPr marL="0" indent="0">
              <a:buNone/>
            </a:pPr>
            <a:endParaRPr lang="en-US" dirty="0"/>
          </a:p>
          <a:p>
            <a:r>
              <a:rPr lang="en-US" dirty="0"/>
              <a:t>Includes all the tasks that the RPT needs to complete</a:t>
            </a:r>
          </a:p>
          <a:p>
            <a:pPr marL="0" indent="0">
              <a:buNone/>
            </a:pPr>
            <a:endParaRPr lang="en-US" dirty="0"/>
          </a:p>
          <a:p>
            <a:r>
              <a:rPr lang="en-US" dirty="0"/>
              <a:t>Are not easily shared, so RPT will open this for you to work on together</a:t>
            </a:r>
          </a:p>
          <a:p>
            <a:pPr marL="0" indent="0">
              <a:buNone/>
            </a:pPr>
            <a:endParaRPr lang="en-US" dirty="0"/>
          </a:p>
          <a:p>
            <a:r>
              <a:rPr lang="en-US" dirty="0"/>
              <a:t>This is an online portfolio through OneNote</a:t>
            </a:r>
          </a:p>
          <a:p>
            <a:endParaRPr lang="en-US" dirty="0"/>
          </a:p>
          <a:p>
            <a:r>
              <a:rPr lang="en-US" dirty="0"/>
              <a:t>Supports our aim of being a Green University</a:t>
            </a:r>
          </a:p>
          <a:p>
            <a:endParaRPr lang="en-US" dirty="0"/>
          </a:p>
          <a:p>
            <a:r>
              <a:rPr lang="en-US" dirty="0"/>
              <a:t>Tutors will send / add feedback – checked weekly</a:t>
            </a:r>
          </a:p>
          <a:p>
            <a:endParaRPr lang="en-US" dirty="0"/>
          </a:p>
        </p:txBody>
      </p:sp>
      <p:sp>
        <p:nvSpPr>
          <p:cNvPr id="3" name="Slide Number Placeholder 2">
            <a:extLst>
              <a:ext uri="{FF2B5EF4-FFF2-40B4-BE49-F238E27FC236}">
                <a16:creationId xmlns:a16="http://schemas.microsoft.com/office/drawing/2014/main" id="{39B10A34-81D4-B44A-B31E-308896B21A38}"/>
              </a:ext>
            </a:extLst>
          </p:cNvPr>
          <p:cNvSpPr>
            <a:spLocks noGrp="1"/>
          </p:cNvSpPr>
          <p:nvPr>
            <p:ph type="sldNum" sz="quarter" idx="10"/>
          </p:nvPr>
        </p:nvSpPr>
        <p:spPr/>
        <p:txBody>
          <a:bodyPr/>
          <a:lstStyle/>
          <a:p>
            <a:fld id="{DCF6A46F-80AB-49F3-8C7E-9717ED945456}" type="slidenum">
              <a:rPr lang="en-GB" altLang="en-US" smtClean="0"/>
              <a:pPr/>
              <a:t>23</a:t>
            </a:fld>
            <a:endParaRPr lang="en-GB" altLang="en-US"/>
          </a:p>
        </p:txBody>
      </p:sp>
      <p:sp>
        <p:nvSpPr>
          <p:cNvPr id="4" name="Title 3">
            <a:extLst>
              <a:ext uri="{FF2B5EF4-FFF2-40B4-BE49-F238E27FC236}">
                <a16:creationId xmlns:a16="http://schemas.microsoft.com/office/drawing/2014/main" id="{538451D8-FC04-A540-BFE5-CC0AB44A71B8}"/>
              </a:ext>
            </a:extLst>
          </p:cNvPr>
          <p:cNvSpPr>
            <a:spLocks noGrp="1"/>
          </p:cNvSpPr>
          <p:nvPr>
            <p:ph type="title"/>
          </p:nvPr>
        </p:nvSpPr>
        <p:spPr>
          <a:xfrm>
            <a:off x="479376" y="377970"/>
            <a:ext cx="8280000" cy="828000"/>
          </a:xfrm>
        </p:spPr>
        <p:txBody>
          <a:bodyPr/>
          <a:lstStyle/>
          <a:p>
            <a:r>
              <a:rPr lang="en-US" dirty="0"/>
              <a:t>Online </a:t>
            </a:r>
            <a:r>
              <a:rPr lang="en-US" dirty="0" err="1"/>
              <a:t>Eportfolios</a:t>
            </a:r>
            <a:endParaRPr lang="en-US" dirty="0"/>
          </a:p>
        </p:txBody>
      </p:sp>
    </p:spTree>
    <p:extLst>
      <p:ext uri="{BB962C8B-B14F-4D97-AF65-F5344CB8AC3E}">
        <p14:creationId xmlns:p14="http://schemas.microsoft.com/office/powerpoint/2010/main" val="7322287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CE1F7-537B-4A9F-BDF4-003DC80FA487}"/>
              </a:ext>
            </a:extLst>
          </p:cNvPr>
          <p:cNvSpPr>
            <a:spLocks noGrp="1"/>
          </p:cNvSpPr>
          <p:nvPr>
            <p:ph idx="1"/>
          </p:nvPr>
        </p:nvSpPr>
        <p:spPr/>
        <p:txBody>
          <a:bodyPr/>
          <a:lstStyle/>
          <a:p>
            <a:pPr marL="0" indent="0">
              <a:buNone/>
            </a:pPr>
            <a:r>
              <a:rPr lang="en-GB" sz="2000" dirty="0"/>
              <a:t>Teaching Files The RPTs are advised to set up a Teaching File for each experience. They should be organised and be made available for you when you visit and can be used as examples of how they have met certain Strands / Standards in their claims. If these files are kept carefully and thoroughly there will be no need for a separate ‘evidence’ file – </a:t>
            </a:r>
            <a:r>
              <a:rPr lang="en-GB" sz="2000" b="1" dirty="0"/>
              <a:t>all the evidence required to demonstrate the Standards have been met will be contained in their files and e-portfolio and there is no need for replication. </a:t>
            </a:r>
          </a:p>
          <a:p>
            <a:pPr marL="0" indent="0">
              <a:buNone/>
            </a:pPr>
            <a:r>
              <a:rPr lang="en-GB" sz="2000" dirty="0"/>
              <a:t>Files should be monitored to ensure they provide evidence of impact on children’s learning. The ITTCo, mentor and you should access the files on your visits, so RPTs must ensure that they are accessible to another reader. Teaching files are not expected to contain a large number of teaching resources.</a:t>
            </a:r>
          </a:p>
        </p:txBody>
      </p:sp>
      <p:sp>
        <p:nvSpPr>
          <p:cNvPr id="3" name="Slide Number Placeholder 2">
            <a:extLst>
              <a:ext uri="{FF2B5EF4-FFF2-40B4-BE49-F238E27FC236}">
                <a16:creationId xmlns:a16="http://schemas.microsoft.com/office/drawing/2014/main" id="{A8FD2EEF-CDE6-43EF-BBBD-A4A89A8562F7}"/>
              </a:ext>
            </a:extLst>
          </p:cNvPr>
          <p:cNvSpPr>
            <a:spLocks noGrp="1"/>
          </p:cNvSpPr>
          <p:nvPr>
            <p:ph type="sldNum" sz="quarter" idx="10"/>
          </p:nvPr>
        </p:nvSpPr>
        <p:spPr/>
        <p:txBody>
          <a:bodyPr/>
          <a:lstStyle/>
          <a:p>
            <a:fld id="{DCF6A46F-80AB-49F3-8C7E-9717ED945456}" type="slidenum">
              <a:rPr lang="en-GB" altLang="en-US" smtClean="0"/>
              <a:pPr/>
              <a:t>24</a:t>
            </a:fld>
            <a:endParaRPr lang="en-GB" altLang="en-US"/>
          </a:p>
        </p:txBody>
      </p:sp>
      <p:sp>
        <p:nvSpPr>
          <p:cNvPr id="4" name="Title 3">
            <a:extLst>
              <a:ext uri="{FF2B5EF4-FFF2-40B4-BE49-F238E27FC236}">
                <a16:creationId xmlns:a16="http://schemas.microsoft.com/office/drawing/2014/main" id="{BF4BF182-FA9D-4096-99DB-5CF23773ACCF}"/>
              </a:ext>
            </a:extLst>
          </p:cNvPr>
          <p:cNvSpPr>
            <a:spLocks noGrp="1"/>
          </p:cNvSpPr>
          <p:nvPr>
            <p:ph type="title"/>
          </p:nvPr>
        </p:nvSpPr>
        <p:spPr>
          <a:xfrm>
            <a:off x="407368" y="1048384"/>
            <a:ext cx="11040000" cy="828000"/>
          </a:xfrm>
        </p:spPr>
        <p:txBody>
          <a:bodyPr/>
          <a:lstStyle/>
          <a:p>
            <a:r>
              <a:rPr lang="en-GB" dirty="0"/>
              <a:t>Teaching Files </a:t>
            </a:r>
            <a:r>
              <a:rPr lang="en-GB" sz="1800" dirty="0"/>
              <a:t>(from handbook)</a:t>
            </a:r>
            <a:endParaRPr lang="en-GB" dirty="0"/>
          </a:p>
        </p:txBody>
      </p:sp>
    </p:spTree>
    <p:extLst>
      <p:ext uri="{BB962C8B-B14F-4D97-AF65-F5344CB8AC3E}">
        <p14:creationId xmlns:p14="http://schemas.microsoft.com/office/powerpoint/2010/main" val="5865004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458B6-2237-4F2A-AF7E-DF617EC9D35C}"/>
              </a:ext>
            </a:extLst>
          </p:cNvPr>
          <p:cNvSpPr>
            <a:spLocks noGrp="1"/>
          </p:cNvSpPr>
          <p:nvPr>
            <p:ph idx="1"/>
          </p:nvPr>
        </p:nvSpPr>
        <p:spPr>
          <a:xfrm>
            <a:off x="407368" y="1592704"/>
            <a:ext cx="11377264" cy="3960000"/>
          </a:xfrm>
        </p:spPr>
        <p:txBody>
          <a:bodyPr/>
          <a:lstStyle/>
          <a:p>
            <a:r>
              <a:rPr lang="en-US" dirty="0"/>
              <a:t>It </a:t>
            </a:r>
            <a:r>
              <a:rPr lang="en-US" b="1" dirty="0"/>
              <a:t>MUST</a:t>
            </a:r>
            <a:r>
              <a:rPr lang="en-US" dirty="0"/>
              <a:t> be timetabled and protected, if you are absent, we ask another </a:t>
            </a:r>
            <a:r>
              <a:rPr lang="en-US" b="1" dirty="0"/>
              <a:t>qualified teacher </a:t>
            </a:r>
            <a:r>
              <a:rPr lang="en-US" dirty="0"/>
              <a:t>to support this:</a:t>
            </a:r>
            <a:endParaRPr lang="en-GB" dirty="0"/>
          </a:p>
          <a:p>
            <a:pPr lvl="1"/>
            <a:r>
              <a:rPr lang="en-GB" dirty="0"/>
              <a:t>Reviewing and reflecting upon their progress over the week, with particular focus on elements of the Teachers’ Standards</a:t>
            </a:r>
          </a:p>
          <a:p>
            <a:pPr lvl="1"/>
            <a:r>
              <a:rPr lang="en-GB" dirty="0"/>
              <a:t>Having a focused developmental dialogue on an agreed area of practice supported by evidence and development</a:t>
            </a:r>
          </a:p>
          <a:p>
            <a:pPr lvl="1"/>
            <a:r>
              <a:rPr lang="en-GB" dirty="0"/>
              <a:t>Plan the next steps in their training (identifying up to three areas to focus on in their practice). </a:t>
            </a:r>
          </a:p>
          <a:p>
            <a:pPr lvl="1"/>
            <a:r>
              <a:rPr lang="en-GB" dirty="0"/>
              <a:t>Check on school-based task progress and make notes on what they have completed</a:t>
            </a:r>
          </a:p>
          <a:p>
            <a:endParaRPr lang="en-GB" dirty="0"/>
          </a:p>
        </p:txBody>
      </p:sp>
      <p:sp>
        <p:nvSpPr>
          <p:cNvPr id="3" name="Slide Number Placeholder 2">
            <a:extLst>
              <a:ext uri="{FF2B5EF4-FFF2-40B4-BE49-F238E27FC236}">
                <a16:creationId xmlns:a16="http://schemas.microsoft.com/office/drawing/2014/main" id="{8A7A8326-1DC0-4E13-9197-3C2D9A733EAD}"/>
              </a:ext>
            </a:extLst>
          </p:cNvPr>
          <p:cNvSpPr>
            <a:spLocks noGrp="1"/>
          </p:cNvSpPr>
          <p:nvPr>
            <p:ph type="sldNum" sz="quarter" idx="10"/>
          </p:nvPr>
        </p:nvSpPr>
        <p:spPr/>
        <p:txBody>
          <a:bodyPr/>
          <a:lstStyle/>
          <a:p>
            <a:fld id="{DCF6A46F-80AB-49F3-8C7E-9717ED945456}" type="slidenum">
              <a:rPr lang="en-GB" altLang="en-US" smtClean="0"/>
              <a:pPr/>
              <a:t>25</a:t>
            </a:fld>
            <a:endParaRPr lang="en-GB" altLang="en-US"/>
          </a:p>
        </p:txBody>
      </p:sp>
      <p:sp>
        <p:nvSpPr>
          <p:cNvPr id="4" name="Title 3">
            <a:extLst>
              <a:ext uri="{FF2B5EF4-FFF2-40B4-BE49-F238E27FC236}">
                <a16:creationId xmlns:a16="http://schemas.microsoft.com/office/drawing/2014/main" id="{A64DC7AF-B403-496D-96C9-E71478269A09}"/>
              </a:ext>
            </a:extLst>
          </p:cNvPr>
          <p:cNvSpPr>
            <a:spLocks noGrp="1"/>
          </p:cNvSpPr>
          <p:nvPr>
            <p:ph type="title"/>
          </p:nvPr>
        </p:nvSpPr>
        <p:spPr>
          <a:xfrm>
            <a:off x="263352" y="456957"/>
            <a:ext cx="8280000" cy="828000"/>
          </a:xfrm>
        </p:spPr>
        <p:txBody>
          <a:bodyPr/>
          <a:lstStyle/>
          <a:p>
            <a:r>
              <a:rPr lang="en-GB" dirty="0"/>
              <a:t>The weekly meeting</a:t>
            </a:r>
          </a:p>
        </p:txBody>
      </p:sp>
    </p:spTree>
    <p:extLst>
      <p:ext uri="{BB962C8B-B14F-4D97-AF65-F5344CB8AC3E}">
        <p14:creationId xmlns:p14="http://schemas.microsoft.com/office/powerpoint/2010/main" val="31367801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64FA14-6A96-449F-96F0-CDA48721E598}"/>
              </a:ext>
            </a:extLst>
          </p:cNvPr>
          <p:cNvSpPr>
            <a:spLocks noGrp="1"/>
          </p:cNvSpPr>
          <p:nvPr>
            <p:ph idx="1"/>
          </p:nvPr>
        </p:nvSpPr>
        <p:spPr>
          <a:xfrm>
            <a:off x="551384" y="1700808"/>
            <a:ext cx="11449272" cy="3960000"/>
          </a:xfrm>
        </p:spPr>
        <p:txBody>
          <a:bodyPr/>
          <a:lstStyle/>
          <a:p>
            <a:pPr marL="0" indent="0">
              <a:buNone/>
            </a:pPr>
            <a:r>
              <a:rPr lang="en-GB" dirty="0"/>
              <a:t>In discussion with the RPT, please also complete their Overview Timetable, where you will note that they have:</a:t>
            </a:r>
          </a:p>
          <a:p>
            <a:r>
              <a:rPr lang="en-GB" dirty="0"/>
              <a:t>Taught the necessary subjects / proportion of the timetable (with PPA time protected – </a:t>
            </a:r>
            <a:r>
              <a:rPr lang="en-GB" b="1" dirty="0"/>
              <a:t>20% of the timetable</a:t>
            </a:r>
            <a:r>
              <a:rPr lang="en-GB" dirty="0"/>
              <a:t>)</a:t>
            </a:r>
          </a:p>
          <a:p>
            <a:pPr marL="0" indent="0">
              <a:buNone/>
            </a:pPr>
            <a:endParaRPr lang="en-GB" dirty="0"/>
          </a:p>
          <a:p>
            <a:r>
              <a:rPr lang="en-GB" dirty="0"/>
              <a:t>Is making good progress with their school-based tasks</a:t>
            </a:r>
          </a:p>
          <a:p>
            <a:pPr marL="0" indent="0">
              <a:buNone/>
            </a:pPr>
            <a:endParaRPr lang="en-GB" dirty="0"/>
          </a:p>
          <a:p>
            <a:r>
              <a:rPr lang="en-GB" dirty="0"/>
              <a:t>Has been observed by you / another experienced colleague and has observed other teachers</a:t>
            </a:r>
          </a:p>
          <a:p>
            <a:endParaRPr lang="en-GB" dirty="0"/>
          </a:p>
          <a:p>
            <a:pPr marL="0" indent="0">
              <a:buNone/>
            </a:pPr>
            <a:endParaRPr lang="en-GB" dirty="0"/>
          </a:p>
        </p:txBody>
      </p:sp>
      <p:sp>
        <p:nvSpPr>
          <p:cNvPr id="3" name="Slide Number Placeholder 2">
            <a:extLst>
              <a:ext uri="{FF2B5EF4-FFF2-40B4-BE49-F238E27FC236}">
                <a16:creationId xmlns:a16="http://schemas.microsoft.com/office/drawing/2014/main" id="{44165E21-49D1-4E7E-843A-B67F0AE649B2}"/>
              </a:ext>
            </a:extLst>
          </p:cNvPr>
          <p:cNvSpPr>
            <a:spLocks noGrp="1"/>
          </p:cNvSpPr>
          <p:nvPr>
            <p:ph type="sldNum" sz="quarter" idx="10"/>
          </p:nvPr>
        </p:nvSpPr>
        <p:spPr/>
        <p:txBody>
          <a:bodyPr/>
          <a:lstStyle/>
          <a:p>
            <a:fld id="{DCF6A46F-80AB-49F3-8C7E-9717ED945456}" type="slidenum">
              <a:rPr lang="en-GB" altLang="en-US" smtClean="0"/>
              <a:pPr/>
              <a:t>26</a:t>
            </a:fld>
            <a:endParaRPr lang="en-GB" altLang="en-US"/>
          </a:p>
        </p:txBody>
      </p:sp>
      <p:sp>
        <p:nvSpPr>
          <p:cNvPr id="4" name="Title 3">
            <a:extLst>
              <a:ext uri="{FF2B5EF4-FFF2-40B4-BE49-F238E27FC236}">
                <a16:creationId xmlns:a16="http://schemas.microsoft.com/office/drawing/2014/main" id="{EF406B73-81F3-4E98-908D-E0EC4A9BA140}"/>
              </a:ext>
            </a:extLst>
          </p:cNvPr>
          <p:cNvSpPr>
            <a:spLocks noGrp="1"/>
          </p:cNvSpPr>
          <p:nvPr>
            <p:ph type="title"/>
          </p:nvPr>
        </p:nvSpPr>
        <p:spPr>
          <a:xfrm>
            <a:off x="551384" y="620688"/>
            <a:ext cx="8280000" cy="828000"/>
          </a:xfrm>
        </p:spPr>
        <p:txBody>
          <a:bodyPr/>
          <a:lstStyle/>
          <a:p>
            <a:r>
              <a:rPr lang="en-GB" dirty="0"/>
              <a:t>The weekly meeting</a:t>
            </a:r>
          </a:p>
        </p:txBody>
      </p:sp>
    </p:spTree>
    <p:extLst>
      <p:ext uri="{BB962C8B-B14F-4D97-AF65-F5344CB8AC3E}">
        <p14:creationId xmlns:p14="http://schemas.microsoft.com/office/powerpoint/2010/main" val="40713695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7B0D3-D8EE-453C-8D85-74401F865512}"/>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C638780B-3E52-429E-9DAC-4A4283C6FCAD}"/>
              </a:ext>
            </a:extLst>
          </p:cNvPr>
          <p:cNvSpPr>
            <a:spLocks noGrp="1"/>
          </p:cNvSpPr>
          <p:nvPr>
            <p:ph type="sldNum" sz="quarter" idx="10"/>
          </p:nvPr>
        </p:nvSpPr>
        <p:spPr/>
        <p:txBody>
          <a:bodyPr/>
          <a:lstStyle/>
          <a:p>
            <a:fld id="{DCF6A46F-80AB-49F3-8C7E-9717ED945456}" type="slidenum">
              <a:rPr lang="en-GB" altLang="en-US" smtClean="0"/>
              <a:pPr/>
              <a:t>27</a:t>
            </a:fld>
            <a:endParaRPr lang="en-GB" altLang="en-US"/>
          </a:p>
        </p:txBody>
      </p:sp>
      <p:sp>
        <p:nvSpPr>
          <p:cNvPr id="4" name="Title 3">
            <a:extLst>
              <a:ext uri="{FF2B5EF4-FFF2-40B4-BE49-F238E27FC236}">
                <a16:creationId xmlns:a16="http://schemas.microsoft.com/office/drawing/2014/main" id="{97F3E890-6995-482F-B8B0-6A17C521967C}"/>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D48F6C39-C2C4-4952-9052-D2C8FAB6265B}"/>
              </a:ext>
            </a:extLst>
          </p:cNvPr>
          <p:cNvPicPr>
            <a:picLocks noChangeAspect="1"/>
          </p:cNvPicPr>
          <p:nvPr/>
        </p:nvPicPr>
        <p:blipFill>
          <a:blip r:embed="rId3"/>
          <a:stretch>
            <a:fillRect/>
          </a:stretch>
        </p:blipFill>
        <p:spPr>
          <a:xfrm>
            <a:off x="683254" y="1196752"/>
            <a:ext cx="10825492" cy="4896544"/>
          </a:xfrm>
          <a:prstGeom prst="rect">
            <a:avLst/>
          </a:prstGeom>
        </p:spPr>
      </p:pic>
    </p:spTree>
    <p:extLst>
      <p:ext uri="{BB962C8B-B14F-4D97-AF65-F5344CB8AC3E}">
        <p14:creationId xmlns:p14="http://schemas.microsoft.com/office/powerpoint/2010/main" val="32922845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16632"/>
            <a:ext cx="8280000" cy="828000"/>
          </a:xfrm>
        </p:spPr>
        <p:txBody>
          <a:bodyPr/>
          <a:lstStyle/>
          <a:p>
            <a:r>
              <a:rPr lang="en-GB" dirty="0"/>
              <a:t>Observing your RPT – once a week</a:t>
            </a:r>
          </a:p>
        </p:txBody>
      </p:sp>
      <p:sp>
        <p:nvSpPr>
          <p:cNvPr id="3" name="Content Placeholder 2"/>
          <p:cNvSpPr>
            <a:spLocks noGrp="1"/>
          </p:cNvSpPr>
          <p:nvPr>
            <p:ph idx="1"/>
          </p:nvPr>
        </p:nvSpPr>
        <p:spPr>
          <a:xfrm>
            <a:off x="623392" y="1124178"/>
            <a:ext cx="11161240" cy="3960000"/>
          </a:xfrm>
        </p:spPr>
        <p:txBody>
          <a:bodyPr/>
          <a:lstStyle/>
          <a:p>
            <a:r>
              <a:rPr lang="en-GB" dirty="0"/>
              <a:t>The RPT should provide:</a:t>
            </a:r>
          </a:p>
          <a:p>
            <a:pPr lvl="1"/>
            <a:r>
              <a:rPr lang="en-GB" dirty="0"/>
              <a:t>A copy of their planning and/ or slides </a:t>
            </a:r>
          </a:p>
          <a:p>
            <a:pPr lvl="1"/>
            <a:r>
              <a:rPr lang="en-GB" dirty="0"/>
              <a:t>The lesson observation feedback document with the </a:t>
            </a:r>
            <a:r>
              <a:rPr lang="en-GB" b="1" dirty="0"/>
              <a:t>focus completed:</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marL="360000" lvl="1" indent="0">
              <a:buNone/>
            </a:pP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28</a:t>
            </a:fld>
            <a:endParaRPr lang="en-GB" altLang="en-US"/>
          </a:p>
        </p:txBody>
      </p:sp>
      <p:pic>
        <p:nvPicPr>
          <p:cNvPr id="6" name="Picture 5" descr="A screenshot of a social media post&#10;&#10;Description automatically generated">
            <a:extLst>
              <a:ext uri="{FF2B5EF4-FFF2-40B4-BE49-F238E27FC236}">
                <a16:creationId xmlns:a16="http://schemas.microsoft.com/office/drawing/2014/main" id="{D9FF5D1B-47B3-CF4B-BF1B-057DF04D5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2780928"/>
            <a:ext cx="9289032" cy="3810021"/>
          </a:xfrm>
          <a:prstGeom prst="rect">
            <a:avLst/>
          </a:prstGeom>
          <a:ln>
            <a:solidFill>
              <a:schemeClr val="tx2"/>
            </a:solidFill>
          </a:ln>
        </p:spPr>
      </p:pic>
    </p:spTree>
    <p:extLst>
      <p:ext uri="{BB962C8B-B14F-4D97-AF65-F5344CB8AC3E}">
        <p14:creationId xmlns:p14="http://schemas.microsoft.com/office/powerpoint/2010/main" val="38818035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A3DCE437-CFA5-643E-EDA8-921EC574B9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858" y="2170840"/>
            <a:ext cx="4223211" cy="2511098"/>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C6728572-3E16-B515-E80E-C25BAD22A44C}"/>
              </a:ext>
            </a:extLst>
          </p:cNvPr>
          <p:cNvSpPr>
            <a:spLocks noGrp="1"/>
          </p:cNvSpPr>
          <p:nvPr>
            <p:ph type="sldNum" sz="quarter" idx="10"/>
          </p:nvPr>
        </p:nvSpPr>
        <p:spPr/>
        <p:txBody>
          <a:bodyPr/>
          <a:lstStyle/>
          <a:p>
            <a:fld id="{DCF6A46F-80AB-49F3-8C7E-9717ED945456}" type="slidenum">
              <a:rPr lang="en-GB" altLang="en-US" smtClean="0"/>
              <a:pPr/>
              <a:t>29</a:t>
            </a:fld>
            <a:endParaRPr lang="en-GB" altLang="en-US"/>
          </a:p>
        </p:txBody>
      </p:sp>
      <p:sp>
        <p:nvSpPr>
          <p:cNvPr id="4" name="Title 3">
            <a:extLst>
              <a:ext uri="{FF2B5EF4-FFF2-40B4-BE49-F238E27FC236}">
                <a16:creationId xmlns:a16="http://schemas.microsoft.com/office/drawing/2014/main" id="{64890032-37A5-462B-7488-651C15C0D7B5}"/>
              </a:ext>
            </a:extLst>
          </p:cNvPr>
          <p:cNvSpPr>
            <a:spLocks noGrp="1"/>
          </p:cNvSpPr>
          <p:nvPr>
            <p:ph type="title"/>
          </p:nvPr>
        </p:nvSpPr>
        <p:spPr/>
        <p:txBody>
          <a:bodyPr wrap="square"/>
          <a:lstStyle/>
          <a:p>
            <a:r>
              <a:rPr lang="en-GB" dirty="0"/>
              <a:t>Observation summary form – discussion not ‘feedback’</a:t>
            </a:r>
          </a:p>
        </p:txBody>
      </p:sp>
      <p:pic>
        <p:nvPicPr>
          <p:cNvPr id="8" name="Picture 7" descr="A white and black document with black text&#10;&#10;Description automatically generated">
            <a:extLst>
              <a:ext uri="{FF2B5EF4-FFF2-40B4-BE49-F238E27FC236}">
                <a16:creationId xmlns:a16="http://schemas.microsoft.com/office/drawing/2014/main" id="{3BC09408-12D3-25E7-3FDE-4E03313D0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3426389"/>
            <a:ext cx="4850581"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29414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9AF8D6-5671-335E-2A93-2D6C4E2D33BA}"/>
              </a:ext>
            </a:extLst>
          </p:cNvPr>
          <p:cNvSpPr>
            <a:spLocks noGrp="1"/>
          </p:cNvSpPr>
          <p:nvPr>
            <p:ph idx="1"/>
          </p:nvPr>
        </p:nvSpPr>
        <p:spPr/>
        <p:txBody>
          <a:bodyPr/>
          <a:lstStyle/>
          <a:p>
            <a:pPr marL="457200" indent="-457200">
              <a:buAutoNum type="arabicPeriod"/>
            </a:pPr>
            <a:r>
              <a:rPr lang="en-GB" dirty="0"/>
              <a:t>The Primary PGCE Curriculum</a:t>
            </a:r>
          </a:p>
          <a:p>
            <a:pPr marL="457200" indent="-457200">
              <a:buAutoNum type="arabicPeriod"/>
            </a:pPr>
            <a:r>
              <a:rPr lang="en-GB" dirty="0"/>
              <a:t>Placement timetable</a:t>
            </a:r>
          </a:p>
          <a:p>
            <a:pPr marL="457200" indent="-457200">
              <a:buAutoNum type="arabicPeriod"/>
            </a:pPr>
            <a:r>
              <a:rPr lang="en-GB" dirty="0"/>
              <a:t>Your role as a mentor</a:t>
            </a:r>
          </a:p>
          <a:p>
            <a:pPr marL="457200" indent="-457200">
              <a:buAutoNum type="arabicPeriod"/>
            </a:pPr>
            <a:r>
              <a:rPr lang="en-GB" dirty="0"/>
              <a:t>Designing the learning timetable and making progress</a:t>
            </a:r>
          </a:p>
          <a:p>
            <a:pPr marL="457200" indent="-457200">
              <a:buAutoNum type="arabicPeriod"/>
            </a:pPr>
            <a:r>
              <a:rPr lang="en-GB" dirty="0"/>
              <a:t>Co planning with your RPT</a:t>
            </a:r>
          </a:p>
          <a:p>
            <a:pPr marL="457200" indent="-457200">
              <a:buAutoNum type="arabicPeriod"/>
            </a:pPr>
            <a:r>
              <a:rPr lang="en-GB" dirty="0"/>
              <a:t>Lesson observations, post lesson discussion and the Good Practice Guide</a:t>
            </a:r>
          </a:p>
          <a:p>
            <a:pPr marL="457200" indent="-457200">
              <a:buAutoNum type="arabicPeriod"/>
            </a:pPr>
            <a:r>
              <a:rPr lang="en-GB" dirty="0"/>
              <a:t>The weekly meeting</a:t>
            </a:r>
          </a:p>
          <a:p>
            <a:pPr marL="457200" indent="-457200">
              <a:buAutoNum type="arabicPeriod"/>
            </a:pPr>
            <a:r>
              <a:rPr lang="en-GB" dirty="0"/>
              <a:t>Assessment of the placement – more details in separate screencast</a:t>
            </a:r>
          </a:p>
          <a:p>
            <a:pPr marL="457200" indent="-457200">
              <a:buAutoNum type="arabicPeriod"/>
            </a:pPr>
            <a:endParaRPr lang="en-GB" dirty="0"/>
          </a:p>
          <a:p>
            <a:pPr marL="457200" indent="-457200">
              <a:buAutoNum type="arabicPeriod"/>
            </a:pPr>
            <a:endParaRPr lang="en-GB" dirty="0"/>
          </a:p>
        </p:txBody>
      </p:sp>
      <p:sp>
        <p:nvSpPr>
          <p:cNvPr id="3" name="Slide Number Placeholder 2">
            <a:extLst>
              <a:ext uri="{FF2B5EF4-FFF2-40B4-BE49-F238E27FC236}">
                <a16:creationId xmlns:a16="http://schemas.microsoft.com/office/drawing/2014/main" id="{8C0E7301-89DD-1F26-7909-548B303E332D}"/>
              </a:ext>
            </a:extLst>
          </p:cNvPr>
          <p:cNvSpPr>
            <a:spLocks noGrp="1"/>
          </p:cNvSpPr>
          <p:nvPr>
            <p:ph type="sldNum" sz="quarter" idx="10"/>
          </p:nvPr>
        </p:nvSpPr>
        <p:spPr/>
        <p:txBody>
          <a:bodyPr/>
          <a:lstStyle/>
          <a:p>
            <a:fld id="{DCF6A46F-80AB-49F3-8C7E-9717ED945456}" type="slidenum">
              <a:rPr lang="en-GB" altLang="en-US" smtClean="0"/>
              <a:pPr/>
              <a:t>3</a:t>
            </a:fld>
            <a:endParaRPr lang="en-GB" altLang="en-US"/>
          </a:p>
        </p:txBody>
      </p:sp>
      <p:sp>
        <p:nvSpPr>
          <p:cNvPr id="4" name="Title 3">
            <a:extLst>
              <a:ext uri="{FF2B5EF4-FFF2-40B4-BE49-F238E27FC236}">
                <a16:creationId xmlns:a16="http://schemas.microsoft.com/office/drawing/2014/main" id="{B2462CCB-50A4-93A1-1954-EA80DCFA6E76}"/>
              </a:ext>
            </a:extLst>
          </p:cNvPr>
          <p:cNvSpPr>
            <a:spLocks noGrp="1"/>
          </p:cNvSpPr>
          <p:nvPr>
            <p:ph type="title"/>
          </p:nvPr>
        </p:nvSpPr>
        <p:spPr/>
        <p:txBody>
          <a:bodyPr/>
          <a:lstStyle/>
          <a:p>
            <a:r>
              <a:rPr lang="en-GB" dirty="0"/>
              <a:t>Agenda:</a:t>
            </a:r>
          </a:p>
        </p:txBody>
      </p:sp>
    </p:spTree>
    <p:extLst>
      <p:ext uri="{BB962C8B-B14F-4D97-AF65-F5344CB8AC3E}">
        <p14:creationId xmlns:p14="http://schemas.microsoft.com/office/powerpoint/2010/main" val="264374369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995C08-3372-F327-922B-78285B862293}"/>
              </a:ext>
            </a:extLst>
          </p:cNvPr>
          <p:cNvSpPr>
            <a:spLocks noGrp="1"/>
          </p:cNvSpPr>
          <p:nvPr>
            <p:ph idx="1"/>
          </p:nvPr>
        </p:nvSpPr>
        <p:spPr>
          <a:xfrm>
            <a:off x="545944" y="2121011"/>
            <a:ext cx="11040000" cy="3960000"/>
          </a:xfrm>
        </p:spPr>
        <p:txBody>
          <a:bodyPr/>
          <a:lstStyle/>
          <a:p>
            <a:r>
              <a:rPr lang="en-GB" dirty="0"/>
              <a:t>It is key that the RPT is given the opportunity following each lesson to reflect</a:t>
            </a:r>
          </a:p>
          <a:p>
            <a:pPr marL="0" indent="0">
              <a:buNone/>
            </a:pPr>
            <a:endParaRPr lang="en-GB" dirty="0"/>
          </a:p>
          <a:p>
            <a:r>
              <a:rPr lang="en-GB" dirty="0"/>
              <a:t>Ask the RPT to share their reflection based on what the children learnt and how they felt they met their chosen foci</a:t>
            </a:r>
          </a:p>
          <a:p>
            <a:pPr marL="0" indent="0">
              <a:buNone/>
            </a:pPr>
            <a:endParaRPr lang="en-GB" dirty="0"/>
          </a:p>
          <a:p>
            <a:r>
              <a:rPr lang="en-GB" dirty="0"/>
              <a:t>RPTs should be regularly reflecting during this placement on the progress of the children and the impact they are having</a:t>
            </a:r>
          </a:p>
          <a:p>
            <a:endParaRPr lang="en-GB" dirty="0"/>
          </a:p>
          <a:p>
            <a:r>
              <a:rPr lang="en-GB" dirty="0"/>
              <a:t>It is important for you to offer your observations after this, in relation to their reflection and based on their chosen foci rather than identifying everything that went wrong</a:t>
            </a:r>
          </a:p>
          <a:p>
            <a:endParaRPr lang="en-GB" dirty="0"/>
          </a:p>
          <a:p>
            <a:endParaRPr lang="en-GB" dirty="0"/>
          </a:p>
        </p:txBody>
      </p:sp>
      <p:sp>
        <p:nvSpPr>
          <p:cNvPr id="3" name="Slide Number Placeholder 2">
            <a:extLst>
              <a:ext uri="{FF2B5EF4-FFF2-40B4-BE49-F238E27FC236}">
                <a16:creationId xmlns:a16="http://schemas.microsoft.com/office/drawing/2014/main" id="{CE58E16B-9D8F-0500-1795-4AB371372E0E}"/>
              </a:ext>
            </a:extLst>
          </p:cNvPr>
          <p:cNvSpPr>
            <a:spLocks noGrp="1"/>
          </p:cNvSpPr>
          <p:nvPr>
            <p:ph type="sldNum" sz="quarter" idx="10"/>
          </p:nvPr>
        </p:nvSpPr>
        <p:spPr/>
        <p:txBody>
          <a:bodyPr/>
          <a:lstStyle/>
          <a:p>
            <a:fld id="{DCF6A46F-80AB-49F3-8C7E-9717ED945456}" type="slidenum">
              <a:rPr lang="en-GB" altLang="en-US" smtClean="0"/>
              <a:pPr/>
              <a:t>30</a:t>
            </a:fld>
            <a:endParaRPr lang="en-GB" altLang="en-US"/>
          </a:p>
        </p:txBody>
      </p:sp>
      <p:sp>
        <p:nvSpPr>
          <p:cNvPr id="4" name="Title 3">
            <a:extLst>
              <a:ext uri="{FF2B5EF4-FFF2-40B4-BE49-F238E27FC236}">
                <a16:creationId xmlns:a16="http://schemas.microsoft.com/office/drawing/2014/main" id="{38A4A904-BD7B-2784-44B3-9A33F2111C0C}"/>
              </a:ext>
            </a:extLst>
          </p:cNvPr>
          <p:cNvSpPr>
            <a:spLocks noGrp="1"/>
          </p:cNvSpPr>
          <p:nvPr>
            <p:ph type="title"/>
          </p:nvPr>
        </p:nvSpPr>
        <p:spPr>
          <a:xfrm>
            <a:off x="263352" y="1160841"/>
            <a:ext cx="11040000" cy="828000"/>
          </a:xfrm>
        </p:spPr>
        <p:txBody>
          <a:bodyPr/>
          <a:lstStyle/>
          <a:p>
            <a:r>
              <a:rPr lang="en-GB" dirty="0"/>
              <a:t>Instructional Coaching – Post Lesson Discussion </a:t>
            </a:r>
            <a:br>
              <a:rPr lang="en-GB" dirty="0"/>
            </a:br>
            <a:r>
              <a:rPr lang="en-GB" dirty="0"/>
              <a:t>NOT feedback</a:t>
            </a:r>
          </a:p>
        </p:txBody>
      </p:sp>
    </p:spTree>
    <p:extLst>
      <p:ext uri="{BB962C8B-B14F-4D97-AF65-F5344CB8AC3E}">
        <p14:creationId xmlns:p14="http://schemas.microsoft.com/office/powerpoint/2010/main" val="270007999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4A50-C1CA-E5C9-C663-F21AE96B2E4E}"/>
              </a:ext>
            </a:extLst>
          </p:cNvPr>
          <p:cNvSpPr>
            <a:spLocks noGrp="1"/>
          </p:cNvSpPr>
          <p:nvPr>
            <p:ph type="title"/>
          </p:nvPr>
        </p:nvSpPr>
        <p:spPr>
          <a:xfrm>
            <a:off x="522320" y="105424"/>
            <a:ext cx="11040000" cy="828000"/>
          </a:xfrm>
        </p:spPr>
        <p:txBody>
          <a:bodyPr/>
          <a:lstStyle/>
          <a:p>
            <a:r>
              <a:rPr lang="en-GB" dirty="0"/>
              <a:t>Questions to facilitate reflection</a:t>
            </a:r>
          </a:p>
        </p:txBody>
      </p:sp>
      <p:graphicFrame>
        <p:nvGraphicFramePr>
          <p:cNvPr id="5" name="Table 5">
            <a:extLst>
              <a:ext uri="{FF2B5EF4-FFF2-40B4-BE49-F238E27FC236}">
                <a16:creationId xmlns:a16="http://schemas.microsoft.com/office/drawing/2014/main" id="{98E5D8E6-A482-6B0E-67F9-A74A85961525}"/>
              </a:ext>
            </a:extLst>
          </p:cNvPr>
          <p:cNvGraphicFramePr>
            <a:graphicFrameLocks noGrp="1"/>
          </p:cNvGraphicFramePr>
          <p:nvPr>
            <p:ph idx="1"/>
            <p:extLst>
              <p:ext uri="{D42A27DB-BD31-4B8C-83A1-F6EECF244321}">
                <p14:modId xmlns:p14="http://schemas.microsoft.com/office/powerpoint/2010/main" val="1297184445"/>
              </p:ext>
            </p:extLst>
          </p:nvPr>
        </p:nvGraphicFramePr>
        <p:xfrm>
          <a:off x="547907" y="1124744"/>
          <a:ext cx="11039474" cy="3845560"/>
        </p:xfrm>
        <a:graphic>
          <a:graphicData uri="http://schemas.openxmlformats.org/drawingml/2006/table">
            <a:tbl>
              <a:tblPr firstRow="1" bandRow="1">
                <a:tableStyleId>{5C22544A-7EE6-4342-B048-85BDC9FD1C3A}</a:tableStyleId>
              </a:tblPr>
              <a:tblGrid>
                <a:gridCol w="2734246">
                  <a:extLst>
                    <a:ext uri="{9D8B030D-6E8A-4147-A177-3AD203B41FA5}">
                      <a16:colId xmlns:a16="http://schemas.microsoft.com/office/drawing/2014/main" val="1419028070"/>
                    </a:ext>
                  </a:extLst>
                </a:gridCol>
                <a:gridCol w="8305228">
                  <a:extLst>
                    <a:ext uri="{9D8B030D-6E8A-4147-A177-3AD203B41FA5}">
                      <a16:colId xmlns:a16="http://schemas.microsoft.com/office/drawing/2014/main" val="2306520531"/>
                    </a:ext>
                  </a:extLst>
                </a:gridCol>
              </a:tblGrid>
              <a:tr h="370840">
                <a:tc>
                  <a:txBody>
                    <a:bodyPr/>
                    <a:lstStyle/>
                    <a:p>
                      <a:r>
                        <a:rPr lang="en-GB"/>
                        <a:t>Step in Gibbs’ reflective cycle</a:t>
                      </a:r>
                    </a:p>
                  </a:txBody>
                  <a:tcPr/>
                </a:tc>
                <a:tc>
                  <a:txBody>
                    <a:bodyPr/>
                    <a:lstStyle/>
                    <a:p>
                      <a:r>
                        <a:rPr lang="en-GB"/>
                        <a:t>Example questions/prompts</a:t>
                      </a:r>
                    </a:p>
                  </a:txBody>
                  <a:tcPr/>
                </a:tc>
                <a:extLst>
                  <a:ext uri="{0D108BD9-81ED-4DB2-BD59-A6C34878D82A}">
                    <a16:rowId xmlns:a16="http://schemas.microsoft.com/office/drawing/2014/main" val="1011932288"/>
                  </a:ext>
                </a:extLst>
              </a:tr>
              <a:tr h="370840">
                <a:tc>
                  <a:txBody>
                    <a:bodyPr/>
                    <a:lstStyle/>
                    <a:p>
                      <a:r>
                        <a:rPr lang="en-GB"/>
                        <a:t>Description </a:t>
                      </a:r>
                    </a:p>
                  </a:txBody>
                  <a:tcPr/>
                </a:tc>
                <a:tc>
                  <a:txBody>
                    <a:bodyPr/>
                    <a:lstStyle/>
                    <a:p>
                      <a:r>
                        <a:rPr lang="en-GB" b="1" dirty="0"/>
                        <a:t>Tell me what your key aim was for the lesson?  What did you want the pupils to learn?</a:t>
                      </a:r>
                    </a:p>
                  </a:txBody>
                  <a:tcPr/>
                </a:tc>
                <a:extLst>
                  <a:ext uri="{0D108BD9-81ED-4DB2-BD59-A6C34878D82A}">
                    <a16:rowId xmlns:a16="http://schemas.microsoft.com/office/drawing/2014/main" val="1180185355"/>
                  </a:ext>
                </a:extLst>
              </a:tr>
              <a:tr h="370840">
                <a:tc>
                  <a:txBody>
                    <a:bodyPr/>
                    <a:lstStyle/>
                    <a:p>
                      <a:r>
                        <a:rPr lang="en-GB"/>
                        <a:t>Evaluation </a:t>
                      </a:r>
                    </a:p>
                  </a:txBody>
                  <a:tcPr/>
                </a:tc>
                <a:tc>
                  <a:txBody>
                    <a:bodyPr/>
                    <a:lstStyle/>
                    <a:p>
                      <a:r>
                        <a:rPr lang="en-GB"/>
                        <a:t>How effective did you that that activity was?  </a:t>
                      </a:r>
                    </a:p>
                    <a:p>
                      <a:r>
                        <a:rPr lang="en-GB"/>
                        <a:t>What did you find easy/difficult? </a:t>
                      </a:r>
                    </a:p>
                    <a:p>
                      <a:r>
                        <a:rPr lang="en-GB" b="1"/>
                        <a:t>How do you know the class learned X?</a:t>
                      </a:r>
                    </a:p>
                  </a:txBody>
                  <a:tcPr/>
                </a:tc>
                <a:extLst>
                  <a:ext uri="{0D108BD9-81ED-4DB2-BD59-A6C34878D82A}">
                    <a16:rowId xmlns:a16="http://schemas.microsoft.com/office/drawing/2014/main" val="2489443565"/>
                  </a:ext>
                </a:extLst>
              </a:tr>
              <a:tr h="370840">
                <a:tc>
                  <a:txBody>
                    <a:bodyPr/>
                    <a:lstStyle/>
                    <a:p>
                      <a:r>
                        <a:rPr lang="en-GB"/>
                        <a:t>Analysis </a:t>
                      </a:r>
                    </a:p>
                  </a:txBody>
                  <a:tcPr/>
                </a:tc>
                <a:tc>
                  <a:txBody>
                    <a:bodyPr/>
                    <a:lstStyle/>
                    <a:p>
                      <a:r>
                        <a:rPr lang="en-GB"/>
                        <a:t>Why do you think your lesson with X was difficult?  How was it different from the previous lesson with that class?</a:t>
                      </a:r>
                    </a:p>
                  </a:txBody>
                  <a:tcPr/>
                </a:tc>
                <a:extLst>
                  <a:ext uri="{0D108BD9-81ED-4DB2-BD59-A6C34878D82A}">
                    <a16:rowId xmlns:a16="http://schemas.microsoft.com/office/drawing/2014/main" val="1637589941"/>
                  </a:ext>
                </a:extLst>
              </a:tr>
              <a:tr h="370840">
                <a:tc>
                  <a:txBody>
                    <a:bodyPr/>
                    <a:lstStyle/>
                    <a:p>
                      <a:r>
                        <a:rPr lang="en-GB"/>
                        <a:t>Conclusions </a:t>
                      </a:r>
                    </a:p>
                  </a:txBody>
                  <a:tcPr/>
                </a:tc>
                <a:tc>
                  <a:txBody>
                    <a:bodyPr/>
                    <a:lstStyle/>
                    <a:p>
                      <a:r>
                        <a:rPr lang="en-GB"/>
                        <a:t>If you were to teach that lesson again, what would you change?</a:t>
                      </a:r>
                    </a:p>
                  </a:txBody>
                  <a:tcPr/>
                </a:tc>
                <a:extLst>
                  <a:ext uri="{0D108BD9-81ED-4DB2-BD59-A6C34878D82A}">
                    <a16:rowId xmlns:a16="http://schemas.microsoft.com/office/drawing/2014/main" val="4273356815"/>
                  </a:ext>
                </a:extLst>
              </a:tr>
              <a:tr h="370840">
                <a:tc>
                  <a:txBody>
                    <a:bodyPr/>
                    <a:lstStyle/>
                    <a:p>
                      <a:r>
                        <a:rPr lang="en-GB"/>
                        <a:t>Action plan </a:t>
                      </a:r>
                    </a:p>
                  </a:txBody>
                  <a:tcPr/>
                </a:tc>
                <a:tc>
                  <a:txBody>
                    <a:bodyPr/>
                    <a:lstStyle/>
                    <a:p>
                      <a:r>
                        <a:rPr lang="en-GB" dirty="0"/>
                        <a:t>As you’ve suggested that most of the class found the first activity too easy, let’s think about pitch and pace at the beginning of lessons…</a:t>
                      </a:r>
                    </a:p>
                  </a:txBody>
                  <a:tcPr/>
                </a:tc>
                <a:extLst>
                  <a:ext uri="{0D108BD9-81ED-4DB2-BD59-A6C34878D82A}">
                    <a16:rowId xmlns:a16="http://schemas.microsoft.com/office/drawing/2014/main" val="3640213869"/>
                  </a:ext>
                </a:extLst>
              </a:tr>
            </a:tbl>
          </a:graphicData>
        </a:graphic>
      </p:graphicFrame>
      <p:sp>
        <p:nvSpPr>
          <p:cNvPr id="4" name="Slide Number Placeholder 3">
            <a:extLst>
              <a:ext uri="{FF2B5EF4-FFF2-40B4-BE49-F238E27FC236}">
                <a16:creationId xmlns:a16="http://schemas.microsoft.com/office/drawing/2014/main" id="{7E598E03-C937-C7E7-8896-AEC7FBCFBE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6A46F-80AB-49F3-8C7E-9717ED945456}" type="slidenum">
              <a:rPr kumimoji="0" lang="en-GB" altLang="en-US" sz="1200" b="0" i="0" u="none" strike="noStrike" kern="1200" cap="none" spc="0" normalizeH="0" baseline="0" noProof="0" smtClean="0">
                <a:ln>
                  <a:noFill/>
                </a:ln>
                <a:solidFill>
                  <a:srgbClr val="50535A"/>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en-US" sz="1200" b="0" i="0" u="none" strike="noStrike" kern="1200" cap="none" spc="0" normalizeH="0" baseline="0" noProof="0">
              <a:ln>
                <a:noFill/>
              </a:ln>
              <a:solidFill>
                <a:srgbClr val="50535A"/>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802B9B5-103D-3A28-40F4-77F8302A799E}"/>
              </a:ext>
            </a:extLst>
          </p:cNvPr>
          <p:cNvSpPr txBox="1"/>
          <p:nvPr/>
        </p:nvSpPr>
        <p:spPr>
          <a:xfrm>
            <a:off x="8366760" y="6237312"/>
            <a:ext cx="22141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Effra"/>
                <a:ea typeface="+mn-ea"/>
                <a:cs typeface="+mn-cs"/>
              </a:rPr>
              <a:t>(Roberts, 2020, p128)</a:t>
            </a:r>
          </a:p>
        </p:txBody>
      </p:sp>
      <p:sp>
        <p:nvSpPr>
          <p:cNvPr id="3" name="TextBox 2">
            <a:extLst>
              <a:ext uri="{FF2B5EF4-FFF2-40B4-BE49-F238E27FC236}">
                <a16:creationId xmlns:a16="http://schemas.microsoft.com/office/drawing/2014/main" id="{8DF0956D-2048-409C-8834-3C4122B61376}"/>
              </a:ext>
            </a:extLst>
          </p:cNvPr>
          <p:cNvSpPr txBox="1"/>
          <p:nvPr/>
        </p:nvSpPr>
        <p:spPr>
          <a:xfrm>
            <a:off x="547907" y="5157192"/>
            <a:ext cx="11058494" cy="461665"/>
          </a:xfrm>
          <a:prstGeom prst="rect">
            <a:avLst/>
          </a:prstGeom>
          <a:noFill/>
        </p:spPr>
        <p:txBody>
          <a:bodyPr wrap="square" rtlCol="0">
            <a:spAutoFit/>
          </a:bodyPr>
          <a:lstStyle/>
          <a:p>
            <a:r>
              <a:rPr lang="en-GB" sz="2400" dirty="0">
                <a:solidFill>
                  <a:schemeClr val="tx2"/>
                </a:solidFill>
                <a:latin typeface="Arial" panose="020B0604020202020204" pitchFamily="34" charset="0"/>
                <a:cs typeface="Arial" panose="020B0604020202020204" pitchFamily="34" charset="0"/>
              </a:rPr>
              <a:t>Post lesson discussion should take place </a:t>
            </a:r>
            <a:r>
              <a:rPr lang="en-GB" sz="2400" b="1" dirty="0">
                <a:solidFill>
                  <a:schemeClr val="tx2"/>
                </a:solidFill>
                <a:latin typeface="Arial" panose="020B0604020202020204" pitchFamily="34" charset="0"/>
                <a:cs typeface="Arial" panose="020B0604020202020204" pitchFamily="34" charset="0"/>
              </a:rPr>
              <a:t>on the same day as the lesson</a:t>
            </a:r>
            <a:r>
              <a:rPr lang="en-GB" sz="2400" dirty="0">
                <a:solidFill>
                  <a:schemeClr val="tx2"/>
                </a:solidFill>
                <a:latin typeface="+mn-lt"/>
              </a:rPr>
              <a:t>. </a:t>
            </a:r>
          </a:p>
        </p:txBody>
      </p:sp>
    </p:spTree>
    <p:extLst>
      <p:ext uri="{BB962C8B-B14F-4D97-AF65-F5344CB8AC3E}">
        <p14:creationId xmlns:p14="http://schemas.microsoft.com/office/powerpoint/2010/main" val="448865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051" y="2420888"/>
            <a:ext cx="8280000" cy="828000"/>
          </a:xfrm>
        </p:spPr>
        <p:txBody>
          <a:bodyPr/>
          <a:lstStyle/>
          <a:p>
            <a:r>
              <a:rPr lang="en-GB" dirty="0"/>
              <a:t>Planning </a:t>
            </a:r>
            <a:br>
              <a:rPr lang="en-GB" dirty="0"/>
            </a:br>
            <a:r>
              <a:rPr lang="en-GB" dirty="0"/>
              <a:t>flowchart</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32</a:t>
            </a:fld>
            <a:endParaRPr lang="en-GB" altLang="en-US"/>
          </a:p>
        </p:txBody>
      </p:sp>
      <p:pic>
        <p:nvPicPr>
          <p:cNvPr id="6" name="Picture 5">
            <a:extLst>
              <a:ext uri="{FF2B5EF4-FFF2-40B4-BE49-F238E27FC236}">
                <a16:creationId xmlns:a16="http://schemas.microsoft.com/office/drawing/2014/main" id="{09A08A95-2B84-9DD8-E1EA-DD216A2CC1FD}"/>
              </a:ext>
            </a:extLst>
          </p:cNvPr>
          <p:cNvPicPr>
            <a:picLocks noChangeAspect="1"/>
          </p:cNvPicPr>
          <p:nvPr/>
        </p:nvPicPr>
        <p:blipFill>
          <a:blip r:embed="rId3"/>
          <a:stretch>
            <a:fillRect/>
          </a:stretch>
        </p:blipFill>
        <p:spPr>
          <a:xfrm>
            <a:off x="4295800" y="902052"/>
            <a:ext cx="7038975" cy="5448300"/>
          </a:xfrm>
          <a:prstGeom prst="rect">
            <a:avLst/>
          </a:prstGeom>
        </p:spPr>
      </p:pic>
      <p:sp>
        <p:nvSpPr>
          <p:cNvPr id="7" name="Arrow: Right 6">
            <a:extLst>
              <a:ext uri="{FF2B5EF4-FFF2-40B4-BE49-F238E27FC236}">
                <a16:creationId xmlns:a16="http://schemas.microsoft.com/office/drawing/2014/main" id="{45623C78-59C2-C087-4F97-C081AFB5E077}"/>
              </a:ext>
            </a:extLst>
          </p:cNvPr>
          <p:cNvSpPr/>
          <p:nvPr/>
        </p:nvSpPr>
        <p:spPr>
          <a:xfrm>
            <a:off x="1919536" y="4653136"/>
            <a:ext cx="2736304" cy="1008112"/>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35996614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B141C0-92F0-46C7-B127-006532B1D9E5}"/>
              </a:ext>
            </a:extLst>
          </p:cNvPr>
          <p:cNvSpPr>
            <a:spLocks noGrp="1"/>
          </p:cNvSpPr>
          <p:nvPr>
            <p:ph idx="1"/>
          </p:nvPr>
        </p:nvSpPr>
        <p:spPr/>
        <p:txBody>
          <a:bodyPr/>
          <a:lstStyle/>
          <a:p>
            <a:r>
              <a:rPr lang="en-GB" sz="2800" dirty="0"/>
              <a:t>Planning can be difficult for beginning teachers, even highly skilled ones!</a:t>
            </a:r>
          </a:p>
          <a:p>
            <a:r>
              <a:rPr lang="en-GB" sz="2800" dirty="0"/>
              <a:t>In particular, they can need help in deconstructing the decisions you regularly make during your planning</a:t>
            </a:r>
          </a:p>
          <a:p>
            <a:r>
              <a:rPr lang="en-GB" sz="2800" dirty="0"/>
              <a:t>Showing RPTs your own plans and verbally feeding back on planning that the RPT has done are both useful strategies, but these should be supplementary and not instead of co-planning, in particular if the RPT is needing more support</a:t>
            </a:r>
          </a:p>
          <a:p>
            <a:endParaRPr lang="en-GB" dirty="0"/>
          </a:p>
        </p:txBody>
      </p:sp>
      <p:sp>
        <p:nvSpPr>
          <p:cNvPr id="3" name="Slide Number Placeholder 2">
            <a:extLst>
              <a:ext uri="{FF2B5EF4-FFF2-40B4-BE49-F238E27FC236}">
                <a16:creationId xmlns:a16="http://schemas.microsoft.com/office/drawing/2014/main" id="{7F28AAB4-DB07-423F-90D9-E45F57B3E0FD}"/>
              </a:ext>
            </a:extLst>
          </p:cNvPr>
          <p:cNvSpPr>
            <a:spLocks noGrp="1"/>
          </p:cNvSpPr>
          <p:nvPr>
            <p:ph type="sldNum" sz="quarter" idx="10"/>
          </p:nvPr>
        </p:nvSpPr>
        <p:spPr/>
        <p:txBody>
          <a:bodyPr/>
          <a:lstStyle/>
          <a:p>
            <a:fld id="{DCF6A46F-80AB-49F3-8C7E-9717ED945456}" type="slidenum">
              <a:rPr lang="en-GB" altLang="en-US" smtClean="0"/>
              <a:pPr/>
              <a:t>33</a:t>
            </a:fld>
            <a:endParaRPr lang="en-GB" altLang="en-US"/>
          </a:p>
        </p:txBody>
      </p:sp>
      <p:sp>
        <p:nvSpPr>
          <p:cNvPr id="4" name="Title 3">
            <a:extLst>
              <a:ext uri="{FF2B5EF4-FFF2-40B4-BE49-F238E27FC236}">
                <a16:creationId xmlns:a16="http://schemas.microsoft.com/office/drawing/2014/main" id="{2B31C9A0-EE8E-4BB4-B546-9CE8352FA21C}"/>
              </a:ext>
            </a:extLst>
          </p:cNvPr>
          <p:cNvSpPr>
            <a:spLocks noGrp="1"/>
          </p:cNvSpPr>
          <p:nvPr>
            <p:ph type="title"/>
          </p:nvPr>
        </p:nvSpPr>
        <p:spPr/>
        <p:txBody>
          <a:bodyPr/>
          <a:lstStyle/>
          <a:p>
            <a:r>
              <a:rPr lang="en-GB" dirty="0"/>
              <a:t>An example of focused support: co-planning</a:t>
            </a:r>
          </a:p>
        </p:txBody>
      </p:sp>
    </p:spTree>
    <p:extLst>
      <p:ext uri="{BB962C8B-B14F-4D97-AF65-F5344CB8AC3E}">
        <p14:creationId xmlns:p14="http://schemas.microsoft.com/office/powerpoint/2010/main" val="13124461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4E3BC-6F2E-4B0E-B309-FD80A7FE014B}"/>
              </a:ext>
            </a:extLst>
          </p:cNvPr>
          <p:cNvSpPr>
            <a:spLocks noGrp="1"/>
          </p:cNvSpPr>
          <p:nvPr>
            <p:ph idx="1"/>
          </p:nvPr>
        </p:nvSpPr>
        <p:spPr>
          <a:xfrm>
            <a:off x="352346" y="2097040"/>
            <a:ext cx="11040000" cy="3960000"/>
          </a:xfrm>
        </p:spPr>
        <p:txBody>
          <a:bodyPr/>
          <a:lstStyle/>
          <a:p>
            <a:pPr marL="342900" indent="-342900">
              <a:lnSpc>
                <a:spcPct val="107000"/>
              </a:lnSpc>
              <a:spcAft>
                <a:spcPts val="800"/>
              </a:spcAft>
              <a:buFont typeface="Arial" panose="020B0604020202020204" pitchFamily="34" charset="0"/>
              <a:buChar char="•"/>
              <a:tabLst>
                <a:tab pos="457200" algn="l"/>
              </a:tabLst>
            </a:pPr>
            <a:r>
              <a:rPr lang="en-GB" b="1" dirty="0">
                <a:latin typeface="Calibri" panose="020F0502020204030204" pitchFamily="34" charset="0"/>
                <a:ea typeface="Calibri" panose="020F0502020204030204" pitchFamily="34" charset="0"/>
                <a:cs typeface="Times New Roman" panose="02020603050405020304" pitchFamily="18" charset="0"/>
              </a:rPr>
              <a:t>Build on the positive relationship you have with your RPT</a:t>
            </a:r>
            <a:r>
              <a:rPr lang="en-GB" dirty="0">
                <a:latin typeface="Calibri" panose="020F0502020204030204" pitchFamily="34" charset="0"/>
                <a:ea typeface="Calibri" panose="020F0502020204030204" pitchFamily="34" charset="0"/>
                <a:cs typeface="Times New Roman" panose="02020603050405020304" pitchFamily="18" charset="0"/>
              </a:rPr>
              <a:t> – make it clear that co-planning support is normal and not a sign that you think they are doing poorly. Thank the RPT for their ideas. </a:t>
            </a:r>
          </a:p>
          <a:p>
            <a:pPr marL="342900" indent="-342900">
              <a:lnSpc>
                <a:spcPct val="107000"/>
              </a:lnSpc>
              <a:spcAft>
                <a:spcPts val="800"/>
              </a:spcAft>
              <a:buFont typeface="Arial" panose="020B0604020202020204" pitchFamily="34" charset="0"/>
              <a:buChar char="•"/>
              <a:tabLst>
                <a:tab pos="457200" algn="l"/>
              </a:tabLst>
            </a:pPr>
            <a:r>
              <a:rPr lang="en-GB" b="1" dirty="0">
                <a:latin typeface="Calibri" panose="020F0502020204030204" pitchFamily="34" charset="0"/>
                <a:ea typeface="Calibri" panose="020F0502020204030204" pitchFamily="34" charset="0"/>
                <a:cs typeface="Times New Roman" panose="02020603050405020304" pitchFamily="18" charset="0"/>
              </a:rPr>
              <a:t>Set up the parameters </a:t>
            </a:r>
            <a:r>
              <a:rPr lang="en-GB" dirty="0">
                <a:latin typeface="Calibri" panose="020F0502020204030204" pitchFamily="34" charset="0"/>
                <a:ea typeface="Calibri" panose="020F0502020204030204" pitchFamily="34" charset="0"/>
                <a:cs typeface="Times New Roman" panose="02020603050405020304" pitchFamily="18" charset="0"/>
              </a:rPr>
              <a:t>– who is going to type/write each time? How long can you both allocate to this? Decide out loud what RPT contribution is expected.</a:t>
            </a:r>
          </a:p>
          <a:p>
            <a:pPr marL="342900" indent="-342900">
              <a:lnSpc>
                <a:spcPct val="107000"/>
              </a:lnSpc>
              <a:spcAft>
                <a:spcPts val="800"/>
              </a:spcAft>
              <a:buFont typeface="Arial" panose="020B0604020202020204" pitchFamily="34" charset="0"/>
              <a:buChar char="•"/>
              <a:tabLst>
                <a:tab pos="457200" algn="l"/>
              </a:tabLst>
            </a:pPr>
            <a:r>
              <a:rPr lang="en-GB" b="1" dirty="0">
                <a:latin typeface="Calibri" panose="020F0502020204030204" pitchFamily="34" charset="0"/>
                <a:ea typeface="Calibri" panose="020F0502020204030204" pitchFamily="34" charset="0"/>
                <a:cs typeface="Times New Roman" panose="02020603050405020304" pitchFamily="18" charset="0"/>
              </a:rPr>
              <a:t>Consider who is present</a:t>
            </a:r>
            <a:r>
              <a:rPr lang="en-GB" dirty="0">
                <a:latin typeface="Calibri" panose="020F0502020204030204" pitchFamily="34" charset="0"/>
                <a:ea typeface="Calibri" panose="020F0502020204030204" pitchFamily="34" charset="0"/>
                <a:cs typeface="Times New Roman" panose="02020603050405020304" pitchFamily="18" charset="0"/>
              </a:rPr>
              <a:t> – is it just you and the RPT? Are there other dominant team members present? </a:t>
            </a:r>
          </a:p>
          <a:p>
            <a:pPr marL="342900" indent="-342900">
              <a:lnSpc>
                <a:spcPct val="107000"/>
              </a:lnSpc>
              <a:spcAft>
                <a:spcPts val="800"/>
              </a:spcAft>
              <a:buFont typeface="Arial" panose="020B0604020202020204" pitchFamily="34" charset="0"/>
              <a:buChar char="•"/>
              <a:tabLst>
                <a:tab pos="457200" algn="l"/>
              </a:tabLst>
            </a:pPr>
            <a:r>
              <a:rPr lang="en-GB" b="1" dirty="0">
                <a:latin typeface="Calibri" panose="020F0502020204030204" pitchFamily="34" charset="0"/>
                <a:ea typeface="Calibri" panose="020F0502020204030204" pitchFamily="34" charset="0"/>
                <a:cs typeface="Times New Roman" panose="02020603050405020304" pitchFamily="18" charset="0"/>
              </a:rPr>
              <a:t>Model how you go about your planning </a:t>
            </a:r>
            <a:r>
              <a:rPr lang="en-GB" dirty="0">
                <a:latin typeface="Calibri" panose="020F0502020204030204" pitchFamily="34" charset="0"/>
                <a:ea typeface="Calibri" panose="020F0502020204030204" pitchFamily="34" charset="0"/>
                <a:cs typeface="Times New Roman" panose="02020603050405020304" pitchFamily="18" charset="0"/>
              </a:rPr>
              <a:t>- literally as you would model for your pupils! Do you have any tips? What are the non-negotiables for you/your school?</a:t>
            </a:r>
          </a:p>
          <a:p>
            <a:endParaRPr lang="en-GB" dirty="0"/>
          </a:p>
        </p:txBody>
      </p:sp>
      <p:sp>
        <p:nvSpPr>
          <p:cNvPr id="3" name="Slide Number Placeholder 2">
            <a:extLst>
              <a:ext uri="{FF2B5EF4-FFF2-40B4-BE49-F238E27FC236}">
                <a16:creationId xmlns:a16="http://schemas.microsoft.com/office/drawing/2014/main" id="{BDE0249E-4CFA-44B9-8562-51F702F25BAE}"/>
              </a:ext>
            </a:extLst>
          </p:cNvPr>
          <p:cNvSpPr>
            <a:spLocks noGrp="1"/>
          </p:cNvSpPr>
          <p:nvPr>
            <p:ph type="sldNum" sz="quarter" idx="10"/>
          </p:nvPr>
        </p:nvSpPr>
        <p:spPr/>
        <p:txBody>
          <a:bodyPr/>
          <a:lstStyle/>
          <a:p>
            <a:fld id="{DCF6A46F-80AB-49F3-8C7E-9717ED945456}" type="slidenum">
              <a:rPr lang="en-GB" altLang="en-US" smtClean="0"/>
              <a:pPr/>
              <a:t>34</a:t>
            </a:fld>
            <a:endParaRPr lang="en-GB" altLang="en-US"/>
          </a:p>
        </p:txBody>
      </p:sp>
      <p:sp>
        <p:nvSpPr>
          <p:cNvPr id="4" name="Title 3">
            <a:extLst>
              <a:ext uri="{FF2B5EF4-FFF2-40B4-BE49-F238E27FC236}">
                <a16:creationId xmlns:a16="http://schemas.microsoft.com/office/drawing/2014/main" id="{313AE069-C770-4569-AD84-F3766A2653F2}"/>
              </a:ext>
            </a:extLst>
          </p:cNvPr>
          <p:cNvSpPr>
            <a:spLocks noGrp="1"/>
          </p:cNvSpPr>
          <p:nvPr>
            <p:ph type="title"/>
          </p:nvPr>
        </p:nvSpPr>
        <p:spPr>
          <a:xfrm>
            <a:off x="335360" y="980728"/>
            <a:ext cx="11040000" cy="828000"/>
          </a:xfrm>
        </p:spPr>
        <p:txBody>
          <a:bodyPr/>
          <a:lstStyle/>
          <a:p>
            <a:r>
              <a:rPr lang="en-GB" dirty="0"/>
              <a:t>Features of successful co-planning</a:t>
            </a:r>
          </a:p>
        </p:txBody>
      </p:sp>
    </p:spTree>
    <p:extLst>
      <p:ext uri="{BB962C8B-B14F-4D97-AF65-F5344CB8AC3E}">
        <p14:creationId xmlns:p14="http://schemas.microsoft.com/office/powerpoint/2010/main" val="245524558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11BEE4-17E6-40CE-8B20-4F81C2F5422A}"/>
              </a:ext>
            </a:extLst>
          </p:cNvPr>
          <p:cNvSpPr>
            <a:spLocks noGrp="1"/>
          </p:cNvSpPr>
          <p:nvPr>
            <p:ph idx="1"/>
          </p:nvPr>
        </p:nvSpPr>
        <p:spPr>
          <a:xfrm>
            <a:off x="263352" y="1340768"/>
            <a:ext cx="11089232" cy="3960000"/>
          </a:xfrm>
        </p:spPr>
        <p:txBody>
          <a:bodyPr/>
          <a:lstStyle/>
          <a:p>
            <a:pPr marL="342900" indent="-342900">
              <a:lnSpc>
                <a:spcPct val="107000"/>
              </a:lnSpc>
              <a:spcAft>
                <a:spcPts val="800"/>
              </a:spcAft>
              <a:buFont typeface="Arial" panose="020B0604020202020204" pitchFamily="34" charset="0"/>
              <a:buChar char="•"/>
              <a:tabLst>
                <a:tab pos="457200" algn="l"/>
              </a:tabLst>
            </a:pPr>
            <a:r>
              <a:rPr lang="en-GB" sz="2200" b="1" dirty="0">
                <a:latin typeface="Calibri" panose="020F0502020204030204" pitchFamily="34" charset="0"/>
                <a:ea typeface="Calibri" panose="020F0502020204030204" pitchFamily="34" charset="0"/>
                <a:cs typeface="Times New Roman" panose="02020603050405020304" pitchFamily="18" charset="0"/>
              </a:rPr>
              <a:t>Explain your additions/choices </a:t>
            </a:r>
            <a:r>
              <a:rPr lang="en-GB" sz="2200" dirty="0">
                <a:latin typeface="Calibri" panose="020F0502020204030204" pitchFamily="34" charset="0"/>
                <a:ea typeface="Calibri" panose="020F0502020204030204" pitchFamily="34" charset="0"/>
                <a:cs typeface="Times New Roman" panose="02020603050405020304" pitchFamily="18" charset="0"/>
              </a:rPr>
              <a:t>– what are you thinking when you decide to do something in a particular way? Why will that learning make more sense at that stage? Why do you group the </a:t>
            </a:r>
            <a:r>
              <a:rPr lang="en-GB" sz="2200" dirty="0" err="1">
                <a:latin typeface="Calibri" panose="020F0502020204030204" pitchFamily="34" charset="0"/>
                <a:ea typeface="Calibri" panose="020F0502020204030204" pitchFamily="34" charset="0"/>
                <a:cs typeface="Times New Roman" panose="02020603050405020304" pitchFamily="18" charset="0"/>
              </a:rPr>
              <a:t>chln</a:t>
            </a:r>
            <a:r>
              <a:rPr lang="en-GB" sz="2200" dirty="0">
                <a:latin typeface="Calibri" panose="020F0502020204030204" pitchFamily="34" charset="0"/>
                <a:ea typeface="Calibri" panose="020F0502020204030204" pitchFamily="34" charset="0"/>
                <a:cs typeface="Times New Roman" panose="02020603050405020304" pitchFamily="18" charset="0"/>
              </a:rPr>
              <a:t> like that?</a:t>
            </a:r>
          </a:p>
          <a:p>
            <a:pPr marL="342900" indent="-342900">
              <a:lnSpc>
                <a:spcPct val="107000"/>
              </a:lnSpc>
              <a:spcAft>
                <a:spcPts val="800"/>
              </a:spcAft>
              <a:buFont typeface="Arial" panose="020B0604020202020204" pitchFamily="34" charset="0"/>
              <a:buChar char="•"/>
              <a:tabLst>
                <a:tab pos="457200" algn="l"/>
              </a:tabLst>
            </a:pPr>
            <a:r>
              <a:rPr lang="en-GB" sz="2200" b="1" dirty="0">
                <a:latin typeface="Calibri" panose="020F0502020204030204" pitchFamily="34" charset="0"/>
                <a:ea typeface="Calibri" panose="020F0502020204030204" pitchFamily="34" charset="0"/>
                <a:cs typeface="Times New Roman" panose="02020603050405020304" pitchFamily="18" charset="0"/>
              </a:rPr>
              <a:t>Note what aspects the RPT is less confident with </a:t>
            </a:r>
            <a:r>
              <a:rPr lang="en-GB" sz="2200" dirty="0">
                <a:latin typeface="Calibri" panose="020F0502020204030204" pitchFamily="34" charset="0"/>
                <a:ea typeface="Calibri" panose="020F0502020204030204" pitchFamily="34" charset="0"/>
                <a:cs typeface="Times New Roman" panose="02020603050405020304" pitchFamily="18" charset="0"/>
              </a:rPr>
              <a:t>- which bits of the process do they never contribute to? Think about making that a focus for next time and plan support for that.</a:t>
            </a:r>
          </a:p>
          <a:p>
            <a:pPr marL="342900" indent="-342900">
              <a:lnSpc>
                <a:spcPct val="107000"/>
              </a:lnSpc>
              <a:spcAft>
                <a:spcPts val="800"/>
              </a:spcAft>
              <a:buFont typeface="Arial" panose="020B0604020202020204" pitchFamily="34" charset="0"/>
              <a:buChar char="•"/>
              <a:tabLst>
                <a:tab pos="457200" algn="l"/>
              </a:tabLst>
            </a:pPr>
            <a:r>
              <a:rPr lang="en-GB" sz="2200" b="1" dirty="0">
                <a:latin typeface="Calibri" panose="020F0502020204030204" pitchFamily="34" charset="0"/>
                <a:ea typeface="Calibri" panose="020F0502020204030204" pitchFamily="34" charset="0"/>
                <a:cs typeface="Times New Roman" panose="02020603050405020304" pitchFamily="18" charset="0"/>
              </a:rPr>
              <a:t>Use questions to draw the RPT in </a:t>
            </a:r>
            <a:r>
              <a:rPr lang="en-GB" sz="2200" dirty="0">
                <a:latin typeface="Calibri" panose="020F0502020204030204" pitchFamily="34" charset="0"/>
                <a:ea typeface="Calibri" panose="020F0502020204030204" pitchFamily="34" charset="0"/>
                <a:cs typeface="Times New Roman" panose="02020603050405020304" pitchFamily="18" charset="0"/>
              </a:rPr>
              <a:t>– they might need some encouragement. What forms of question are least threatening? (e.g. ‘How would you teach that learning objective?’ is much less scaffolded than, ‘Given how we taught last week’s main learning, do you think this learning would lend itself to that approach as well?’) Include some questions that you don’t know the answer to yet, so you can work out the answer together.</a:t>
            </a:r>
          </a:p>
          <a:p>
            <a:pPr marL="342900" indent="-342900">
              <a:lnSpc>
                <a:spcPct val="107000"/>
              </a:lnSpc>
              <a:spcAft>
                <a:spcPts val="800"/>
              </a:spcAft>
              <a:buFont typeface="Arial" panose="020B0604020202020204" pitchFamily="34" charset="0"/>
              <a:buChar char="•"/>
              <a:tabLst>
                <a:tab pos="457200" algn="l"/>
              </a:tabLst>
            </a:pPr>
            <a:r>
              <a:rPr lang="en-GB" sz="2200" b="1" dirty="0">
                <a:latin typeface="Calibri" panose="020F0502020204030204" pitchFamily="34" charset="0"/>
                <a:ea typeface="Calibri" panose="020F0502020204030204" pitchFamily="34" charset="0"/>
                <a:cs typeface="Times New Roman" panose="02020603050405020304" pitchFamily="18" charset="0"/>
              </a:rPr>
              <a:t>Ask the RPT to do a section – </a:t>
            </a:r>
            <a:r>
              <a:rPr lang="en-GB" sz="2200" dirty="0">
                <a:latin typeface="Calibri" panose="020F0502020204030204" pitchFamily="34" charset="0"/>
                <a:ea typeface="Calibri" panose="020F0502020204030204" pitchFamily="34" charset="0"/>
                <a:cs typeface="Times New Roman" panose="02020603050405020304" pitchFamily="18" charset="0"/>
              </a:rPr>
              <a:t>they should be able to build on your modelling of a different section or a previous lesson’s section to have a go themselves.</a:t>
            </a:r>
          </a:p>
          <a:p>
            <a:endParaRPr lang="en-GB" sz="2200" dirty="0"/>
          </a:p>
        </p:txBody>
      </p:sp>
      <p:sp>
        <p:nvSpPr>
          <p:cNvPr id="3" name="Slide Number Placeholder 2">
            <a:extLst>
              <a:ext uri="{FF2B5EF4-FFF2-40B4-BE49-F238E27FC236}">
                <a16:creationId xmlns:a16="http://schemas.microsoft.com/office/drawing/2014/main" id="{4524AB1A-9C6C-41DB-A81E-3B793B4A25E6}"/>
              </a:ext>
            </a:extLst>
          </p:cNvPr>
          <p:cNvSpPr>
            <a:spLocks noGrp="1"/>
          </p:cNvSpPr>
          <p:nvPr>
            <p:ph type="sldNum" sz="quarter" idx="10"/>
          </p:nvPr>
        </p:nvSpPr>
        <p:spPr/>
        <p:txBody>
          <a:bodyPr/>
          <a:lstStyle/>
          <a:p>
            <a:fld id="{DCF6A46F-80AB-49F3-8C7E-9717ED945456}" type="slidenum">
              <a:rPr lang="en-GB" altLang="en-US" smtClean="0"/>
              <a:pPr/>
              <a:t>35</a:t>
            </a:fld>
            <a:endParaRPr lang="en-GB" altLang="en-US"/>
          </a:p>
        </p:txBody>
      </p:sp>
      <p:sp>
        <p:nvSpPr>
          <p:cNvPr id="4" name="Title 3">
            <a:extLst>
              <a:ext uri="{FF2B5EF4-FFF2-40B4-BE49-F238E27FC236}">
                <a16:creationId xmlns:a16="http://schemas.microsoft.com/office/drawing/2014/main" id="{83AC02C2-421B-49FF-9A83-74B11CB00E6C}"/>
              </a:ext>
            </a:extLst>
          </p:cNvPr>
          <p:cNvSpPr>
            <a:spLocks noGrp="1"/>
          </p:cNvSpPr>
          <p:nvPr>
            <p:ph type="title"/>
          </p:nvPr>
        </p:nvSpPr>
        <p:spPr>
          <a:xfrm>
            <a:off x="263352" y="260648"/>
            <a:ext cx="8280000" cy="828000"/>
          </a:xfrm>
        </p:spPr>
        <p:txBody>
          <a:bodyPr/>
          <a:lstStyle/>
          <a:p>
            <a:r>
              <a:rPr lang="en-GB" dirty="0"/>
              <a:t>Features of successful co-planning</a:t>
            </a:r>
          </a:p>
        </p:txBody>
      </p:sp>
    </p:spTree>
    <p:extLst>
      <p:ext uri="{BB962C8B-B14F-4D97-AF65-F5344CB8AC3E}">
        <p14:creationId xmlns:p14="http://schemas.microsoft.com/office/powerpoint/2010/main" val="50292701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7AE0F-2D9D-4D43-94C3-A940B4457F2E}"/>
              </a:ext>
            </a:extLst>
          </p:cNvPr>
          <p:cNvSpPr>
            <a:spLocks noGrp="1"/>
          </p:cNvSpPr>
          <p:nvPr>
            <p:ph idx="1"/>
          </p:nvPr>
        </p:nvSpPr>
        <p:spPr>
          <a:xfrm>
            <a:off x="407368" y="1449000"/>
            <a:ext cx="11449272" cy="3960000"/>
          </a:xfrm>
        </p:spPr>
        <p:txBody>
          <a:bodyPr/>
          <a:lstStyle/>
          <a:p>
            <a:pPr marL="0" indent="0">
              <a:buNone/>
            </a:pPr>
            <a:r>
              <a:rPr lang="en-GB" sz="2300" dirty="0"/>
              <a:t>The SBTs are designed to:</a:t>
            </a:r>
          </a:p>
          <a:p>
            <a:pPr marL="0" indent="0">
              <a:buNone/>
            </a:pPr>
            <a:r>
              <a:rPr lang="en-GB" sz="2300" dirty="0"/>
              <a:t>• Support the taught modules</a:t>
            </a:r>
          </a:p>
          <a:p>
            <a:pPr marL="0" indent="0">
              <a:buNone/>
            </a:pPr>
            <a:r>
              <a:rPr lang="en-GB" sz="2300" dirty="0"/>
              <a:t>• Provide further opportunities for Standards’ evidence</a:t>
            </a:r>
          </a:p>
          <a:p>
            <a:pPr marL="0" indent="0">
              <a:buNone/>
            </a:pPr>
            <a:r>
              <a:rPr lang="en-GB" sz="2300" dirty="0"/>
              <a:t>• Provide explicit opportunities to explore aspects of practice</a:t>
            </a:r>
          </a:p>
          <a:p>
            <a:pPr marL="0" indent="0">
              <a:buNone/>
            </a:pPr>
            <a:r>
              <a:rPr lang="en-GB" sz="2300" dirty="0"/>
              <a:t>• Provide opportunities to make links between theory and practice</a:t>
            </a:r>
          </a:p>
          <a:p>
            <a:pPr marL="0" indent="0">
              <a:buNone/>
            </a:pPr>
            <a:r>
              <a:rPr lang="en-GB" sz="2300" dirty="0"/>
              <a:t>• Provide opportunities for reflection, both individually and collaboratively</a:t>
            </a:r>
          </a:p>
          <a:p>
            <a:pPr marL="0" indent="0">
              <a:buNone/>
            </a:pPr>
            <a:r>
              <a:rPr lang="en-GB" sz="2300" dirty="0"/>
              <a:t>• Support the development of banks of resources for RPTs to draw on during </a:t>
            </a:r>
          </a:p>
          <a:p>
            <a:pPr marL="0" indent="0">
              <a:buNone/>
            </a:pPr>
            <a:r>
              <a:rPr lang="en-GB" sz="2300" dirty="0"/>
              <a:t>the PGCE and beyond</a:t>
            </a:r>
          </a:p>
          <a:p>
            <a:pPr marL="0" indent="0">
              <a:buNone/>
            </a:pPr>
            <a:r>
              <a:rPr lang="en-GB" sz="2300" dirty="0"/>
              <a:t>• Model assessment techniques and methods</a:t>
            </a:r>
          </a:p>
          <a:p>
            <a:pPr marL="0" indent="0">
              <a:buNone/>
            </a:pPr>
            <a:r>
              <a:rPr lang="en-GB" sz="2300" dirty="0"/>
              <a:t>• Ensure the Fundamental Skills as outlined by the DfE are met</a:t>
            </a:r>
          </a:p>
          <a:p>
            <a:pPr marL="0" indent="0">
              <a:buNone/>
            </a:pPr>
            <a:endParaRPr lang="en-GB" sz="2300" dirty="0"/>
          </a:p>
          <a:p>
            <a:pPr marL="0" indent="0">
              <a:buNone/>
            </a:pPr>
            <a:r>
              <a:rPr lang="en-GB" sz="2300" dirty="0"/>
              <a:t>Please be aware of your role in completing the SBTs</a:t>
            </a:r>
          </a:p>
        </p:txBody>
      </p:sp>
      <p:sp>
        <p:nvSpPr>
          <p:cNvPr id="3" name="Slide Number Placeholder 2">
            <a:extLst>
              <a:ext uri="{FF2B5EF4-FFF2-40B4-BE49-F238E27FC236}">
                <a16:creationId xmlns:a16="http://schemas.microsoft.com/office/drawing/2014/main" id="{AD93E780-C731-4EFC-9A09-D5A8FFD65FD0}"/>
              </a:ext>
            </a:extLst>
          </p:cNvPr>
          <p:cNvSpPr>
            <a:spLocks noGrp="1"/>
          </p:cNvSpPr>
          <p:nvPr>
            <p:ph type="sldNum" sz="quarter" idx="10"/>
          </p:nvPr>
        </p:nvSpPr>
        <p:spPr/>
        <p:txBody>
          <a:bodyPr/>
          <a:lstStyle/>
          <a:p>
            <a:fld id="{DCF6A46F-80AB-49F3-8C7E-9717ED945456}" type="slidenum">
              <a:rPr lang="en-GB" altLang="en-US" smtClean="0"/>
              <a:pPr/>
              <a:t>36</a:t>
            </a:fld>
            <a:endParaRPr lang="en-GB" altLang="en-US"/>
          </a:p>
        </p:txBody>
      </p:sp>
      <p:sp>
        <p:nvSpPr>
          <p:cNvPr id="4" name="Title 3">
            <a:extLst>
              <a:ext uri="{FF2B5EF4-FFF2-40B4-BE49-F238E27FC236}">
                <a16:creationId xmlns:a16="http://schemas.microsoft.com/office/drawing/2014/main" id="{3C0739A6-9361-4E27-A0F8-E0F78D5632D8}"/>
              </a:ext>
            </a:extLst>
          </p:cNvPr>
          <p:cNvSpPr>
            <a:spLocks noGrp="1"/>
          </p:cNvSpPr>
          <p:nvPr>
            <p:ph type="title"/>
          </p:nvPr>
        </p:nvSpPr>
        <p:spPr>
          <a:xfrm>
            <a:off x="263352" y="192643"/>
            <a:ext cx="8280000" cy="828000"/>
          </a:xfrm>
        </p:spPr>
        <p:txBody>
          <a:bodyPr/>
          <a:lstStyle/>
          <a:p>
            <a:r>
              <a:rPr lang="en-GB" dirty="0"/>
              <a:t>School Based Tasks </a:t>
            </a:r>
            <a:r>
              <a:rPr lang="en-GB" sz="1800" dirty="0"/>
              <a:t>(see Team)</a:t>
            </a:r>
            <a:endParaRPr lang="en-GB" dirty="0"/>
          </a:p>
        </p:txBody>
      </p:sp>
    </p:spTree>
    <p:extLst>
      <p:ext uri="{BB962C8B-B14F-4D97-AF65-F5344CB8AC3E}">
        <p14:creationId xmlns:p14="http://schemas.microsoft.com/office/powerpoint/2010/main" val="306926665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3F984C-223C-46C7-B945-8B0D819A37D7}"/>
              </a:ext>
            </a:extLst>
          </p:cNvPr>
          <p:cNvSpPr>
            <a:spLocks noGrp="1"/>
          </p:cNvSpPr>
          <p:nvPr>
            <p:ph type="sldNum" sz="quarter" idx="10"/>
          </p:nvPr>
        </p:nvSpPr>
        <p:spPr/>
        <p:txBody>
          <a:bodyPr/>
          <a:lstStyle/>
          <a:p>
            <a:fld id="{DCF6A46F-80AB-49F3-8C7E-9717ED945456}" type="slidenum">
              <a:rPr lang="en-GB" altLang="en-US" smtClean="0"/>
              <a:pPr/>
              <a:t>37</a:t>
            </a:fld>
            <a:endParaRPr lang="en-GB" altLang="en-US"/>
          </a:p>
        </p:txBody>
      </p:sp>
      <p:sp>
        <p:nvSpPr>
          <p:cNvPr id="4" name="Title 3">
            <a:extLst>
              <a:ext uri="{FF2B5EF4-FFF2-40B4-BE49-F238E27FC236}">
                <a16:creationId xmlns:a16="http://schemas.microsoft.com/office/drawing/2014/main" id="{5A05AA49-C63F-418C-A4E6-6515E3187E4C}"/>
              </a:ext>
            </a:extLst>
          </p:cNvPr>
          <p:cNvSpPr>
            <a:spLocks noGrp="1"/>
          </p:cNvSpPr>
          <p:nvPr>
            <p:ph type="title"/>
          </p:nvPr>
        </p:nvSpPr>
        <p:spPr>
          <a:xfrm>
            <a:off x="263352" y="692696"/>
            <a:ext cx="8280000" cy="828000"/>
          </a:xfrm>
        </p:spPr>
        <p:txBody>
          <a:bodyPr/>
          <a:lstStyle/>
          <a:p>
            <a:r>
              <a:rPr lang="en-GB" dirty="0"/>
              <a:t>Review and Reflect</a:t>
            </a:r>
          </a:p>
        </p:txBody>
      </p:sp>
      <p:sp>
        <p:nvSpPr>
          <p:cNvPr id="6" name="Content Placeholder 5">
            <a:extLst>
              <a:ext uri="{FF2B5EF4-FFF2-40B4-BE49-F238E27FC236}">
                <a16:creationId xmlns:a16="http://schemas.microsoft.com/office/drawing/2014/main" id="{E8DA9457-51D5-09F9-D3D8-5317046D10C2}"/>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75A96A99-E4D9-C4DD-8C5E-0CC69E05B157}"/>
              </a:ext>
            </a:extLst>
          </p:cNvPr>
          <p:cNvPicPr>
            <a:picLocks noChangeAspect="1"/>
          </p:cNvPicPr>
          <p:nvPr/>
        </p:nvPicPr>
        <p:blipFill>
          <a:blip r:embed="rId3"/>
          <a:stretch>
            <a:fillRect/>
          </a:stretch>
        </p:blipFill>
        <p:spPr>
          <a:xfrm>
            <a:off x="296975" y="1710294"/>
            <a:ext cx="11850958" cy="4455009"/>
          </a:xfrm>
          <a:prstGeom prst="rect">
            <a:avLst/>
          </a:prstGeom>
        </p:spPr>
      </p:pic>
      <p:sp>
        <p:nvSpPr>
          <p:cNvPr id="2" name="Rectangle 1">
            <a:extLst>
              <a:ext uri="{FF2B5EF4-FFF2-40B4-BE49-F238E27FC236}">
                <a16:creationId xmlns:a16="http://schemas.microsoft.com/office/drawing/2014/main" id="{BD218B65-7672-29BD-1271-67F8F3AB870D}"/>
              </a:ext>
            </a:extLst>
          </p:cNvPr>
          <p:cNvSpPr/>
          <p:nvPr/>
        </p:nvSpPr>
        <p:spPr>
          <a:xfrm>
            <a:off x="737210" y="2072469"/>
            <a:ext cx="492444" cy="400110"/>
          </a:xfrm>
          <a:prstGeom prst="rect">
            <a:avLst/>
          </a:prstGeom>
          <a:solidFill>
            <a:schemeClr val="accent1"/>
          </a:solidFill>
          <a:ln w="38100">
            <a:solidFill>
              <a:schemeClr val="accent1"/>
            </a:solidFill>
          </a:ln>
        </p:spPr>
        <p:txBody>
          <a:bodyPr wrap="none" rtlCol="0" anchor="ctr">
            <a:spAutoFit/>
          </a:bodyPr>
          <a:lstStyle/>
          <a:p>
            <a:pPr algn="ctr"/>
            <a:r>
              <a:rPr lang="en-GB" dirty="0">
                <a:solidFill>
                  <a:schemeClr val="tx2"/>
                </a:solidFill>
                <a:latin typeface="+mn-lt"/>
              </a:rPr>
              <a:t>TS</a:t>
            </a:r>
          </a:p>
        </p:txBody>
      </p:sp>
      <p:sp>
        <p:nvSpPr>
          <p:cNvPr id="5" name="Rectangle 4">
            <a:extLst>
              <a:ext uri="{FF2B5EF4-FFF2-40B4-BE49-F238E27FC236}">
                <a16:creationId xmlns:a16="http://schemas.microsoft.com/office/drawing/2014/main" id="{45294242-2905-322F-B85A-25A840DD1583}"/>
              </a:ext>
            </a:extLst>
          </p:cNvPr>
          <p:cNvSpPr/>
          <p:nvPr/>
        </p:nvSpPr>
        <p:spPr>
          <a:xfrm>
            <a:off x="750966" y="2532552"/>
            <a:ext cx="492444" cy="551773"/>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sp>
        <p:nvSpPr>
          <p:cNvPr id="7" name="Rectangle 6">
            <a:extLst>
              <a:ext uri="{FF2B5EF4-FFF2-40B4-BE49-F238E27FC236}">
                <a16:creationId xmlns:a16="http://schemas.microsoft.com/office/drawing/2014/main" id="{52A85100-A1B7-543F-2A1D-17759CE75503}"/>
              </a:ext>
            </a:extLst>
          </p:cNvPr>
          <p:cNvSpPr/>
          <p:nvPr/>
        </p:nvSpPr>
        <p:spPr>
          <a:xfrm>
            <a:off x="737210" y="3773676"/>
            <a:ext cx="492444" cy="551773"/>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sp>
        <p:nvSpPr>
          <p:cNvPr id="9" name="Rectangle 8">
            <a:extLst>
              <a:ext uri="{FF2B5EF4-FFF2-40B4-BE49-F238E27FC236}">
                <a16:creationId xmlns:a16="http://schemas.microsoft.com/office/drawing/2014/main" id="{1CCBD426-C9ED-97AA-E180-451E1605922B}"/>
              </a:ext>
            </a:extLst>
          </p:cNvPr>
          <p:cNvSpPr/>
          <p:nvPr/>
        </p:nvSpPr>
        <p:spPr>
          <a:xfrm>
            <a:off x="750966" y="5288431"/>
            <a:ext cx="492444" cy="551773"/>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sp>
        <p:nvSpPr>
          <p:cNvPr id="10" name="Arrow: Up 9">
            <a:extLst>
              <a:ext uri="{FF2B5EF4-FFF2-40B4-BE49-F238E27FC236}">
                <a16:creationId xmlns:a16="http://schemas.microsoft.com/office/drawing/2014/main" id="{FBAFF62D-220B-DB93-43FB-704545E99646}"/>
              </a:ext>
            </a:extLst>
          </p:cNvPr>
          <p:cNvSpPr/>
          <p:nvPr/>
        </p:nvSpPr>
        <p:spPr>
          <a:xfrm>
            <a:off x="750966" y="4869160"/>
            <a:ext cx="478688" cy="1800200"/>
          </a:xfrm>
          <a:prstGeom prst="up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13182129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C796F9-3577-498B-A6EF-3CA653AB68E9}"/>
              </a:ext>
            </a:extLst>
          </p:cNvPr>
          <p:cNvSpPr>
            <a:spLocks noGrp="1"/>
          </p:cNvSpPr>
          <p:nvPr>
            <p:ph idx="1"/>
          </p:nvPr>
        </p:nvSpPr>
        <p:spPr>
          <a:xfrm>
            <a:off x="514473" y="1124744"/>
            <a:ext cx="11414175" cy="3960000"/>
          </a:xfrm>
        </p:spPr>
        <p:txBody>
          <a:bodyPr/>
          <a:lstStyle/>
          <a:p>
            <a:r>
              <a:rPr lang="en-GB" dirty="0"/>
              <a:t>Observations of others only needed until RPT is in the role of the teacher for 80%</a:t>
            </a:r>
          </a:p>
          <a:p>
            <a:r>
              <a:rPr lang="en-GB" dirty="0"/>
              <a:t>Observations of them once a week should continue for the whole placement</a:t>
            </a:r>
          </a:p>
        </p:txBody>
      </p:sp>
      <p:sp>
        <p:nvSpPr>
          <p:cNvPr id="3" name="Slide Number Placeholder 2">
            <a:extLst>
              <a:ext uri="{FF2B5EF4-FFF2-40B4-BE49-F238E27FC236}">
                <a16:creationId xmlns:a16="http://schemas.microsoft.com/office/drawing/2014/main" id="{1D77051D-47E5-4076-A1B5-28CBE6BA01C7}"/>
              </a:ext>
            </a:extLst>
          </p:cNvPr>
          <p:cNvSpPr>
            <a:spLocks noGrp="1"/>
          </p:cNvSpPr>
          <p:nvPr>
            <p:ph type="sldNum" sz="quarter" idx="10"/>
          </p:nvPr>
        </p:nvSpPr>
        <p:spPr/>
        <p:txBody>
          <a:bodyPr/>
          <a:lstStyle/>
          <a:p>
            <a:fld id="{DCF6A46F-80AB-49F3-8C7E-9717ED945456}" type="slidenum">
              <a:rPr lang="en-GB" altLang="en-US" smtClean="0"/>
              <a:pPr/>
              <a:t>38</a:t>
            </a:fld>
            <a:endParaRPr lang="en-GB" altLang="en-US"/>
          </a:p>
        </p:txBody>
      </p:sp>
      <p:pic>
        <p:nvPicPr>
          <p:cNvPr id="10" name="Picture 9">
            <a:extLst>
              <a:ext uri="{FF2B5EF4-FFF2-40B4-BE49-F238E27FC236}">
                <a16:creationId xmlns:a16="http://schemas.microsoft.com/office/drawing/2014/main" id="{4CF5F17C-AC5F-FE98-768E-E0FB2EC5DC85}"/>
              </a:ext>
            </a:extLst>
          </p:cNvPr>
          <p:cNvPicPr>
            <a:picLocks noChangeAspect="1"/>
          </p:cNvPicPr>
          <p:nvPr/>
        </p:nvPicPr>
        <p:blipFill rotWithShape="1">
          <a:blip r:embed="rId3"/>
          <a:srcRect b="27040"/>
          <a:stretch/>
        </p:blipFill>
        <p:spPr>
          <a:xfrm>
            <a:off x="514473" y="2780928"/>
            <a:ext cx="11127025" cy="3934480"/>
          </a:xfrm>
          <a:prstGeom prst="rect">
            <a:avLst/>
          </a:prstGeom>
        </p:spPr>
      </p:pic>
    </p:spTree>
    <p:extLst>
      <p:ext uri="{BB962C8B-B14F-4D97-AF65-F5344CB8AC3E}">
        <p14:creationId xmlns:p14="http://schemas.microsoft.com/office/powerpoint/2010/main" val="50296370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5D0F66-C5CF-55BE-32EA-7C2881A52DF6}"/>
              </a:ext>
            </a:extLst>
          </p:cNvPr>
          <p:cNvPicPr>
            <a:picLocks noGrp="1" noChangeAspect="1"/>
          </p:cNvPicPr>
          <p:nvPr>
            <p:ph idx="1"/>
          </p:nvPr>
        </p:nvPicPr>
        <p:blipFill>
          <a:blip r:embed="rId3"/>
          <a:stretch>
            <a:fillRect/>
          </a:stretch>
        </p:blipFill>
        <p:spPr>
          <a:xfrm>
            <a:off x="291188" y="2382904"/>
            <a:ext cx="11428726" cy="2990312"/>
          </a:xfrm>
        </p:spPr>
      </p:pic>
      <p:sp>
        <p:nvSpPr>
          <p:cNvPr id="3" name="Slide Number Placeholder 2">
            <a:extLst>
              <a:ext uri="{FF2B5EF4-FFF2-40B4-BE49-F238E27FC236}">
                <a16:creationId xmlns:a16="http://schemas.microsoft.com/office/drawing/2014/main" id="{C638780B-3E52-429E-9DAC-4A4283C6FCAD}"/>
              </a:ext>
            </a:extLst>
          </p:cNvPr>
          <p:cNvSpPr>
            <a:spLocks noGrp="1"/>
          </p:cNvSpPr>
          <p:nvPr>
            <p:ph type="sldNum" sz="quarter" idx="10"/>
          </p:nvPr>
        </p:nvSpPr>
        <p:spPr/>
        <p:txBody>
          <a:bodyPr/>
          <a:lstStyle/>
          <a:p>
            <a:fld id="{DCF6A46F-80AB-49F3-8C7E-9717ED945456}" type="slidenum">
              <a:rPr lang="en-GB" altLang="en-US" smtClean="0"/>
              <a:pPr/>
              <a:t>39</a:t>
            </a:fld>
            <a:endParaRPr lang="en-GB" altLang="en-US"/>
          </a:p>
        </p:txBody>
      </p:sp>
      <p:sp>
        <p:nvSpPr>
          <p:cNvPr id="4" name="Title 3">
            <a:extLst>
              <a:ext uri="{FF2B5EF4-FFF2-40B4-BE49-F238E27FC236}">
                <a16:creationId xmlns:a16="http://schemas.microsoft.com/office/drawing/2014/main" id="{97F3E890-6995-482F-B8B0-6A17C521967C}"/>
              </a:ext>
            </a:extLst>
          </p:cNvPr>
          <p:cNvSpPr>
            <a:spLocks noGrp="1"/>
          </p:cNvSpPr>
          <p:nvPr>
            <p:ph type="title"/>
          </p:nvPr>
        </p:nvSpPr>
        <p:spPr/>
        <p:txBody>
          <a:bodyPr/>
          <a:lstStyle/>
          <a:p>
            <a:r>
              <a:rPr lang="en-GB" dirty="0"/>
              <a:t>Must be completed</a:t>
            </a:r>
          </a:p>
        </p:txBody>
      </p:sp>
    </p:spTree>
    <p:extLst>
      <p:ext uri="{BB962C8B-B14F-4D97-AF65-F5344CB8AC3E}">
        <p14:creationId xmlns:p14="http://schemas.microsoft.com/office/powerpoint/2010/main" val="14051405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B2B6-309E-4940-A215-253C86DA3DC5}"/>
              </a:ext>
            </a:extLst>
          </p:cNvPr>
          <p:cNvSpPr>
            <a:spLocks noGrp="1"/>
          </p:cNvSpPr>
          <p:nvPr>
            <p:ph type="title"/>
          </p:nvPr>
        </p:nvSpPr>
        <p:spPr>
          <a:xfrm>
            <a:off x="249120" y="711184"/>
            <a:ext cx="8280000" cy="828000"/>
          </a:xfrm>
        </p:spPr>
        <p:txBody>
          <a:bodyPr/>
          <a:lstStyle/>
          <a:p>
            <a:r>
              <a:rPr lang="en-US" dirty="0"/>
              <a:t>Primary Priorities for 24-25</a:t>
            </a:r>
          </a:p>
        </p:txBody>
      </p:sp>
      <p:sp>
        <p:nvSpPr>
          <p:cNvPr id="3" name="Content Placeholder 2">
            <a:extLst>
              <a:ext uri="{FF2B5EF4-FFF2-40B4-BE49-F238E27FC236}">
                <a16:creationId xmlns:a16="http://schemas.microsoft.com/office/drawing/2014/main" id="{08B3CB7E-81ED-6347-B9B2-B2AA4CFED08B}"/>
              </a:ext>
            </a:extLst>
          </p:cNvPr>
          <p:cNvSpPr>
            <a:spLocks noGrp="1"/>
          </p:cNvSpPr>
          <p:nvPr>
            <p:ph idx="1"/>
          </p:nvPr>
        </p:nvSpPr>
        <p:spPr>
          <a:xfrm>
            <a:off x="249120" y="1772816"/>
            <a:ext cx="11216640" cy="3960000"/>
          </a:xfrm>
        </p:spPr>
        <p:txBody>
          <a:bodyPr/>
          <a:lstStyle/>
          <a:p>
            <a:pPr algn="l" rtl="0" fontAlgn="base">
              <a:lnSpc>
                <a:spcPts val="2700"/>
              </a:lnSpc>
              <a:buFont typeface="+mj-lt"/>
              <a:buAutoNum type="arabicPeriod"/>
            </a:pPr>
            <a:r>
              <a:rPr lang="en-GB" b="0" i="0" u="none" strike="noStrike" dirty="0">
                <a:solidFill>
                  <a:srgbClr val="000000"/>
                </a:solidFill>
                <a:effectLst/>
                <a:latin typeface="Arial" panose="020B0604020202020204" pitchFamily="34" charset="0"/>
              </a:rPr>
              <a:t>Establish mechanisms for educating RPTs about their use of </a:t>
            </a:r>
            <a:r>
              <a:rPr lang="en-GB" b="0" i="0" u="none" strike="noStrike" dirty="0" err="1">
                <a:solidFill>
                  <a:srgbClr val="000000"/>
                </a:solidFill>
                <a:effectLst/>
                <a:latin typeface="Arial" panose="020B0604020202020204" pitchFamily="34" charset="0"/>
              </a:rPr>
              <a:t>GenAI</a:t>
            </a:r>
            <a:r>
              <a:rPr lang="en-GB" b="0" i="0" u="none" strike="noStrike" dirty="0">
                <a:solidFill>
                  <a:srgbClr val="000000"/>
                </a:solidFill>
                <a:effectLst/>
                <a:latin typeface="Arial" panose="020B0604020202020204" pitchFamily="34" charset="0"/>
              </a:rPr>
              <a:t> as teaching professionals.</a:t>
            </a:r>
            <a:r>
              <a:rPr lang="en-US" b="0" i="0" dirty="0">
                <a:solidFill>
                  <a:srgbClr val="50535A"/>
                </a:solidFill>
                <a:effectLst/>
                <a:latin typeface="Arial" panose="020B0604020202020204" pitchFamily="34" charset="0"/>
              </a:rPr>
              <a:t>​</a:t>
            </a:r>
            <a:endParaRPr lang="en-US" sz="3200" b="0" i="0" dirty="0">
              <a:solidFill>
                <a:srgbClr val="50535A"/>
              </a:solidFill>
              <a:effectLst/>
              <a:latin typeface="Arial" panose="020B0604020202020204" pitchFamily="34" charset="0"/>
            </a:endParaRPr>
          </a:p>
          <a:p>
            <a:pPr algn="l" rtl="0" fontAlgn="base">
              <a:lnSpc>
                <a:spcPts val="2700"/>
              </a:lnSpc>
              <a:buFont typeface="+mj-lt"/>
              <a:buAutoNum type="arabicPeriod"/>
            </a:pPr>
            <a:r>
              <a:rPr lang="en-GB" b="0" i="0" u="none" strike="noStrike" dirty="0">
                <a:solidFill>
                  <a:srgbClr val="000000"/>
                </a:solidFill>
                <a:effectLst/>
                <a:latin typeface="Arial" panose="020B0604020202020204" pitchFamily="34" charset="0"/>
              </a:rPr>
              <a:t>Embed subject monitoring of placement performance to establish a strong feedback loop.</a:t>
            </a:r>
            <a:r>
              <a:rPr lang="en-US" b="0" i="0" dirty="0">
                <a:solidFill>
                  <a:srgbClr val="50535A"/>
                </a:solidFill>
                <a:effectLst/>
                <a:latin typeface="Arial" panose="020B0604020202020204" pitchFamily="34" charset="0"/>
              </a:rPr>
              <a:t>​</a:t>
            </a:r>
            <a:endParaRPr lang="en-US" sz="3200" b="0" i="0" dirty="0">
              <a:solidFill>
                <a:srgbClr val="50535A"/>
              </a:solidFill>
              <a:effectLst/>
              <a:latin typeface="Arial" panose="020B0604020202020204" pitchFamily="34" charset="0"/>
            </a:endParaRPr>
          </a:p>
          <a:p>
            <a:pPr algn="l" rtl="0" fontAlgn="base">
              <a:lnSpc>
                <a:spcPts val="2475"/>
              </a:lnSpc>
              <a:buFont typeface="+mj-lt"/>
              <a:buAutoNum type="arabicPeriod"/>
            </a:pPr>
            <a:r>
              <a:rPr lang="en-GB" b="0" i="0" u="none" strike="noStrike" dirty="0">
                <a:solidFill>
                  <a:srgbClr val="000000"/>
                </a:solidFill>
                <a:effectLst/>
                <a:latin typeface="Arial" panose="020B0604020202020204" pitchFamily="34" charset="0"/>
              </a:rPr>
              <a:t>To strengthen the Primary ITE partnership through providing induction and support for ITTCos.</a:t>
            </a:r>
            <a:r>
              <a:rPr lang="en-US" b="0" i="0" dirty="0">
                <a:solidFill>
                  <a:srgbClr val="50535A"/>
                </a:solidFill>
                <a:effectLst/>
                <a:latin typeface="Arial" panose="020B0604020202020204" pitchFamily="34" charset="0"/>
              </a:rPr>
              <a:t>​</a:t>
            </a:r>
            <a:endParaRPr lang="en-US" sz="3200" b="0" i="0" dirty="0">
              <a:solidFill>
                <a:srgbClr val="50535A"/>
              </a:solidFill>
              <a:effectLst/>
              <a:latin typeface="Arial" panose="020B0604020202020204" pitchFamily="34" charset="0"/>
            </a:endParaRPr>
          </a:p>
          <a:p>
            <a:pPr algn="l" rtl="0" fontAlgn="base">
              <a:lnSpc>
                <a:spcPts val="2475"/>
              </a:lnSpc>
              <a:buFont typeface="+mj-lt"/>
              <a:buAutoNum type="arabicPeriod"/>
            </a:pPr>
            <a:r>
              <a:rPr lang="en-GB" b="0" i="0" u="none" strike="noStrike" dirty="0">
                <a:solidFill>
                  <a:srgbClr val="000000"/>
                </a:solidFill>
                <a:effectLst/>
                <a:latin typeface="Arial" panose="020B0604020202020204" pitchFamily="34" charset="0"/>
              </a:rPr>
              <a:t>To evaluate SEND provision across the programmes </a:t>
            </a:r>
          </a:p>
          <a:p>
            <a:pPr algn="l" rtl="0" fontAlgn="base">
              <a:lnSpc>
                <a:spcPts val="2475"/>
              </a:lnSpc>
              <a:buFont typeface="+mj-lt"/>
              <a:buAutoNum type="arabicPeriod"/>
            </a:pPr>
            <a:endParaRPr lang="en-GB" dirty="0">
              <a:solidFill>
                <a:srgbClr val="000000"/>
              </a:solidFill>
            </a:endParaRPr>
          </a:p>
          <a:p>
            <a:pPr marL="0" indent="0" algn="l" rtl="0" fontAlgn="base">
              <a:lnSpc>
                <a:spcPts val="2475"/>
              </a:lnSpc>
              <a:buNone/>
            </a:pPr>
            <a:r>
              <a:rPr lang="en-GB" b="0" i="0" dirty="0">
                <a:solidFill>
                  <a:srgbClr val="000000"/>
                </a:solidFill>
                <a:effectLst/>
                <a:latin typeface="Arial" panose="020B0604020202020204" pitchFamily="34" charset="0"/>
              </a:rPr>
              <a:t>Primary PG specific:</a:t>
            </a:r>
          </a:p>
          <a:p>
            <a:pPr marL="342900" indent="-342900" algn="l" rtl="0" fontAlgn="base">
              <a:lnSpc>
                <a:spcPts val="2475"/>
              </a:lnSpc>
              <a:buFont typeface="+mj-lt"/>
              <a:buAutoNum type="arabicPeriod"/>
            </a:pPr>
            <a:r>
              <a:rPr lang="en-GB" b="0" i="0" u="none" strike="noStrike" dirty="0">
                <a:solidFill>
                  <a:srgbClr val="000000"/>
                </a:solidFill>
                <a:effectLst/>
                <a:latin typeface="Arial" panose="020B0604020202020204" pitchFamily="34" charset="0"/>
              </a:rPr>
              <a:t>To bring the outcomes of BAME students in line with their peers</a:t>
            </a:r>
            <a:r>
              <a:rPr lang="en-US" b="0" i="0" dirty="0">
                <a:solidFill>
                  <a:srgbClr val="50535A"/>
                </a:solidFill>
                <a:effectLst/>
                <a:latin typeface="Arial" panose="020B0604020202020204" pitchFamily="34" charset="0"/>
              </a:rPr>
              <a:t>​</a:t>
            </a:r>
            <a:endParaRPr lang="en-US" sz="3200" b="0" i="0" dirty="0">
              <a:solidFill>
                <a:srgbClr val="50535A"/>
              </a:solidFill>
              <a:effectLst/>
              <a:latin typeface="Arial" panose="020B0604020202020204" pitchFamily="34" charset="0"/>
            </a:endParaRPr>
          </a:p>
          <a:p>
            <a:pPr marL="342900" indent="-342900" algn="l" rtl="0" fontAlgn="base">
              <a:lnSpc>
                <a:spcPts val="2475"/>
              </a:lnSpc>
              <a:buFont typeface="+mj-lt"/>
              <a:buAutoNum type="arabicPeriod"/>
            </a:pPr>
            <a:r>
              <a:rPr lang="en-GB" b="0" i="0" u="none" strike="noStrike" dirty="0">
                <a:solidFill>
                  <a:srgbClr val="000000"/>
                </a:solidFill>
                <a:effectLst/>
                <a:latin typeface="Arial" panose="020B0604020202020204" pitchFamily="34" charset="0"/>
              </a:rPr>
              <a:t>To effectively work with Lead Partners in the delivery of the new programme</a:t>
            </a:r>
            <a:r>
              <a:rPr lang="en-US" b="0" i="0" dirty="0">
                <a:solidFill>
                  <a:srgbClr val="50535A"/>
                </a:solidFill>
                <a:effectLst/>
                <a:latin typeface="Arial" panose="020B0604020202020204" pitchFamily="34" charset="0"/>
              </a:rPr>
              <a:t>​</a:t>
            </a:r>
            <a:endParaRPr lang="en-US" sz="3200" b="0" i="0" dirty="0">
              <a:solidFill>
                <a:srgbClr val="50535A"/>
              </a:solidFill>
              <a:effectLst/>
              <a:latin typeface="Arial" panose="020B0604020202020204" pitchFamily="34" charset="0"/>
            </a:endParaRPr>
          </a:p>
          <a:p>
            <a:pPr marL="342900" indent="-342900" algn="l" rtl="0" fontAlgn="base">
              <a:lnSpc>
                <a:spcPts val="2475"/>
              </a:lnSpc>
              <a:buFont typeface="+mj-lt"/>
              <a:buAutoNum type="arabicPeriod"/>
            </a:pPr>
            <a:r>
              <a:rPr lang="en-GB" b="0" i="0" u="none" strike="noStrike" dirty="0">
                <a:solidFill>
                  <a:srgbClr val="000000"/>
                </a:solidFill>
                <a:effectLst/>
                <a:latin typeface="Arial" panose="020B0604020202020204" pitchFamily="34" charset="0"/>
              </a:rPr>
              <a:t>To implement </a:t>
            </a:r>
            <a:r>
              <a:rPr lang="en-GB" b="0" i="0" u="none" strike="noStrike" dirty="0" err="1">
                <a:solidFill>
                  <a:srgbClr val="000000"/>
                </a:solidFill>
                <a:effectLst/>
                <a:latin typeface="Arial" panose="020B0604020202020204" pitchFamily="34" charset="0"/>
              </a:rPr>
              <a:t>ITaPs</a:t>
            </a:r>
            <a:r>
              <a:rPr lang="en-GB" b="0" i="0" u="none" strike="noStrike" dirty="0">
                <a:solidFill>
                  <a:srgbClr val="000000"/>
                </a:solidFill>
                <a:effectLst/>
                <a:latin typeface="Arial" panose="020B0604020202020204" pitchFamily="34" charset="0"/>
              </a:rPr>
              <a:t> on the programme</a:t>
            </a:r>
            <a:endParaRPr lang="en-US" sz="3200" b="0" i="0" dirty="0">
              <a:solidFill>
                <a:srgbClr val="50535A"/>
              </a:solidFill>
              <a:effectLst/>
              <a:latin typeface="Arial" panose="020B0604020202020204" pitchFamily="34" charset="0"/>
            </a:endParaRPr>
          </a:p>
          <a:p>
            <a:pPr marL="0" indent="0" algn="l" rtl="0" fontAlgn="base">
              <a:lnSpc>
                <a:spcPts val="2475"/>
              </a:lnSpc>
              <a:buNone/>
            </a:pPr>
            <a:endParaRPr lang="en-US" b="0" i="0" dirty="0">
              <a:solidFill>
                <a:srgbClr val="50535A"/>
              </a:solidFill>
              <a:effectLst/>
              <a:latin typeface="Arial" panose="020B060402020202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274099DE-5B1C-0344-8661-D2F529E4CA11}"/>
              </a:ext>
            </a:extLst>
          </p:cNvPr>
          <p:cNvSpPr>
            <a:spLocks noGrp="1"/>
          </p:cNvSpPr>
          <p:nvPr>
            <p:ph type="sldNum" sz="quarter" idx="10"/>
          </p:nvPr>
        </p:nvSpPr>
        <p:spPr/>
        <p:txBody>
          <a:bodyPr/>
          <a:lstStyle/>
          <a:p>
            <a:fld id="{DCF6A46F-80AB-49F3-8C7E-9717ED945456}" type="slidenum">
              <a:rPr lang="en-GB" altLang="en-US" smtClean="0"/>
              <a:pPr/>
              <a:t>4</a:t>
            </a:fld>
            <a:endParaRPr lang="en-GB" altLang="en-US"/>
          </a:p>
        </p:txBody>
      </p:sp>
    </p:spTree>
    <p:extLst>
      <p:ext uri="{BB962C8B-B14F-4D97-AF65-F5344CB8AC3E}">
        <p14:creationId xmlns:p14="http://schemas.microsoft.com/office/powerpoint/2010/main" val="3659164144"/>
      </p:ext>
    </p:extLst>
  </p:cSld>
  <p:clrMapOvr>
    <a:masterClrMapping/>
  </p:clrMapOvr>
  <p:transition advTm="71552">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A63A0A-0EBF-C262-2225-2D4FB9A902A0}"/>
              </a:ext>
            </a:extLst>
          </p:cNvPr>
          <p:cNvSpPr>
            <a:spLocks noGrp="1"/>
          </p:cNvSpPr>
          <p:nvPr>
            <p:ph type="sldNum" sz="quarter" idx="10"/>
          </p:nvPr>
        </p:nvSpPr>
        <p:spPr/>
        <p:txBody>
          <a:bodyPr/>
          <a:lstStyle/>
          <a:p>
            <a:fld id="{DCF6A46F-80AB-49F3-8C7E-9717ED945456}" type="slidenum">
              <a:rPr lang="en-GB" altLang="en-US" smtClean="0"/>
              <a:pPr/>
              <a:t>40</a:t>
            </a:fld>
            <a:endParaRPr lang="en-GB" altLang="en-US"/>
          </a:p>
        </p:txBody>
      </p:sp>
      <p:sp>
        <p:nvSpPr>
          <p:cNvPr id="4" name="Title 3">
            <a:extLst>
              <a:ext uri="{FF2B5EF4-FFF2-40B4-BE49-F238E27FC236}">
                <a16:creationId xmlns:a16="http://schemas.microsoft.com/office/drawing/2014/main" id="{43299B9E-59B7-8189-6376-0F783887CAE5}"/>
              </a:ext>
            </a:extLst>
          </p:cNvPr>
          <p:cNvSpPr>
            <a:spLocks noGrp="1"/>
          </p:cNvSpPr>
          <p:nvPr>
            <p:ph type="title"/>
          </p:nvPr>
        </p:nvSpPr>
        <p:spPr>
          <a:xfrm>
            <a:off x="242610" y="337519"/>
            <a:ext cx="11040000" cy="828000"/>
          </a:xfrm>
        </p:spPr>
        <p:txBody>
          <a:bodyPr/>
          <a:lstStyle/>
          <a:p>
            <a:r>
              <a:rPr lang="en-GB" dirty="0"/>
              <a:t>Targets for the following week</a:t>
            </a:r>
          </a:p>
        </p:txBody>
      </p:sp>
      <p:sp>
        <p:nvSpPr>
          <p:cNvPr id="5" name="Content Placeholder 4">
            <a:extLst>
              <a:ext uri="{FF2B5EF4-FFF2-40B4-BE49-F238E27FC236}">
                <a16:creationId xmlns:a16="http://schemas.microsoft.com/office/drawing/2014/main" id="{3931209E-0842-21B2-0E9C-7F2D2612331F}"/>
              </a:ext>
            </a:extLst>
          </p:cNvPr>
          <p:cNvSpPr>
            <a:spLocks noGrp="1"/>
          </p:cNvSpPr>
          <p:nvPr>
            <p:ph idx="1"/>
          </p:nvPr>
        </p:nvSpPr>
        <p:spPr>
          <a:xfrm>
            <a:off x="278178" y="1422440"/>
            <a:ext cx="11040000" cy="3960000"/>
          </a:xfrm>
        </p:spPr>
        <p:txBody>
          <a:bodyPr/>
          <a:lstStyle/>
          <a:p>
            <a:r>
              <a:rPr lang="en-GB" dirty="0"/>
              <a:t>One target must be subject knowledge specific, using the Good Practice Guide as a support</a:t>
            </a:r>
          </a:p>
          <a:p>
            <a:r>
              <a:rPr lang="en-GB" dirty="0"/>
              <a:t>Must be linked to a Teachers’ Standard</a:t>
            </a:r>
          </a:p>
          <a:p>
            <a:r>
              <a:rPr lang="en-GB" b="1" dirty="0"/>
              <a:t>See Module 2.1 of the mentor curriculum – strongly recommended </a:t>
            </a:r>
          </a:p>
          <a:p>
            <a:pPr marL="0" indent="0">
              <a:buNone/>
            </a:pPr>
            <a:endParaRPr lang="en-GB" dirty="0"/>
          </a:p>
        </p:txBody>
      </p:sp>
      <p:pic>
        <p:nvPicPr>
          <p:cNvPr id="8" name="Picture 7">
            <a:extLst>
              <a:ext uri="{FF2B5EF4-FFF2-40B4-BE49-F238E27FC236}">
                <a16:creationId xmlns:a16="http://schemas.microsoft.com/office/drawing/2014/main" id="{4E5E0693-1513-4B43-E448-5A8506205D5B}"/>
              </a:ext>
            </a:extLst>
          </p:cNvPr>
          <p:cNvPicPr>
            <a:picLocks noChangeAspect="1"/>
          </p:cNvPicPr>
          <p:nvPr/>
        </p:nvPicPr>
        <p:blipFill>
          <a:blip r:embed="rId3"/>
          <a:stretch>
            <a:fillRect/>
          </a:stretch>
        </p:blipFill>
        <p:spPr>
          <a:xfrm>
            <a:off x="447494" y="3212976"/>
            <a:ext cx="11297011" cy="3024336"/>
          </a:xfrm>
          <a:prstGeom prst="rect">
            <a:avLst/>
          </a:prstGeom>
        </p:spPr>
      </p:pic>
      <p:sp>
        <p:nvSpPr>
          <p:cNvPr id="2" name="Arrow: Down 1">
            <a:extLst>
              <a:ext uri="{FF2B5EF4-FFF2-40B4-BE49-F238E27FC236}">
                <a16:creationId xmlns:a16="http://schemas.microsoft.com/office/drawing/2014/main" id="{D11CC290-4F5F-3565-DBD7-9D7369E9527C}"/>
              </a:ext>
            </a:extLst>
          </p:cNvPr>
          <p:cNvSpPr/>
          <p:nvPr/>
        </p:nvSpPr>
        <p:spPr>
          <a:xfrm>
            <a:off x="10704701" y="2402428"/>
            <a:ext cx="598651" cy="648072"/>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6" name="Rectangle 5">
            <a:extLst>
              <a:ext uri="{FF2B5EF4-FFF2-40B4-BE49-F238E27FC236}">
                <a16:creationId xmlns:a16="http://schemas.microsoft.com/office/drawing/2014/main" id="{89114302-FBF0-B876-5E71-F7B8289E34CC}"/>
              </a:ext>
            </a:extLst>
          </p:cNvPr>
          <p:cNvSpPr/>
          <p:nvPr/>
        </p:nvSpPr>
        <p:spPr>
          <a:xfrm>
            <a:off x="10409065" y="3302620"/>
            <a:ext cx="1189921" cy="646331"/>
          </a:xfrm>
          <a:prstGeom prst="rect">
            <a:avLst/>
          </a:prstGeom>
          <a:solidFill>
            <a:schemeClr val="accent1"/>
          </a:solidFill>
          <a:ln w="38100">
            <a:solidFill>
              <a:schemeClr val="accent1"/>
            </a:solidFill>
          </a:ln>
        </p:spPr>
        <p:txBody>
          <a:bodyPr wrap="square" rtlCol="0" anchor="ctr">
            <a:spAutoFit/>
          </a:bodyPr>
          <a:lstStyle/>
          <a:p>
            <a:pPr algn="ctr"/>
            <a:r>
              <a:rPr lang="en-GB" sz="1800" dirty="0">
                <a:solidFill>
                  <a:schemeClr val="tx2"/>
                </a:solidFill>
                <a:latin typeface="+mn-lt"/>
              </a:rPr>
              <a:t>Teacher Standard</a:t>
            </a:r>
          </a:p>
        </p:txBody>
      </p:sp>
    </p:spTree>
    <p:extLst>
      <p:ext uri="{BB962C8B-B14F-4D97-AF65-F5344CB8AC3E}">
        <p14:creationId xmlns:p14="http://schemas.microsoft.com/office/powerpoint/2010/main" val="273457542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9DCDEC-FA77-CD6E-5C4B-E69BB6C77770}"/>
              </a:ext>
            </a:extLst>
          </p:cNvPr>
          <p:cNvSpPr>
            <a:spLocks noGrp="1"/>
          </p:cNvSpPr>
          <p:nvPr>
            <p:ph type="sldNum" sz="quarter" idx="10"/>
          </p:nvPr>
        </p:nvSpPr>
        <p:spPr>
          <a:xfrm>
            <a:off x="10704701"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41</a:t>
            </a:fld>
            <a:endParaRPr lang="en-GB" altLang="en-US"/>
          </a:p>
        </p:txBody>
      </p:sp>
      <p:pic>
        <p:nvPicPr>
          <p:cNvPr id="6" name="Video 5" descr="People Planning">
            <a:extLst>
              <a:ext uri="{FF2B5EF4-FFF2-40B4-BE49-F238E27FC236}">
                <a16:creationId xmlns:a16="http://schemas.microsoft.com/office/drawing/2014/main" id="{ABB19A9C-5F6F-9862-65CB-34CCE5716D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188" r="-1" b="11453"/>
          <a:stretch/>
        </p:blipFill>
        <p:spPr>
          <a:xfrm>
            <a:off x="20" y="10"/>
            <a:ext cx="12191980" cy="5664194"/>
          </a:xfrm>
          <a:prstGeom prst="rect">
            <a:avLst/>
          </a:prstGeom>
          <a:noFill/>
          <a:ln>
            <a:noFill/>
          </a:ln>
        </p:spPr>
      </p:pic>
      <p:sp>
        <p:nvSpPr>
          <p:cNvPr id="4" name="Title 3">
            <a:extLst>
              <a:ext uri="{FF2B5EF4-FFF2-40B4-BE49-F238E27FC236}">
                <a16:creationId xmlns:a16="http://schemas.microsoft.com/office/drawing/2014/main" id="{4D8E0866-11FB-B903-7E04-799DF2437C9F}"/>
              </a:ext>
            </a:extLst>
          </p:cNvPr>
          <p:cNvSpPr>
            <a:spLocks noGrp="1"/>
          </p:cNvSpPr>
          <p:nvPr>
            <p:ph type="title"/>
          </p:nvPr>
        </p:nvSpPr>
        <p:spPr>
          <a:xfrm>
            <a:off x="335360" y="5785870"/>
            <a:ext cx="11425269" cy="955498"/>
          </a:xfrm>
        </p:spPr>
        <p:txBody>
          <a:bodyPr wrap="square" anchor="t">
            <a:normAutofit/>
          </a:bodyPr>
          <a:lstStyle/>
          <a:p>
            <a:r>
              <a:rPr lang="en-GB" dirty="0"/>
              <a:t>Assessment of the placement</a:t>
            </a:r>
          </a:p>
        </p:txBody>
      </p:sp>
    </p:spTree>
    <p:extLst>
      <p:ext uri="{BB962C8B-B14F-4D97-AF65-F5344CB8AC3E}">
        <p14:creationId xmlns:p14="http://schemas.microsoft.com/office/powerpoint/2010/main" val="700285408"/>
      </p:ext>
    </p:extLst>
  </p:cSld>
  <p:clrMapOvr>
    <a:masterClrMapping/>
  </p:clrMapOvr>
  <p:transition advTm="27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extLst>
    <p:ext uri="{E180D4A7-C9FB-4DFB-919C-405C955672EB}">
      <p14:showEvtLst xmlns:p14="http://schemas.microsoft.com/office/powerpoint/2010/main">
        <p14:playEvt time="114" objId="6"/>
        <p14:stopEvt time="2140" objId="6"/>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5DC0EA-A05F-A21A-9A99-5599162F471A}"/>
              </a:ext>
            </a:extLst>
          </p:cNvPr>
          <p:cNvSpPr>
            <a:spLocks noGrp="1"/>
          </p:cNvSpPr>
          <p:nvPr>
            <p:ph idx="1"/>
          </p:nvPr>
        </p:nvSpPr>
        <p:spPr>
          <a:xfrm>
            <a:off x="407368" y="1989280"/>
            <a:ext cx="11040000" cy="3960000"/>
          </a:xfrm>
        </p:spPr>
        <p:txBody>
          <a:bodyPr/>
          <a:lstStyle/>
          <a:p>
            <a:r>
              <a:rPr lang="en-GB" dirty="0"/>
              <a:t>Online</a:t>
            </a:r>
          </a:p>
          <a:p>
            <a:r>
              <a:rPr lang="en-GB" dirty="0"/>
              <a:t>Approximately 1 hour with RPT and mentor</a:t>
            </a:r>
          </a:p>
          <a:p>
            <a:r>
              <a:rPr lang="en-GB" dirty="0"/>
              <a:t>RPT will write Progress Review against all strands</a:t>
            </a:r>
          </a:p>
          <a:p>
            <a:r>
              <a:rPr lang="en-GB" dirty="0"/>
              <a:t>Mentor and RPT will write Spring Interim AoP tab</a:t>
            </a:r>
          </a:p>
          <a:p>
            <a:r>
              <a:rPr lang="en-GB" dirty="0"/>
              <a:t>You will agree assessment against each strand and if </a:t>
            </a:r>
            <a:r>
              <a:rPr lang="en-GB" b="1" dirty="0"/>
              <a:t>on track </a:t>
            </a:r>
            <a:r>
              <a:rPr lang="en-GB" dirty="0"/>
              <a:t>to meet</a:t>
            </a:r>
          </a:p>
          <a:p>
            <a:r>
              <a:rPr lang="en-GB" dirty="0"/>
              <a:t>Any genuine ‘Not Met’s will require an ESF</a:t>
            </a:r>
          </a:p>
          <a:p>
            <a:r>
              <a:rPr lang="en-GB" dirty="0"/>
              <a:t>Review any current ESFs</a:t>
            </a:r>
          </a:p>
          <a:p>
            <a:r>
              <a:rPr lang="en-GB" dirty="0"/>
              <a:t>Check SBTs</a:t>
            </a:r>
          </a:p>
          <a:p>
            <a:r>
              <a:rPr lang="en-GB" dirty="0"/>
              <a:t>Agree timetable for reminder of placement building up role and teaching</a:t>
            </a:r>
          </a:p>
          <a:p>
            <a:r>
              <a:rPr lang="en-GB" dirty="0"/>
              <a:t>Complete post visit form (coming soon) ready for Summer board</a:t>
            </a:r>
          </a:p>
          <a:p>
            <a:endParaRPr lang="en-GB" dirty="0"/>
          </a:p>
        </p:txBody>
      </p:sp>
      <p:sp>
        <p:nvSpPr>
          <p:cNvPr id="3" name="Slide Number Placeholder 2">
            <a:extLst>
              <a:ext uri="{FF2B5EF4-FFF2-40B4-BE49-F238E27FC236}">
                <a16:creationId xmlns:a16="http://schemas.microsoft.com/office/drawing/2014/main" id="{CA65DC9C-8356-936F-2A80-E423760B4FDC}"/>
              </a:ext>
            </a:extLst>
          </p:cNvPr>
          <p:cNvSpPr>
            <a:spLocks noGrp="1"/>
          </p:cNvSpPr>
          <p:nvPr>
            <p:ph type="sldNum" sz="quarter" idx="10"/>
          </p:nvPr>
        </p:nvSpPr>
        <p:spPr/>
        <p:txBody>
          <a:bodyPr/>
          <a:lstStyle/>
          <a:p>
            <a:fld id="{DCF6A46F-80AB-49F3-8C7E-9717ED945456}" type="slidenum">
              <a:rPr lang="en-GB" altLang="en-US" smtClean="0"/>
              <a:pPr/>
              <a:t>42</a:t>
            </a:fld>
            <a:endParaRPr lang="en-GB" altLang="en-US"/>
          </a:p>
        </p:txBody>
      </p:sp>
      <p:sp>
        <p:nvSpPr>
          <p:cNvPr id="4" name="Title 3">
            <a:extLst>
              <a:ext uri="{FF2B5EF4-FFF2-40B4-BE49-F238E27FC236}">
                <a16:creationId xmlns:a16="http://schemas.microsoft.com/office/drawing/2014/main" id="{4BECD7F3-BE2E-1A57-26EC-4239BF877929}"/>
              </a:ext>
            </a:extLst>
          </p:cNvPr>
          <p:cNvSpPr>
            <a:spLocks noGrp="1"/>
          </p:cNvSpPr>
          <p:nvPr>
            <p:ph type="title"/>
          </p:nvPr>
        </p:nvSpPr>
        <p:spPr>
          <a:xfrm>
            <a:off x="407368" y="908720"/>
            <a:ext cx="11040000" cy="828000"/>
          </a:xfrm>
        </p:spPr>
        <p:txBody>
          <a:bodyPr/>
          <a:lstStyle/>
          <a:p>
            <a:r>
              <a:rPr lang="en-GB" dirty="0"/>
              <a:t>Placement Tutorial – Week 3</a:t>
            </a:r>
          </a:p>
        </p:txBody>
      </p:sp>
    </p:spTree>
    <p:extLst>
      <p:ext uri="{BB962C8B-B14F-4D97-AF65-F5344CB8AC3E}">
        <p14:creationId xmlns:p14="http://schemas.microsoft.com/office/powerpoint/2010/main" val="1258303997"/>
      </p:ext>
    </p:extLst>
  </p:cSld>
  <p:clrMapOvr>
    <a:masterClrMapping/>
  </p:clrMapOvr>
  <p:transition advTm="126738">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49E08D-3A8B-42F6-B01A-6A49F69D9DBC}"/>
              </a:ext>
            </a:extLst>
          </p:cNvPr>
          <p:cNvSpPr>
            <a:spLocks noGrp="1"/>
          </p:cNvSpPr>
          <p:nvPr>
            <p:ph idx="1"/>
          </p:nvPr>
        </p:nvSpPr>
        <p:spPr>
          <a:xfrm>
            <a:off x="335359" y="1916832"/>
            <a:ext cx="11271041" cy="3960000"/>
          </a:xfrm>
        </p:spPr>
        <p:txBody>
          <a:bodyPr/>
          <a:lstStyle/>
          <a:p>
            <a:r>
              <a:rPr lang="en-GB" dirty="0"/>
              <a:t>Face to face </a:t>
            </a:r>
          </a:p>
          <a:p>
            <a:r>
              <a:rPr lang="en-GB" dirty="0"/>
              <a:t>Approximately 2 hours – lesson observation with mentor leading post lesson discussion</a:t>
            </a:r>
          </a:p>
          <a:p>
            <a:r>
              <a:rPr lang="en-GB" dirty="0"/>
              <a:t>RPT will complete Progress Review</a:t>
            </a:r>
          </a:p>
          <a:p>
            <a:r>
              <a:rPr lang="en-GB" dirty="0"/>
              <a:t>Mentor and RPT complete AoP</a:t>
            </a:r>
          </a:p>
          <a:p>
            <a:r>
              <a:rPr lang="en-GB" dirty="0"/>
              <a:t>Agree assessment against each standard in visit and observe teach / post lesson discussion</a:t>
            </a:r>
          </a:p>
          <a:p>
            <a:r>
              <a:rPr lang="en-GB" dirty="0"/>
              <a:t>Review ESFs, SBTs and portfolio complete</a:t>
            </a:r>
          </a:p>
          <a:p>
            <a:r>
              <a:rPr lang="en-GB" dirty="0"/>
              <a:t>Complete references post visit</a:t>
            </a:r>
          </a:p>
          <a:p>
            <a:r>
              <a:rPr lang="en-GB" dirty="0"/>
              <a:t>Agree targets for ECT form</a:t>
            </a:r>
          </a:p>
          <a:p>
            <a:r>
              <a:rPr lang="en-GB" dirty="0"/>
              <a:t>Screen cast regarding process coming soon!</a:t>
            </a:r>
          </a:p>
        </p:txBody>
      </p:sp>
      <p:sp>
        <p:nvSpPr>
          <p:cNvPr id="3" name="Slide Number Placeholder 2">
            <a:extLst>
              <a:ext uri="{FF2B5EF4-FFF2-40B4-BE49-F238E27FC236}">
                <a16:creationId xmlns:a16="http://schemas.microsoft.com/office/drawing/2014/main" id="{4C5825A4-58F5-4493-B017-2F684429FE41}"/>
              </a:ext>
            </a:extLst>
          </p:cNvPr>
          <p:cNvSpPr>
            <a:spLocks noGrp="1"/>
          </p:cNvSpPr>
          <p:nvPr>
            <p:ph type="sldNum" sz="quarter" idx="10"/>
          </p:nvPr>
        </p:nvSpPr>
        <p:spPr/>
        <p:txBody>
          <a:bodyPr/>
          <a:lstStyle/>
          <a:p>
            <a:fld id="{DCF6A46F-80AB-49F3-8C7E-9717ED945456}" type="slidenum">
              <a:rPr lang="en-GB" altLang="en-US" smtClean="0"/>
              <a:pPr/>
              <a:t>43</a:t>
            </a:fld>
            <a:endParaRPr lang="en-GB" altLang="en-US"/>
          </a:p>
        </p:txBody>
      </p:sp>
      <p:sp>
        <p:nvSpPr>
          <p:cNvPr id="4" name="Title 3">
            <a:extLst>
              <a:ext uri="{FF2B5EF4-FFF2-40B4-BE49-F238E27FC236}">
                <a16:creationId xmlns:a16="http://schemas.microsoft.com/office/drawing/2014/main" id="{03977328-7BB7-41EA-8E9D-422CBF250602}"/>
              </a:ext>
            </a:extLst>
          </p:cNvPr>
          <p:cNvSpPr>
            <a:spLocks noGrp="1"/>
          </p:cNvSpPr>
          <p:nvPr>
            <p:ph type="title"/>
          </p:nvPr>
        </p:nvSpPr>
        <p:spPr>
          <a:xfrm>
            <a:off x="335360" y="764704"/>
            <a:ext cx="8280000" cy="828000"/>
          </a:xfrm>
        </p:spPr>
        <p:txBody>
          <a:bodyPr/>
          <a:lstStyle/>
          <a:p>
            <a:r>
              <a:rPr lang="en-GB" dirty="0"/>
              <a:t>Progress Review</a:t>
            </a:r>
          </a:p>
        </p:txBody>
      </p:sp>
    </p:spTree>
    <p:extLst>
      <p:ext uri="{BB962C8B-B14F-4D97-AF65-F5344CB8AC3E}">
        <p14:creationId xmlns:p14="http://schemas.microsoft.com/office/powerpoint/2010/main" val="3656672997"/>
      </p:ext>
    </p:extLst>
  </p:cSld>
  <p:clrMapOvr>
    <a:masterClrMapping/>
  </p:clrMapOvr>
  <p:transition advTm="68812">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60648"/>
            <a:ext cx="8280000" cy="828000"/>
          </a:xfrm>
        </p:spPr>
        <p:txBody>
          <a:bodyPr/>
          <a:lstStyle/>
          <a:p>
            <a:r>
              <a:rPr lang="en-US" dirty="0"/>
              <a:t>Extra Support (ESF)</a:t>
            </a:r>
            <a:br>
              <a:rPr lang="en-US" dirty="0"/>
            </a:br>
            <a:r>
              <a:rPr lang="en-US" sz="2000" dirty="0"/>
              <a:t>(RPT slide)</a:t>
            </a:r>
          </a:p>
        </p:txBody>
      </p:sp>
      <p:sp>
        <p:nvSpPr>
          <p:cNvPr id="3" name="Content Placeholder 2"/>
          <p:cNvSpPr>
            <a:spLocks noGrp="1"/>
          </p:cNvSpPr>
          <p:nvPr>
            <p:ph idx="1"/>
          </p:nvPr>
        </p:nvSpPr>
        <p:spPr>
          <a:xfrm>
            <a:off x="191344" y="1523235"/>
            <a:ext cx="11521280" cy="3960000"/>
          </a:xfrm>
        </p:spPr>
        <p:txBody>
          <a:bodyPr/>
          <a:lstStyle/>
          <a:p>
            <a:r>
              <a:rPr lang="en-US" dirty="0"/>
              <a:t>Used if an RPT is not making expected progress</a:t>
            </a:r>
          </a:p>
          <a:p>
            <a:pPr lvl="1"/>
            <a:r>
              <a:rPr lang="en-US" dirty="0"/>
              <a:t>There are many, many reasons why RPTs make slower progress than expected</a:t>
            </a:r>
          </a:p>
          <a:p>
            <a:pPr lvl="1"/>
            <a:r>
              <a:rPr lang="en-US" dirty="0">
                <a:solidFill>
                  <a:srgbClr val="000000"/>
                </a:solidFill>
              </a:rPr>
              <a:t>ESF forms detail targets and the support that will be put in place to enable the RPT to make progress</a:t>
            </a:r>
          </a:p>
          <a:p>
            <a:pPr lvl="1"/>
            <a:r>
              <a:rPr lang="en-US" u="sng" dirty="0">
                <a:solidFill>
                  <a:srgbClr val="000000"/>
                </a:solidFill>
              </a:rPr>
              <a:t>They may come to the summer placement already on one</a:t>
            </a:r>
          </a:p>
          <a:p>
            <a:pPr lvl="1"/>
            <a:endParaRPr lang="en-US"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44</a:t>
            </a:fld>
            <a:endParaRPr lang="en-GB" alt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401468" y="3824791"/>
            <a:ext cx="3086100" cy="2641600"/>
          </a:xfrm>
          <a:prstGeom prst="rect">
            <a:avLst/>
          </a:prstGeom>
          <a:noFill/>
          <a:ln>
            <a:noFill/>
          </a:ln>
        </p:spPr>
      </p:pic>
      <p:sp>
        <p:nvSpPr>
          <p:cNvPr id="6" name="TextBox 5"/>
          <p:cNvSpPr txBox="1"/>
          <p:nvPr/>
        </p:nvSpPr>
        <p:spPr>
          <a:xfrm>
            <a:off x="479376" y="3503236"/>
            <a:ext cx="6644566" cy="2616101"/>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ESF will be reviewed after an appropriate time frame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If the targets have not been achieved then:</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Targets will be rolled over</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new ESF will be issued</a:t>
            </a:r>
          </a:p>
          <a:p>
            <a:pPr marL="800100" lvl="1" indent="-342900">
              <a:buFont typeface="Arial" panose="020B0604020202020204" pitchFamily="34" charset="0"/>
              <a:buChar char="•"/>
            </a:pPr>
            <a:r>
              <a:rPr lang="en-GB" sz="2400" dirty="0" err="1">
                <a:latin typeface="Arial" panose="020B0604020202020204" pitchFamily="34" charset="0"/>
                <a:cs typeface="Arial" panose="020B0604020202020204" pitchFamily="34" charset="0"/>
              </a:rPr>
              <a:t>‘Cause</a:t>
            </a:r>
            <a:r>
              <a:rPr lang="en-GB" sz="2400" dirty="0">
                <a:latin typeface="Arial" panose="020B0604020202020204" pitchFamily="34" charset="0"/>
                <a:cs typeface="Arial" panose="020B0604020202020204" pitchFamily="34" charset="0"/>
              </a:rPr>
              <a:t> for Concern’ will be put in place’</a:t>
            </a:r>
          </a:p>
          <a:p>
            <a:pPr lvl="1"/>
            <a:endParaRPr lang="en-GB" dirty="0"/>
          </a:p>
        </p:txBody>
      </p:sp>
    </p:spTree>
    <p:extLst>
      <p:ext uri="{BB962C8B-B14F-4D97-AF65-F5344CB8AC3E}">
        <p14:creationId xmlns:p14="http://schemas.microsoft.com/office/powerpoint/2010/main" val="333789502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From the SE file:</a:t>
            </a:r>
          </a:p>
        </p:txBody>
      </p:sp>
      <p:sp>
        <p:nvSpPr>
          <p:cNvPr id="3" name="Content Placeholder 2"/>
          <p:cNvSpPr>
            <a:spLocks noGrp="1"/>
          </p:cNvSpPr>
          <p:nvPr>
            <p:ph idx="1"/>
          </p:nvPr>
        </p:nvSpPr>
        <p:spPr/>
        <p:txBody>
          <a:bodyPr/>
          <a:lstStyle/>
          <a:p>
            <a:pPr marL="0" indent="0">
              <a:buNone/>
            </a:pPr>
            <a:r>
              <a:rPr lang="en-GB" dirty="0"/>
              <a:t>“</a:t>
            </a:r>
            <a:r>
              <a:rPr lang="en-US" dirty="0"/>
              <a:t>Please note that should concerns be raised from the school or the University around children’s academic progress or wellbeing as a consequence of the RPTs timetabled teaching, then the teaching timetable will be reconsidered, and additional support will be put in place, normally a reduction in the percentage of required teaching.   In this case, it is unlikely that the RPT will be able to gain the evidence required to pass the placement, unless you are able to show improvement and assume full requirements.”</a:t>
            </a: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45</a:t>
            </a:fld>
            <a:endParaRPr lang="en-GB" altLang="en-US"/>
          </a:p>
        </p:txBody>
      </p:sp>
    </p:spTree>
    <p:extLst>
      <p:ext uri="{BB962C8B-B14F-4D97-AF65-F5344CB8AC3E}">
        <p14:creationId xmlns:p14="http://schemas.microsoft.com/office/powerpoint/2010/main" val="187371985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12" y="910724"/>
            <a:ext cx="8280000" cy="828000"/>
          </a:xfrm>
        </p:spPr>
        <p:txBody>
          <a:bodyPr/>
          <a:lstStyle/>
          <a:p>
            <a:r>
              <a:rPr lang="en-US" dirty="0"/>
              <a:t>PPA/non-contact time</a:t>
            </a:r>
            <a:br>
              <a:rPr lang="en-US" dirty="0"/>
            </a:br>
            <a:r>
              <a:rPr lang="en-US" sz="2000" dirty="0"/>
              <a:t>(RPT slide)</a:t>
            </a:r>
          </a:p>
        </p:txBody>
      </p:sp>
      <p:sp>
        <p:nvSpPr>
          <p:cNvPr id="3" name="Content Placeholder 2"/>
          <p:cNvSpPr>
            <a:spLocks noGrp="1"/>
          </p:cNvSpPr>
          <p:nvPr>
            <p:ph idx="1"/>
          </p:nvPr>
        </p:nvSpPr>
        <p:spPr>
          <a:xfrm>
            <a:off x="479376" y="1987276"/>
            <a:ext cx="11161240" cy="3960000"/>
          </a:xfrm>
        </p:spPr>
        <p:txBody>
          <a:bodyPr/>
          <a:lstStyle/>
          <a:p>
            <a:r>
              <a:rPr lang="en-US" dirty="0"/>
              <a:t>RPTs should aim to be in your class for 4 days a week, however, if not teaching, they may complete SBTs / observe others in </a:t>
            </a:r>
            <a:r>
              <a:rPr lang="en-US" b="1" dirty="0"/>
              <a:t>agreement with you. </a:t>
            </a:r>
          </a:p>
          <a:p>
            <a:r>
              <a:rPr lang="en-US" dirty="0"/>
              <a:t>The 5</a:t>
            </a:r>
            <a:r>
              <a:rPr lang="en-US" baseline="30000" dirty="0"/>
              <a:t>th</a:t>
            </a:r>
            <a:r>
              <a:rPr lang="en-US" dirty="0"/>
              <a:t> day:</a:t>
            </a:r>
          </a:p>
          <a:p>
            <a:pPr lvl="1"/>
            <a:r>
              <a:rPr lang="en-US" dirty="0"/>
              <a:t>For half that day RPTs should aim to be in a class (not necessarily your own, use the time to identify opportunities for gaining experience in other classes, completing SBTs)</a:t>
            </a:r>
          </a:p>
          <a:p>
            <a:pPr lvl="1"/>
            <a:r>
              <a:rPr lang="en-US" dirty="0"/>
              <a:t>The other half should be used for PPA time – ‘planning, preparation and assessment’ – </a:t>
            </a:r>
            <a:r>
              <a:rPr lang="en-US" b="1" dirty="0"/>
              <a:t>with you. If you do this at home, please enable the RPT to join you somehow.</a:t>
            </a:r>
          </a:p>
          <a:p>
            <a:pPr lvl="1"/>
            <a:r>
              <a:rPr lang="en-US" dirty="0"/>
              <a:t> RPTs should be in school unless agreed by you or their tutor / Academic Tutor</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46</a:t>
            </a:fld>
            <a:endParaRPr lang="en-GB" altLang="en-US"/>
          </a:p>
        </p:txBody>
      </p:sp>
    </p:spTree>
    <p:extLst>
      <p:ext uri="{BB962C8B-B14F-4D97-AF65-F5344CB8AC3E}">
        <p14:creationId xmlns:p14="http://schemas.microsoft.com/office/powerpoint/2010/main" val="36502616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886749-00E3-46E5-A3B0-E9C3A0BAF55A}"/>
              </a:ext>
            </a:extLst>
          </p:cNvPr>
          <p:cNvSpPr>
            <a:spLocks noGrp="1"/>
          </p:cNvSpPr>
          <p:nvPr>
            <p:ph idx="1"/>
          </p:nvPr>
        </p:nvSpPr>
        <p:spPr>
          <a:xfrm>
            <a:off x="407368" y="1628800"/>
            <a:ext cx="11127025" cy="3960000"/>
          </a:xfrm>
        </p:spPr>
        <p:txBody>
          <a:bodyPr/>
          <a:lstStyle/>
          <a:p>
            <a:pPr marL="0" indent="0">
              <a:buNone/>
            </a:pPr>
            <a:r>
              <a:rPr lang="en-GB" dirty="0"/>
              <a:t>The guidelines on ‘Safe Practice in Physical Education and Sport’ state that "Trainee teachers are placed in schools as a fundamental part of their professional training and are not signed off as competent to teach until the end of the training period. As such, however capable they are in a particular activity, they should not be given full responsibility for any group. They should be supervised, managed and monitored throughout their training programme." </a:t>
            </a:r>
          </a:p>
          <a:p>
            <a:pPr marL="0" indent="0">
              <a:buNone/>
            </a:pPr>
            <a:endParaRPr lang="en-GB" dirty="0"/>
          </a:p>
          <a:p>
            <a:pPr marL="0" indent="0">
              <a:buNone/>
            </a:pPr>
            <a:r>
              <a:rPr lang="en-GB" dirty="0"/>
              <a:t>(3.4.45) In view of this, RPTs must always ensure that a qualified teacher is present whenever they teach a Physical Education lesson or run a sports club whilst on placement. This is irrespective of any sports qualification the RPT may already have.</a:t>
            </a:r>
          </a:p>
        </p:txBody>
      </p:sp>
      <p:sp>
        <p:nvSpPr>
          <p:cNvPr id="3" name="Slide Number Placeholder 2">
            <a:extLst>
              <a:ext uri="{FF2B5EF4-FFF2-40B4-BE49-F238E27FC236}">
                <a16:creationId xmlns:a16="http://schemas.microsoft.com/office/drawing/2014/main" id="{19AE8B03-674C-4CFB-83F1-B7950C3F6A44}"/>
              </a:ext>
            </a:extLst>
          </p:cNvPr>
          <p:cNvSpPr>
            <a:spLocks noGrp="1"/>
          </p:cNvSpPr>
          <p:nvPr>
            <p:ph type="sldNum" sz="quarter" idx="10"/>
          </p:nvPr>
        </p:nvSpPr>
        <p:spPr/>
        <p:txBody>
          <a:bodyPr/>
          <a:lstStyle/>
          <a:p>
            <a:fld id="{DCF6A46F-80AB-49F3-8C7E-9717ED945456}" type="slidenum">
              <a:rPr lang="en-GB" altLang="en-US" smtClean="0"/>
              <a:pPr/>
              <a:t>47</a:t>
            </a:fld>
            <a:endParaRPr lang="en-GB" altLang="en-US"/>
          </a:p>
        </p:txBody>
      </p:sp>
      <p:sp>
        <p:nvSpPr>
          <p:cNvPr id="4" name="Title 3">
            <a:extLst>
              <a:ext uri="{FF2B5EF4-FFF2-40B4-BE49-F238E27FC236}">
                <a16:creationId xmlns:a16="http://schemas.microsoft.com/office/drawing/2014/main" id="{4741AF10-8F2F-4443-B825-9E069EADFE5F}"/>
              </a:ext>
            </a:extLst>
          </p:cNvPr>
          <p:cNvSpPr>
            <a:spLocks noGrp="1"/>
          </p:cNvSpPr>
          <p:nvPr>
            <p:ph type="title"/>
          </p:nvPr>
        </p:nvSpPr>
        <p:spPr>
          <a:xfrm>
            <a:off x="383331" y="458248"/>
            <a:ext cx="8280000" cy="828000"/>
          </a:xfrm>
        </p:spPr>
        <p:txBody>
          <a:bodyPr/>
          <a:lstStyle/>
          <a:p>
            <a:r>
              <a:rPr lang="en-GB" dirty="0"/>
              <a:t>P.E</a:t>
            </a:r>
          </a:p>
        </p:txBody>
      </p:sp>
    </p:spTree>
    <p:extLst>
      <p:ext uri="{BB962C8B-B14F-4D97-AF65-F5344CB8AC3E}">
        <p14:creationId xmlns:p14="http://schemas.microsoft.com/office/powerpoint/2010/main" val="20322114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A5F0B3-5C37-43EF-8D5D-CA47000353B4}"/>
              </a:ext>
            </a:extLst>
          </p:cNvPr>
          <p:cNvSpPr>
            <a:spLocks noGrp="1"/>
          </p:cNvSpPr>
          <p:nvPr>
            <p:ph idx="1"/>
          </p:nvPr>
        </p:nvSpPr>
        <p:spPr>
          <a:xfrm>
            <a:off x="335360" y="1628800"/>
            <a:ext cx="11161240" cy="3960000"/>
          </a:xfrm>
        </p:spPr>
        <p:txBody>
          <a:bodyPr/>
          <a:lstStyle/>
          <a:p>
            <a:pPr marL="0" indent="0">
              <a:buNone/>
            </a:pPr>
            <a:r>
              <a:rPr lang="en-GB" dirty="0"/>
              <a:t>Absences are only authorised for the following reasons:</a:t>
            </a:r>
          </a:p>
          <a:p>
            <a:r>
              <a:rPr lang="en-GB" dirty="0"/>
              <a:t>Illness</a:t>
            </a:r>
          </a:p>
          <a:p>
            <a:r>
              <a:rPr lang="en-GB" dirty="0"/>
              <a:t>Family emergency </a:t>
            </a:r>
          </a:p>
          <a:p>
            <a:r>
              <a:rPr lang="en-GB" dirty="0"/>
              <a:t>Graduation</a:t>
            </a:r>
          </a:p>
          <a:p>
            <a:r>
              <a:rPr lang="en-GB" dirty="0"/>
              <a:t>Interviews (</a:t>
            </a:r>
            <a:r>
              <a:rPr lang="en-GB" b="1" dirty="0"/>
              <a:t>NOT for ‘visits’ prior to applications</a:t>
            </a:r>
            <a:r>
              <a:rPr lang="en-GB" dirty="0"/>
              <a:t>)</a:t>
            </a:r>
          </a:p>
          <a:p>
            <a:r>
              <a:rPr lang="en-GB" dirty="0"/>
              <a:t>Religious holidays / celebrations</a:t>
            </a:r>
          </a:p>
          <a:p>
            <a:endParaRPr lang="en-GB" dirty="0"/>
          </a:p>
          <a:p>
            <a:r>
              <a:rPr lang="en-GB" dirty="0"/>
              <a:t>RPTs have been informed that they must notify their tutor, university and also follow your school’s absence policy, regardless of whether they are teaching</a:t>
            </a:r>
          </a:p>
          <a:p>
            <a:r>
              <a:rPr lang="en-GB" dirty="0"/>
              <a:t>They are allowed one day for visiting their employing school /transition day</a:t>
            </a:r>
          </a:p>
          <a:p>
            <a:endParaRPr lang="en-GB" dirty="0"/>
          </a:p>
        </p:txBody>
      </p:sp>
      <p:sp>
        <p:nvSpPr>
          <p:cNvPr id="3" name="Slide Number Placeholder 2">
            <a:extLst>
              <a:ext uri="{FF2B5EF4-FFF2-40B4-BE49-F238E27FC236}">
                <a16:creationId xmlns:a16="http://schemas.microsoft.com/office/drawing/2014/main" id="{A0FB0393-CB16-4B32-9D2C-DC864C24D2FA}"/>
              </a:ext>
            </a:extLst>
          </p:cNvPr>
          <p:cNvSpPr>
            <a:spLocks noGrp="1"/>
          </p:cNvSpPr>
          <p:nvPr>
            <p:ph type="sldNum" sz="quarter" idx="10"/>
          </p:nvPr>
        </p:nvSpPr>
        <p:spPr/>
        <p:txBody>
          <a:bodyPr/>
          <a:lstStyle/>
          <a:p>
            <a:fld id="{DCF6A46F-80AB-49F3-8C7E-9717ED945456}" type="slidenum">
              <a:rPr lang="en-GB" altLang="en-US" smtClean="0"/>
              <a:pPr/>
              <a:t>48</a:t>
            </a:fld>
            <a:endParaRPr lang="en-GB" altLang="en-US"/>
          </a:p>
        </p:txBody>
      </p:sp>
      <p:sp>
        <p:nvSpPr>
          <p:cNvPr id="4" name="Title 3">
            <a:extLst>
              <a:ext uri="{FF2B5EF4-FFF2-40B4-BE49-F238E27FC236}">
                <a16:creationId xmlns:a16="http://schemas.microsoft.com/office/drawing/2014/main" id="{C3AEEEC7-C4F0-4EDC-BFE8-B3F3ABDB2D6F}"/>
              </a:ext>
            </a:extLst>
          </p:cNvPr>
          <p:cNvSpPr>
            <a:spLocks noGrp="1"/>
          </p:cNvSpPr>
          <p:nvPr>
            <p:ph type="title"/>
          </p:nvPr>
        </p:nvSpPr>
        <p:spPr>
          <a:xfrm>
            <a:off x="335360" y="461846"/>
            <a:ext cx="8280000" cy="828000"/>
          </a:xfrm>
        </p:spPr>
        <p:txBody>
          <a:bodyPr/>
          <a:lstStyle/>
          <a:p>
            <a:r>
              <a:rPr lang="en-GB" dirty="0"/>
              <a:t>Attendance</a:t>
            </a:r>
          </a:p>
        </p:txBody>
      </p:sp>
    </p:spTree>
    <p:extLst>
      <p:ext uri="{BB962C8B-B14F-4D97-AF65-F5344CB8AC3E}">
        <p14:creationId xmlns:p14="http://schemas.microsoft.com/office/powerpoint/2010/main" val="9449156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2E27C-6930-46C7-BC5F-77AEAE82E2E2}"/>
              </a:ext>
            </a:extLst>
          </p:cNvPr>
          <p:cNvSpPr>
            <a:spLocks noGrp="1"/>
          </p:cNvSpPr>
          <p:nvPr>
            <p:ph idx="1"/>
          </p:nvPr>
        </p:nvSpPr>
        <p:spPr/>
        <p:txBody>
          <a:bodyPr/>
          <a:lstStyle/>
          <a:p>
            <a:r>
              <a:rPr lang="en-GB" dirty="0"/>
              <a:t>Share Initial Needs / Personal by email and any disclosures, some may come from us if the RPT has specific medical needs</a:t>
            </a:r>
          </a:p>
          <a:p>
            <a:r>
              <a:rPr lang="en-GB" dirty="0"/>
              <a:t>Time of arrival</a:t>
            </a:r>
          </a:p>
          <a:p>
            <a:r>
              <a:rPr lang="en-GB" dirty="0"/>
              <a:t>Dress code</a:t>
            </a:r>
          </a:p>
          <a:p>
            <a:r>
              <a:rPr lang="en-GB" dirty="0"/>
              <a:t>Parking</a:t>
            </a:r>
          </a:p>
          <a:p>
            <a:r>
              <a:rPr lang="en-GB" dirty="0"/>
              <a:t>Meeting days</a:t>
            </a:r>
          </a:p>
          <a:p>
            <a:r>
              <a:rPr lang="en-GB" dirty="0"/>
              <a:t>Time they should leave</a:t>
            </a:r>
          </a:p>
          <a:p>
            <a:endParaRPr lang="en-GB" dirty="0"/>
          </a:p>
          <a:p>
            <a:r>
              <a:rPr lang="en-GB" dirty="0"/>
              <a:t>Please let them know if they should contact your ITTCO too</a:t>
            </a:r>
          </a:p>
        </p:txBody>
      </p:sp>
      <p:sp>
        <p:nvSpPr>
          <p:cNvPr id="3" name="Slide Number Placeholder 2">
            <a:extLst>
              <a:ext uri="{FF2B5EF4-FFF2-40B4-BE49-F238E27FC236}">
                <a16:creationId xmlns:a16="http://schemas.microsoft.com/office/drawing/2014/main" id="{1F2C824F-46A4-4C7E-A222-ACE39F758C5B}"/>
              </a:ext>
            </a:extLst>
          </p:cNvPr>
          <p:cNvSpPr>
            <a:spLocks noGrp="1"/>
          </p:cNvSpPr>
          <p:nvPr>
            <p:ph type="sldNum" sz="quarter" idx="10"/>
          </p:nvPr>
        </p:nvSpPr>
        <p:spPr/>
        <p:txBody>
          <a:bodyPr/>
          <a:lstStyle/>
          <a:p>
            <a:fld id="{DCF6A46F-80AB-49F3-8C7E-9717ED945456}" type="slidenum">
              <a:rPr lang="en-GB" altLang="en-US" smtClean="0"/>
              <a:pPr/>
              <a:t>49</a:t>
            </a:fld>
            <a:endParaRPr lang="en-GB" altLang="en-US"/>
          </a:p>
        </p:txBody>
      </p:sp>
      <p:sp>
        <p:nvSpPr>
          <p:cNvPr id="4" name="Title 3">
            <a:extLst>
              <a:ext uri="{FF2B5EF4-FFF2-40B4-BE49-F238E27FC236}">
                <a16:creationId xmlns:a16="http://schemas.microsoft.com/office/drawing/2014/main" id="{CF54EE69-E321-4E55-A05B-FC8887B4B71E}"/>
              </a:ext>
            </a:extLst>
          </p:cNvPr>
          <p:cNvSpPr>
            <a:spLocks noGrp="1"/>
          </p:cNvSpPr>
          <p:nvPr>
            <p:ph type="title"/>
          </p:nvPr>
        </p:nvSpPr>
        <p:spPr/>
        <p:txBody>
          <a:bodyPr/>
          <a:lstStyle/>
          <a:p>
            <a:r>
              <a:rPr lang="en-GB" dirty="0"/>
              <a:t>Mentor email</a:t>
            </a:r>
          </a:p>
        </p:txBody>
      </p:sp>
    </p:spTree>
    <p:extLst>
      <p:ext uri="{BB962C8B-B14F-4D97-AF65-F5344CB8AC3E}">
        <p14:creationId xmlns:p14="http://schemas.microsoft.com/office/powerpoint/2010/main" val="37840086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67DE5C-33BF-51A1-3A10-66CBBA111836}"/>
              </a:ext>
            </a:extLst>
          </p:cNvPr>
          <p:cNvSpPr>
            <a:spLocks noGrp="1"/>
          </p:cNvSpPr>
          <p:nvPr>
            <p:ph type="sldNum" sz="quarter" idx="10"/>
          </p:nvPr>
        </p:nvSpPr>
        <p:spPr/>
        <p:txBody>
          <a:bodyPr/>
          <a:lstStyle/>
          <a:p>
            <a:fld id="{DCF6A46F-80AB-49F3-8C7E-9717ED945456}" type="slidenum">
              <a:rPr lang="en-GB" altLang="en-US" smtClean="0"/>
              <a:pPr/>
              <a:t>5</a:t>
            </a:fld>
            <a:endParaRPr lang="en-GB" altLang="en-US"/>
          </a:p>
        </p:txBody>
      </p:sp>
      <p:graphicFrame>
        <p:nvGraphicFramePr>
          <p:cNvPr id="5" name="Diagram 4">
            <a:extLst>
              <a:ext uri="{FF2B5EF4-FFF2-40B4-BE49-F238E27FC236}">
                <a16:creationId xmlns:a16="http://schemas.microsoft.com/office/drawing/2014/main" id="{96603806-A939-F72D-8E5A-A3DC22540BA6}"/>
              </a:ext>
            </a:extLst>
          </p:cNvPr>
          <p:cNvGraphicFramePr/>
          <p:nvPr/>
        </p:nvGraphicFramePr>
        <p:xfrm>
          <a:off x="1116588" y="174960"/>
          <a:ext cx="9958824" cy="6422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576E4EE9-126C-7936-EAB8-71A62304AD37}"/>
              </a:ext>
            </a:extLst>
          </p:cNvPr>
          <p:cNvSpPr txBox="1"/>
          <p:nvPr/>
        </p:nvSpPr>
        <p:spPr>
          <a:xfrm>
            <a:off x="1760483" y="528904"/>
            <a:ext cx="2680138" cy="1200329"/>
          </a:xfrm>
          <a:prstGeom prst="rect">
            <a:avLst/>
          </a:prstGeom>
          <a:noFill/>
        </p:spPr>
        <p:txBody>
          <a:bodyPr wrap="square" rtlCol="0">
            <a:spAutoFit/>
          </a:bodyPr>
          <a:lstStyle/>
          <a:p>
            <a:r>
              <a:rPr lang="en-GB" sz="2400" dirty="0">
                <a:solidFill>
                  <a:schemeClr val="bg1"/>
                </a:solidFill>
              </a:rPr>
              <a:t>Our Primary ITE Curriculum Intent: Attributes</a:t>
            </a:r>
          </a:p>
        </p:txBody>
      </p:sp>
    </p:spTree>
    <p:extLst>
      <p:ext uri="{BB962C8B-B14F-4D97-AF65-F5344CB8AC3E}">
        <p14:creationId xmlns:p14="http://schemas.microsoft.com/office/powerpoint/2010/main" val="138126274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3796E4-64CE-A9B1-DDA4-539BDD7E8F6C}"/>
              </a:ext>
            </a:extLst>
          </p:cNvPr>
          <p:cNvSpPr>
            <a:spLocks noGrp="1"/>
          </p:cNvSpPr>
          <p:nvPr>
            <p:ph idx="1"/>
          </p:nvPr>
        </p:nvSpPr>
        <p:spPr>
          <a:xfrm>
            <a:off x="263352" y="1052736"/>
            <a:ext cx="11040000" cy="3960000"/>
          </a:xfrm>
        </p:spPr>
        <p:txBody>
          <a:bodyPr/>
          <a:lstStyle/>
          <a:p>
            <a:r>
              <a:rPr lang="en-GB" dirty="0"/>
              <a:t>What if my RPT arrives already on an ESF? Does this mean they are failing?</a:t>
            </a:r>
          </a:p>
          <a:p>
            <a:pPr lvl="1"/>
            <a:r>
              <a:rPr lang="en-GB" dirty="0"/>
              <a:t>No. IT means there may be a specific area they need to work on following spring assessments. This may be because of absence (mentor or RPT), staffing, or just an additional target. Your tutor will discuss this will you with the RPT in their week 1 check in. </a:t>
            </a:r>
          </a:p>
          <a:p>
            <a:r>
              <a:rPr lang="en-GB" dirty="0"/>
              <a:t>Do I have to have PPA with my RPT? I usually do mine at home. </a:t>
            </a:r>
          </a:p>
          <a:p>
            <a:pPr lvl="1"/>
            <a:r>
              <a:rPr lang="en-GB" dirty="0"/>
              <a:t>Yes. The RPT needs to be with you for PPA. Please make arrangements so they can join you and ensure they have access to all schemes, shared areas, planning and printers. Remind them that the RPT is not supply and must have support nearby</a:t>
            </a:r>
          </a:p>
          <a:p>
            <a:r>
              <a:rPr lang="en-GB" dirty="0"/>
              <a:t>What should I do if I am absent or needed to cover?</a:t>
            </a:r>
          </a:p>
          <a:p>
            <a:pPr lvl="1"/>
            <a:r>
              <a:rPr lang="en-GB" dirty="0"/>
              <a:t>Your RPT must still have their weekly meetings and observations, so another teacher / ITTCO will need to support them. They must also have support nearby from a qualified teacher at all times.</a:t>
            </a:r>
          </a:p>
        </p:txBody>
      </p:sp>
      <p:sp>
        <p:nvSpPr>
          <p:cNvPr id="3" name="Slide Number Placeholder 2">
            <a:extLst>
              <a:ext uri="{FF2B5EF4-FFF2-40B4-BE49-F238E27FC236}">
                <a16:creationId xmlns:a16="http://schemas.microsoft.com/office/drawing/2014/main" id="{95DA0413-62C3-F298-E72F-4D8AD9DE438F}"/>
              </a:ext>
            </a:extLst>
          </p:cNvPr>
          <p:cNvSpPr>
            <a:spLocks noGrp="1"/>
          </p:cNvSpPr>
          <p:nvPr>
            <p:ph type="sldNum" sz="quarter" idx="10"/>
          </p:nvPr>
        </p:nvSpPr>
        <p:spPr/>
        <p:txBody>
          <a:bodyPr/>
          <a:lstStyle/>
          <a:p>
            <a:fld id="{DCF6A46F-80AB-49F3-8C7E-9717ED945456}" type="slidenum">
              <a:rPr lang="en-GB" altLang="en-US" smtClean="0"/>
              <a:pPr/>
              <a:t>50</a:t>
            </a:fld>
            <a:endParaRPr lang="en-GB" altLang="en-US" dirty="0"/>
          </a:p>
        </p:txBody>
      </p:sp>
      <p:sp>
        <p:nvSpPr>
          <p:cNvPr id="4" name="Title 3">
            <a:extLst>
              <a:ext uri="{FF2B5EF4-FFF2-40B4-BE49-F238E27FC236}">
                <a16:creationId xmlns:a16="http://schemas.microsoft.com/office/drawing/2014/main" id="{341C3A63-E9E1-F9ED-4F82-D33C479DD87C}"/>
              </a:ext>
            </a:extLst>
          </p:cNvPr>
          <p:cNvSpPr>
            <a:spLocks noGrp="1"/>
          </p:cNvSpPr>
          <p:nvPr>
            <p:ph type="title"/>
          </p:nvPr>
        </p:nvSpPr>
        <p:spPr>
          <a:xfrm>
            <a:off x="141135" y="0"/>
            <a:ext cx="11040000" cy="828000"/>
          </a:xfrm>
        </p:spPr>
        <p:txBody>
          <a:bodyPr/>
          <a:lstStyle/>
          <a:p>
            <a:r>
              <a:rPr lang="en-GB" dirty="0"/>
              <a:t>Common Q&amp;A:</a:t>
            </a:r>
          </a:p>
        </p:txBody>
      </p:sp>
    </p:spTree>
    <p:extLst>
      <p:ext uri="{BB962C8B-B14F-4D97-AF65-F5344CB8AC3E}">
        <p14:creationId xmlns:p14="http://schemas.microsoft.com/office/powerpoint/2010/main" val="17304018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D871EC-B49F-4EA9-B959-B40B59DC42B1}"/>
              </a:ext>
            </a:extLst>
          </p:cNvPr>
          <p:cNvSpPr>
            <a:spLocks noGrp="1"/>
          </p:cNvSpPr>
          <p:nvPr>
            <p:ph idx="1"/>
          </p:nvPr>
        </p:nvSpPr>
        <p:spPr/>
        <p:txBody>
          <a:bodyPr/>
          <a:lstStyle/>
          <a:p>
            <a:r>
              <a:rPr lang="en-GB" dirty="0"/>
              <a:t>Screencasts will be recorded to support the reviews</a:t>
            </a:r>
          </a:p>
          <a:p>
            <a:pPr marL="0" indent="0">
              <a:buNone/>
            </a:pPr>
            <a:endParaRPr lang="en-GB" dirty="0"/>
          </a:p>
          <a:p>
            <a:r>
              <a:rPr lang="en-GB" dirty="0"/>
              <a:t>All will be saved on the hub – please check your spam folder!</a:t>
            </a:r>
          </a:p>
          <a:p>
            <a:endParaRPr lang="en-GB" dirty="0"/>
          </a:p>
          <a:p>
            <a:r>
              <a:rPr lang="en-GB" dirty="0"/>
              <a:t>Regular mentor bulletins will be sent out to support</a:t>
            </a:r>
          </a:p>
          <a:p>
            <a:pPr marL="0" indent="0">
              <a:buNone/>
            </a:pPr>
            <a:endParaRPr lang="en-GB" dirty="0"/>
          </a:p>
          <a:p>
            <a:r>
              <a:rPr lang="en-GB" dirty="0"/>
              <a:t>RPTs have access to all forms and screencasts too as do your tutors so please do ask them if you are worried you are missing anything</a:t>
            </a:r>
          </a:p>
        </p:txBody>
      </p:sp>
      <p:sp>
        <p:nvSpPr>
          <p:cNvPr id="3" name="Slide Number Placeholder 2">
            <a:extLst>
              <a:ext uri="{FF2B5EF4-FFF2-40B4-BE49-F238E27FC236}">
                <a16:creationId xmlns:a16="http://schemas.microsoft.com/office/drawing/2014/main" id="{3F7EF073-BA80-47A8-A60E-3D60E38BDE95}"/>
              </a:ext>
            </a:extLst>
          </p:cNvPr>
          <p:cNvSpPr>
            <a:spLocks noGrp="1"/>
          </p:cNvSpPr>
          <p:nvPr>
            <p:ph type="sldNum" sz="quarter" idx="10"/>
          </p:nvPr>
        </p:nvSpPr>
        <p:spPr/>
        <p:txBody>
          <a:bodyPr/>
          <a:lstStyle/>
          <a:p>
            <a:fld id="{DCF6A46F-80AB-49F3-8C7E-9717ED945456}" type="slidenum">
              <a:rPr lang="en-GB" altLang="en-US" smtClean="0"/>
              <a:pPr/>
              <a:t>51</a:t>
            </a:fld>
            <a:endParaRPr lang="en-GB" altLang="en-US"/>
          </a:p>
        </p:txBody>
      </p:sp>
      <p:sp>
        <p:nvSpPr>
          <p:cNvPr id="4" name="Title 3">
            <a:extLst>
              <a:ext uri="{FF2B5EF4-FFF2-40B4-BE49-F238E27FC236}">
                <a16:creationId xmlns:a16="http://schemas.microsoft.com/office/drawing/2014/main" id="{A3127AFE-3E9C-4BFE-9361-043B80F18FE9}"/>
              </a:ext>
            </a:extLst>
          </p:cNvPr>
          <p:cNvSpPr>
            <a:spLocks noGrp="1"/>
          </p:cNvSpPr>
          <p:nvPr>
            <p:ph type="title"/>
          </p:nvPr>
        </p:nvSpPr>
        <p:spPr/>
        <p:txBody>
          <a:bodyPr/>
          <a:lstStyle/>
          <a:p>
            <a:r>
              <a:rPr lang="en-GB" dirty="0"/>
              <a:t>Any questions?</a:t>
            </a:r>
          </a:p>
        </p:txBody>
      </p:sp>
    </p:spTree>
    <p:extLst>
      <p:ext uri="{BB962C8B-B14F-4D97-AF65-F5344CB8AC3E}">
        <p14:creationId xmlns:p14="http://schemas.microsoft.com/office/powerpoint/2010/main" val="14551327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DC852B-E326-4ED8-969D-5E2BC7B594E2}"/>
              </a:ext>
            </a:extLst>
          </p:cNvPr>
          <p:cNvSpPr>
            <a:spLocks noGrp="1"/>
          </p:cNvSpPr>
          <p:nvPr>
            <p:ph idx="1"/>
          </p:nvPr>
        </p:nvSpPr>
        <p:spPr/>
        <p:txBody>
          <a:bodyPr/>
          <a:lstStyle/>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RPTs should be able to articulate:</a:t>
            </a:r>
          </a:p>
          <a:p>
            <a:pPr marL="342900" indent="-342900">
              <a:lnSpc>
                <a:spcPct val="107000"/>
              </a:lnSpc>
              <a:buFont typeface="Calibri" panose="020F0502020204030204" pitchFamily="34" charset="0"/>
              <a:buChar char="-"/>
            </a:pPr>
            <a:r>
              <a:rPr lang="en-GB" b="1" dirty="0">
                <a:latin typeface="Calibri" panose="020F0502020204030204" pitchFamily="34" charset="0"/>
                <a:ea typeface="Calibri" panose="020F0502020204030204" pitchFamily="34" charset="0"/>
                <a:cs typeface="Times New Roman" panose="02020603050405020304" pitchFamily="18" charset="0"/>
              </a:rPr>
              <a:t>Why</a:t>
            </a:r>
            <a:r>
              <a:rPr lang="en-GB" dirty="0">
                <a:latin typeface="Calibri" panose="020F0502020204030204" pitchFamily="34" charset="0"/>
                <a:ea typeface="Calibri" panose="020F0502020204030204" pitchFamily="34" charset="0"/>
                <a:cs typeface="Times New Roman" panose="02020603050405020304" pitchFamily="18" charset="0"/>
              </a:rPr>
              <a:t> we teach what we do, in the way that we teach it</a:t>
            </a:r>
          </a:p>
          <a:p>
            <a:pPr marL="342900" indent="-342900">
              <a:lnSpc>
                <a:spcPct val="107000"/>
              </a:lnSpc>
              <a:buFont typeface="Calibri" panose="020F0502020204030204" pitchFamily="34" charset="0"/>
              <a:buChar char="-"/>
            </a:pPr>
            <a:r>
              <a:rPr lang="en-GB" b="1" dirty="0">
                <a:latin typeface="Calibri" panose="020F0502020204030204" pitchFamily="34" charset="0"/>
                <a:ea typeface="Calibri" panose="020F0502020204030204" pitchFamily="34" charset="0"/>
                <a:cs typeface="Times New Roman" panose="02020603050405020304" pitchFamily="18" charset="0"/>
              </a:rPr>
              <a:t>What</a:t>
            </a:r>
            <a:r>
              <a:rPr lang="en-GB" dirty="0">
                <a:latin typeface="Calibri" panose="020F0502020204030204" pitchFamily="34" charset="0"/>
                <a:ea typeface="Calibri" panose="020F0502020204030204" pitchFamily="34" charset="0"/>
                <a:cs typeface="Times New Roman" panose="02020603050405020304" pitchFamily="18" charset="0"/>
              </a:rPr>
              <a:t> they are teaching, with deep and confident subject knowledge</a:t>
            </a:r>
          </a:p>
          <a:p>
            <a:pPr marL="342900" indent="-342900">
              <a:lnSpc>
                <a:spcPct val="107000"/>
              </a:lnSpc>
              <a:buFont typeface="Calibri" panose="020F0502020204030204" pitchFamily="34" charset="0"/>
              <a:buChar char="-"/>
            </a:pPr>
            <a:r>
              <a:rPr lang="en-GB" b="1" dirty="0">
                <a:latin typeface="Calibri" panose="020F0502020204030204" pitchFamily="34" charset="0"/>
                <a:ea typeface="Calibri" panose="020F0502020204030204" pitchFamily="34" charset="0"/>
                <a:cs typeface="Times New Roman" panose="02020603050405020304" pitchFamily="18" charset="0"/>
              </a:rPr>
              <a:t>How</a:t>
            </a:r>
            <a:r>
              <a:rPr lang="en-GB" dirty="0">
                <a:latin typeface="Calibri" panose="020F0502020204030204" pitchFamily="34" charset="0"/>
                <a:ea typeface="Calibri" panose="020F0502020204030204" pitchFamily="34" charset="0"/>
                <a:cs typeface="Times New Roman" panose="02020603050405020304" pitchFamily="18" charset="0"/>
              </a:rPr>
              <a:t> they are teaching it, and the reasons for the decisions they make</a:t>
            </a:r>
          </a:p>
          <a:p>
            <a:pPr marL="342900" indent="-342900">
              <a:lnSpc>
                <a:spcPct val="107000"/>
              </a:lnSpc>
              <a:spcAft>
                <a:spcPts val="800"/>
              </a:spcAft>
              <a:buFont typeface="Calibri" panose="020F0502020204030204" pitchFamily="34" charset="0"/>
              <a:buChar char="-"/>
            </a:pPr>
            <a:r>
              <a:rPr lang="en-GB" b="1" dirty="0">
                <a:latin typeface="Calibri" panose="020F0502020204030204" pitchFamily="34" charset="0"/>
                <a:ea typeface="Calibri" panose="020F0502020204030204" pitchFamily="34" charset="0"/>
                <a:cs typeface="Times New Roman" panose="02020603050405020304" pitchFamily="18" charset="0"/>
              </a:rPr>
              <a:t>Who</a:t>
            </a:r>
            <a:r>
              <a:rPr lang="en-GB" dirty="0">
                <a:latin typeface="Calibri" panose="020F0502020204030204" pitchFamily="34" charset="0"/>
                <a:ea typeface="Calibri" panose="020F0502020204030204" pitchFamily="34" charset="0"/>
                <a:cs typeface="Times New Roman" panose="02020603050405020304" pitchFamily="18" charset="0"/>
              </a:rPr>
              <a:t> they are teaching, and what they bring to their learning</a:t>
            </a:r>
          </a:p>
          <a:p>
            <a:endParaRPr lang="en-GB" dirty="0"/>
          </a:p>
        </p:txBody>
      </p:sp>
      <p:sp>
        <p:nvSpPr>
          <p:cNvPr id="4" name="Title 3">
            <a:extLst>
              <a:ext uri="{FF2B5EF4-FFF2-40B4-BE49-F238E27FC236}">
                <a16:creationId xmlns:a16="http://schemas.microsoft.com/office/drawing/2014/main" id="{0CB2ACF8-CF87-476D-B2B7-10E0ECF519DA}"/>
              </a:ext>
            </a:extLst>
          </p:cNvPr>
          <p:cNvSpPr>
            <a:spLocks noGrp="1"/>
          </p:cNvSpPr>
          <p:nvPr>
            <p:ph type="title"/>
          </p:nvPr>
        </p:nvSpPr>
        <p:spPr/>
        <p:txBody>
          <a:bodyPr/>
          <a:lstStyle/>
          <a:p>
            <a:r>
              <a:rPr lang="en-GB" dirty="0"/>
              <a:t>Our Curriculum intent</a:t>
            </a:r>
          </a:p>
        </p:txBody>
      </p:sp>
    </p:spTree>
    <p:extLst>
      <p:ext uri="{BB962C8B-B14F-4D97-AF65-F5344CB8AC3E}">
        <p14:creationId xmlns:p14="http://schemas.microsoft.com/office/powerpoint/2010/main" val="8544600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8EB316-5F8E-4603-8AE7-5468654BB86D}"/>
              </a:ext>
            </a:extLst>
          </p:cNvPr>
          <p:cNvSpPr>
            <a:spLocks noGrp="1"/>
          </p:cNvSpPr>
          <p:nvPr>
            <p:ph idx="1"/>
          </p:nvPr>
        </p:nvSpPr>
        <p:spPr/>
        <p:txBody>
          <a:bodyPr/>
          <a:lstStyle/>
          <a:p>
            <a:r>
              <a:rPr lang="en-GB" sz="2200" b="1" dirty="0"/>
              <a:t>Access to expert colleagues: </a:t>
            </a:r>
            <a:r>
              <a:rPr lang="en-GB" sz="2200" dirty="0"/>
              <a:t>professional colleagues, including experienced and effective teachers, subject specialists, mentors, lecturers and tutors</a:t>
            </a:r>
          </a:p>
          <a:p>
            <a:r>
              <a:rPr lang="en-GB" sz="2200" b="1" dirty="0"/>
              <a:t>Practise:</a:t>
            </a:r>
            <a:r>
              <a:rPr lang="en-GB" sz="2200" dirty="0"/>
              <a:t> opportunities to use approaches defined in the ‘learn how to’ column of the ITT Core Content Framework</a:t>
            </a:r>
          </a:p>
          <a:p>
            <a:r>
              <a:rPr lang="en-GB" sz="2200" b="1" dirty="0"/>
              <a:t>Discussing and analysing with expert colleagues</a:t>
            </a:r>
            <a:r>
              <a:rPr lang="en-GB" sz="2200" dirty="0"/>
              <a:t>: interrogating and reflecting on practice, using the best available evidence</a:t>
            </a:r>
          </a:p>
          <a:p>
            <a:r>
              <a:rPr lang="en-GB" sz="2200" b="1" dirty="0"/>
              <a:t>Observing how expert colleagues… </a:t>
            </a:r>
            <a:r>
              <a:rPr lang="en-GB" sz="2200" dirty="0"/>
              <a:t>and deconstructing this approach</a:t>
            </a:r>
          </a:p>
          <a:p>
            <a:r>
              <a:rPr lang="en-GB" sz="2200" b="1" dirty="0"/>
              <a:t>Receiving clear, consistent and effective mentoring</a:t>
            </a:r>
          </a:p>
        </p:txBody>
      </p:sp>
      <p:sp>
        <p:nvSpPr>
          <p:cNvPr id="3" name="Slide Number Placeholder 2">
            <a:extLst>
              <a:ext uri="{FF2B5EF4-FFF2-40B4-BE49-F238E27FC236}">
                <a16:creationId xmlns:a16="http://schemas.microsoft.com/office/drawing/2014/main" id="{0308EFA2-7F47-4915-9588-C369B3A10542}"/>
              </a:ext>
            </a:extLst>
          </p:cNvPr>
          <p:cNvSpPr>
            <a:spLocks noGrp="1"/>
          </p:cNvSpPr>
          <p:nvPr>
            <p:ph type="sldNum" sz="quarter" idx="10"/>
          </p:nvPr>
        </p:nvSpPr>
        <p:spPr/>
        <p:txBody>
          <a:bodyPr/>
          <a:lstStyle/>
          <a:p>
            <a:fld id="{DCF6A46F-80AB-49F3-8C7E-9717ED945456}" type="slidenum">
              <a:rPr lang="en-GB" altLang="en-US" smtClean="0"/>
              <a:pPr/>
              <a:t>7</a:t>
            </a:fld>
            <a:endParaRPr lang="en-GB" altLang="en-US"/>
          </a:p>
        </p:txBody>
      </p:sp>
      <p:sp>
        <p:nvSpPr>
          <p:cNvPr id="4" name="Title 3">
            <a:extLst>
              <a:ext uri="{FF2B5EF4-FFF2-40B4-BE49-F238E27FC236}">
                <a16:creationId xmlns:a16="http://schemas.microsoft.com/office/drawing/2014/main" id="{C818DE3D-76B5-476F-9555-76E0FA1D9E39}"/>
              </a:ext>
            </a:extLst>
          </p:cNvPr>
          <p:cNvSpPr>
            <a:spLocks noGrp="1"/>
          </p:cNvSpPr>
          <p:nvPr>
            <p:ph type="title"/>
          </p:nvPr>
        </p:nvSpPr>
        <p:spPr/>
        <p:txBody>
          <a:bodyPr wrap="square"/>
          <a:lstStyle/>
          <a:p>
            <a:r>
              <a:rPr lang="en-GB" dirty="0"/>
              <a:t>Initial Teacher Training Early Career Framework (ITTECF) entitlement for all trainees:</a:t>
            </a:r>
          </a:p>
        </p:txBody>
      </p:sp>
    </p:spTree>
    <p:extLst>
      <p:ext uri="{BB962C8B-B14F-4D97-AF65-F5344CB8AC3E}">
        <p14:creationId xmlns:p14="http://schemas.microsoft.com/office/powerpoint/2010/main" val="15428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4903EA-2259-4691-994C-602740D0507B}"/>
              </a:ext>
            </a:extLst>
          </p:cNvPr>
          <p:cNvSpPr>
            <a:spLocks noGrp="1"/>
          </p:cNvSpPr>
          <p:nvPr>
            <p:ph idx="1"/>
          </p:nvPr>
        </p:nvSpPr>
        <p:spPr/>
        <p:txBody>
          <a:bodyPr/>
          <a:lstStyle/>
          <a:p>
            <a:r>
              <a:rPr lang="en-GB" b="1" dirty="0"/>
              <a:t>“Learn that…” </a:t>
            </a:r>
            <a:r>
              <a:rPr lang="en-GB" dirty="0"/>
              <a:t>(informed by the best available educational research)</a:t>
            </a:r>
          </a:p>
          <a:p>
            <a:r>
              <a:rPr lang="en-GB" b="1" dirty="0"/>
              <a:t>“Learn how to…” </a:t>
            </a:r>
            <a:r>
              <a:rPr lang="en-GB" dirty="0"/>
              <a:t>(drawn from wider evidence base including both academic research and additional guidance form expert practitioners)</a:t>
            </a:r>
          </a:p>
        </p:txBody>
      </p:sp>
      <p:sp>
        <p:nvSpPr>
          <p:cNvPr id="3" name="Slide Number Placeholder 2">
            <a:extLst>
              <a:ext uri="{FF2B5EF4-FFF2-40B4-BE49-F238E27FC236}">
                <a16:creationId xmlns:a16="http://schemas.microsoft.com/office/drawing/2014/main" id="{2CBA3BF9-4C9C-4067-A2C1-37BF6BF0FF10}"/>
              </a:ext>
            </a:extLst>
          </p:cNvPr>
          <p:cNvSpPr>
            <a:spLocks noGrp="1"/>
          </p:cNvSpPr>
          <p:nvPr>
            <p:ph type="sldNum" sz="quarter" idx="10"/>
          </p:nvPr>
        </p:nvSpPr>
        <p:spPr/>
        <p:txBody>
          <a:bodyPr/>
          <a:lstStyle/>
          <a:p>
            <a:fld id="{DCF6A46F-80AB-49F3-8C7E-9717ED945456}" type="slidenum">
              <a:rPr lang="en-GB" altLang="en-US" smtClean="0"/>
              <a:pPr/>
              <a:t>8</a:t>
            </a:fld>
            <a:endParaRPr lang="en-GB" altLang="en-US"/>
          </a:p>
        </p:txBody>
      </p:sp>
      <p:sp>
        <p:nvSpPr>
          <p:cNvPr id="4" name="Title 3">
            <a:extLst>
              <a:ext uri="{FF2B5EF4-FFF2-40B4-BE49-F238E27FC236}">
                <a16:creationId xmlns:a16="http://schemas.microsoft.com/office/drawing/2014/main" id="{F0AB7362-90FD-4E6F-B0EA-4739E0263B5E}"/>
              </a:ext>
            </a:extLst>
          </p:cNvPr>
          <p:cNvSpPr>
            <a:spLocks noGrp="1"/>
          </p:cNvSpPr>
          <p:nvPr>
            <p:ph type="title"/>
          </p:nvPr>
        </p:nvSpPr>
        <p:spPr/>
        <p:txBody>
          <a:bodyPr/>
          <a:lstStyle/>
          <a:p>
            <a:r>
              <a:rPr lang="en-GB" dirty="0"/>
              <a:t>RPTs should:</a:t>
            </a:r>
          </a:p>
        </p:txBody>
      </p:sp>
    </p:spTree>
    <p:extLst>
      <p:ext uri="{BB962C8B-B14F-4D97-AF65-F5344CB8AC3E}">
        <p14:creationId xmlns:p14="http://schemas.microsoft.com/office/powerpoint/2010/main" val="25912707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37029-0230-8022-C63A-67A3FD7607BD}"/>
              </a:ext>
            </a:extLst>
          </p:cNvPr>
          <p:cNvSpPr>
            <a:spLocks noGrp="1"/>
          </p:cNvSpPr>
          <p:nvPr>
            <p:ph idx="1"/>
          </p:nvPr>
        </p:nvSpPr>
        <p:spPr/>
        <p:txBody>
          <a:bodyPr/>
          <a:lstStyle/>
          <a:p>
            <a:r>
              <a:rPr lang="en-GB" dirty="0"/>
              <a:t>Mentor hub: </a:t>
            </a:r>
            <a:r>
              <a:rPr lang="en-GB" dirty="0">
                <a:hlinkClick r:id="rId2"/>
              </a:rPr>
              <a:t>Primary Post Graduate Initial Teacher Education (Primary PG ITE) – University of Reading Mentor Hub</a:t>
            </a:r>
            <a:endParaRPr lang="en-GB" dirty="0"/>
          </a:p>
          <a:p>
            <a:r>
              <a:rPr lang="en-GB" dirty="0"/>
              <a:t>Mentor Placement Materials: </a:t>
            </a:r>
            <a:r>
              <a:rPr lang="en-GB" dirty="0">
                <a:hlinkClick r:id="rId3"/>
              </a:rPr>
              <a:t>Primary PG ITE Placement Documentation – University of Reading Mentor Hub</a:t>
            </a:r>
            <a:endParaRPr lang="en-GB" dirty="0"/>
          </a:p>
          <a:p>
            <a:r>
              <a:rPr lang="en-GB" dirty="0"/>
              <a:t>Mentor handbook (supports the curriculum and mentor certification)</a:t>
            </a:r>
          </a:p>
          <a:p>
            <a:r>
              <a:rPr lang="en-GB" dirty="0"/>
              <a:t>Optional modules</a:t>
            </a:r>
          </a:p>
          <a:p>
            <a:r>
              <a:rPr lang="en-GB" dirty="0"/>
              <a:t>Lead Mentors role: Gill Martin and Fiona Ludlow</a:t>
            </a:r>
          </a:p>
        </p:txBody>
      </p:sp>
      <p:sp>
        <p:nvSpPr>
          <p:cNvPr id="3" name="Slide Number Placeholder 2">
            <a:extLst>
              <a:ext uri="{FF2B5EF4-FFF2-40B4-BE49-F238E27FC236}">
                <a16:creationId xmlns:a16="http://schemas.microsoft.com/office/drawing/2014/main" id="{C221BE56-FC06-C4DC-1593-D56E524BF786}"/>
              </a:ext>
            </a:extLst>
          </p:cNvPr>
          <p:cNvSpPr>
            <a:spLocks noGrp="1"/>
          </p:cNvSpPr>
          <p:nvPr>
            <p:ph type="sldNum" sz="quarter" idx="10"/>
          </p:nvPr>
        </p:nvSpPr>
        <p:spPr/>
        <p:txBody>
          <a:bodyPr/>
          <a:lstStyle/>
          <a:p>
            <a:fld id="{DCF6A46F-80AB-49F3-8C7E-9717ED945456}" type="slidenum">
              <a:rPr lang="en-GB" altLang="en-US" smtClean="0"/>
              <a:pPr/>
              <a:t>9</a:t>
            </a:fld>
            <a:endParaRPr lang="en-GB" altLang="en-US"/>
          </a:p>
        </p:txBody>
      </p:sp>
      <p:sp>
        <p:nvSpPr>
          <p:cNvPr id="4" name="Title 3">
            <a:extLst>
              <a:ext uri="{FF2B5EF4-FFF2-40B4-BE49-F238E27FC236}">
                <a16:creationId xmlns:a16="http://schemas.microsoft.com/office/drawing/2014/main" id="{505D9F35-9E04-0EBF-2002-C4B01DE619C7}"/>
              </a:ext>
            </a:extLst>
          </p:cNvPr>
          <p:cNvSpPr>
            <a:spLocks noGrp="1"/>
          </p:cNvSpPr>
          <p:nvPr>
            <p:ph type="title"/>
          </p:nvPr>
        </p:nvSpPr>
        <p:spPr/>
        <p:txBody>
          <a:bodyPr/>
          <a:lstStyle/>
          <a:p>
            <a:r>
              <a:rPr lang="en-GB" dirty="0"/>
              <a:t>Mentor Curriculum 2024-2025</a:t>
            </a:r>
          </a:p>
        </p:txBody>
      </p:sp>
    </p:spTree>
    <p:extLst>
      <p:ext uri="{BB962C8B-B14F-4D97-AF65-F5344CB8AC3E}">
        <p14:creationId xmlns:p14="http://schemas.microsoft.com/office/powerpoint/2010/main" val="2711780563"/>
      </p:ext>
    </p:extLst>
  </p:cSld>
  <p:clrMapOvr>
    <a:masterClrMapping/>
  </p:clrMapOvr>
  <p:transition>
    <p:fade/>
  </p:transition>
</p:sld>
</file>

<file path=ppt/theme/theme1.xml><?xml version="1.0" encoding="utf-8"?>
<a:theme xmlns:a="http://schemas.openxmlformats.org/drawingml/2006/main" name="UoR Theme">
  <a:themeElements>
    <a:clrScheme name="Custom 1">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B30DEDDB-CD2F-4B41-B102-188A90ADC8C4}"/>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C9DC04A4-0CAC-4C88-9061-C3D883DD65D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8568</TotalTime>
  <Words>3835</Words>
  <Application>Microsoft Office PowerPoint</Application>
  <PresentationFormat>Widescreen</PresentationFormat>
  <Paragraphs>566</Paragraphs>
  <Slides>51</Slides>
  <Notes>18</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Effra</vt:lpstr>
      <vt:lpstr>MS PGothic</vt:lpstr>
      <vt:lpstr>Arial Bold</vt:lpstr>
      <vt:lpstr>Calibri Light</vt:lpstr>
      <vt:lpstr>Rdg Vesta</vt:lpstr>
      <vt:lpstr>Aptos Narrow</vt:lpstr>
      <vt:lpstr>Arial</vt:lpstr>
      <vt:lpstr>MS PGothic</vt:lpstr>
      <vt:lpstr>Calibri</vt:lpstr>
      <vt:lpstr>UoR Theme</vt:lpstr>
      <vt:lpstr>1_UoR Theme off-white background</vt:lpstr>
      <vt:lpstr>Summer School Experience  2025</vt:lpstr>
      <vt:lpstr>Contacts:</vt:lpstr>
      <vt:lpstr>Agenda:</vt:lpstr>
      <vt:lpstr>Primary Priorities for 24-25</vt:lpstr>
      <vt:lpstr>PowerPoint Presentation</vt:lpstr>
      <vt:lpstr>Our Curriculum intent</vt:lpstr>
      <vt:lpstr>Initial Teacher Training Early Career Framework (ITTECF) entitlement for all trainees:</vt:lpstr>
      <vt:lpstr>RPTs should:</vt:lpstr>
      <vt:lpstr>Mentor Curriculum 2024-2025</vt:lpstr>
      <vt:lpstr>Placement Handbook</vt:lpstr>
      <vt:lpstr>Summer Placement</vt:lpstr>
      <vt:lpstr>Aims of the final School Experience:</vt:lpstr>
      <vt:lpstr>Our  RPTs</vt:lpstr>
      <vt:lpstr>How we support you:</vt:lpstr>
      <vt:lpstr>Your role as a mentor</vt:lpstr>
      <vt:lpstr>PowerPoint Presentation</vt:lpstr>
      <vt:lpstr>ITaPs – Intensive Training and Practice</vt:lpstr>
      <vt:lpstr>Week 10:</vt:lpstr>
      <vt:lpstr>80% in the role of the teacher</vt:lpstr>
      <vt:lpstr>Key documents</vt:lpstr>
      <vt:lpstr>Planning and Learning Timetable</vt:lpstr>
      <vt:lpstr>PowerPoint Presentation</vt:lpstr>
      <vt:lpstr>Online Eportfolios</vt:lpstr>
      <vt:lpstr>Teaching Files (from handbook)</vt:lpstr>
      <vt:lpstr>The weekly meeting</vt:lpstr>
      <vt:lpstr>The weekly meeting</vt:lpstr>
      <vt:lpstr>PowerPoint Presentation</vt:lpstr>
      <vt:lpstr>Observing your RPT – once a week</vt:lpstr>
      <vt:lpstr>Observation summary form – discussion not ‘feedback’</vt:lpstr>
      <vt:lpstr>Instructional Coaching – Post Lesson Discussion  NOT feedback</vt:lpstr>
      <vt:lpstr>Questions to facilitate reflection</vt:lpstr>
      <vt:lpstr>Planning  flowchart</vt:lpstr>
      <vt:lpstr>An example of focused support: co-planning</vt:lpstr>
      <vt:lpstr>Features of successful co-planning</vt:lpstr>
      <vt:lpstr>Features of successful co-planning</vt:lpstr>
      <vt:lpstr>School Based Tasks (see Team)</vt:lpstr>
      <vt:lpstr>Review and Reflect</vt:lpstr>
      <vt:lpstr>PowerPoint Presentation</vt:lpstr>
      <vt:lpstr>Must be completed</vt:lpstr>
      <vt:lpstr>Targets for the following week</vt:lpstr>
      <vt:lpstr>Assessment of the placement</vt:lpstr>
      <vt:lpstr>Placement Tutorial – Week 3</vt:lpstr>
      <vt:lpstr>Progress Review</vt:lpstr>
      <vt:lpstr>Extra Support (ESF) (RPT slide)</vt:lpstr>
      <vt:lpstr>From the SE file:</vt:lpstr>
      <vt:lpstr>PPA/non-contact time (RPT slide)</vt:lpstr>
      <vt:lpstr>P.E</vt:lpstr>
      <vt:lpstr>Attendance</vt:lpstr>
      <vt:lpstr>Mentor email</vt:lpstr>
      <vt:lpstr>Common Q&amp;A:</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lives through education</dc:title>
  <dc:creator>Amanda Cockayne</dc:creator>
  <cp:lastModifiedBy>Scarlett Murphy</cp:lastModifiedBy>
  <cp:revision>10</cp:revision>
  <dcterms:created xsi:type="dcterms:W3CDTF">2021-01-19T11:31:19Z</dcterms:created>
  <dcterms:modified xsi:type="dcterms:W3CDTF">2025-03-31T15:27:54Z</dcterms:modified>
</cp:coreProperties>
</file>