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68" r:id="rId5"/>
    <p:sldId id="464" r:id="rId6"/>
    <p:sldId id="465" r:id="rId7"/>
    <p:sldId id="411" r:id="rId8"/>
    <p:sldId id="474" r:id="rId9"/>
    <p:sldId id="477" r:id="rId10"/>
    <p:sldId id="475" r:id="rId11"/>
    <p:sldId id="476" r:id="rId12"/>
    <p:sldId id="423" r:id="rId13"/>
    <p:sldId id="478" r:id="rId14"/>
    <p:sldId id="479" r:id="rId15"/>
    <p:sldId id="466" r:id="rId16"/>
    <p:sldId id="333" r:id="rId17"/>
    <p:sldId id="336" r:id="rId18"/>
    <p:sldId id="337" r:id="rId19"/>
    <p:sldId id="338" r:id="rId20"/>
    <p:sldId id="461" r:id="rId21"/>
    <p:sldId id="341" r:id="rId22"/>
    <p:sldId id="342" r:id="rId23"/>
    <p:sldId id="345" r:id="rId24"/>
    <p:sldId id="257" r:id="rId25"/>
    <p:sldId id="462" r:id="rId26"/>
    <p:sldId id="265" r:id="rId27"/>
    <p:sldId id="480" r:id="rId28"/>
    <p:sldId id="447" r:id="rId29"/>
    <p:sldId id="456" r:id="rId30"/>
    <p:sldId id="394" r:id="rId31"/>
    <p:sldId id="457" r:id="rId32"/>
    <p:sldId id="481" r:id="rId33"/>
    <p:sldId id="398" r:id="rId34"/>
    <p:sldId id="467" r:id="rId35"/>
    <p:sldId id="471" r:id="rId36"/>
    <p:sldId id="468" r:id="rId37"/>
    <p:sldId id="271" r:id="rId38"/>
    <p:sldId id="285" r:id="rId39"/>
    <p:sldId id="339" r:id="rId40"/>
    <p:sldId id="360" r:id="rId41"/>
    <p:sldId id="483" r:id="rId42"/>
    <p:sldId id="401" r:id="rId43"/>
    <p:sldId id="484" r:id="rId44"/>
    <p:sldId id="48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578D5C-7AA5-4CD3-9B0A-FE7E7E6A8D74}" v="5" dt="2025-04-08T17:36:35.915"/>
    <p1510:client id="{BA0B2298-6492-3675-85F6-849E27F1943F}" v="86" dt="2025-04-09T12:35:28.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9030" autoAdjust="0"/>
  </p:normalViewPr>
  <p:slideViewPr>
    <p:cSldViewPr snapToGrid="0">
      <p:cViewPr varScale="1">
        <p:scale>
          <a:sx n="34" d="100"/>
          <a:sy n="34" d="100"/>
        </p:scale>
        <p:origin x="19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Roberts" userId="b7050328-4cc7-4482-bf4f-eef36b0887d2" providerId="ADAL" clId="{A4578D5C-7AA5-4CD3-9B0A-FE7E7E6A8D74}"/>
    <pc:docChg chg="undo custSel addSld delSld modSld">
      <pc:chgData name="Rachel Roberts" userId="b7050328-4cc7-4482-bf4f-eef36b0887d2" providerId="ADAL" clId="{A4578D5C-7AA5-4CD3-9B0A-FE7E7E6A8D74}" dt="2025-04-08T17:40:18.526" v="408" actId="20577"/>
      <pc:docMkLst>
        <pc:docMk/>
      </pc:docMkLst>
      <pc:sldChg chg="modNotesTx">
        <pc:chgData name="Rachel Roberts" userId="b7050328-4cc7-4482-bf4f-eef36b0887d2" providerId="ADAL" clId="{A4578D5C-7AA5-4CD3-9B0A-FE7E7E6A8D74}" dt="2025-04-08T16:56:35.009" v="43"/>
        <pc:sldMkLst>
          <pc:docMk/>
          <pc:sldMk cId="3985104402" sldId="271"/>
        </pc:sldMkLst>
      </pc:sldChg>
      <pc:sldChg chg="addSp delSp modSp mod">
        <pc:chgData name="Rachel Roberts" userId="b7050328-4cc7-4482-bf4f-eef36b0887d2" providerId="ADAL" clId="{A4578D5C-7AA5-4CD3-9B0A-FE7E7E6A8D74}" dt="2025-04-08T17:18:44.452" v="195" actId="20577"/>
        <pc:sldMkLst>
          <pc:docMk/>
          <pc:sldMk cId="2154057770" sldId="285"/>
        </pc:sldMkLst>
        <pc:spChg chg="del">
          <ac:chgData name="Rachel Roberts" userId="b7050328-4cc7-4482-bf4f-eef36b0887d2" providerId="ADAL" clId="{A4578D5C-7AA5-4CD3-9B0A-FE7E7E6A8D74}" dt="2025-04-08T17:18:09.739" v="190" actId="26606"/>
          <ac:spMkLst>
            <pc:docMk/>
            <pc:sldMk cId="2154057770" sldId="285"/>
            <ac:spMk id="3" creationId="{00000000-0000-0000-0000-000000000000}"/>
          </ac:spMkLst>
        </pc:spChg>
        <pc:spChg chg="add mod">
          <ac:chgData name="Rachel Roberts" userId="b7050328-4cc7-4482-bf4f-eef36b0887d2" providerId="ADAL" clId="{A4578D5C-7AA5-4CD3-9B0A-FE7E7E6A8D74}" dt="2025-04-08T17:18:44.452" v="195" actId="20577"/>
          <ac:spMkLst>
            <pc:docMk/>
            <pc:sldMk cId="2154057770" sldId="285"/>
            <ac:spMk id="5" creationId="{B079E969-A5DC-C256-C543-F47BA8EFBAFB}"/>
          </ac:spMkLst>
        </pc:spChg>
        <pc:graphicFrameChg chg="add mod">
          <ac:chgData name="Rachel Roberts" userId="b7050328-4cc7-4482-bf4f-eef36b0887d2" providerId="ADAL" clId="{A4578D5C-7AA5-4CD3-9B0A-FE7E7E6A8D74}" dt="2025-04-08T17:18:33.577" v="192" actId="20577"/>
          <ac:graphicFrameMkLst>
            <pc:docMk/>
            <pc:sldMk cId="2154057770" sldId="285"/>
            <ac:graphicFrameMk id="2052" creationId="{78291DAE-1B98-5653-EA13-2AF66C34E44E}"/>
          </ac:graphicFrameMkLst>
        </pc:graphicFrameChg>
        <pc:picChg chg="add">
          <ac:chgData name="Rachel Roberts" userId="b7050328-4cc7-4482-bf4f-eef36b0887d2" providerId="ADAL" clId="{A4578D5C-7AA5-4CD3-9B0A-FE7E7E6A8D74}" dt="2025-04-08T17:18:09.739" v="190" actId="26606"/>
          <ac:picMkLst>
            <pc:docMk/>
            <pc:sldMk cId="2154057770" sldId="285"/>
            <ac:picMk id="2050" creationId="{00000000-0000-0000-0000-000000000000}"/>
          </ac:picMkLst>
        </pc:picChg>
        <pc:picChg chg="del mod replId">
          <ac:chgData name="Rachel Roberts" userId="b7050328-4cc7-4482-bf4f-eef36b0887d2" providerId="ADAL" clId="{A4578D5C-7AA5-4CD3-9B0A-FE7E7E6A8D74}" dt="2025-04-08T17:18:09.739" v="190" actId="26606"/>
          <ac:picMkLst>
            <pc:docMk/>
            <pc:sldMk cId="2154057770" sldId="285"/>
            <ac:picMk id="2053" creationId="{00000000-0000-0000-0000-000000000000}"/>
          </ac:picMkLst>
        </pc:picChg>
      </pc:sldChg>
      <pc:sldChg chg="modSp">
        <pc:chgData name="Rachel Roberts" userId="b7050328-4cc7-4482-bf4f-eef36b0887d2" providerId="ADAL" clId="{A4578D5C-7AA5-4CD3-9B0A-FE7E7E6A8D74}" dt="2025-04-08T17:36:35.911" v="392" actId="20577"/>
        <pc:sldMkLst>
          <pc:docMk/>
          <pc:sldMk cId="2087251961" sldId="337"/>
        </pc:sldMkLst>
        <pc:spChg chg="mod">
          <ac:chgData name="Rachel Roberts" userId="b7050328-4cc7-4482-bf4f-eef36b0887d2" providerId="ADAL" clId="{A4578D5C-7AA5-4CD3-9B0A-FE7E7E6A8D74}" dt="2025-04-08T17:36:35.911" v="392" actId="20577"/>
          <ac:spMkLst>
            <pc:docMk/>
            <pc:sldMk cId="2087251961" sldId="337"/>
            <ac:spMk id="3" creationId="{00000000-0000-0000-0000-000000000000}"/>
          </ac:spMkLst>
        </pc:spChg>
      </pc:sldChg>
      <pc:sldChg chg="modSp mod">
        <pc:chgData name="Rachel Roberts" userId="b7050328-4cc7-4482-bf4f-eef36b0887d2" providerId="ADAL" clId="{A4578D5C-7AA5-4CD3-9B0A-FE7E7E6A8D74}" dt="2025-04-08T17:20:42.401" v="203" actId="20577"/>
        <pc:sldMkLst>
          <pc:docMk/>
          <pc:sldMk cId="3888721838" sldId="401"/>
        </pc:sldMkLst>
        <pc:spChg chg="mod">
          <ac:chgData name="Rachel Roberts" userId="b7050328-4cc7-4482-bf4f-eef36b0887d2" providerId="ADAL" clId="{A4578D5C-7AA5-4CD3-9B0A-FE7E7E6A8D74}" dt="2025-04-08T17:20:42.401" v="203" actId="20577"/>
          <ac:spMkLst>
            <pc:docMk/>
            <pc:sldMk cId="3888721838" sldId="401"/>
            <ac:spMk id="3" creationId="{C40658D4-C32F-7EBF-EB00-E99DD9B251E8}"/>
          </ac:spMkLst>
        </pc:spChg>
      </pc:sldChg>
      <pc:sldChg chg="modSp del mod">
        <pc:chgData name="Rachel Roberts" userId="b7050328-4cc7-4482-bf4f-eef36b0887d2" providerId="ADAL" clId="{A4578D5C-7AA5-4CD3-9B0A-FE7E7E6A8D74}" dt="2025-04-08T16:56:37.899" v="44" actId="47"/>
        <pc:sldMkLst>
          <pc:docMk/>
          <pc:sldMk cId="4028573986" sldId="452"/>
        </pc:sldMkLst>
        <pc:spChg chg="mod">
          <ac:chgData name="Rachel Roberts" userId="b7050328-4cc7-4482-bf4f-eef36b0887d2" providerId="ADAL" clId="{A4578D5C-7AA5-4CD3-9B0A-FE7E7E6A8D74}" dt="2025-04-08T16:56:30.367" v="42" actId="21"/>
          <ac:spMkLst>
            <pc:docMk/>
            <pc:sldMk cId="4028573986" sldId="452"/>
            <ac:spMk id="6" creationId="{F673951E-157D-41A7-A439-263ED3C339DD}"/>
          </ac:spMkLst>
        </pc:spChg>
      </pc:sldChg>
      <pc:sldChg chg="modSp mod">
        <pc:chgData name="Rachel Roberts" userId="b7050328-4cc7-4482-bf4f-eef36b0887d2" providerId="ADAL" clId="{A4578D5C-7AA5-4CD3-9B0A-FE7E7E6A8D74}" dt="2025-04-08T17:28:20.590" v="390" actId="20577"/>
        <pc:sldMkLst>
          <pc:docMk/>
          <pc:sldMk cId="1221432784" sldId="464"/>
        </pc:sldMkLst>
        <pc:spChg chg="mod">
          <ac:chgData name="Rachel Roberts" userId="b7050328-4cc7-4482-bf4f-eef36b0887d2" providerId="ADAL" clId="{A4578D5C-7AA5-4CD3-9B0A-FE7E7E6A8D74}" dt="2025-04-08T17:28:20.590" v="390" actId="20577"/>
          <ac:spMkLst>
            <pc:docMk/>
            <pc:sldMk cId="1221432784" sldId="464"/>
            <ac:spMk id="3" creationId="{55D87676-A7B5-56AE-759F-D58B83114B5F}"/>
          </ac:spMkLst>
        </pc:spChg>
      </pc:sldChg>
      <pc:sldChg chg="addSp modSp mod setBg">
        <pc:chgData name="Rachel Roberts" userId="b7050328-4cc7-4482-bf4f-eef36b0887d2" providerId="ADAL" clId="{A4578D5C-7AA5-4CD3-9B0A-FE7E7E6A8D74}" dt="2025-04-08T17:29:23.392" v="391" actId="6549"/>
        <pc:sldMkLst>
          <pc:docMk/>
          <pc:sldMk cId="2026307198" sldId="467"/>
        </pc:sldMkLst>
        <pc:spChg chg="mod">
          <ac:chgData name="Rachel Roberts" userId="b7050328-4cc7-4482-bf4f-eef36b0887d2" providerId="ADAL" clId="{A4578D5C-7AA5-4CD3-9B0A-FE7E7E6A8D74}" dt="2025-04-08T17:29:23.392" v="391" actId="6549"/>
          <ac:spMkLst>
            <pc:docMk/>
            <pc:sldMk cId="2026307198" sldId="467"/>
            <ac:spMk id="2" creationId="{28127DA8-CE0E-4370-03B2-657F260015B1}"/>
          </ac:spMkLst>
        </pc:spChg>
        <pc:spChg chg="mod">
          <ac:chgData name="Rachel Roberts" userId="b7050328-4cc7-4482-bf4f-eef36b0887d2" providerId="ADAL" clId="{A4578D5C-7AA5-4CD3-9B0A-FE7E7E6A8D74}" dt="2025-04-08T16:49:12.638" v="4" actId="21"/>
          <ac:spMkLst>
            <pc:docMk/>
            <pc:sldMk cId="2026307198" sldId="467"/>
            <ac:spMk id="3" creationId="{5878859A-E6F4-24F8-59DC-31930E3D1423}"/>
          </ac:spMkLst>
        </pc:spChg>
        <pc:spChg chg="add">
          <ac:chgData name="Rachel Roberts" userId="b7050328-4cc7-4482-bf4f-eef36b0887d2" providerId="ADAL" clId="{A4578D5C-7AA5-4CD3-9B0A-FE7E7E6A8D74}" dt="2025-04-08T16:49:08.828" v="3" actId="26606"/>
          <ac:spMkLst>
            <pc:docMk/>
            <pc:sldMk cId="2026307198" sldId="467"/>
            <ac:spMk id="10" creationId="{3301E07F-4F79-4B58-8698-EF24DC1ECDBF}"/>
          </ac:spMkLst>
        </pc:spChg>
        <pc:spChg chg="add">
          <ac:chgData name="Rachel Roberts" userId="b7050328-4cc7-4482-bf4f-eef36b0887d2" providerId="ADAL" clId="{A4578D5C-7AA5-4CD3-9B0A-FE7E7E6A8D74}" dt="2025-04-08T16:49:08.828" v="3" actId="26606"/>
          <ac:spMkLst>
            <pc:docMk/>
            <pc:sldMk cId="2026307198" sldId="467"/>
            <ac:spMk id="12" creationId="{E58B2195-5055-402F-A3E7-53FF0E4980C3}"/>
          </ac:spMkLst>
        </pc:spChg>
        <pc:spChg chg="add">
          <ac:chgData name="Rachel Roberts" userId="b7050328-4cc7-4482-bf4f-eef36b0887d2" providerId="ADAL" clId="{A4578D5C-7AA5-4CD3-9B0A-FE7E7E6A8D74}" dt="2025-04-08T16:49:08.828" v="3" actId="26606"/>
          <ac:spMkLst>
            <pc:docMk/>
            <pc:sldMk cId="2026307198" sldId="467"/>
            <ac:spMk id="14" creationId="{9EE6F773-742A-491A-9A00-A2A150DF500A}"/>
          </ac:spMkLst>
        </pc:spChg>
        <pc:picChg chg="add">
          <ac:chgData name="Rachel Roberts" userId="b7050328-4cc7-4482-bf4f-eef36b0887d2" providerId="ADAL" clId="{A4578D5C-7AA5-4CD3-9B0A-FE7E7E6A8D74}" dt="2025-04-08T16:49:08.828" v="3" actId="26606"/>
          <ac:picMkLst>
            <pc:docMk/>
            <pc:sldMk cId="2026307198" sldId="467"/>
            <ac:picMk id="7" creationId="{63B590E8-EDF8-8D46-D448-A96B6B69BC88}"/>
          </ac:picMkLst>
        </pc:picChg>
      </pc:sldChg>
      <pc:sldChg chg="addSp modSp mod setBg">
        <pc:chgData name="Rachel Roberts" userId="b7050328-4cc7-4482-bf4f-eef36b0887d2" providerId="ADAL" clId="{A4578D5C-7AA5-4CD3-9B0A-FE7E7E6A8D74}" dt="2025-04-08T16:48:44.802" v="2"/>
        <pc:sldMkLst>
          <pc:docMk/>
          <pc:sldMk cId="359514402" sldId="468"/>
        </pc:sldMkLst>
        <pc:spChg chg="mod">
          <ac:chgData name="Rachel Roberts" userId="b7050328-4cc7-4482-bf4f-eef36b0887d2" providerId="ADAL" clId="{A4578D5C-7AA5-4CD3-9B0A-FE7E7E6A8D74}" dt="2025-04-08T16:48:44.802" v="2"/>
          <ac:spMkLst>
            <pc:docMk/>
            <pc:sldMk cId="359514402" sldId="468"/>
            <ac:spMk id="2" creationId="{F8D8B2AF-26BA-B362-6D5B-351412E2D202}"/>
          </ac:spMkLst>
        </pc:spChg>
        <pc:spChg chg="mod">
          <ac:chgData name="Rachel Roberts" userId="b7050328-4cc7-4482-bf4f-eef36b0887d2" providerId="ADAL" clId="{A4578D5C-7AA5-4CD3-9B0A-FE7E7E6A8D74}" dt="2025-04-08T16:48:42.418" v="1" actId="21"/>
          <ac:spMkLst>
            <pc:docMk/>
            <pc:sldMk cId="359514402" sldId="468"/>
            <ac:spMk id="3" creationId="{5463EFF4-D077-B2A9-172D-709FDBEDFDAC}"/>
          </ac:spMkLst>
        </pc:spChg>
        <pc:spChg chg="add">
          <ac:chgData name="Rachel Roberts" userId="b7050328-4cc7-4482-bf4f-eef36b0887d2" providerId="ADAL" clId="{A4578D5C-7AA5-4CD3-9B0A-FE7E7E6A8D74}" dt="2025-04-08T16:48:38.076" v="0" actId="26606"/>
          <ac:spMkLst>
            <pc:docMk/>
            <pc:sldMk cId="359514402" sldId="468"/>
            <ac:spMk id="10" creationId="{3301E07F-4F79-4B58-8698-EF24DC1ECDBF}"/>
          </ac:spMkLst>
        </pc:spChg>
        <pc:spChg chg="add">
          <ac:chgData name="Rachel Roberts" userId="b7050328-4cc7-4482-bf4f-eef36b0887d2" providerId="ADAL" clId="{A4578D5C-7AA5-4CD3-9B0A-FE7E7E6A8D74}" dt="2025-04-08T16:48:38.076" v="0" actId="26606"/>
          <ac:spMkLst>
            <pc:docMk/>
            <pc:sldMk cId="359514402" sldId="468"/>
            <ac:spMk id="12" creationId="{E58B2195-5055-402F-A3E7-53FF0E4980C3}"/>
          </ac:spMkLst>
        </pc:spChg>
        <pc:spChg chg="add">
          <ac:chgData name="Rachel Roberts" userId="b7050328-4cc7-4482-bf4f-eef36b0887d2" providerId="ADAL" clId="{A4578D5C-7AA5-4CD3-9B0A-FE7E7E6A8D74}" dt="2025-04-08T16:48:38.076" v="0" actId="26606"/>
          <ac:spMkLst>
            <pc:docMk/>
            <pc:sldMk cId="359514402" sldId="468"/>
            <ac:spMk id="14" creationId="{9EE6F773-742A-491A-9A00-A2A150DF500A}"/>
          </ac:spMkLst>
        </pc:spChg>
        <pc:picChg chg="add">
          <ac:chgData name="Rachel Roberts" userId="b7050328-4cc7-4482-bf4f-eef36b0887d2" providerId="ADAL" clId="{A4578D5C-7AA5-4CD3-9B0A-FE7E7E6A8D74}" dt="2025-04-08T16:48:38.076" v="0" actId="26606"/>
          <ac:picMkLst>
            <pc:docMk/>
            <pc:sldMk cId="359514402" sldId="468"/>
            <ac:picMk id="7" creationId="{5BD0A0FC-D99F-6257-4A70-062BE7BB4D87}"/>
          </ac:picMkLst>
        </pc:picChg>
      </pc:sldChg>
      <pc:sldChg chg="addSp modSp mod modNotesTx">
        <pc:chgData name="Rachel Roberts" userId="b7050328-4cc7-4482-bf4f-eef36b0887d2" providerId="ADAL" clId="{A4578D5C-7AA5-4CD3-9B0A-FE7E7E6A8D74}" dt="2025-04-08T17:17:51.428" v="188" actId="20577"/>
        <pc:sldMkLst>
          <pc:docMk/>
          <pc:sldMk cId="218901970" sldId="471"/>
        </pc:sldMkLst>
        <pc:spChg chg="mod">
          <ac:chgData name="Rachel Roberts" userId="b7050328-4cc7-4482-bf4f-eef36b0887d2" providerId="ADAL" clId="{A4578D5C-7AA5-4CD3-9B0A-FE7E7E6A8D74}" dt="2025-04-08T17:09:39.582" v="137" actId="20577"/>
          <ac:spMkLst>
            <pc:docMk/>
            <pc:sldMk cId="218901970" sldId="471"/>
            <ac:spMk id="4" creationId="{F38744A2-DD7D-9EF6-61C7-2F902D178F15}"/>
          </ac:spMkLst>
        </pc:spChg>
        <pc:spChg chg="mod">
          <ac:chgData name="Rachel Roberts" userId="b7050328-4cc7-4482-bf4f-eef36b0887d2" providerId="ADAL" clId="{A4578D5C-7AA5-4CD3-9B0A-FE7E7E6A8D74}" dt="2025-04-08T16:56:57.488" v="45" actId="21"/>
          <ac:spMkLst>
            <pc:docMk/>
            <pc:sldMk cId="218901970" sldId="471"/>
            <ac:spMk id="5" creationId="{4C66E8E1-94D8-7786-F522-6BF86176A3F3}"/>
          </ac:spMkLst>
        </pc:spChg>
        <pc:picChg chg="add mod">
          <ac:chgData name="Rachel Roberts" userId="b7050328-4cc7-4482-bf4f-eef36b0887d2" providerId="ADAL" clId="{A4578D5C-7AA5-4CD3-9B0A-FE7E7E6A8D74}" dt="2025-04-08T17:09:29.036" v="111" actId="14100"/>
          <ac:picMkLst>
            <pc:docMk/>
            <pc:sldMk cId="218901970" sldId="471"/>
            <ac:picMk id="3" creationId="{437445DE-85B9-E302-1BCE-C956CDD3247F}"/>
          </ac:picMkLst>
        </pc:picChg>
      </pc:sldChg>
      <pc:sldChg chg="del">
        <pc:chgData name="Rachel Roberts" userId="b7050328-4cc7-4482-bf4f-eef36b0887d2" providerId="ADAL" clId="{A4578D5C-7AA5-4CD3-9B0A-FE7E7E6A8D74}" dt="2025-04-08T16:56:20.681" v="41" actId="47"/>
        <pc:sldMkLst>
          <pc:docMk/>
          <pc:sldMk cId="2309094979" sldId="472"/>
        </pc:sldMkLst>
      </pc:sldChg>
      <pc:sldChg chg="modNotesTx">
        <pc:chgData name="Rachel Roberts" userId="b7050328-4cc7-4482-bf4f-eef36b0887d2" providerId="ADAL" clId="{A4578D5C-7AA5-4CD3-9B0A-FE7E7E6A8D74}" dt="2025-04-08T16:54:42.923" v="16" actId="20577"/>
        <pc:sldMkLst>
          <pc:docMk/>
          <pc:sldMk cId="238791293" sldId="479"/>
        </pc:sldMkLst>
      </pc:sldChg>
      <pc:sldChg chg="addSp delSp modSp mod">
        <pc:chgData name="Rachel Roberts" userId="b7050328-4cc7-4482-bf4f-eef36b0887d2" providerId="ADAL" clId="{A4578D5C-7AA5-4CD3-9B0A-FE7E7E6A8D74}" dt="2025-04-08T17:40:18.526" v="408" actId="20577"/>
        <pc:sldMkLst>
          <pc:docMk/>
          <pc:sldMk cId="783575671" sldId="482"/>
        </pc:sldMkLst>
        <pc:spChg chg="mod">
          <ac:chgData name="Rachel Roberts" userId="b7050328-4cc7-4482-bf4f-eef36b0887d2" providerId="ADAL" clId="{A4578D5C-7AA5-4CD3-9B0A-FE7E7E6A8D74}" dt="2025-04-08T17:40:18.526" v="408" actId="20577"/>
          <ac:spMkLst>
            <pc:docMk/>
            <pc:sldMk cId="783575671" sldId="482"/>
            <ac:spMk id="4" creationId="{CCAAD591-D06F-EA1E-DE2A-87C776DBBAD6}"/>
          </ac:spMkLst>
        </pc:spChg>
        <pc:picChg chg="add mod">
          <ac:chgData name="Rachel Roberts" userId="b7050328-4cc7-4482-bf4f-eef36b0887d2" providerId="ADAL" clId="{A4578D5C-7AA5-4CD3-9B0A-FE7E7E6A8D74}" dt="2025-04-08T17:40:16.588" v="407" actId="1076"/>
          <ac:picMkLst>
            <pc:docMk/>
            <pc:sldMk cId="783575671" sldId="482"/>
            <ac:picMk id="6" creationId="{AC7ABF3C-3A18-EB07-82DA-E8CA2D900E8D}"/>
          </ac:picMkLst>
        </pc:picChg>
        <pc:picChg chg="add del">
          <ac:chgData name="Rachel Roberts" userId="b7050328-4cc7-4482-bf4f-eef36b0887d2" providerId="ADAL" clId="{A4578D5C-7AA5-4CD3-9B0A-FE7E7E6A8D74}" dt="2025-04-08T17:39:39.654" v="396" actId="478"/>
          <ac:picMkLst>
            <pc:docMk/>
            <pc:sldMk cId="783575671" sldId="482"/>
            <ac:picMk id="8" creationId="{2D09E6A2-01F0-C124-A0A5-2ED930D02D8C}"/>
          </ac:picMkLst>
        </pc:picChg>
      </pc:sldChg>
      <pc:sldChg chg="addSp delSp modSp new mod setBg modNotesTx">
        <pc:chgData name="Rachel Roberts" userId="b7050328-4cc7-4482-bf4f-eef36b0887d2" providerId="ADAL" clId="{A4578D5C-7AA5-4CD3-9B0A-FE7E7E6A8D74}" dt="2025-04-08T17:25:57.736" v="338" actId="404"/>
        <pc:sldMkLst>
          <pc:docMk/>
          <pc:sldMk cId="1619995107" sldId="483"/>
        </pc:sldMkLst>
        <pc:spChg chg="mod">
          <ac:chgData name="Rachel Roberts" userId="b7050328-4cc7-4482-bf4f-eef36b0887d2" providerId="ADAL" clId="{A4578D5C-7AA5-4CD3-9B0A-FE7E7E6A8D74}" dt="2025-04-08T17:25:39.223" v="330" actId="26606"/>
          <ac:spMkLst>
            <pc:docMk/>
            <pc:sldMk cId="1619995107" sldId="483"/>
            <ac:spMk id="2" creationId="{28DC01A3-90C4-8065-42CC-0B2430341281}"/>
          </ac:spMkLst>
        </pc:spChg>
        <pc:spChg chg="mod">
          <ac:chgData name="Rachel Roberts" userId="b7050328-4cc7-4482-bf4f-eef36b0887d2" providerId="ADAL" clId="{A4578D5C-7AA5-4CD3-9B0A-FE7E7E6A8D74}" dt="2025-04-08T17:25:57.736" v="338" actId="404"/>
          <ac:spMkLst>
            <pc:docMk/>
            <pc:sldMk cId="1619995107" sldId="483"/>
            <ac:spMk id="3" creationId="{5D466CD0-ADF0-F65D-8F5F-63710842195D}"/>
          </ac:spMkLst>
        </pc:spChg>
        <pc:spChg chg="del">
          <ac:chgData name="Rachel Roberts" userId="b7050328-4cc7-4482-bf4f-eef36b0887d2" providerId="ADAL" clId="{A4578D5C-7AA5-4CD3-9B0A-FE7E7E6A8D74}" dt="2025-04-08T17:24:34.240" v="315" actId="478"/>
          <ac:spMkLst>
            <pc:docMk/>
            <pc:sldMk cId="1619995107" sldId="483"/>
            <ac:spMk id="4" creationId="{3746F6F8-227E-B3DB-DAF1-5AC74D8CFDAC}"/>
          </ac:spMkLst>
        </pc:spChg>
        <pc:spChg chg="add del">
          <ac:chgData name="Rachel Roberts" userId="b7050328-4cc7-4482-bf4f-eef36b0887d2" providerId="ADAL" clId="{A4578D5C-7AA5-4CD3-9B0A-FE7E7E6A8D74}" dt="2025-04-08T17:25:26.854" v="329" actId="26606"/>
          <ac:spMkLst>
            <pc:docMk/>
            <pc:sldMk cId="1619995107" sldId="483"/>
            <ac:spMk id="9" creationId="{C0763A76-9F1C-4FC5-82B7-DD475DA461B2}"/>
          </ac:spMkLst>
        </pc:spChg>
        <pc:spChg chg="add">
          <ac:chgData name="Rachel Roberts" userId="b7050328-4cc7-4482-bf4f-eef36b0887d2" providerId="ADAL" clId="{A4578D5C-7AA5-4CD3-9B0A-FE7E7E6A8D74}" dt="2025-04-08T17:25:39.223" v="330" actId="26606"/>
          <ac:spMkLst>
            <pc:docMk/>
            <pc:sldMk cId="1619995107" sldId="483"/>
            <ac:spMk id="10" creationId="{245A9F99-D9B1-4094-A2E2-B90AC1DB7B9C}"/>
          </ac:spMkLst>
        </pc:spChg>
        <pc:spChg chg="add del">
          <ac:chgData name="Rachel Roberts" userId="b7050328-4cc7-4482-bf4f-eef36b0887d2" providerId="ADAL" clId="{A4578D5C-7AA5-4CD3-9B0A-FE7E7E6A8D74}" dt="2025-04-08T17:25:26.854" v="329" actId="26606"/>
          <ac:spMkLst>
            <pc:docMk/>
            <pc:sldMk cId="1619995107" sldId="483"/>
            <ac:spMk id="11" creationId="{E81BF4F6-F2CF-4984-9D14-D6966D92F99F}"/>
          </ac:spMkLst>
        </pc:spChg>
        <pc:spChg chg="add">
          <ac:chgData name="Rachel Roberts" userId="b7050328-4cc7-4482-bf4f-eef36b0887d2" providerId="ADAL" clId="{A4578D5C-7AA5-4CD3-9B0A-FE7E7E6A8D74}" dt="2025-04-08T17:25:39.223" v="330" actId="26606"/>
          <ac:spMkLst>
            <pc:docMk/>
            <pc:sldMk cId="1619995107" sldId="483"/>
            <ac:spMk id="12" creationId="{B7FAF607-473A-4A43-A23D-BBFF5C4117BB}"/>
          </ac:spMkLst>
        </pc:spChg>
        <pc:grpChg chg="add">
          <ac:chgData name="Rachel Roberts" userId="b7050328-4cc7-4482-bf4f-eef36b0887d2" providerId="ADAL" clId="{A4578D5C-7AA5-4CD3-9B0A-FE7E7E6A8D74}" dt="2025-04-08T17:25:39.223" v="330" actId="26606"/>
          <ac:grpSpMkLst>
            <pc:docMk/>
            <pc:sldMk cId="1619995107" sldId="483"/>
            <ac:grpSpMk id="14" creationId="{C5F6476F-D303-44D3-B30F-1BA348F0F64A}"/>
          </ac:grpSpMkLst>
        </pc:grpChg>
        <pc:picChg chg="add del">
          <ac:chgData name="Rachel Roberts" userId="b7050328-4cc7-4482-bf4f-eef36b0887d2" providerId="ADAL" clId="{A4578D5C-7AA5-4CD3-9B0A-FE7E7E6A8D74}" dt="2025-04-08T17:25:26.854" v="329" actId="26606"/>
          <ac:picMkLst>
            <pc:docMk/>
            <pc:sldMk cId="1619995107" sldId="483"/>
            <ac:picMk id="5" creationId="{14572A0F-AE60-22BB-24EA-1C823254C4ED}"/>
          </ac:picMkLst>
        </pc:picChg>
        <pc:picChg chg="add">
          <ac:chgData name="Rachel Roberts" userId="b7050328-4cc7-4482-bf4f-eef36b0887d2" providerId="ADAL" clId="{A4578D5C-7AA5-4CD3-9B0A-FE7E7E6A8D74}" dt="2025-04-08T17:25:39.223" v="330" actId="26606"/>
          <ac:picMkLst>
            <pc:docMk/>
            <pc:sldMk cId="1619995107" sldId="483"/>
            <ac:picMk id="7" creationId="{3363D361-9F9B-8587-683F-824F8C43C4A3}"/>
          </ac:picMkLst>
        </pc:picChg>
      </pc:sldChg>
    </pc:docChg>
  </pc:docChgLst>
  <pc:docChgLst>
    <pc:chgData name="Rachel Roberts" userId="S::xc911057@reading.ac.uk::b7050328-4cc7-4482-bf4f-eef36b0887d2" providerId="AD" clId="Web-{BA0B2298-6492-3675-85F6-849E27F1943F}"/>
    <pc:docChg chg="addSld modSld sldOrd">
      <pc:chgData name="Rachel Roberts" userId="S::xc911057@reading.ac.uk::b7050328-4cc7-4482-bf4f-eef36b0887d2" providerId="AD" clId="Web-{BA0B2298-6492-3675-85F6-849E27F1943F}" dt="2025-04-09T12:37:18.282" v="1890"/>
      <pc:docMkLst>
        <pc:docMk/>
      </pc:docMkLst>
      <pc:sldChg chg="modNotes">
        <pc:chgData name="Rachel Roberts" userId="S::xc911057@reading.ac.uk::b7050328-4cc7-4482-bf4f-eef36b0887d2" providerId="AD" clId="Web-{BA0B2298-6492-3675-85F6-849E27F1943F}" dt="2025-04-09T12:26:02.567" v="1183"/>
        <pc:sldMkLst>
          <pc:docMk/>
          <pc:sldMk cId="77951256" sldId="257"/>
        </pc:sldMkLst>
      </pc:sldChg>
      <pc:sldChg chg="modSp modNotes">
        <pc:chgData name="Rachel Roberts" userId="S::xc911057@reading.ac.uk::b7050328-4cc7-4482-bf4f-eef36b0887d2" providerId="AD" clId="Web-{BA0B2298-6492-3675-85F6-849E27F1943F}" dt="2025-04-09T11:50:21.732" v="103"/>
        <pc:sldMkLst>
          <pc:docMk/>
          <pc:sldMk cId="876323206" sldId="268"/>
        </pc:sldMkLst>
        <pc:spChg chg="mod">
          <ac:chgData name="Rachel Roberts" userId="S::xc911057@reading.ac.uk::b7050328-4cc7-4482-bf4f-eef36b0887d2" providerId="AD" clId="Web-{BA0B2298-6492-3675-85F6-849E27F1943F}" dt="2025-04-09T11:49:32.527" v="52" actId="20577"/>
          <ac:spMkLst>
            <pc:docMk/>
            <pc:sldMk cId="876323206" sldId="268"/>
            <ac:spMk id="3" creationId="{00000000-0000-0000-0000-000000000000}"/>
          </ac:spMkLst>
        </pc:spChg>
      </pc:sldChg>
      <pc:sldChg chg="modNotes">
        <pc:chgData name="Rachel Roberts" userId="S::xc911057@reading.ac.uk::b7050328-4cc7-4482-bf4f-eef36b0887d2" providerId="AD" clId="Web-{BA0B2298-6492-3675-85F6-849E27F1943F}" dt="2025-04-09T12:32:43.677" v="1654"/>
        <pc:sldMkLst>
          <pc:docMk/>
          <pc:sldMk cId="2154057770" sldId="285"/>
        </pc:sldMkLst>
      </pc:sldChg>
      <pc:sldChg chg="modSp">
        <pc:chgData name="Rachel Roberts" userId="S::xc911057@reading.ac.uk::b7050328-4cc7-4482-bf4f-eef36b0887d2" providerId="AD" clId="Web-{BA0B2298-6492-3675-85F6-849E27F1943F}" dt="2025-04-09T12:23:38.359" v="1179" actId="20577"/>
        <pc:sldMkLst>
          <pc:docMk/>
          <pc:sldMk cId="1730943852" sldId="333"/>
        </pc:sldMkLst>
        <pc:spChg chg="mod">
          <ac:chgData name="Rachel Roberts" userId="S::xc911057@reading.ac.uk::b7050328-4cc7-4482-bf4f-eef36b0887d2" providerId="AD" clId="Web-{BA0B2298-6492-3675-85F6-849E27F1943F}" dt="2025-04-09T12:23:38.359" v="1179" actId="20577"/>
          <ac:spMkLst>
            <pc:docMk/>
            <pc:sldMk cId="1730943852" sldId="333"/>
            <ac:spMk id="2" creationId="{E42A8FB5-E0F7-41C4-9D93-C59AD72A3045}"/>
          </ac:spMkLst>
        </pc:spChg>
      </pc:sldChg>
      <pc:sldChg chg="modSp">
        <pc:chgData name="Rachel Roberts" userId="S::xc911057@reading.ac.uk::b7050328-4cc7-4482-bf4f-eef36b0887d2" providerId="AD" clId="Web-{BA0B2298-6492-3675-85F6-849E27F1943F}" dt="2025-04-09T12:23:53.828" v="1181" actId="20577"/>
        <pc:sldMkLst>
          <pc:docMk/>
          <pc:sldMk cId="2462882847" sldId="336"/>
        </pc:sldMkLst>
        <pc:spChg chg="mod">
          <ac:chgData name="Rachel Roberts" userId="S::xc911057@reading.ac.uk::b7050328-4cc7-4482-bf4f-eef36b0887d2" providerId="AD" clId="Web-{BA0B2298-6492-3675-85F6-849E27F1943F}" dt="2025-04-09T12:23:53.828" v="1181" actId="20577"/>
          <ac:spMkLst>
            <pc:docMk/>
            <pc:sldMk cId="2462882847" sldId="336"/>
            <ac:spMk id="2" creationId="{00000000-0000-0000-0000-000000000000}"/>
          </ac:spMkLst>
        </pc:spChg>
      </pc:sldChg>
      <pc:sldChg chg="modNotes">
        <pc:chgData name="Rachel Roberts" userId="S::xc911057@reading.ac.uk::b7050328-4cc7-4482-bf4f-eef36b0887d2" providerId="AD" clId="Web-{BA0B2298-6492-3675-85F6-849E27F1943F}" dt="2025-04-09T12:33:37.648" v="1687"/>
        <pc:sldMkLst>
          <pc:docMk/>
          <pc:sldMk cId="3698730645" sldId="339"/>
        </pc:sldMkLst>
      </pc:sldChg>
      <pc:sldChg chg="modSp">
        <pc:chgData name="Rachel Roberts" userId="S::xc911057@reading.ac.uk::b7050328-4cc7-4482-bf4f-eef36b0887d2" providerId="AD" clId="Web-{BA0B2298-6492-3675-85F6-849E27F1943F}" dt="2025-04-09T11:39:20.784" v="29" actId="14100"/>
        <pc:sldMkLst>
          <pc:docMk/>
          <pc:sldMk cId="3888721838" sldId="401"/>
        </pc:sldMkLst>
        <pc:spChg chg="mod">
          <ac:chgData name="Rachel Roberts" userId="S::xc911057@reading.ac.uk::b7050328-4cc7-4482-bf4f-eef36b0887d2" providerId="AD" clId="Web-{BA0B2298-6492-3675-85F6-849E27F1943F}" dt="2025-04-09T11:39:20.784" v="29" actId="14100"/>
          <ac:spMkLst>
            <pc:docMk/>
            <pc:sldMk cId="3888721838" sldId="401"/>
            <ac:spMk id="2" creationId="{67675A48-0436-4D2E-5DA9-D683C7DFCE66}"/>
          </ac:spMkLst>
        </pc:spChg>
        <pc:spChg chg="mod">
          <ac:chgData name="Rachel Roberts" userId="S::xc911057@reading.ac.uk::b7050328-4cc7-4482-bf4f-eef36b0887d2" providerId="AD" clId="Web-{BA0B2298-6492-3675-85F6-849E27F1943F}" dt="2025-04-09T11:39:14.268" v="27" actId="1076"/>
          <ac:spMkLst>
            <pc:docMk/>
            <pc:sldMk cId="3888721838" sldId="401"/>
            <ac:spMk id="3" creationId="{C40658D4-C32F-7EBF-EB00-E99DD9B251E8}"/>
          </ac:spMkLst>
        </pc:spChg>
      </pc:sldChg>
      <pc:sldChg chg="modSp modNotes">
        <pc:chgData name="Rachel Roberts" userId="S::xc911057@reading.ac.uk::b7050328-4cc7-4482-bf4f-eef36b0887d2" providerId="AD" clId="Web-{BA0B2298-6492-3675-85F6-849E27F1943F}" dt="2025-04-09T11:51:37.845" v="190"/>
        <pc:sldMkLst>
          <pc:docMk/>
          <pc:sldMk cId="2631014185" sldId="411"/>
        </pc:sldMkLst>
        <pc:spChg chg="mod">
          <ac:chgData name="Rachel Roberts" userId="S::xc911057@reading.ac.uk::b7050328-4cc7-4482-bf4f-eef36b0887d2" providerId="AD" clId="Web-{BA0B2298-6492-3675-85F6-849E27F1943F}" dt="2025-04-09T10:27:43.267" v="4" actId="1076"/>
          <ac:spMkLst>
            <pc:docMk/>
            <pc:sldMk cId="2631014185" sldId="411"/>
            <ac:spMk id="2" creationId="{6BB66BFF-4B20-458A-B327-DA5F6E9729CE}"/>
          </ac:spMkLst>
        </pc:spChg>
      </pc:sldChg>
      <pc:sldChg chg="modNotes">
        <pc:chgData name="Rachel Roberts" userId="S::xc911057@reading.ac.uk::b7050328-4cc7-4482-bf4f-eef36b0887d2" providerId="AD" clId="Web-{BA0B2298-6492-3675-85F6-849E27F1943F}" dt="2025-04-09T12:15:30.667" v="743"/>
        <pc:sldMkLst>
          <pc:docMk/>
          <pc:sldMk cId="937706942" sldId="423"/>
        </pc:sldMkLst>
      </pc:sldChg>
      <pc:sldChg chg="modNotes">
        <pc:chgData name="Rachel Roberts" userId="S::xc911057@reading.ac.uk::b7050328-4cc7-4482-bf4f-eef36b0887d2" providerId="AD" clId="Web-{BA0B2298-6492-3675-85F6-849E27F1943F}" dt="2025-04-09T12:27:15.352" v="1228"/>
        <pc:sldMkLst>
          <pc:docMk/>
          <pc:sldMk cId="1234399414" sldId="447"/>
        </pc:sldMkLst>
      </pc:sldChg>
      <pc:sldChg chg="modNotes">
        <pc:chgData name="Rachel Roberts" userId="S::xc911057@reading.ac.uk::b7050328-4cc7-4482-bf4f-eef36b0887d2" providerId="AD" clId="Web-{BA0B2298-6492-3675-85F6-849E27F1943F}" dt="2025-04-09T11:50:31.733" v="114"/>
        <pc:sldMkLst>
          <pc:docMk/>
          <pc:sldMk cId="1221432784" sldId="464"/>
        </pc:sldMkLst>
      </pc:sldChg>
      <pc:sldChg chg="modNotes">
        <pc:chgData name="Rachel Roberts" userId="S::xc911057@reading.ac.uk::b7050328-4cc7-4482-bf4f-eef36b0887d2" providerId="AD" clId="Web-{BA0B2298-6492-3675-85F6-849E27F1943F}" dt="2025-04-09T12:31:48.394" v="1616"/>
        <pc:sldMkLst>
          <pc:docMk/>
          <pc:sldMk cId="218901970" sldId="471"/>
        </pc:sldMkLst>
      </pc:sldChg>
      <pc:sldChg chg="modNotes">
        <pc:chgData name="Rachel Roberts" userId="S::xc911057@reading.ac.uk::b7050328-4cc7-4482-bf4f-eef36b0887d2" providerId="AD" clId="Web-{BA0B2298-6492-3675-85F6-849E27F1943F}" dt="2025-04-09T11:52:06.627" v="212"/>
        <pc:sldMkLst>
          <pc:docMk/>
          <pc:sldMk cId="67863610" sldId="474"/>
        </pc:sldMkLst>
      </pc:sldChg>
      <pc:sldChg chg="modSp modNotes">
        <pc:chgData name="Rachel Roberts" userId="S::xc911057@reading.ac.uk::b7050328-4cc7-4482-bf4f-eef36b0887d2" providerId="AD" clId="Web-{BA0B2298-6492-3675-85F6-849E27F1943F}" dt="2025-04-09T11:55:02.462" v="368"/>
        <pc:sldMkLst>
          <pc:docMk/>
          <pc:sldMk cId="1075877327" sldId="475"/>
        </pc:sldMkLst>
        <pc:spChg chg="mod">
          <ac:chgData name="Rachel Roberts" userId="S::xc911057@reading.ac.uk::b7050328-4cc7-4482-bf4f-eef36b0887d2" providerId="AD" clId="Web-{BA0B2298-6492-3675-85F6-849E27F1943F}" dt="2025-04-09T11:04:36.653" v="9" actId="20577"/>
          <ac:spMkLst>
            <pc:docMk/>
            <pc:sldMk cId="1075877327" sldId="475"/>
            <ac:spMk id="3" creationId="{C7E308BA-035A-7F6D-AF83-084A0638160D}"/>
          </ac:spMkLst>
        </pc:spChg>
      </pc:sldChg>
      <pc:sldChg chg="modSp modNotes">
        <pc:chgData name="Rachel Roberts" userId="S::xc911057@reading.ac.uk::b7050328-4cc7-4482-bf4f-eef36b0887d2" providerId="AD" clId="Web-{BA0B2298-6492-3675-85F6-849E27F1943F}" dt="2025-04-09T12:11:36.877" v="679"/>
        <pc:sldMkLst>
          <pc:docMk/>
          <pc:sldMk cId="245597206" sldId="476"/>
        </pc:sldMkLst>
        <pc:spChg chg="mod">
          <ac:chgData name="Rachel Roberts" userId="S::xc911057@reading.ac.uk::b7050328-4cc7-4482-bf4f-eef36b0887d2" providerId="AD" clId="Web-{BA0B2298-6492-3675-85F6-849E27F1943F}" dt="2025-04-09T11:55:28.635" v="381" actId="1076"/>
          <ac:spMkLst>
            <pc:docMk/>
            <pc:sldMk cId="245597206" sldId="476"/>
            <ac:spMk id="3" creationId="{42784435-0396-B574-C135-F0C28B0156A6}"/>
          </ac:spMkLst>
        </pc:spChg>
      </pc:sldChg>
      <pc:sldChg chg="modNotes">
        <pc:chgData name="Rachel Roberts" userId="S::xc911057@reading.ac.uk::b7050328-4cc7-4482-bf4f-eef36b0887d2" providerId="AD" clId="Web-{BA0B2298-6492-3675-85F6-849E27F1943F}" dt="2025-04-09T11:53:43.334" v="296"/>
        <pc:sldMkLst>
          <pc:docMk/>
          <pc:sldMk cId="356594172" sldId="477"/>
        </pc:sldMkLst>
      </pc:sldChg>
      <pc:sldChg chg="modNotes">
        <pc:chgData name="Rachel Roberts" userId="S::xc911057@reading.ac.uk::b7050328-4cc7-4482-bf4f-eef36b0887d2" providerId="AD" clId="Web-{BA0B2298-6492-3675-85F6-849E27F1943F}" dt="2025-04-09T12:18:10.439" v="874"/>
        <pc:sldMkLst>
          <pc:docMk/>
          <pc:sldMk cId="3134804884" sldId="478"/>
        </pc:sldMkLst>
      </pc:sldChg>
      <pc:sldChg chg="modNotes">
        <pc:chgData name="Rachel Roberts" userId="S::xc911057@reading.ac.uk::b7050328-4cc7-4482-bf4f-eef36b0887d2" providerId="AD" clId="Web-{BA0B2298-6492-3675-85F6-849E27F1943F}" dt="2025-04-09T12:23:17.139" v="1174"/>
        <pc:sldMkLst>
          <pc:docMk/>
          <pc:sldMk cId="238791293" sldId="479"/>
        </pc:sldMkLst>
      </pc:sldChg>
      <pc:sldChg chg="modNotes">
        <pc:chgData name="Rachel Roberts" userId="S::xc911057@reading.ac.uk::b7050328-4cc7-4482-bf4f-eef36b0887d2" providerId="AD" clId="Web-{BA0B2298-6492-3675-85F6-849E27F1943F}" dt="2025-04-09T12:26:50.913" v="1204"/>
        <pc:sldMkLst>
          <pc:docMk/>
          <pc:sldMk cId="4183073329" sldId="480"/>
        </pc:sldMkLst>
      </pc:sldChg>
      <pc:sldChg chg="modNotes">
        <pc:chgData name="Rachel Roberts" userId="S::xc911057@reading.ac.uk::b7050328-4cc7-4482-bf4f-eef36b0887d2" providerId="AD" clId="Web-{BA0B2298-6492-3675-85F6-849E27F1943F}" dt="2025-04-09T12:28:36.589" v="1371"/>
        <pc:sldMkLst>
          <pc:docMk/>
          <pc:sldMk cId="4224432192" sldId="481"/>
        </pc:sldMkLst>
      </pc:sldChg>
      <pc:sldChg chg="ord modNotes">
        <pc:chgData name="Rachel Roberts" userId="S::xc911057@reading.ac.uk::b7050328-4cc7-4482-bf4f-eef36b0887d2" providerId="AD" clId="Web-{BA0B2298-6492-3675-85F6-849E27F1943F}" dt="2025-04-09T12:37:18.282" v="1890"/>
        <pc:sldMkLst>
          <pc:docMk/>
          <pc:sldMk cId="783575671" sldId="482"/>
        </pc:sldMkLst>
      </pc:sldChg>
      <pc:sldChg chg="modNotes">
        <pc:chgData name="Rachel Roberts" userId="S::xc911057@reading.ac.uk::b7050328-4cc7-4482-bf4f-eef36b0887d2" providerId="AD" clId="Web-{BA0B2298-6492-3675-85F6-849E27F1943F}" dt="2025-04-09T12:35:17.386" v="1756"/>
        <pc:sldMkLst>
          <pc:docMk/>
          <pc:sldMk cId="1619995107" sldId="483"/>
        </pc:sldMkLst>
      </pc:sldChg>
      <pc:sldChg chg="delSp modSp new">
        <pc:chgData name="Rachel Roberts" userId="S::xc911057@reading.ac.uk::b7050328-4cc7-4482-bf4f-eef36b0887d2" providerId="AD" clId="Web-{BA0B2298-6492-3675-85F6-849E27F1943F}" dt="2025-04-09T11:39:08.674" v="26" actId="1076"/>
        <pc:sldMkLst>
          <pc:docMk/>
          <pc:sldMk cId="407219191" sldId="484"/>
        </pc:sldMkLst>
        <pc:spChg chg="del">
          <ac:chgData name="Rachel Roberts" userId="S::xc911057@reading.ac.uk::b7050328-4cc7-4482-bf4f-eef36b0887d2" providerId="AD" clId="Web-{BA0B2298-6492-3675-85F6-849E27F1943F}" dt="2025-04-09T11:39:04.315" v="25"/>
          <ac:spMkLst>
            <pc:docMk/>
            <pc:sldMk cId="407219191" sldId="484"/>
            <ac:spMk id="2" creationId="{88ADA116-FFB1-E95E-8438-EE159C58F587}"/>
          </ac:spMkLst>
        </pc:spChg>
        <pc:spChg chg="mod">
          <ac:chgData name="Rachel Roberts" userId="S::xc911057@reading.ac.uk::b7050328-4cc7-4482-bf4f-eef36b0887d2" providerId="AD" clId="Web-{BA0B2298-6492-3675-85F6-849E27F1943F}" dt="2025-04-09T11:39:08.674" v="26" actId="1076"/>
          <ac:spMkLst>
            <pc:docMk/>
            <pc:sldMk cId="407219191" sldId="484"/>
            <ac:spMk id="3" creationId="{D4D983AF-87A0-6015-AE96-01ACF50AC9F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02BD31-690D-43C7-AAFE-E99AB0A68C33}"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GB"/>
        </a:p>
      </dgm:t>
    </dgm:pt>
    <dgm:pt modelId="{4A579F21-9EF5-4E49-AE81-4C5BBC3E3BF5}">
      <dgm:prSet phldrT="[Text]"/>
      <dgm:spPr/>
      <dgm:t>
        <a:bodyPr/>
        <a:lstStyle/>
        <a:p>
          <a:r>
            <a:rPr lang="en-GB" dirty="0"/>
            <a:t>Challenging the beginning teacher’s assumptions, being a critical friend and demonstrating how to do something they are having difficulties with. </a:t>
          </a:r>
        </a:p>
      </dgm:t>
    </dgm:pt>
    <dgm:pt modelId="{BE9EB0E1-00DF-4E57-B8FF-CA08EAFFEB5A}" type="parTrans" cxnId="{A1F86EF0-6D92-4EED-B155-080049ADCE32}">
      <dgm:prSet/>
      <dgm:spPr/>
      <dgm:t>
        <a:bodyPr/>
        <a:lstStyle/>
        <a:p>
          <a:endParaRPr lang="en-GB"/>
        </a:p>
      </dgm:t>
    </dgm:pt>
    <dgm:pt modelId="{3BA0A16B-DE37-4079-B731-663DB59F061E}" type="sibTrans" cxnId="{A1F86EF0-6D92-4EED-B155-080049ADCE32}">
      <dgm:prSet/>
      <dgm:spPr/>
      <dgm:t>
        <a:bodyPr/>
        <a:lstStyle/>
        <a:p>
          <a:endParaRPr lang="en-GB"/>
        </a:p>
      </dgm:t>
    </dgm:pt>
    <dgm:pt modelId="{157935E4-D973-4F91-B7AC-DB47112E4405}">
      <dgm:prSet phldrT="[Text]"/>
      <dgm:spPr/>
      <dgm:t>
        <a:bodyPr/>
        <a:lstStyle/>
        <a:p>
          <a:r>
            <a:rPr lang="en-GB" dirty="0"/>
            <a:t>Coaching</a:t>
          </a:r>
        </a:p>
      </dgm:t>
    </dgm:pt>
    <dgm:pt modelId="{435CDA9E-2D59-4755-9EB1-25D8A9181F8F}" type="parTrans" cxnId="{2F9E84BC-D264-4754-8EAC-12E28411B065}">
      <dgm:prSet/>
      <dgm:spPr/>
      <dgm:t>
        <a:bodyPr/>
        <a:lstStyle/>
        <a:p>
          <a:endParaRPr lang="en-GB"/>
        </a:p>
      </dgm:t>
    </dgm:pt>
    <dgm:pt modelId="{D31376A2-50A0-4679-A972-844E01490D89}" type="sibTrans" cxnId="{2F9E84BC-D264-4754-8EAC-12E28411B065}">
      <dgm:prSet/>
      <dgm:spPr/>
      <dgm:t>
        <a:bodyPr/>
        <a:lstStyle/>
        <a:p>
          <a:endParaRPr lang="en-GB"/>
        </a:p>
      </dgm:t>
    </dgm:pt>
    <dgm:pt modelId="{88C97E49-AD19-4F23-864C-687F74D2F36A}">
      <dgm:prSet phldrT="[Text]"/>
      <dgm:spPr/>
      <dgm:t>
        <a:bodyPr/>
        <a:lstStyle/>
        <a:p>
          <a:r>
            <a:rPr lang="en-GB" dirty="0"/>
            <a:t>Acting as a sounding-board, being there to listen and offer support. </a:t>
          </a:r>
        </a:p>
      </dgm:t>
    </dgm:pt>
    <dgm:pt modelId="{C2CC2916-2495-4E17-AEE8-2100926CADDA}" type="parTrans" cxnId="{54AE5870-FC0A-4CA0-8F02-BF8228499B92}">
      <dgm:prSet/>
      <dgm:spPr/>
      <dgm:t>
        <a:bodyPr/>
        <a:lstStyle/>
        <a:p>
          <a:endParaRPr lang="en-GB"/>
        </a:p>
      </dgm:t>
    </dgm:pt>
    <dgm:pt modelId="{E14E5E0B-051D-4B7C-9BBF-956880FAC6A3}" type="sibTrans" cxnId="{54AE5870-FC0A-4CA0-8F02-BF8228499B92}">
      <dgm:prSet/>
      <dgm:spPr/>
      <dgm:t>
        <a:bodyPr/>
        <a:lstStyle/>
        <a:p>
          <a:endParaRPr lang="en-GB"/>
        </a:p>
      </dgm:t>
    </dgm:pt>
    <dgm:pt modelId="{064608EB-666E-41C2-87C0-A1F7A0B0EA89}">
      <dgm:prSet phldrT="[Text]"/>
      <dgm:spPr/>
      <dgm:t>
        <a:bodyPr/>
        <a:lstStyle/>
        <a:p>
          <a:r>
            <a:rPr lang="en-GB" dirty="0"/>
            <a:t>Counselling</a:t>
          </a:r>
        </a:p>
      </dgm:t>
    </dgm:pt>
    <dgm:pt modelId="{91D69703-F76D-46A0-9E30-BA3DB08D83BB}" type="parTrans" cxnId="{A2D57486-5A50-4BEC-B80E-D0F9E4529873}">
      <dgm:prSet/>
      <dgm:spPr/>
      <dgm:t>
        <a:bodyPr/>
        <a:lstStyle/>
        <a:p>
          <a:endParaRPr lang="en-GB"/>
        </a:p>
      </dgm:t>
    </dgm:pt>
    <dgm:pt modelId="{6D83B66F-064C-437E-8048-6FAFC6FB42D2}" type="sibTrans" cxnId="{A2D57486-5A50-4BEC-B80E-D0F9E4529873}">
      <dgm:prSet/>
      <dgm:spPr/>
      <dgm:t>
        <a:bodyPr/>
        <a:lstStyle/>
        <a:p>
          <a:endParaRPr lang="en-GB"/>
        </a:p>
      </dgm:t>
    </dgm:pt>
    <dgm:pt modelId="{B837B65E-953B-46CD-9D0A-F927CD39A8B5}">
      <dgm:prSet phldrT="[Text]"/>
      <dgm:spPr/>
      <dgm:t>
        <a:bodyPr/>
        <a:lstStyle/>
        <a:p>
          <a:r>
            <a:rPr lang="en-GB" dirty="0"/>
            <a:t>Helping a beginning teacher develop resourcefulness, make them aware of the information, resources, people, organisations and more formal repositories of knowledge. </a:t>
          </a:r>
        </a:p>
      </dgm:t>
    </dgm:pt>
    <dgm:pt modelId="{A0539674-F2D1-4295-9DC5-A112F42E5B7F}" type="parTrans" cxnId="{BD01EABA-9DD5-4C93-A782-FC4FCC4E7A0D}">
      <dgm:prSet/>
      <dgm:spPr/>
      <dgm:t>
        <a:bodyPr/>
        <a:lstStyle/>
        <a:p>
          <a:endParaRPr lang="en-GB"/>
        </a:p>
      </dgm:t>
    </dgm:pt>
    <dgm:pt modelId="{CD16C369-E420-4D3B-B1BB-7EA2B19930E6}" type="sibTrans" cxnId="{BD01EABA-9DD5-4C93-A782-FC4FCC4E7A0D}">
      <dgm:prSet/>
      <dgm:spPr/>
      <dgm:t>
        <a:bodyPr/>
        <a:lstStyle/>
        <a:p>
          <a:endParaRPr lang="en-GB"/>
        </a:p>
      </dgm:t>
    </dgm:pt>
    <dgm:pt modelId="{C61628EE-3079-42AF-A203-8EF552AABBE5}">
      <dgm:prSet phldrT="[Text]"/>
      <dgm:spPr/>
      <dgm:t>
        <a:bodyPr/>
        <a:lstStyle/>
        <a:p>
          <a:r>
            <a:rPr lang="en-GB" dirty="0"/>
            <a:t>Networking</a:t>
          </a:r>
        </a:p>
      </dgm:t>
    </dgm:pt>
    <dgm:pt modelId="{25867585-0F18-4CD6-BD48-1306159F92E2}" type="parTrans" cxnId="{431B3672-73CC-4BCF-AA7A-0243718A9712}">
      <dgm:prSet/>
      <dgm:spPr/>
      <dgm:t>
        <a:bodyPr/>
        <a:lstStyle/>
        <a:p>
          <a:endParaRPr lang="en-GB"/>
        </a:p>
      </dgm:t>
    </dgm:pt>
    <dgm:pt modelId="{2542E4B9-01EF-4718-8FA6-D59A7052918D}" type="sibTrans" cxnId="{431B3672-73CC-4BCF-AA7A-0243718A9712}">
      <dgm:prSet/>
      <dgm:spPr/>
      <dgm:t>
        <a:bodyPr/>
        <a:lstStyle/>
        <a:p>
          <a:endParaRPr lang="en-GB"/>
        </a:p>
      </dgm:t>
    </dgm:pt>
    <dgm:pt modelId="{57D2E1CF-D71D-4585-BCF6-1E71B53235C0}">
      <dgm:prSet phldrT="[Text]"/>
      <dgm:spPr/>
      <dgm:t>
        <a:bodyPr/>
        <a:lstStyle/>
        <a:p>
          <a:r>
            <a:rPr lang="en-GB" dirty="0"/>
            <a:t>Giving advice – a balance between giving a beginning teacher the answer and encouraging them to find their own solutions to problems through reflective thinking. </a:t>
          </a:r>
        </a:p>
      </dgm:t>
    </dgm:pt>
    <dgm:pt modelId="{3E84C834-8A6D-41DF-98B3-B4FCAE0EC972}" type="parTrans" cxnId="{7974496C-D558-4172-8AAA-D509441AE1FF}">
      <dgm:prSet/>
      <dgm:spPr/>
      <dgm:t>
        <a:bodyPr/>
        <a:lstStyle/>
        <a:p>
          <a:endParaRPr lang="en-GB"/>
        </a:p>
      </dgm:t>
    </dgm:pt>
    <dgm:pt modelId="{23223337-62E8-40C4-9072-A53201834A37}" type="sibTrans" cxnId="{7974496C-D558-4172-8AAA-D509441AE1FF}">
      <dgm:prSet/>
      <dgm:spPr/>
      <dgm:t>
        <a:bodyPr/>
        <a:lstStyle/>
        <a:p>
          <a:endParaRPr lang="en-GB"/>
        </a:p>
      </dgm:t>
    </dgm:pt>
    <dgm:pt modelId="{A18BD51B-F95A-4830-9312-6C95EB0D815D}">
      <dgm:prSet phldrT="[Text]"/>
      <dgm:spPr/>
      <dgm:t>
        <a:bodyPr/>
        <a:lstStyle/>
        <a:p>
          <a:r>
            <a:rPr lang="en-GB" dirty="0"/>
            <a:t>Guiding</a:t>
          </a:r>
        </a:p>
      </dgm:t>
    </dgm:pt>
    <dgm:pt modelId="{CA92FE97-8729-4474-B9F0-E571D62784A3}" type="parTrans" cxnId="{01970926-346B-48A9-92B5-D6883D8648EA}">
      <dgm:prSet/>
      <dgm:spPr/>
      <dgm:t>
        <a:bodyPr/>
        <a:lstStyle/>
        <a:p>
          <a:endParaRPr lang="en-GB"/>
        </a:p>
      </dgm:t>
    </dgm:pt>
    <dgm:pt modelId="{4E26B87C-E697-4A9C-80E1-C801C03C804A}" type="sibTrans" cxnId="{01970926-346B-48A9-92B5-D6883D8648EA}">
      <dgm:prSet/>
      <dgm:spPr/>
      <dgm:t>
        <a:bodyPr/>
        <a:lstStyle/>
        <a:p>
          <a:endParaRPr lang="en-GB"/>
        </a:p>
      </dgm:t>
    </dgm:pt>
    <dgm:pt modelId="{8FD44F8F-88EE-4AC4-B6E7-338BFBDDF9B7}" type="pres">
      <dgm:prSet presAssocID="{3502BD31-690D-43C7-AAFE-E99AB0A68C33}" presName="cycleMatrixDiagram" presStyleCnt="0">
        <dgm:presLayoutVars>
          <dgm:chMax val="1"/>
          <dgm:dir/>
          <dgm:animLvl val="lvl"/>
          <dgm:resizeHandles val="exact"/>
        </dgm:presLayoutVars>
      </dgm:prSet>
      <dgm:spPr/>
    </dgm:pt>
    <dgm:pt modelId="{3AFB93F5-12E5-48EB-A986-8DC791C359BA}" type="pres">
      <dgm:prSet presAssocID="{3502BD31-690D-43C7-AAFE-E99AB0A68C33}" presName="children" presStyleCnt="0"/>
      <dgm:spPr/>
    </dgm:pt>
    <dgm:pt modelId="{92E375FF-6CC9-481A-8BDE-0583AE669C4F}" type="pres">
      <dgm:prSet presAssocID="{3502BD31-690D-43C7-AAFE-E99AB0A68C33}" presName="child1group" presStyleCnt="0"/>
      <dgm:spPr/>
    </dgm:pt>
    <dgm:pt modelId="{F49C124C-88D4-47A1-B667-3FA0AC1A184A}" type="pres">
      <dgm:prSet presAssocID="{3502BD31-690D-43C7-AAFE-E99AB0A68C33}" presName="child1" presStyleLbl="bgAcc1" presStyleIdx="0" presStyleCnt="4"/>
      <dgm:spPr/>
    </dgm:pt>
    <dgm:pt modelId="{EFB4DE0A-23D8-4887-B70F-458D64F115D5}" type="pres">
      <dgm:prSet presAssocID="{3502BD31-690D-43C7-AAFE-E99AB0A68C33}" presName="child1Text" presStyleLbl="bgAcc1" presStyleIdx="0" presStyleCnt="4">
        <dgm:presLayoutVars>
          <dgm:bulletEnabled val="1"/>
        </dgm:presLayoutVars>
      </dgm:prSet>
      <dgm:spPr/>
    </dgm:pt>
    <dgm:pt modelId="{BC1447D1-C9B3-47EB-B809-6ACF1ECBED7A}" type="pres">
      <dgm:prSet presAssocID="{3502BD31-690D-43C7-AAFE-E99AB0A68C33}" presName="child2group" presStyleCnt="0"/>
      <dgm:spPr/>
    </dgm:pt>
    <dgm:pt modelId="{A1F4185D-1773-40EF-A579-646DA91990AE}" type="pres">
      <dgm:prSet presAssocID="{3502BD31-690D-43C7-AAFE-E99AB0A68C33}" presName="child2" presStyleLbl="bgAcc1" presStyleIdx="1" presStyleCnt="4"/>
      <dgm:spPr/>
    </dgm:pt>
    <dgm:pt modelId="{0C2BC8BA-7BAC-48F8-BC31-AA25C5A13640}" type="pres">
      <dgm:prSet presAssocID="{3502BD31-690D-43C7-AAFE-E99AB0A68C33}" presName="child2Text" presStyleLbl="bgAcc1" presStyleIdx="1" presStyleCnt="4">
        <dgm:presLayoutVars>
          <dgm:bulletEnabled val="1"/>
        </dgm:presLayoutVars>
      </dgm:prSet>
      <dgm:spPr/>
    </dgm:pt>
    <dgm:pt modelId="{623D76E4-1504-4E07-B089-F75CF1BA48BA}" type="pres">
      <dgm:prSet presAssocID="{3502BD31-690D-43C7-AAFE-E99AB0A68C33}" presName="child3group" presStyleCnt="0"/>
      <dgm:spPr/>
    </dgm:pt>
    <dgm:pt modelId="{4B2959F9-ACC1-4022-8EC7-A6B2EC614BC3}" type="pres">
      <dgm:prSet presAssocID="{3502BD31-690D-43C7-AAFE-E99AB0A68C33}" presName="child3" presStyleLbl="bgAcc1" presStyleIdx="2" presStyleCnt="4"/>
      <dgm:spPr/>
    </dgm:pt>
    <dgm:pt modelId="{93AEB6F6-1A06-46DB-9A28-5EF1C8614E1B}" type="pres">
      <dgm:prSet presAssocID="{3502BD31-690D-43C7-AAFE-E99AB0A68C33}" presName="child3Text" presStyleLbl="bgAcc1" presStyleIdx="2" presStyleCnt="4">
        <dgm:presLayoutVars>
          <dgm:bulletEnabled val="1"/>
        </dgm:presLayoutVars>
      </dgm:prSet>
      <dgm:spPr/>
    </dgm:pt>
    <dgm:pt modelId="{D3A40F1F-4B28-4ED3-880A-E77E7935C272}" type="pres">
      <dgm:prSet presAssocID="{3502BD31-690D-43C7-AAFE-E99AB0A68C33}" presName="child4group" presStyleCnt="0"/>
      <dgm:spPr/>
    </dgm:pt>
    <dgm:pt modelId="{1233A887-4D26-48F7-987C-7DE4FD5F527C}" type="pres">
      <dgm:prSet presAssocID="{3502BD31-690D-43C7-AAFE-E99AB0A68C33}" presName="child4" presStyleLbl="bgAcc1" presStyleIdx="3" presStyleCnt="4"/>
      <dgm:spPr/>
    </dgm:pt>
    <dgm:pt modelId="{3AFA7D0D-57C5-46AA-8335-CD50D61A4EDB}" type="pres">
      <dgm:prSet presAssocID="{3502BD31-690D-43C7-AAFE-E99AB0A68C33}" presName="child4Text" presStyleLbl="bgAcc1" presStyleIdx="3" presStyleCnt="4">
        <dgm:presLayoutVars>
          <dgm:bulletEnabled val="1"/>
        </dgm:presLayoutVars>
      </dgm:prSet>
      <dgm:spPr/>
    </dgm:pt>
    <dgm:pt modelId="{5A32A409-FE7F-4C52-86D7-87ACB07BD696}" type="pres">
      <dgm:prSet presAssocID="{3502BD31-690D-43C7-AAFE-E99AB0A68C33}" presName="childPlaceholder" presStyleCnt="0"/>
      <dgm:spPr/>
    </dgm:pt>
    <dgm:pt modelId="{ED698EE5-DF5A-407B-86C2-A562813E683D}" type="pres">
      <dgm:prSet presAssocID="{3502BD31-690D-43C7-AAFE-E99AB0A68C33}" presName="circle" presStyleCnt="0"/>
      <dgm:spPr/>
    </dgm:pt>
    <dgm:pt modelId="{064FB798-F46A-405F-8EDF-A3294063F1D5}" type="pres">
      <dgm:prSet presAssocID="{3502BD31-690D-43C7-AAFE-E99AB0A68C33}" presName="quadrant1" presStyleLbl="node1" presStyleIdx="0" presStyleCnt="4">
        <dgm:presLayoutVars>
          <dgm:chMax val="1"/>
          <dgm:bulletEnabled val="1"/>
        </dgm:presLayoutVars>
      </dgm:prSet>
      <dgm:spPr/>
    </dgm:pt>
    <dgm:pt modelId="{7C3983C5-9B9F-4BF3-9207-D8F0E4C9E7DC}" type="pres">
      <dgm:prSet presAssocID="{3502BD31-690D-43C7-AAFE-E99AB0A68C33}" presName="quadrant2" presStyleLbl="node1" presStyleIdx="1" presStyleCnt="4">
        <dgm:presLayoutVars>
          <dgm:chMax val="1"/>
          <dgm:bulletEnabled val="1"/>
        </dgm:presLayoutVars>
      </dgm:prSet>
      <dgm:spPr/>
    </dgm:pt>
    <dgm:pt modelId="{B3D80804-55C2-40C6-9035-096BD7454332}" type="pres">
      <dgm:prSet presAssocID="{3502BD31-690D-43C7-AAFE-E99AB0A68C33}" presName="quadrant3" presStyleLbl="node1" presStyleIdx="2" presStyleCnt="4">
        <dgm:presLayoutVars>
          <dgm:chMax val="1"/>
          <dgm:bulletEnabled val="1"/>
        </dgm:presLayoutVars>
      </dgm:prSet>
      <dgm:spPr/>
    </dgm:pt>
    <dgm:pt modelId="{04624964-5F3A-4262-BCC2-602FA015D1BE}" type="pres">
      <dgm:prSet presAssocID="{3502BD31-690D-43C7-AAFE-E99AB0A68C33}" presName="quadrant4" presStyleLbl="node1" presStyleIdx="3" presStyleCnt="4">
        <dgm:presLayoutVars>
          <dgm:chMax val="1"/>
          <dgm:bulletEnabled val="1"/>
        </dgm:presLayoutVars>
      </dgm:prSet>
      <dgm:spPr/>
    </dgm:pt>
    <dgm:pt modelId="{21474642-59FC-430D-B2E7-DB093586EC38}" type="pres">
      <dgm:prSet presAssocID="{3502BD31-690D-43C7-AAFE-E99AB0A68C33}" presName="quadrantPlaceholder" presStyleCnt="0"/>
      <dgm:spPr/>
    </dgm:pt>
    <dgm:pt modelId="{B2A1776B-BFBE-4CD9-BF8E-7BE04DC13A4C}" type="pres">
      <dgm:prSet presAssocID="{3502BD31-690D-43C7-AAFE-E99AB0A68C33}" presName="center1" presStyleLbl="fgShp" presStyleIdx="0" presStyleCnt="2"/>
      <dgm:spPr/>
    </dgm:pt>
    <dgm:pt modelId="{21C0319A-AD9F-4449-9894-B8443DDE3FA9}" type="pres">
      <dgm:prSet presAssocID="{3502BD31-690D-43C7-AAFE-E99AB0A68C33}" presName="center2" presStyleLbl="fgShp" presStyleIdx="1" presStyleCnt="2"/>
      <dgm:spPr/>
    </dgm:pt>
  </dgm:ptLst>
  <dgm:cxnLst>
    <dgm:cxn modelId="{01970926-346B-48A9-92B5-D6883D8648EA}" srcId="{57D2E1CF-D71D-4585-BCF6-1E71B53235C0}" destId="{A18BD51B-F95A-4830-9312-6C95EB0D815D}" srcOrd="0" destOrd="0" parTransId="{CA92FE97-8729-4474-B9F0-E571D62784A3}" sibTransId="{4E26B87C-E697-4A9C-80E1-C801C03C804A}"/>
    <dgm:cxn modelId="{ED9FCF2D-133E-426D-B526-1DB043360F86}" type="presOf" srcId="{157935E4-D973-4F91-B7AC-DB47112E4405}" destId="{EFB4DE0A-23D8-4887-B70F-458D64F115D5}" srcOrd="1" destOrd="0" presId="urn:microsoft.com/office/officeart/2005/8/layout/cycle4"/>
    <dgm:cxn modelId="{2CCA4140-87CA-4A36-BC3E-44FC0A32F9E4}" type="presOf" srcId="{3502BD31-690D-43C7-AAFE-E99AB0A68C33}" destId="{8FD44F8F-88EE-4AC4-B6E7-338BFBDDF9B7}" srcOrd="0" destOrd="0" presId="urn:microsoft.com/office/officeart/2005/8/layout/cycle4"/>
    <dgm:cxn modelId="{AFFCDF63-DEE0-409C-A6A7-8B034A7C5151}" type="presOf" srcId="{88C97E49-AD19-4F23-864C-687F74D2F36A}" destId="{7C3983C5-9B9F-4BF3-9207-D8F0E4C9E7DC}" srcOrd="0" destOrd="0" presId="urn:microsoft.com/office/officeart/2005/8/layout/cycle4"/>
    <dgm:cxn modelId="{DF202C44-EEDC-468B-BF89-8D6D9FB2624D}" type="presOf" srcId="{4A579F21-9EF5-4E49-AE81-4C5BBC3E3BF5}" destId="{064FB798-F46A-405F-8EDF-A3294063F1D5}" srcOrd="0" destOrd="0" presId="urn:microsoft.com/office/officeart/2005/8/layout/cycle4"/>
    <dgm:cxn modelId="{8C733064-B845-46DA-97FB-0754524C7AA4}" type="presOf" srcId="{C61628EE-3079-42AF-A203-8EF552AABBE5}" destId="{93AEB6F6-1A06-46DB-9A28-5EF1C8614E1B}" srcOrd="1" destOrd="0" presId="urn:microsoft.com/office/officeart/2005/8/layout/cycle4"/>
    <dgm:cxn modelId="{7974496C-D558-4172-8AAA-D509441AE1FF}" srcId="{3502BD31-690D-43C7-AAFE-E99AB0A68C33}" destId="{57D2E1CF-D71D-4585-BCF6-1E71B53235C0}" srcOrd="3" destOrd="0" parTransId="{3E84C834-8A6D-41DF-98B3-B4FCAE0EC972}" sibTransId="{23223337-62E8-40C4-9072-A53201834A37}"/>
    <dgm:cxn modelId="{54AE5870-FC0A-4CA0-8F02-BF8228499B92}" srcId="{3502BD31-690D-43C7-AAFE-E99AB0A68C33}" destId="{88C97E49-AD19-4F23-864C-687F74D2F36A}" srcOrd="1" destOrd="0" parTransId="{C2CC2916-2495-4E17-AEE8-2100926CADDA}" sibTransId="{E14E5E0B-051D-4B7C-9BBF-956880FAC6A3}"/>
    <dgm:cxn modelId="{431B3672-73CC-4BCF-AA7A-0243718A9712}" srcId="{B837B65E-953B-46CD-9D0A-F927CD39A8B5}" destId="{C61628EE-3079-42AF-A203-8EF552AABBE5}" srcOrd="0" destOrd="0" parTransId="{25867585-0F18-4CD6-BD48-1306159F92E2}" sibTransId="{2542E4B9-01EF-4718-8FA6-D59A7052918D}"/>
    <dgm:cxn modelId="{F7346556-1584-44EE-A741-34C7CE4704B3}" type="presOf" srcId="{B837B65E-953B-46CD-9D0A-F927CD39A8B5}" destId="{B3D80804-55C2-40C6-9035-096BD7454332}" srcOrd="0" destOrd="0" presId="urn:microsoft.com/office/officeart/2005/8/layout/cycle4"/>
    <dgm:cxn modelId="{EF8CB97A-3EEC-4D51-9F91-01C57ABE472E}" type="presOf" srcId="{A18BD51B-F95A-4830-9312-6C95EB0D815D}" destId="{1233A887-4D26-48F7-987C-7DE4FD5F527C}" srcOrd="0" destOrd="0" presId="urn:microsoft.com/office/officeart/2005/8/layout/cycle4"/>
    <dgm:cxn modelId="{59EA927B-4AD4-4D7D-BEA8-DDA9E9290C9C}" type="presOf" srcId="{064608EB-666E-41C2-87C0-A1F7A0B0EA89}" destId="{0C2BC8BA-7BAC-48F8-BC31-AA25C5A13640}" srcOrd="1" destOrd="0" presId="urn:microsoft.com/office/officeart/2005/8/layout/cycle4"/>
    <dgm:cxn modelId="{DE77157D-9C68-4148-89BC-5047DE0C6C5E}" type="presOf" srcId="{57D2E1CF-D71D-4585-BCF6-1E71B53235C0}" destId="{04624964-5F3A-4262-BCC2-602FA015D1BE}" srcOrd="0" destOrd="0" presId="urn:microsoft.com/office/officeart/2005/8/layout/cycle4"/>
    <dgm:cxn modelId="{417D0485-7C9B-4CB4-8FD0-472532FE11CE}" type="presOf" srcId="{157935E4-D973-4F91-B7AC-DB47112E4405}" destId="{F49C124C-88D4-47A1-B667-3FA0AC1A184A}" srcOrd="0" destOrd="0" presId="urn:microsoft.com/office/officeart/2005/8/layout/cycle4"/>
    <dgm:cxn modelId="{A2D57486-5A50-4BEC-B80E-D0F9E4529873}" srcId="{88C97E49-AD19-4F23-864C-687F74D2F36A}" destId="{064608EB-666E-41C2-87C0-A1F7A0B0EA89}" srcOrd="0" destOrd="0" parTransId="{91D69703-F76D-46A0-9E30-BA3DB08D83BB}" sibTransId="{6D83B66F-064C-437E-8048-6FAFC6FB42D2}"/>
    <dgm:cxn modelId="{DA36B386-D98E-49EE-B10C-C34E33277CC0}" type="presOf" srcId="{A18BD51B-F95A-4830-9312-6C95EB0D815D}" destId="{3AFA7D0D-57C5-46AA-8335-CD50D61A4EDB}" srcOrd="1" destOrd="0" presId="urn:microsoft.com/office/officeart/2005/8/layout/cycle4"/>
    <dgm:cxn modelId="{88286BA5-F60C-4261-B008-6630DCD22622}" type="presOf" srcId="{064608EB-666E-41C2-87C0-A1F7A0B0EA89}" destId="{A1F4185D-1773-40EF-A579-646DA91990AE}" srcOrd="0" destOrd="0" presId="urn:microsoft.com/office/officeart/2005/8/layout/cycle4"/>
    <dgm:cxn modelId="{BD01EABA-9DD5-4C93-A782-FC4FCC4E7A0D}" srcId="{3502BD31-690D-43C7-AAFE-E99AB0A68C33}" destId="{B837B65E-953B-46CD-9D0A-F927CD39A8B5}" srcOrd="2" destOrd="0" parTransId="{A0539674-F2D1-4295-9DC5-A112F42E5B7F}" sibTransId="{CD16C369-E420-4D3B-B1BB-7EA2B19930E6}"/>
    <dgm:cxn modelId="{2F9E84BC-D264-4754-8EAC-12E28411B065}" srcId="{4A579F21-9EF5-4E49-AE81-4C5BBC3E3BF5}" destId="{157935E4-D973-4F91-B7AC-DB47112E4405}" srcOrd="0" destOrd="0" parTransId="{435CDA9E-2D59-4755-9EB1-25D8A9181F8F}" sibTransId="{D31376A2-50A0-4679-A972-844E01490D89}"/>
    <dgm:cxn modelId="{3680CBEF-1AFE-49E3-BC6B-96A10669EFC4}" type="presOf" srcId="{C61628EE-3079-42AF-A203-8EF552AABBE5}" destId="{4B2959F9-ACC1-4022-8EC7-A6B2EC614BC3}" srcOrd="0" destOrd="0" presId="urn:microsoft.com/office/officeart/2005/8/layout/cycle4"/>
    <dgm:cxn modelId="{A1F86EF0-6D92-4EED-B155-080049ADCE32}" srcId="{3502BD31-690D-43C7-AAFE-E99AB0A68C33}" destId="{4A579F21-9EF5-4E49-AE81-4C5BBC3E3BF5}" srcOrd="0" destOrd="0" parTransId="{BE9EB0E1-00DF-4E57-B8FF-CA08EAFFEB5A}" sibTransId="{3BA0A16B-DE37-4079-B731-663DB59F061E}"/>
    <dgm:cxn modelId="{98415192-83EE-4B5D-B1E5-979C7D55BA18}" type="presParOf" srcId="{8FD44F8F-88EE-4AC4-B6E7-338BFBDDF9B7}" destId="{3AFB93F5-12E5-48EB-A986-8DC791C359BA}" srcOrd="0" destOrd="0" presId="urn:microsoft.com/office/officeart/2005/8/layout/cycle4"/>
    <dgm:cxn modelId="{940D6C5D-04AE-4A8C-A0B7-6390D96657E4}" type="presParOf" srcId="{3AFB93F5-12E5-48EB-A986-8DC791C359BA}" destId="{92E375FF-6CC9-481A-8BDE-0583AE669C4F}" srcOrd="0" destOrd="0" presId="urn:microsoft.com/office/officeart/2005/8/layout/cycle4"/>
    <dgm:cxn modelId="{58DF36D4-B5CD-4C13-B6E9-65A4EE4462DA}" type="presParOf" srcId="{92E375FF-6CC9-481A-8BDE-0583AE669C4F}" destId="{F49C124C-88D4-47A1-B667-3FA0AC1A184A}" srcOrd="0" destOrd="0" presId="urn:microsoft.com/office/officeart/2005/8/layout/cycle4"/>
    <dgm:cxn modelId="{6C0AB3CF-DD1D-4442-B5D2-30183352AE97}" type="presParOf" srcId="{92E375FF-6CC9-481A-8BDE-0583AE669C4F}" destId="{EFB4DE0A-23D8-4887-B70F-458D64F115D5}" srcOrd="1" destOrd="0" presId="urn:microsoft.com/office/officeart/2005/8/layout/cycle4"/>
    <dgm:cxn modelId="{60A663D2-3EDC-4671-9319-3E6DA5BC51F8}" type="presParOf" srcId="{3AFB93F5-12E5-48EB-A986-8DC791C359BA}" destId="{BC1447D1-C9B3-47EB-B809-6ACF1ECBED7A}" srcOrd="1" destOrd="0" presId="urn:microsoft.com/office/officeart/2005/8/layout/cycle4"/>
    <dgm:cxn modelId="{0B500685-E0EE-4696-A3F8-45989B1FE123}" type="presParOf" srcId="{BC1447D1-C9B3-47EB-B809-6ACF1ECBED7A}" destId="{A1F4185D-1773-40EF-A579-646DA91990AE}" srcOrd="0" destOrd="0" presId="urn:microsoft.com/office/officeart/2005/8/layout/cycle4"/>
    <dgm:cxn modelId="{0B45C714-3B34-4205-A954-67F76EC1E87E}" type="presParOf" srcId="{BC1447D1-C9B3-47EB-B809-6ACF1ECBED7A}" destId="{0C2BC8BA-7BAC-48F8-BC31-AA25C5A13640}" srcOrd="1" destOrd="0" presId="urn:microsoft.com/office/officeart/2005/8/layout/cycle4"/>
    <dgm:cxn modelId="{A20EFB03-BB3F-4363-873D-ABC1B288C7FA}" type="presParOf" srcId="{3AFB93F5-12E5-48EB-A986-8DC791C359BA}" destId="{623D76E4-1504-4E07-B089-F75CF1BA48BA}" srcOrd="2" destOrd="0" presId="urn:microsoft.com/office/officeart/2005/8/layout/cycle4"/>
    <dgm:cxn modelId="{1CFF1E6F-E3D6-4817-8281-528E4B8E9547}" type="presParOf" srcId="{623D76E4-1504-4E07-B089-F75CF1BA48BA}" destId="{4B2959F9-ACC1-4022-8EC7-A6B2EC614BC3}" srcOrd="0" destOrd="0" presId="urn:microsoft.com/office/officeart/2005/8/layout/cycle4"/>
    <dgm:cxn modelId="{3A44A057-77B6-49D5-9223-E517B138DBC6}" type="presParOf" srcId="{623D76E4-1504-4E07-B089-F75CF1BA48BA}" destId="{93AEB6F6-1A06-46DB-9A28-5EF1C8614E1B}" srcOrd="1" destOrd="0" presId="urn:microsoft.com/office/officeart/2005/8/layout/cycle4"/>
    <dgm:cxn modelId="{1BE66306-B05F-47DA-B62D-C001B92C961D}" type="presParOf" srcId="{3AFB93F5-12E5-48EB-A986-8DC791C359BA}" destId="{D3A40F1F-4B28-4ED3-880A-E77E7935C272}" srcOrd="3" destOrd="0" presId="urn:microsoft.com/office/officeart/2005/8/layout/cycle4"/>
    <dgm:cxn modelId="{6C22C51D-299D-481E-B385-30927CE7448A}" type="presParOf" srcId="{D3A40F1F-4B28-4ED3-880A-E77E7935C272}" destId="{1233A887-4D26-48F7-987C-7DE4FD5F527C}" srcOrd="0" destOrd="0" presId="urn:microsoft.com/office/officeart/2005/8/layout/cycle4"/>
    <dgm:cxn modelId="{0AC3AA20-B599-4B1A-AF26-7B2E88239B2B}" type="presParOf" srcId="{D3A40F1F-4B28-4ED3-880A-E77E7935C272}" destId="{3AFA7D0D-57C5-46AA-8335-CD50D61A4EDB}" srcOrd="1" destOrd="0" presId="urn:microsoft.com/office/officeart/2005/8/layout/cycle4"/>
    <dgm:cxn modelId="{0D2EDD2C-CB79-48E0-9DAE-462AD09AF9F9}" type="presParOf" srcId="{3AFB93F5-12E5-48EB-A986-8DC791C359BA}" destId="{5A32A409-FE7F-4C52-86D7-87ACB07BD696}" srcOrd="4" destOrd="0" presId="urn:microsoft.com/office/officeart/2005/8/layout/cycle4"/>
    <dgm:cxn modelId="{3E14A98A-B264-483C-8157-D88315289432}" type="presParOf" srcId="{8FD44F8F-88EE-4AC4-B6E7-338BFBDDF9B7}" destId="{ED698EE5-DF5A-407B-86C2-A562813E683D}" srcOrd="1" destOrd="0" presId="urn:microsoft.com/office/officeart/2005/8/layout/cycle4"/>
    <dgm:cxn modelId="{7DBAD226-9D69-44A7-AD06-CF13C8664D77}" type="presParOf" srcId="{ED698EE5-DF5A-407B-86C2-A562813E683D}" destId="{064FB798-F46A-405F-8EDF-A3294063F1D5}" srcOrd="0" destOrd="0" presId="urn:microsoft.com/office/officeart/2005/8/layout/cycle4"/>
    <dgm:cxn modelId="{609E3D36-4303-4726-B602-088E8F18A5BE}" type="presParOf" srcId="{ED698EE5-DF5A-407B-86C2-A562813E683D}" destId="{7C3983C5-9B9F-4BF3-9207-D8F0E4C9E7DC}" srcOrd="1" destOrd="0" presId="urn:microsoft.com/office/officeart/2005/8/layout/cycle4"/>
    <dgm:cxn modelId="{19B38828-5E2C-407E-83A7-2D1DB74862C4}" type="presParOf" srcId="{ED698EE5-DF5A-407B-86C2-A562813E683D}" destId="{B3D80804-55C2-40C6-9035-096BD7454332}" srcOrd="2" destOrd="0" presId="urn:microsoft.com/office/officeart/2005/8/layout/cycle4"/>
    <dgm:cxn modelId="{EBE422FE-5B82-47CD-9B2D-45D4D41A0CBE}" type="presParOf" srcId="{ED698EE5-DF5A-407B-86C2-A562813E683D}" destId="{04624964-5F3A-4262-BCC2-602FA015D1BE}" srcOrd="3" destOrd="0" presId="urn:microsoft.com/office/officeart/2005/8/layout/cycle4"/>
    <dgm:cxn modelId="{F591EACE-E0FE-41B9-BB9A-746715B67450}" type="presParOf" srcId="{ED698EE5-DF5A-407B-86C2-A562813E683D}" destId="{21474642-59FC-430D-B2E7-DB093586EC38}" srcOrd="4" destOrd="0" presId="urn:microsoft.com/office/officeart/2005/8/layout/cycle4"/>
    <dgm:cxn modelId="{738E2362-F7DC-4370-8537-411332E33DCB}" type="presParOf" srcId="{8FD44F8F-88EE-4AC4-B6E7-338BFBDDF9B7}" destId="{B2A1776B-BFBE-4CD9-BF8E-7BE04DC13A4C}" srcOrd="2" destOrd="0" presId="urn:microsoft.com/office/officeart/2005/8/layout/cycle4"/>
    <dgm:cxn modelId="{AAC6D195-F892-45AD-8C32-EF34BF239EBB}" type="presParOf" srcId="{8FD44F8F-88EE-4AC4-B6E7-338BFBDDF9B7}" destId="{21C0319A-AD9F-4449-9894-B8443DDE3FA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E1CFDE-0F04-45A8-83F1-E78FCF3A96B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150B2F37-F80C-49E6-80A4-7982C1D3CC37}">
      <dgm:prSet phldrT="[Text]"/>
      <dgm:spPr/>
      <dgm:t>
        <a:bodyPr/>
        <a:lstStyle/>
        <a:p>
          <a:r>
            <a:rPr lang="en-GB"/>
            <a:t>Experience</a:t>
          </a:r>
        </a:p>
      </dgm:t>
    </dgm:pt>
    <dgm:pt modelId="{CE4B8D00-319F-4A0E-810E-A36C07DE33FF}" type="parTrans" cxnId="{5B10BADF-9811-40FB-91FA-58020E1FC8B6}">
      <dgm:prSet/>
      <dgm:spPr/>
      <dgm:t>
        <a:bodyPr/>
        <a:lstStyle/>
        <a:p>
          <a:endParaRPr lang="en-GB"/>
        </a:p>
      </dgm:t>
    </dgm:pt>
    <dgm:pt modelId="{C1DF2F9A-575D-49F0-9632-104FD33249ED}" type="sibTrans" cxnId="{5B10BADF-9811-40FB-91FA-58020E1FC8B6}">
      <dgm:prSet/>
      <dgm:spPr/>
      <dgm:t>
        <a:bodyPr/>
        <a:lstStyle/>
        <a:p>
          <a:endParaRPr lang="en-GB"/>
        </a:p>
      </dgm:t>
    </dgm:pt>
    <dgm:pt modelId="{C7721A91-825C-4925-80B4-21416DDB53DD}">
      <dgm:prSet phldrT="[Text]"/>
      <dgm:spPr/>
      <dgm:t>
        <a:bodyPr/>
        <a:lstStyle/>
        <a:p>
          <a:r>
            <a:rPr lang="en-GB" dirty="0"/>
            <a:t>Description of feelings/ reactions</a:t>
          </a:r>
        </a:p>
      </dgm:t>
    </dgm:pt>
    <dgm:pt modelId="{4D3D545A-6E32-44BB-B6B8-D352E254E156}" type="parTrans" cxnId="{98103E87-5033-4892-948E-4C42CE164707}">
      <dgm:prSet/>
      <dgm:spPr/>
      <dgm:t>
        <a:bodyPr/>
        <a:lstStyle/>
        <a:p>
          <a:endParaRPr lang="en-GB"/>
        </a:p>
      </dgm:t>
    </dgm:pt>
    <dgm:pt modelId="{6164F78C-68E2-4897-BA77-035CBA06CA52}" type="sibTrans" cxnId="{98103E87-5033-4892-948E-4C42CE164707}">
      <dgm:prSet/>
      <dgm:spPr/>
      <dgm:t>
        <a:bodyPr/>
        <a:lstStyle/>
        <a:p>
          <a:endParaRPr lang="en-GB"/>
        </a:p>
      </dgm:t>
    </dgm:pt>
    <dgm:pt modelId="{5848F241-56EE-461F-BF1B-9CBF41E95219}">
      <dgm:prSet phldrT="[Text]"/>
      <dgm:spPr/>
      <dgm:t>
        <a:bodyPr/>
        <a:lstStyle/>
        <a:p>
          <a:r>
            <a:rPr lang="en-GB"/>
            <a:t>Evaluation</a:t>
          </a:r>
        </a:p>
      </dgm:t>
    </dgm:pt>
    <dgm:pt modelId="{348BD3F0-AF49-41AE-BD18-C2795315CE02}" type="parTrans" cxnId="{6D33E374-00F9-4A9B-9136-C41A8542C292}">
      <dgm:prSet/>
      <dgm:spPr/>
      <dgm:t>
        <a:bodyPr/>
        <a:lstStyle/>
        <a:p>
          <a:endParaRPr lang="en-GB"/>
        </a:p>
      </dgm:t>
    </dgm:pt>
    <dgm:pt modelId="{C86419AB-822C-4DCE-A75C-A7E8C73EB706}" type="sibTrans" cxnId="{6D33E374-00F9-4A9B-9136-C41A8542C292}">
      <dgm:prSet/>
      <dgm:spPr/>
      <dgm:t>
        <a:bodyPr/>
        <a:lstStyle/>
        <a:p>
          <a:endParaRPr lang="en-GB"/>
        </a:p>
      </dgm:t>
    </dgm:pt>
    <dgm:pt modelId="{88E6E180-6B37-476D-BD5F-58BCA7562816}">
      <dgm:prSet phldrT="[Text]"/>
      <dgm:spPr/>
      <dgm:t>
        <a:bodyPr/>
        <a:lstStyle/>
        <a:p>
          <a:r>
            <a:rPr lang="en-GB"/>
            <a:t>Analysis </a:t>
          </a:r>
        </a:p>
      </dgm:t>
    </dgm:pt>
    <dgm:pt modelId="{1713FAC6-4F0C-48AC-AFC4-FC34B03E3245}" type="parTrans" cxnId="{7A4DEF08-24FC-4271-8A0B-F4C4437EAF6D}">
      <dgm:prSet/>
      <dgm:spPr/>
      <dgm:t>
        <a:bodyPr/>
        <a:lstStyle/>
        <a:p>
          <a:endParaRPr lang="en-GB"/>
        </a:p>
      </dgm:t>
    </dgm:pt>
    <dgm:pt modelId="{5DE970CD-69E7-412E-B7A5-0CC12DDD0A7A}" type="sibTrans" cxnId="{7A4DEF08-24FC-4271-8A0B-F4C4437EAF6D}">
      <dgm:prSet/>
      <dgm:spPr/>
      <dgm:t>
        <a:bodyPr/>
        <a:lstStyle/>
        <a:p>
          <a:endParaRPr lang="en-GB"/>
        </a:p>
      </dgm:t>
    </dgm:pt>
    <dgm:pt modelId="{CCA1A511-DCC4-4802-9630-0A6B9A6A1A3B}">
      <dgm:prSet phldrT="[Text]"/>
      <dgm:spPr/>
      <dgm:t>
        <a:bodyPr/>
        <a:lstStyle/>
        <a:p>
          <a:r>
            <a:rPr lang="en-GB" dirty="0"/>
            <a:t>Personal action plan </a:t>
          </a:r>
        </a:p>
      </dgm:t>
    </dgm:pt>
    <dgm:pt modelId="{786BC514-F238-4F3C-9EFF-A8D19DABF43F}" type="parTrans" cxnId="{1ECF53E7-4FF5-4293-8C0B-DCC3AD2CC9EB}">
      <dgm:prSet/>
      <dgm:spPr/>
      <dgm:t>
        <a:bodyPr/>
        <a:lstStyle/>
        <a:p>
          <a:endParaRPr lang="en-GB"/>
        </a:p>
      </dgm:t>
    </dgm:pt>
    <dgm:pt modelId="{990ADA6A-4012-4005-BCDD-F3F155798152}" type="sibTrans" cxnId="{1ECF53E7-4FF5-4293-8C0B-DCC3AD2CC9EB}">
      <dgm:prSet/>
      <dgm:spPr/>
      <dgm:t>
        <a:bodyPr/>
        <a:lstStyle/>
        <a:p>
          <a:endParaRPr lang="en-GB"/>
        </a:p>
      </dgm:t>
    </dgm:pt>
    <dgm:pt modelId="{5294F496-9012-4E27-85F8-6EDCE1872862}">
      <dgm:prSet/>
      <dgm:spPr/>
      <dgm:t>
        <a:bodyPr/>
        <a:lstStyle/>
        <a:p>
          <a:r>
            <a:rPr lang="en-GB"/>
            <a:t>Conclusions (general)</a:t>
          </a:r>
        </a:p>
      </dgm:t>
    </dgm:pt>
    <dgm:pt modelId="{FFB0B257-6111-4A85-83F3-E79DF7EAEBF4}" type="parTrans" cxnId="{1FF7949F-92E5-4E9B-B50D-92EDA4324571}">
      <dgm:prSet/>
      <dgm:spPr/>
      <dgm:t>
        <a:bodyPr/>
        <a:lstStyle/>
        <a:p>
          <a:endParaRPr lang="en-GB"/>
        </a:p>
      </dgm:t>
    </dgm:pt>
    <dgm:pt modelId="{04B5A748-9D0F-46A8-9329-751EFE370D23}" type="sibTrans" cxnId="{1FF7949F-92E5-4E9B-B50D-92EDA4324571}">
      <dgm:prSet/>
      <dgm:spPr/>
      <dgm:t>
        <a:bodyPr/>
        <a:lstStyle/>
        <a:p>
          <a:endParaRPr lang="en-GB"/>
        </a:p>
      </dgm:t>
    </dgm:pt>
    <dgm:pt modelId="{BEBD8525-10BB-43DE-A4FB-0919F1D8EEC6}">
      <dgm:prSet/>
      <dgm:spPr/>
      <dgm:t>
        <a:bodyPr/>
        <a:lstStyle/>
        <a:p>
          <a:r>
            <a:rPr lang="en-GB"/>
            <a:t>Conclusions  (specific)</a:t>
          </a:r>
        </a:p>
      </dgm:t>
    </dgm:pt>
    <dgm:pt modelId="{DC070849-0398-4620-820E-FCE78FC4DFF5}" type="parTrans" cxnId="{A8BCC09D-3496-4BA7-8304-8C4092F580C5}">
      <dgm:prSet/>
      <dgm:spPr/>
      <dgm:t>
        <a:bodyPr/>
        <a:lstStyle/>
        <a:p>
          <a:endParaRPr lang="en-GB"/>
        </a:p>
      </dgm:t>
    </dgm:pt>
    <dgm:pt modelId="{9E7F7C43-CE7E-43DD-87F3-B11667F2DE01}" type="sibTrans" cxnId="{A8BCC09D-3496-4BA7-8304-8C4092F580C5}">
      <dgm:prSet/>
      <dgm:spPr/>
      <dgm:t>
        <a:bodyPr/>
        <a:lstStyle/>
        <a:p>
          <a:endParaRPr lang="en-GB"/>
        </a:p>
      </dgm:t>
    </dgm:pt>
    <dgm:pt modelId="{24AFB006-54E2-4A72-B311-155A264A3A98}" type="pres">
      <dgm:prSet presAssocID="{A3E1CFDE-0F04-45A8-83F1-E78FCF3A96B1}" presName="Name0" presStyleCnt="0">
        <dgm:presLayoutVars>
          <dgm:dir/>
          <dgm:resizeHandles val="exact"/>
        </dgm:presLayoutVars>
      </dgm:prSet>
      <dgm:spPr/>
    </dgm:pt>
    <dgm:pt modelId="{ED2011C9-3EDF-44B4-9EFE-D15AFAC3B641}" type="pres">
      <dgm:prSet presAssocID="{A3E1CFDE-0F04-45A8-83F1-E78FCF3A96B1}" presName="cycle" presStyleCnt="0"/>
      <dgm:spPr/>
    </dgm:pt>
    <dgm:pt modelId="{ED079822-ED27-4D13-A2D7-9BCEA1EA3E76}" type="pres">
      <dgm:prSet presAssocID="{150B2F37-F80C-49E6-80A4-7982C1D3CC37}" presName="nodeFirstNode" presStyleLbl="node1" presStyleIdx="0" presStyleCnt="7">
        <dgm:presLayoutVars>
          <dgm:bulletEnabled val="1"/>
        </dgm:presLayoutVars>
      </dgm:prSet>
      <dgm:spPr/>
    </dgm:pt>
    <dgm:pt modelId="{4B166ED2-0797-47C0-A3A8-0992595B6480}" type="pres">
      <dgm:prSet presAssocID="{C1DF2F9A-575D-49F0-9632-104FD33249ED}" presName="sibTransFirstNode" presStyleLbl="bgShp" presStyleIdx="0" presStyleCnt="1"/>
      <dgm:spPr/>
    </dgm:pt>
    <dgm:pt modelId="{43F49861-6191-443F-8232-518797916624}" type="pres">
      <dgm:prSet presAssocID="{C7721A91-825C-4925-80B4-21416DDB53DD}" presName="nodeFollowingNodes" presStyleLbl="node1" presStyleIdx="1" presStyleCnt="7">
        <dgm:presLayoutVars>
          <dgm:bulletEnabled val="1"/>
        </dgm:presLayoutVars>
      </dgm:prSet>
      <dgm:spPr/>
    </dgm:pt>
    <dgm:pt modelId="{E0DDA64E-8C44-42CE-90BF-0DA1D2542D75}" type="pres">
      <dgm:prSet presAssocID="{5848F241-56EE-461F-BF1B-9CBF41E95219}" presName="nodeFollowingNodes" presStyleLbl="node1" presStyleIdx="2" presStyleCnt="7">
        <dgm:presLayoutVars>
          <dgm:bulletEnabled val="1"/>
        </dgm:presLayoutVars>
      </dgm:prSet>
      <dgm:spPr/>
    </dgm:pt>
    <dgm:pt modelId="{23F7D6F4-E08C-4CDE-AE2A-E011DA5AB760}" type="pres">
      <dgm:prSet presAssocID="{88E6E180-6B37-476D-BD5F-58BCA7562816}" presName="nodeFollowingNodes" presStyleLbl="node1" presStyleIdx="3" presStyleCnt="7">
        <dgm:presLayoutVars>
          <dgm:bulletEnabled val="1"/>
        </dgm:presLayoutVars>
      </dgm:prSet>
      <dgm:spPr/>
    </dgm:pt>
    <dgm:pt modelId="{04D2D68F-492A-4C0E-B4A0-97EAADA6EBA8}" type="pres">
      <dgm:prSet presAssocID="{5294F496-9012-4E27-85F8-6EDCE1872862}" presName="nodeFollowingNodes" presStyleLbl="node1" presStyleIdx="4" presStyleCnt="7">
        <dgm:presLayoutVars>
          <dgm:bulletEnabled val="1"/>
        </dgm:presLayoutVars>
      </dgm:prSet>
      <dgm:spPr/>
    </dgm:pt>
    <dgm:pt modelId="{080C972C-AC09-4FF6-BA0A-A86DAAEED991}" type="pres">
      <dgm:prSet presAssocID="{BEBD8525-10BB-43DE-A4FB-0919F1D8EEC6}" presName="nodeFollowingNodes" presStyleLbl="node1" presStyleIdx="5" presStyleCnt="7">
        <dgm:presLayoutVars>
          <dgm:bulletEnabled val="1"/>
        </dgm:presLayoutVars>
      </dgm:prSet>
      <dgm:spPr/>
    </dgm:pt>
    <dgm:pt modelId="{26F553DE-BCAB-4102-9421-194D5EB7A871}" type="pres">
      <dgm:prSet presAssocID="{CCA1A511-DCC4-4802-9630-0A6B9A6A1A3B}" presName="nodeFollowingNodes" presStyleLbl="node1" presStyleIdx="6" presStyleCnt="7">
        <dgm:presLayoutVars>
          <dgm:bulletEnabled val="1"/>
        </dgm:presLayoutVars>
      </dgm:prSet>
      <dgm:spPr/>
    </dgm:pt>
  </dgm:ptLst>
  <dgm:cxnLst>
    <dgm:cxn modelId="{7A4DEF08-24FC-4271-8A0B-F4C4437EAF6D}" srcId="{A3E1CFDE-0F04-45A8-83F1-E78FCF3A96B1}" destId="{88E6E180-6B37-476D-BD5F-58BCA7562816}" srcOrd="3" destOrd="0" parTransId="{1713FAC6-4F0C-48AC-AFC4-FC34B03E3245}" sibTransId="{5DE970CD-69E7-412E-B7A5-0CC12DDD0A7A}"/>
    <dgm:cxn modelId="{C49DCD25-A72C-4608-A65D-F855190A7352}" type="presOf" srcId="{5294F496-9012-4E27-85F8-6EDCE1872862}" destId="{04D2D68F-492A-4C0E-B4A0-97EAADA6EBA8}" srcOrd="0" destOrd="0" presId="urn:microsoft.com/office/officeart/2005/8/layout/cycle3"/>
    <dgm:cxn modelId="{19AB5027-E8F9-4285-A1D9-6DE36E78363E}" type="presOf" srcId="{150B2F37-F80C-49E6-80A4-7982C1D3CC37}" destId="{ED079822-ED27-4D13-A2D7-9BCEA1EA3E76}" srcOrd="0" destOrd="0" presId="urn:microsoft.com/office/officeart/2005/8/layout/cycle3"/>
    <dgm:cxn modelId="{AADB6633-1DCD-41C0-8256-2B142F6F3A09}" type="presOf" srcId="{CCA1A511-DCC4-4802-9630-0A6B9A6A1A3B}" destId="{26F553DE-BCAB-4102-9421-194D5EB7A871}" srcOrd="0" destOrd="0" presId="urn:microsoft.com/office/officeart/2005/8/layout/cycle3"/>
    <dgm:cxn modelId="{1BA8DB33-4509-4198-B4A1-B58B565FFE89}" type="presOf" srcId="{BEBD8525-10BB-43DE-A4FB-0919F1D8EEC6}" destId="{080C972C-AC09-4FF6-BA0A-A86DAAEED991}" srcOrd="0" destOrd="0" presId="urn:microsoft.com/office/officeart/2005/8/layout/cycle3"/>
    <dgm:cxn modelId="{83D00536-C59E-4BB2-8E54-06681182A32D}" type="presOf" srcId="{C7721A91-825C-4925-80B4-21416DDB53DD}" destId="{43F49861-6191-443F-8232-518797916624}" srcOrd="0" destOrd="0" presId="urn:microsoft.com/office/officeart/2005/8/layout/cycle3"/>
    <dgm:cxn modelId="{A8D9E937-CFD8-4A6B-85AA-E107E53249D6}" type="presOf" srcId="{5848F241-56EE-461F-BF1B-9CBF41E95219}" destId="{E0DDA64E-8C44-42CE-90BF-0DA1D2542D75}" srcOrd="0" destOrd="0" presId="urn:microsoft.com/office/officeart/2005/8/layout/cycle3"/>
    <dgm:cxn modelId="{31807A5E-7602-4869-8900-0774BE1CFCE9}" type="presOf" srcId="{C1DF2F9A-575D-49F0-9632-104FD33249ED}" destId="{4B166ED2-0797-47C0-A3A8-0992595B6480}" srcOrd="0" destOrd="0" presId="urn:microsoft.com/office/officeart/2005/8/layout/cycle3"/>
    <dgm:cxn modelId="{6D33E374-00F9-4A9B-9136-C41A8542C292}" srcId="{A3E1CFDE-0F04-45A8-83F1-E78FCF3A96B1}" destId="{5848F241-56EE-461F-BF1B-9CBF41E95219}" srcOrd="2" destOrd="0" parTransId="{348BD3F0-AF49-41AE-BD18-C2795315CE02}" sibTransId="{C86419AB-822C-4DCE-A75C-A7E8C73EB706}"/>
    <dgm:cxn modelId="{98103E87-5033-4892-948E-4C42CE164707}" srcId="{A3E1CFDE-0F04-45A8-83F1-E78FCF3A96B1}" destId="{C7721A91-825C-4925-80B4-21416DDB53DD}" srcOrd="1" destOrd="0" parTransId="{4D3D545A-6E32-44BB-B6B8-D352E254E156}" sibTransId="{6164F78C-68E2-4897-BA77-035CBA06CA52}"/>
    <dgm:cxn modelId="{A8BCC09D-3496-4BA7-8304-8C4092F580C5}" srcId="{A3E1CFDE-0F04-45A8-83F1-E78FCF3A96B1}" destId="{BEBD8525-10BB-43DE-A4FB-0919F1D8EEC6}" srcOrd="5" destOrd="0" parTransId="{DC070849-0398-4620-820E-FCE78FC4DFF5}" sibTransId="{9E7F7C43-CE7E-43DD-87F3-B11667F2DE01}"/>
    <dgm:cxn modelId="{1FF7949F-92E5-4E9B-B50D-92EDA4324571}" srcId="{A3E1CFDE-0F04-45A8-83F1-E78FCF3A96B1}" destId="{5294F496-9012-4E27-85F8-6EDCE1872862}" srcOrd="4" destOrd="0" parTransId="{FFB0B257-6111-4A85-83F3-E79DF7EAEBF4}" sibTransId="{04B5A748-9D0F-46A8-9329-751EFE370D23}"/>
    <dgm:cxn modelId="{0E8510B5-5622-4F2A-B082-FDF2B8F1A04B}" type="presOf" srcId="{A3E1CFDE-0F04-45A8-83F1-E78FCF3A96B1}" destId="{24AFB006-54E2-4A72-B311-155A264A3A98}" srcOrd="0" destOrd="0" presId="urn:microsoft.com/office/officeart/2005/8/layout/cycle3"/>
    <dgm:cxn modelId="{5B10BADF-9811-40FB-91FA-58020E1FC8B6}" srcId="{A3E1CFDE-0F04-45A8-83F1-E78FCF3A96B1}" destId="{150B2F37-F80C-49E6-80A4-7982C1D3CC37}" srcOrd="0" destOrd="0" parTransId="{CE4B8D00-319F-4A0E-810E-A36C07DE33FF}" sibTransId="{C1DF2F9A-575D-49F0-9632-104FD33249ED}"/>
    <dgm:cxn modelId="{1ECF53E7-4FF5-4293-8C0B-DCC3AD2CC9EB}" srcId="{A3E1CFDE-0F04-45A8-83F1-E78FCF3A96B1}" destId="{CCA1A511-DCC4-4802-9630-0A6B9A6A1A3B}" srcOrd="6" destOrd="0" parTransId="{786BC514-F238-4F3C-9EFF-A8D19DABF43F}" sibTransId="{990ADA6A-4012-4005-BCDD-F3F155798152}"/>
    <dgm:cxn modelId="{497425F5-F8A3-4C06-A9A7-9BC2B5A7B15B}" type="presOf" srcId="{88E6E180-6B37-476D-BD5F-58BCA7562816}" destId="{23F7D6F4-E08C-4CDE-AE2A-E011DA5AB760}" srcOrd="0" destOrd="0" presId="urn:microsoft.com/office/officeart/2005/8/layout/cycle3"/>
    <dgm:cxn modelId="{239B185A-284C-4BB7-BD73-DF90F9BA0D72}" type="presParOf" srcId="{24AFB006-54E2-4A72-B311-155A264A3A98}" destId="{ED2011C9-3EDF-44B4-9EFE-D15AFAC3B641}" srcOrd="0" destOrd="0" presId="urn:microsoft.com/office/officeart/2005/8/layout/cycle3"/>
    <dgm:cxn modelId="{4D71B07B-B326-4DEE-84EC-F71EFB013E56}" type="presParOf" srcId="{ED2011C9-3EDF-44B4-9EFE-D15AFAC3B641}" destId="{ED079822-ED27-4D13-A2D7-9BCEA1EA3E76}" srcOrd="0" destOrd="0" presId="urn:microsoft.com/office/officeart/2005/8/layout/cycle3"/>
    <dgm:cxn modelId="{8C1E700C-EBC8-4A20-BAFF-2FD6985BF19E}" type="presParOf" srcId="{ED2011C9-3EDF-44B4-9EFE-D15AFAC3B641}" destId="{4B166ED2-0797-47C0-A3A8-0992595B6480}" srcOrd="1" destOrd="0" presId="urn:microsoft.com/office/officeart/2005/8/layout/cycle3"/>
    <dgm:cxn modelId="{717AC67F-D4D5-40B3-8EDD-BB41B21D72FD}" type="presParOf" srcId="{ED2011C9-3EDF-44B4-9EFE-D15AFAC3B641}" destId="{43F49861-6191-443F-8232-518797916624}" srcOrd="2" destOrd="0" presId="urn:microsoft.com/office/officeart/2005/8/layout/cycle3"/>
    <dgm:cxn modelId="{B7676F27-539C-4114-AF94-2A67231537E0}" type="presParOf" srcId="{ED2011C9-3EDF-44B4-9EFE-D15AFAC3B641}" destId="{E0DDA64E-8C44-42CE-90BF-0DA1D2542D75}" srcOrd="3" destOrd="0" presId="urn:microsoft.com/office/officeart/2005/8/layout/cycle3"/>
    <dgm:cxn modelId="{0B4CB636-8DF8-4250-9807-1AE677B99750}" type="presParOf" srcId="{ED2011C9-3EDF-44B4-9EFE-D15AFAC3B641}" destId="{23F7D6F4-E08C-4CDE-AE2A-E011DA5AB760}" srcOrd="4" destOrd="0" presId="urn:microsoft.com/office/officeart/2005/8/layout/cycle3"/>
    <dgm:cxn modelId="{C31644FD-9B6E-4F28-A722-5B8231DEC285}" type="presParOf" srcId="{ED2011C9-3EDF-44B4-9EFE-D15AFAC3B641}" destId="{04D2D68F-492A-4C0E-B4A0-97EAADA6EBA8}" srcOrd="5" destOrd="0" presId="urn:microsoft.com/office/officeart/2005/8/layout/cycle3"/>
    <dgm:cxn modelId="{23657709-995F-40CD-9822-45882F035492}" type="presParOf" srcId="{ED2011C9-3EDF-44B4-9EFE-D15AFAC3B641}" destId="{080C972C-AC09-4FF6-BA0A-A86DAAEED991}" srcOrd="6" destOrd="0" presId="urn:microsoft.com/office/officeart/2005/8/layout/cycle3"/>
    <dgm:cxn modelId="{304590CD-F152-4295-BA9E-5A5CDEFF5BCD}" type="presParOf" srcId="{ED2011C9-3EDF-44B4-9EFE-D15AFAC3B641}" destId="{26F553DE-BCAB-4102-9421-194D5EB7A871}" srcOrd="7" destOrd="0" presId="urn:microsoft.com/office/officeart/2005/8/layout/cycle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1B9352-F167-4920-89A4-103F469DFDF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8A8628A-C588-48B1-8BDE-2DAB39A72117}">
      <dgm:prSet/>
      <dgm:spPr/>
      <dgm:t>
        <a:bodyPr/>
        <a:lstStyle/>
        <a:p>
          <a:r>
            <a:rPr lang="en-GB" b="1"/>
            <a:t>Matching personalities</a:t>
          </a:r>
          <a:r>
            <a:rPr lang="en-GB"/>
            <a:t>, either similar types or opposites</a:t>
          </a:r>
          <a:endParaRPr lang="en-US"/>
        </a:p>
      </dgm:t>
    </dgm:pt>
    <dgm:pt modelId="{99B10BE1-8713-4E5D-B151-D536E76E4BA4}" type="parTrans" cxnId="{1DE30F32-8580-45D1-84C0-A63AE1B8E496}">
      <dgm:prSet/>
      <dgm:spPr/>
      <dgm:t>
        <a:bodyPr/>
        <a:lstStyle/>
        <a:p>
          <a:endParaRPr lang="en-US"/>
        </a:p>
      </dgm:t>
    </dgm:pt>
    <dgm:pt modelId="{C98BFC5E-7F99-476E-A5A6-E8F26F4C4B85}" type="sibTrans" cxnId="{1DE30F32-8580-45D1-84C0-A63AE1B8E496}">
      <dgm:prSet/>
      <dgm:spPr/>
      <dgm:t>
        <a:bodyPr/>
        <a:lstStyle/>
        <a:p>
          <a:endParaRPr lang="en-US"/>
        </a:p>
      </dgm:t>
    </dgm:pt>
    <dgm:pt modelId="{ACA0FE45-28D9-40EA-A68C-732154734190}">
      <dgm:prSet/>
      <dgm:spPr/>
      <dgm:t>
        <a:bodyPr/>
        <a:lstStyle/>
        <a:p>
          <a:r>
            <a:rPr lang="en-GB" b="1"/>
            <a:t>Accepting and involving</a:t>
          </a:r>
          <a:r>
            <a:rPr lang="en-GB"/>
            <a:t>, feeling prioritised, buying in</a:t>
          </a:r>
          <a:endParaRPr lang="en-US"/>
        </a:p>
      </dgm:t>
    </dgm:pt>
    <dgm:pt modelId="{986B25F6-1E87-4FEE-8A91-E8AA8491E6F1}" type="parTrans" cxnId="{A6775036-181E-464F-9D51-C6EFD897D9D4}">
      <dgm:prSet/>
      <dgm:spPr/>
      <dgm:t>
        <a:bodyPr/>
        <a:lstStyle/>
        <a:p>
          <a:endParaRPr lang="en-US"/>
        </a:p>
      </dgm:t>
    </dgm:pt>
    <dgm:pt modelId="{6F1FD218-C3C2-4ED5-A1A5-537DF45E8FB8}" type="sibTrans" cxnId="{A6775036-181E-464F-9D51-C6EFD897D9D4}">
      <dgm:prSet/>
      <dgm:spPr/>
      <dgm:t>
        <a:bodyPr/>
        <a:lstStyle/>
        <a:p>
          <a:endParaRPr lang="en-US"/>
        </a:p>
      </dgm:t>
    </dgm:pt>
    <dgm:pt modelId="{F3B4DFB5-D28E-4063-B9C0-BD6319ABDB2C}">
      <dgm:prSet/>
      <dgm:spPr/>
      <dgm:t>
        <a:bodyPr/>
        <a:lstStyle/>
        <a:p>
          <a:r>
            <a:rPr lang="en-GB"/>
            <a:t>Being </a:t>
          </a:r>
          <a:r>
            <a:rPr lang="en-GB" b="1"/>
            <a:t>prepared</a:t>
          </a:r>
          <a:r>
            <a:rPr lang="en-GB"/>
            <a:t> and </a:t>
          </a:r>
          <a:r>
            <a:rPr lang="en-GB" b="1"/>
            <a:t>organised</a:t>
          </a:r>
          <a:endParaRPr lang="en-US"/>
        </a:p>
      </dgm:t>
    </dgm:pt>
    <dgm:pt modelId="{CD135F7B-0122-41A1-ACB1-5F8BF6D66BDB}" type="parTrans" cxnId="{FFEF382D-8AB8-4667-BCB3-6C51EC677056}">
      <dgm:prSet/>
      <dgm:spPr/>
      <dgm:t>
        <a:bodyPr/>
        <a:lstStyle/>
        <a:p>
          <a:endParaRPr lang="en-US"/>
        </a:p>
      </dgm:t>
    </dgm:pt>
    <dgm:pt modelId="{E1C591C3-0754-445D-89E1-A620AEC56F91}" type="sibTrans" cxnId="{FFEF382D-8AB8-4667-BCB3-6C51EC677056}">
      <dgm:prSet/>
      <dgm:spPr/>
      <dgm:t>
        <a:bodyPr/>
        <a:lstStyle/>
        <a:p>
          <a:endParaRPr lang="en-US"/>
        </a:p>
      </dgm:t>
    </dgm:pt>
    <dgm:pt modelId="{57E28471-C1DD-43F3-AC40-5B469B9F563F}">
      <dgm:prSet/>
      <dgm:spPr/>
      <dgm:t>
        <a:bodyPr/>
        <a:lstStyle/>
        <a:p>
          <a:r>
            <a:rPr lang="en-GB"/>
            <a:t>Being </a:t>
          </a:r>
          <a:r>
            <a:rPr lang="en-GB" b="1"/>
            <a:t>open minded</a:t>
          </a:r>
          <a:endParaRPr lang="en-US"/>
        </a:p>
      </dgm:t>
    </dgm:pt>
    <dgm:pt modelId="{930927AE-2648-4783-9E67-2F1D6744AB39}" type="parTrans" cxnId="{D6BD58C1-09E1-4D9D-A87E-CD4CB0F408E5}">
      <dgm:prSet/>
      <dgm:spPr/>
      <dgm:t>
        <a:bodyPr/>
        <a:lstStyle/>
        <a:p>
          <a:endParaRPr lang="en-US"/>
        </a:p>
      </dgm:t>
    </dgm:pt>
    <dgm:pt modelId="{0F77735F-7D5B-44E5-9FBC-444A8992BFD6}" type="sibTrans" cxnId="{D6BD58C1-09E1-4D9D-A87E-CD4CB0F408E5}">
      <dgm:prSet/>
      <dgm:spPr/>
      <dgm:t>
        <a:bodyPr/>
        <a:lstStyle/>
        <a:p>
          <a:endParaRPr lang="en-US"/>
        </a:p>
      </dgm:t>
    </dgm:pt>
    <dgm:pt modelId="{5A6A712D-4FA9-4576-AF10-77659774463E}">
      <dgm:prSet/>
      <dgm:spPr/>
      <dgm:t>
        <a:bodyPr/>
        <a:lstStyle/>
        <a:p>
          <a:r>
            <a:rPr lang="en-GB" b="1"/>
            <a:t>Sharing philosophy of teaching</a:t>
          </a:r>
          <a:r>
            <a:rPr lang="en-GB"/>
            <a:t>, making decisions explicit</a:t>
          </a:r>
          <a:endParaRPr lang="en-US"/>
        </a:p>
      </dgm:t>
    </dgm:pt>
    <dgm:pt modelId="{9AC0E824-8BBB-414B-A0B7-B29AACAF356D}" type="parTrans" cxnId="{005AFFB1-0027-40DD-BA23-D8E9BBDEDAC6}">
      <dgm:prSet/>
      <dgm:spPr/>
      <dgm:t>
        <a:bodyPr/>
        <a:lstStyle/>
        <a:p>
          <a:endParaRPr lang="en-US"/>
        </a:p>
      </dgm:t>
    </dgm:pt>
    <dgm:pt modelId="{DD8573B6-2F08-4F31-8BB2-3E4BB8C1F5ED}" type="sibTrans" cxnId="{005AFFB1-0027-40DD-BA23-D8E9BBDEDAC6}">
      <dgm:prSet/>
      <dgm:spPr/>
      <dgm:t>
        <a:bodyPr/>
        <a:lstStyle/>
        <a:p>
          <a:endParaRPr lang="en-US"/>
        </a:p>
      </dgm:t>
    </dgm:pt>
    <dgm:pt modelId="{71072B66-CC0A-4A94-B130-78B248ACB984}">
      <dgm:prSet/>
      <dgm:spPr/>
      <dgm:t>
        <a:bodyPr/>
        <a:lstStyle/>
        <a:p>
          <a:r>
            <a:rPr lang="en-GB" b="1"/>
            <a:t>Trust</a:t>
          </a:r>
          <a:r>
            <a:rPr lang="en-GB"/>
            <a:t> and </a:t>
          </a:r>
          <a:r>
            <a:rPr lang="en-GB" b="1"/>
            <a:t>communication</a:t>
          </a:r>
          <a:r>
            <a:rPr lang="en-GB"/>
            <a:t>		</a:t>
          </a:r>
          <a:endParaRPr lang="en-US"/>
        </a:p>
      </dgm:t>
    </dgm:pt>
    <dgm:pt modelId="{8378C480-7328-4182-BA2C-D4292FD064F6}" type="parTrans" cxnId="{774901E8-1C0D-4F50-A6A2-EFE2D85BFBE3}">
      <dgm:prSet/>
      <dgm:spPr/>
      <dgm:t>
        <a:bodyPr/>
        <a:lstStyle/>
        <a:p>
          <a:endParaRPr lang="en-US"/>
        </a:p>
      </dgm:t>
    </dgm:pt>
    <dgm:pt modelId="{7E07C496-B329-4E0B-81DD-13552CCBDF4E}" type="sibTrans" cxnId="{774901E8-1C0D-4F50-A6A2-EFE2D85BFBE3}">
      <dgm:prSet/>
      <dgm:spPr/>
      <dgm:t>
        <a:bodyPr/>
        <a:lstStyle/>
        <a:p>
          <a:endParaRPr lang="en-US"/>
        </a:p>
      </dgm:t>
    </dgm:pt>
    <dgm:pt modelId="{33D500A7-47B2-48FA-9224-0269DAE2E36D}">
      <dgm:prSet/>
      <dgm:spPr/>
      <dgm:t>
        <a:bodyPr/>
        <a:lstStyle/>
        <a:p>
          <a:r>
            <a:rPr lang="en-GB" b="1"/>
            <a:t>Time</a:t>
          </a:r>
          <a:endParaRPr lang="en-US"/>
        </a:p>
      </dgm:t>
    </dgm:pt>
    <dgm:pt modelId="{495EEFB6-8AAB-431B-87B0-97332AD2FF92}" type="parTrans" cxnId="{3FB26BC5-DCD8-4189-ABFA-F2407E88FA7A}">
      <dgm:prSet/>
      <dgm:spPr/>
      <dgm:t>
        <a:bodyPr/>
        <a:lstStyle/>
        <a:p>
          <a:endParaRPr lang="en-US"/>
        </a:p>
      </dgm:t>
    </dgm:pt>
    <dgm:pt modelId="{EF34BA1D-5E8B-4EB5-8E51-5DCE55B9B5C0}" type="sibTrans" cxnId="{3FB26BC5-DCD8-4189-ABFA-F2407E88FA7A}">
      <dgm:prSet/>
      <dgm:spPr/>
      <dgm:t>
        <a:bodyPr/>
        <a:lstStyle/>
        <a:p>
          <a:endParaRPr lang="en-US"/>
        </a:p>
      </dgm:t>
    </dgm:pt>
    <dgm:pt modelId="{DB8A19A2-4F52-4089-AD94-93E85AD80873}">
      <dgm:prSet/>
      <dgm:spPr/>
      <dgm:t>
        <a:bodyPr/>
        <a:lstStyle/>
        <a:p>
          <a:r>
            <a:rPr lang="en-GB" b="1"/>
            <a:t>Training</a:t>
          </a:r>
          <a:endParaRPr lang="en-US"/>
        </a:p>
      </dgm:t>
    </dgm:pt>
    <dgm:pt modelId="{6B130961-7B65-4858-B230-136058236264}" type="parTrans" cxnId="{64F7DADE-148F-4145-8D27-D8BB154CC92B}">
      <dgm:prSet/>
      <dgm:spPr/>
      <dgm:t>
        <a:bodyPr/>
        <a:lstStyle/>
        <a:p>
          <a:endParaRPr lang="en-US"/>
        </a:p>
      </dgm:t>
    </dgm:pt>
    <dgm:pt modelId="{6F4A7F02-D198-4389-91BB-2539958BF4F6}" type="sibTrans" cxnId="{64F7DADE-148F-4145-8D27-D8BB154CC92B}">
      <dgm:prSet/>
      <dgm:spPr/>
      <dgm:t>
        <a:bodyPr/>
        <a:lstStyle/>
        <a:p>
          <a:endParaRPr lang="en-US"/>
        </a:p>
      </dgm:t>
    </dgm:pt>
    <dgm:pt modelId="{6F74E825-B6E4-40F7-B070-E9918B2718DA}">
      <dgm:prSet/>
      <dgm:spPr/>
      <dgm:t>
        <a:bodyPr/>
        <a:lstStyle/>
        <a:p>
          <a:r>
            <a:rPr lang="en-GB" b="1" dirty="0"/>
            <a:t>Network of support </a:t>
          </a:r>
          <a:endParaRPr lang="en-US" dirty="0"/>
        </a:p>
      </dgm:t>
    </dgm:pt>
    <dgm:pt modelId="{1E315B45-03DA-437B-AECC-C02E980A1F36}" type="parTrans" cxnId="{8A7635B2-F1E5-4CF6-9E8A-F883DBE35F51}">
      <dgm:prSet/>
      <dgm:spPr/>
      <dgm:t>
        <a:bodyPr/>
        <a:lstStyle/>
        <a:p>
          <a:endParaRPr lang="en-US"/>
        </a:p>
      </dgm:t>
    </dgm:pt>
    <dgm:pt modelId="{1969C989-024D-40B0-B14A-704628454589}" type="sibTrans" cxnId="{8A7635B2-F1E5-4CF6-9E8A-F883DBE35F51}">
      <dgm:prSet/>
      <dgm:spPr/>
      <dgm:t>
        <a:bodyPr/>
        <a:lstStyle/>
        <a:p>
          <a:endParaRPr lang="en-US"/>
        </a:p>
      </dgm:t>
    </dgm:pt>
    <dgm:pt modelId="{0EAD6FD9-E66E-47ED-B62B-FB42370A34FA}" type="pres">
      <dgm:prSet presAssocID="{8C1B9352-F167-4920-89A4-103F469DFDF4}" presName="diagram" presStyleCnt="0">
        <dgm:presLayoutVars>
          <dgm:dir/>
          <dgm:resizeHandles val="exact"/>
        </dgm:presLayoutVars>
      </dgm:prSet>
      <dgm:spPr/>
    </dgm:pt>
    <dgm:pt modelId="{3EC21C9E-1064-4989-99FF-0ADD4FDF9D5D}" type="pres">
      <dgm:prSet presAssocID="{D8A8628A-C588-48B1-8BDE-2DAB39A72117}" presName="node" presStyleLbl="node1" presStyleIdx="0" presStyleCnt="9">
        <dgm:presLayoutVars>
          <dgm:bulletEnabled val="1"/>
        </dgm:presLayoutVars>
      </dgm:prSet>
      <dgm:spPr/>
    </dgm:pt>
    <dgm:pt modelId="{EB41F681-6C07-48F4-87A5-9458E1CA0810}" type="pres">
      <dgm:prSet presAssocID="{C98BFC5E-7F99-476E-A5A6-E8F26F4C4B85}" presName="sibTrans" presStyleCnt="0"/>
      <dgm:spPr/>
    </dgm:pt>
    <dgm:pt modelId="{2300FBCB-0D57-49E7-B8CD-C38B6D56F5DB}" type="pres">
      <dgm:prSet presAssocID="{ACA0FE45-28D9-40EA-A68C-732154734190}" presName="node" presStyleLbl="node1" presStyleIdx="1" presStyleCnt="9">
        <dgm:presLayoutVars>
          <dgm:bulletEnabled val="1"/>
        </dgm:presLayoutVars>
      </dgm:prSet>
      <dgm:spPr/>
    </dgm:pt>
    <dgm:pt modelId="{378983FE-F7F1-49CB-A748-982A3E4988CB}" type="pres">
      <dgm:prSet presAssocID="{6F1FD218-C3C2-4ED5-A1A5-537DF45E8FB8}" presName="sibTrans" presStyleCnt="0"/>
      <dgm:spPr/>
    </dgm:pt>
    <dgm:pt modelId="{87877B09-37A8-41EC-B62E-51BEDF0D9F57}" type="pres">
      <dgm:prSet presAssocID="{F3B4DFB5-D28E-4063-B9C0-BD6319ABDB2C}" presName="node" presStyleLbl="node1" presStyleIdx="2" presStyleCnt="9">
        <dgm:presLayoutVars>
          <dgm:bulletEnabled val="1"/>
        </dgm:presLayoutVars>
      </dgm:prSet>
      <dgm:spPr/>
    </dgm:pt>
    <dgm:pt modelId="{A27A1159-67D3-480B-832A-EF7CADCEADEB}" type="pres">
      <dgm:prSet presAssocID="{E1C591C3-0754-445D-89E1-A620AEC56F91}" presName="sibTrans" presStyleCnt="0"/>
      <dgm:spPr/>
    </dgm:pt>
    <dgm:pt modelId="{FFA916FE-5C90-481E-BB2B-CFBE9F10CCA0}" type="pres">
      <dgm:prSet presAssocID="{57E28471-C1DD-43F3-AC40-5B469B9F563F}" presName="node" presStyleLbl="node1" presStyleIdx="3" presStyleCnt="9">
        <dgm:presLayoutVars>
          <dgm:bulletEnabled val="1"/>
        </dgm:presLayoutVars>
      </dgm:prSet>
      <dgm:spPr/>
    </dgm:pt>
    <dgm:pt modelId="{B25270D8-F3D8-4AC1-A23A-95922C913DC7}" type="pres">
      <dgm:prSet presAssocID="{0F77735F-7D5B-44E5-9FBC-444A8992BFD6}" presName="sibTrans" presStyleCnt="0"/>
      <dgm:spPr/>
    </dgm:pt>
    <dgm:pt modelId="{6F93F853-AE3A-4498-9095-E429B172B93B}" type="pres">
      <dgm:prSet presAssocID="{5A6A712D-4FA9-4576-AF10-77659774463E}" presName="node" presStyleLbl="node1" presStyleIdx="4" presStyleCnt="9">
        <dgm:presLayoutVars>
          <dgm:bulletEnabled val="1"/>
        </dgm:presLayoutVars>
      </dgm:prSet>
      <dgm:spPr/>
    </dgm:pt>
    <dgm:pt modelId="{F17A089D-9E05-49AF-9E29-AA68238DCF1C}" type="pres">
      <dgm:prSet presAssocID="{DD8573B6-2F08-4F31-8BB2-3E4BB8C1F5ED}" presName="sibTrans" presStyleCnt="0"/>
      <dgm:spPr/>
    </dgm:pt>
    <dgm:pt modelId="{18E16A49-0487-45D0-837A-0F4EE8DF08AE}" type="pres">
      <dgm:prSet presAssocID="{71072B66-CC0A-4A94-B130-78B248ACB984}" presName="node" presStyleLbl="node1" presStyleIdx="5" presStyleCnt="9">
        <dgm:presLayoutVars>
          <dgm:bulletEnabled val="1"/>
        </dgm:presLayoutVars>
      </dgm:prSet>
      <dgm:spPr/>
    </dgm:pt>
    <dgm:pt modelId="{3B4F8EA7-DFE0-4BEF-8837-99540FB6C7F8}" type="pres">
      <dgm:prSet presAssocID="{7E07C496-B329-4E0B-81DD-13552CCBDF4E}" presName="sibTrans" presStyleCnt="0"/>
      <dgm:spPr/>
    </dgm:pt>
    <dgm:pt modelId="{DA4BF78F-A46B-4CBB-B978-7AB92E7574F5}" type="pres">
      <dgm:prSet presAssocID="{33D500A7-47B2-48FA-9224-0269DAE2E36D}" presName="node" presStyleLbl="node1" presStyleIdx="6" presStyleCnt="9">
        <dgm:presLayoutVars>
          <dgm:bulletEnabled val="1"/>
        </dgm:presLayoutVars>
      </dgm:prSet>
      <dgm:spPr/>
    </dgm:pt>
    <dgm:pt modelId="{30894E52-C5B7-4161-91B0-F0FDF135F8AB}" type="pres">
      <dgm:prSet presAssocID="{EF34BA1D-5E8B-4EB5-8E51-5DCE55B9B5C0}" presName="sibTrans" presStyleCnt="0"/>
      <dgm:spPr/>
    </dgm:pt>
    <dgm:pt modelId="{41B4F3E7-AC38-4EDE-9CE2-065D48E6C7D7}" type="pres">
      <dgm:prSet presAssocID="{DB8A19A2-4F52-4089-AD94-93E85AD80873}" presName="node" presStyleLbl="node1" presStyleIdx="7" presStyleCnt="9">
        <dgm:presLayoutVars>
          <dgm:bulletEnabled val="1"/>
        </dgm:presLayoutVars>
      </dgm:prSet>
      <dgm:spPr/>
    </dgm:pt>
    <dgm:pt modelId="{3427DFE8-3AF8-46E3-86C0-4FA83E052C0C}" type="pres">
      <dgm:prSet presAssocID="{6F4A7F02-D198-4389-91BB-2539958BF4F6}" presName="sibTrans" presStyleCnt="0"/>
      <dgm:spPr/>
    </dgm:pt>
    <dgm:pt modelId="{12CE0204-388F-4FAC-BD34-7701AF64DF1F}" type="pres">
      <dgm:prSet presAssocID="{6F74E825-B6E4-40F7-B070-E9918B2718DA}" presName="node" presStyleLbl="node1" presStyleIdx="8" presStyleCnt="9">
        <dgm:presLayoutVars>
          <dgm:bulletEnabled val="1"/>
        </dgm:presLayoutVars>
      </dgm:prSet>
      <dgm:spPr/>
    </dgm:pt>
  </dgm:ptLst>
  <dgm:cxnLst>
    <dgm:cxn modelId="{0CB1C306-4E85-4FB2-BC17-97A142914398}" type="presOf" srcId="{6F74E825-B6E4-40F7-B070-E9918B2718DA}" destId="{12CE0204-388F-4FAC-BD34-7701AF64DF1F}" srcOrd="0" destOrd="0" presId="urn:microsoft.com/office/officeart/2005/8/layout/default"/>
    <dgm:cxn modelId="{8A3B6A0F-6FAB-4225-A277-3E049DC84A96}" type="presOf" srcId="{DB8A19A2-4F52-4089-AD94-93E85AD80873}" destId="{41B4F3E7-AC38-4EDE-9CE2-065D48E6C7D7}" srcOrd="0" destOrd="0" presId="urn:microsoft.com/office/officeart/2005/8/layout/default"/>
    <dgm:cxn modelId="{FEC41F1A-CFFD-4DE9-9B6F-4150FAAB293C}" type="presOf" srcId="{ACA0FE45-28D9-40EA-A68C-732154734190}" destId="{2300FBCB-0D57-49E7-B8CD-C38B6D56F5DB}" srcOrd="0" destOrd="0" presId="urn:microsoft.com/office/officeart/2005/8/layout/default"/>
    <dgm:cxn modelId="{FFEF382D-8AB8-4667-BCB3-6C51EC677056}" srcId="{8C1B9352-F167-4920-89A4-103F469DFDF4}" destId="{F3B4DFB5-D28E-4063-B9C0-BD6319ABDB2C}" srcOrd="2" destOrd="0" parTransId="{CD135F7B-0122-41A1-ACB1-5F8BF6D66BDB}" sibTransId="{E1C591C3-0754-445D-89E1-A620AEC56F91}"/>
    <dgm:cxn modelId="{1DE30F32-8580-45D1-84C0-A63AE1B8E496}" srcId="{8C1B9352-F167-4920-89A4-103F469DFDF4}" destId="{D8A8628A-C588-48B1-8BDE-2DAB39A72117}" srcOrd="0" destOrd="0" parTransId="{99B10BE1-8713-4E5D-B151-D536E76E4BA4}" sibTransId="{C98BFC5E-7F99-476E-A5A6-E8F26F4C4B85}"/>
    <dgm:cxn modelId="{A6775036-181E-464F-9D51-C6EFD897D9D4}" srcId="{8C1B9352-F167-4920-89A4-103F469DFDF4}" destId="{ACA0FE45-28D9-40EA-A68C-732154734190}" srcOrd="1" destOrd="0" parTransId="{986B25F6-1E87-4FEE-8A91-E8AA8491E6F1}" sibTransId="{6F1FD218-C3C2-4ED5-A1A5-537DF45E8FB8}"/>
    <dgm:cxn modelId="{D6C19A58-D677-4D13-867B-16D879B19720}" type="presOf" srcId="{8C1B9352-F167-4920-89A4-103F469DFDF4}" destId="{0EAD6FD9-E66E-47ED-B62B-FB42370A34FA}" srcOrd="0" destOrd="0" presId="urn:microsoft.com/office/officeart/2005/8/layout/default"/>
    <dgm:cxn modelId="{7D09AB7F-8D1A-4F92-A3CD-D86416C9EA5B}" type="presOf" srcId="{F3B4DFB5-D28E-4063-B9C0-BD6319ABDB2C}" destId="{87877B09-37A8-41EC-B62E-51BEDF0D9F57}" srcOrd="0" destOrd="0" presId="urn:microsoft.com/office/officeart/2005/8/layout/default"/>
    <dgm:cxn modelId="{1476738D-FB6E-4CED-B45E-338B2AC9C6FE}" type="presOf" srcId="{D8A8628A-C588-48B1-8BDE-2DAB39A72117}" destId="{3EC21C9E-1064-4989-99FF-0ADD4FDF9D5D}" srcOrd="0" destOrd="0" presId="urn:microsoft.com/office/officeart/2005/8/layout/default"/>
    <dgm:cxn modelId="{CEDD79A1-A4BC-493D-ACF2-445C3B3EE038}" type="presOf" srcId="{33D500A7-47B2-48FA-9224-0269DAE2E36D}" destId="{DA4BF78F-A46B-4CBB-B978-7AB92E7574F5}" srcOrd="0" destOrd="0" presId="urn:microsoft.com/office/officeart/2005/8/layout/default"/>
    <dgm:cxn modelId="{005AFFB1-0027-40DD-BA23-D8E9BBDEDAC6}" srcId="{8C1B9352-F167-4920-89A4-103F469DFDF4}" destId="{5A6A712D-4FA9-4576-AF10-77659774463E}" srcOrd="4" destOrd="0" parTransId="{9AC0E824-8BBB-414B-A0B7-B29AACAF356D}" sibTransId="{DD8573B6-2F08-4F31-8BB2-3E4BB8C1F5ED}"/>
    <dgm:cxn modelId="{8A7635B2-F1E5-4CF6-9E8A-F883DBE35F51}" srcId="{8C1B9352-F167-4920-89A4-103F469DFDF4}" destId="{6F74E825-B6E4-40F7-B070-E9918B2718DA}" srcOrd="8" destOrd="0" parTransId="{1E315B45-03DA-437B-AECC-C02E980A1F36}" sibTransId="{1969C989-024D-40B0-B14A-704628454589}"/>
    <dgm:cxn modelId="{69CE46B6-08EA-4F14-9F51-848C44BA623E}" type="presOf" srcId="{5A6A712D-4FA9-4576-AF10-77659774463E}" destId="{6F93F853-AE3A-4498-9095-E429B172B93B}" srcOrd="0" destOrd="0" presId="urn:microsoft.com/office/officeart/2005/8/layout/default"/>
    <dgm:cxn modelId="{193CB9BA-306B-4A49-87D0-284005E7AAC0}" type="presOf" srcId="{71072B66-CC0A-4A94-B130-78B248ACB984}" destId="{18E16A49-0487-45D0-837A-0F4EE8DF08AE}" srcOrd="0" destOrd="0" presId="urn:microsoft.com/office/officeart/2005/8/layout/default"/>
    <dgm:cxn modelId="{D6BD58C1-09E1-4D9D-A87E-CD4CB0F408E5}" srcId="{8C1B9352-F167-4920-89A4-103F469DFDF4}" destId="{57E28471-C1DD-43F3-AC40-5B469B9F563F}" srcOrd="3" destOrd="0" parTransId="{930927AE-2648-4783-9E67-2F1D6744AB39}" sibTransId="{0F77735F-7D5B-44E5-9FBC-444A8992BFD6}"/>
    <dgm:cxn modelId="{3FB26BC5-DCD8-4189-ABFA-F2407E88FA7A}" srcId="{8C1B9352-F167-4920-89A4-103F469DFDF4}" destId="{33D500A7-47B2-48FA-9224-0269DAE2E36D}" srcOrd="6" destOrd="0" parTransId="{495EEFB6-8AAB-431B-87B0-97332AD2FF92}" sibTransId="{EF34BA1D-5E8B-4EB5-8E51-5DCE55B9B5C0}"/>
    <dgm:cxn modelId="{577E24CA-E328-4893-B6F5-A02F6EF8B7BA}" type="presOf" srcId="{57E28471-C1DD-43F3-AC40-5B469B9F563F}" destId="{FFA916FE-5C90-481E-BB2B-CFBE9F10CCA0}" srcOrd="0" destOrd="0" presId="urn:microsoft.com/office/officeart/2005/8/layout/default"/>
    <dgm:cxn modelId="{64F7DADE-148F-4145-8D27-D8BB154CC92B}" srcId="{8C1B9352-F167-4920-89A4-103F469DFDF4}" destId="{DB8A19A2-4F52-4089-AD94-93E85AD80873}" srcOrd="7" destOrd="0" parTransId="{6B130961-7B65-4858-B230-136058236264}" sibTransId="{6F4A7F02-D198-4389-91BB-2539958BF4F6}"/>
    <dgm:cxn modelId="{774901E8-1C0D-4F50-A6A2-EFE2D85BFBE3}" srcId="{8C1B9352-F167-4920-89A4-103F469DFDF4}" destId="{71072B66-CC0A-4A94-B130-78B248ACB984}" srcOrd="5" destOrd="0" parTransId="{8378C480-7328-4182-BA2C-D4292FD064F6}" sibTransId="{7E07C496-B329-4E0B-81DD-13552CCBDF4E}"/>
    <dgm:cxn modelId="{C0AA6120-C4EC-4D5C-B156-3A5D0163272D}" type="presParOf" srcId="{0EAD6FD9-E66E-47ED-B62B-FB42370A34FA}" destId="{3EC21C9E-1064-4989-99FF-0ADD4FDF9D5D}" srcOrd="0" destOrd="0" presId="urn:microsoft.com/office/officeart/2005/8/layout/default"/>
    <dgm:cxn modelId="{69C0B3CC-B623-453B-A729-881E630C5568}" type="presParOf" srcId="{0EAD6FD9-E66E-47ED-B62B-FB42370A34FA}" destId="{EB41F681-6C07-48F4-87A5-9458E1CA0810}" srcOrd="1" destOrd="0" presId="urn:microsoft.com/office/officeart/2005/8/layout/default"/>
    <dgm:cxn modelId="{83280884-76B9-48BF-B9B2-E94F49FCE674}" type="presParOf" srcId="{0EAD6FD9-E66E-47ED-B62B-FB42370A34FA}" destId="{2300FBCB-0D57-49E7-B8CD-C38B6D56F5DB}" srcOrd="2" destOrd="0" presId="urn:microsoft.com/office/officeart/2005/8/layout/default"/>
    <dgm:cxn modelId="{BD7946D3-1421-41B2-BE4E-4AD9CCF01D82}" type="presParOf" srcId="{0EAD6FD9-E66E-47ED-B62B-FB42370A34FA}" destId="{378983FE-F7F1-49CB-A748-982A3E4988CB}" srcOrd="3" destOrd="0" presId="urn:microsoft.com/office/officeart/2005/8/layout/default"/>
    <dgm:cxn modelId="{26F492CF-54EE-415D-B570-44F91AAE49D9}" type="presParOf" srcId="{0EAD6FD9-E66E-47ED-B62B-FB42370A34FA}" destId="{87877B09-37A8-41EC-B62E-51BEDF0D9F57}" srcOrd="4" destOrd="0" presId="urn:microsoft.com/office/officeart/2005/8/layout/default"/>
    <dgm:cxn modelId="{508D11A2-179A-4BAC-A8A0-70759517EA3C}" type="presParOf" srcId="{0EAD6FD9-E66E-47ED-B62B-FB42370A34FA}" destId="{A27A1159-67D3-480B-832A-EF7CADCEADEB}" srcOrd="5" destOrd="0" presId="urn:microsoft.com/office/officeart/2005/8/layout/default"/>
    <dgm:cxn modelId="{90FB49A9-237B-4A42-9F48-451EE5AF1C3C}" type="presParOf" srcId="{0EAD6FD9-E66E-47ED-B62B-FB42370A34FA}" destId="{FFA916FE-5C90-481E-BB2B-CFBE9F10CCA0}" srcOrd="6" destOrd="0" presId="urn:microsoft.com/office/officeart/2005/8/layout/default"/>
    <dgm:cxn modelId="{1FA4A0FB-EC22-47D7-8E50-81D1CFB28CD1}" type="presParOf" srcId="{0EAD6FD9-E66E-47ED-B62B-FB42370A34FA}" destId="{B25270D8-F3D8-4AC1-A23A-95922C913DC7}" srcOrd="7" destOrd="0" presId="urn:microsoft.com/office/officeart/2005/8/layout/default"/>
    <dgm:cxn modelId="{F1C15EB3-7369-46BB-8A3A-3457A1788297}" type="presParOf" srcId="{0EAD6FD9-E66E-47ED-B62B-FB42370A34FA}" destId="{6F93F853-AE3A-4498-9095-E429B172B93B}" srcOrd="8" destOrd="0" presId="urn:microsoft.com/office/officeart/2005/8/layout/default"/>
    <dgm:cxn modelId="{3350760F-9761-4E72-BCCC-E2C29D65325E}" type="presParOf" srcId="{0EAD6FD9-E66E-47ED-B62B-FB42370A34FA}" destId="{F17A089D-9E05-49AF-9E29-AA68238DCF1C}" srcOrd="9" destOrd="0" presId="urn:microsoft.com/office/officeart/2005/8/layout/default"/>
    <dgm:cxn modelId="{4ECCEA1E-066D-4A66-B66B-0817831BF96B}" type="presParOf" srcId="{0EAD6FD9-E66E-47ED-B62B-FB42370A34FA}" destId="{18E16A49-0487-45D0-837A-0F4EE8DF08AE}" srcOrd="10" destOrd="0" presId="urn:microsoft.com/office/officeart/2005/8/layout/default"/>
    <dgm:cxn modelId="{18932287-720B-40CE-87B8-5BE6F33AC6F6}" type="presParOf" srcId="{0EAD6FD9-E66E-47ED-B62B-FB42370A34FA}" destId="{3B4F8EA7-DFE0-4BEF-8837-99540FB6C7F8}" srcOrd="11" destOrd="0" presId="urn:microsoft.com/office/officeart/2005/8/layout/default"/>
    <dgm:cxn modelId="{FD86DAC8-767C-4979-BCC7-14D9C2ABB15F}" type="presParOf" srcId="{0EAD6FD9-E66E-47ED-B62B-FB42370A34FA}" destId="{DA4BF78F-A46B-4CBB-B978-7AB92E7574F5}" srcOrd="12" destOrd="0" presId="urn:microsoft.com/office/officeart/2005/8/layout/default"/>
    <dgm:cxn modelId="{4110A5C9-4946-4CB1-A3B1-B8BA471D240D}" type="presParOf" srcId="{0EAD6FD9-E66E-47ED-B62B-FB42370A34FA}" destId="{30894E52-C5B7-4161-91B0-F0FDF135F8AB}" srcOrd="13" destOrd="0" presId="urn:microsoft.com/office/officeart/2005/8/layout/default"/>
    <dgm:cxn modelId="{DB3828BD-5A92-4068-B4D0-A1DF9D6D1071}" type="presParOf" srcId="{0EAD6FD9-E66E-47ED-B62B-FB42370A34FA}" destId="{41B4F3E7-AC38-4EDE-9CE2-065D48E6C7D7}" srcOrd="14" destOrd="0" presId="urn:microsoft.com/office/officeart/2005/8/layout/default"/>
    <dgm:cxn modelId="{DC870D42-5BF3-43A7-A6F4-F25201ED3722}" type="presParOf" srcId="{0EAD6FD9-E66E-47ED-B62B-FB42370A34FA}" destId="{3427DFE8-3AF8-46E3-86C0-4FA83E052C0C}" srcOrd="15" destOrd="0" presId="urn:microsoft.com/office/officeart/2005/8/layout/default"/>
    <dgm:cxn modelId="{E2DCAB5C-952E-46BA-A5D3-3A04611DFDC6}" type="presParOf" srcId="{0EAD6FD9-E66E-47ED-B62B-FB42370A34FA}" destId="{12CE0204-388F-4FAC-BD34-7701AF64DF1F}"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959F9-ACC1-4022-8EC7-A6B2EC614BC3}">
      <dsp:nvSpPr>
        <dsp:cNvPr id="0" name=""/>
        <dsp:cNvSpPr/>
      </dsp:nvSpPr>
      <dsp:spPr>
        <a:xfrm>
          <a:off x="6567297" y="4563226"/>
          <a:ext cx="3315049" cy="2147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228600" lvl="1" indent="-228600" algn="l" defTabSz="1200150">
            <a:lnSpc>
              <a:spcPct val="90000"/>
            </a:lnSpc>
            <a:spcBef>
              <a:spcPct val="0"/>
            </a:spcBef>
            <a:spcAft>
              <a:spcPct val="15000"/>
            </a:spcAft>
            <a:buChar char="•"/>
          </a:pPr>
          <a:r>
            <a:rPr lang="en-GB" sz="2700" kern="1200" dirty="0"/>
            <a:t>Networking</a:t>
          </a:r>
        </a:p>
      </dsp:txBody>
      <dsp:txXfrm>
        <a:off x="7608983" y="5147247"/>
        <a:ext cx="2226192" cy="1516208"/>
      </dsp:txXfrm>
    </dsp:sp>
    <dsp:sp modelId="{1233A887-4D26-48F7-987C-7DE4FD5F527C}">
      <dsp:nvSpPr>
        <dsp:cNvPr id="0" name=""/>
        <dsp:cNvSpPr/>
      </dsp:nvSpPr>
      <dsp:spPr>
        <a:xfrm>
          <a:off x="1158531" y="4563226"/>
          <a:ext cx="3315049" cy="2147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228600" lvl="1" indent="-228600" algn="l" defTabSz="1200150">
            <a:lnSpc>
              <a:spcPct val="90000"/>
            </a:lnSpc>
            <a:spcBef>
              <a:spcPct val="0"/>
            </a:spcBef>
            <a:spcAft>
              <a:spcPct val="15000"/>
            </a:spcAft>
            <a:buChar char="•"/>
          </a:pPr>
          <a:r>
            <a:rPr lang="en-GB" sz="2700" kern="1200" dirty="0"/>
            <a:t>Guiding</a:t>
          </a:r>
        </a:p>
      </dsp:txBody>
      <dsp:txXfrm>
        <a:off x="1205702" y="5147247"/>
        <a:ext cx="2226192" cy="1516208"/>
      </dsp:txXfrm>
    </dsp:sp>
    <dsp:sp modelId="{A1F4185D-1773-40EF-A579-646DA91990AE}">
      <dsp:nvSpPr>
        <dsp:cNvPr id="0" name=""/>
        <dsp:cNvSpPr/>
      </dsp:nvSpPr>
      <dsp:spPr>
        <a:xfrm>
          <a:off x="6567297" y="0"/>
          <a:ext cx="3315049" cy="2147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228600" lvl="1" indent="-228600" algn="l" defTabSz="1200150">
            <a:lnSpc>
              <a:spcPct val="90000"/>
            </a:lnSpc>
            <a:spcBef>
              <a:spcPct val="0"/>
            </a:spcBef>
            <a:spcAft>
              <a:spcPct val="15000"/>
            </a:spcAft>
            <a:buChar char="•"/>
          </a:pPr>
          <a:r>
            <a:rPr lang="en-GB" sz="2700" kern="1200" dirty="0"/>
            <a:t>Counselling</a:t>
          </a:r>
        </a:p>
      </dsp:txBody>
      <dsp:txXfrm>
        <a:off x="7608983" y="47171"/>
        <a:ext cx="2226192" cy="1516208"/>
      </dsp:txXfrm>
    </dsp:sp>
    <dsp:sp modelId="{F49C124C-88D4-47A1-B667-3FA0AC1A184A}">
      <dsp:nvSpPr>
        <dsp:cNvPr id="0" name=""/>
        <dsp:cNvSpPr/>
      </dsp:nvSpPr>
      <dsp:spPr>
        <a:xfrm>
          <a:off x="1158531" y="0"/>
          <a:ext cx="3315049" cy="2147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228600" lvl="1" indent="-228600" algn="l" defTabSz="1200150">
            <a:lnSpc>
              <a:spcPct val="90000"/>
            </a:lnSpc>
            <a:spcBef>
              <a:spcPct val="0"/>
            </a:spcBef>
            <a:spcAft>
              <a:spcPct val="15000"/>
            </a:spcAft>
            <a:buChar char="•"/>
          </a:pPr>
          <a:r>
            <a:rPr lang="en-GB" sz="2700" kern="1200" dirty="0"/>
            <a:t>Coaching</a:t>
          </a:r>
        </a:p>
      </dsp:txBody>
      <dsp:txXfrm>
        <a:off x="1205702" y="47171"/>
        <a:ext cx="2226192" cy="1516208"/>
      </dsp:txXfrm>
    </dsp:sp>
    <dsp:sp modelId="{064FB798-F46A-405F-8EDF-A3294063F1D5}">
      <dsp:nvSpPr>
        <dsp:cNvPr id="0" name=""/>
        <dsp:cNvSpPr/>
      </dsp:nvSpPr>
      <dsp:spPr>
        <a:xfrm>
          <a:off x="2547631" y="382505"/>
          <a:ext cx="2905701" cy="290570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Challenging the beginning teacher’s assumptions, being a critical friend and demonstrating how to do something they are having difficulties with. </a:t>
          </a:r>
        </a:p>
      </dsp:txBody>
      <dsp:txXfrm>
        <a:off x="3398691" y="1233565"/>
        <a:ext cx="2054641" cy="2054641"/>
      </dsp:txXfrm>
    </dsp:sp>
    <dsp:sp modelId="{7C3983C5-9B9F-4BF3-9207-D8F0E4C9E7DC}">
      <dsp:nvSpPr>
        <dsp:cNvPr id="0" name=""/>
        <dsp:cNvSpPr/>
      </dsp:nvSpPr>
      <dsp:spPr>
        <a:xfrm rot="5400000">
          <a:off x="5587545" y="382505"/>
          <a:ext cx="2905701" cy="290570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Acting as a sounding-board, being there to listen and offer support. </a:t>
          </a:r>
        </a:p>
      </dsp:txBody>
      <dsp:txXfrm rot="-5400000">
        <a:off x="5587545" y="1233565"/>
        <a:ext cx="2054641" cy="2054641"/>
      </dsp:txXfrm>
    </dsp:sp>
    <dsp:sp modelId="{B3D80804-55C2-40C6-9035-096BD7454332}">
      <dsp:nvSpPr>
        <dsp:cNvPr id="0" name=""/>
        <dsp:cNvSpPr/>
      </dsp:nvSpPr>
      <dsp:spPr>
        <a:xfrm rot="10800000">
          <a:off x="5587545" y="3422419"/>
          <a:ext cx="2905701" cy="290570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Helping a beginning teacher develop resourcefulness, make them aware of the information, resources, people, organisations and more formal repositories of knowledge. </a:t>
          </a:r>
        </a:p>
      </dsp:txBody>
      <dsp:txXfrm rot="10800000">
        <a:off x="5587545" y="3422419"/>
        <a:ext cx="2054641" cy="2054641"/>
      </dsp:txXfrm>
    </dsp:sp>
    <dsp:sp modelId="{04624964-5F3A-4262-BCC2-602FA015D1BE}">
      <dsp:nvSpPr>
        <dsp:cNvPr id="0" name=""/>
        <dsp:cNvSpPr/>
      </dsp:nvSpPr>
      <dsp:spPr>
        <a:xfrm rot="16200000">
          <a:off x="2547631" y="3422419"/>
          <a:ext cx="2905701" cy="290570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Giving advice – a balance between giving a beginning teacher the answer and encouraging them to find their own solutions to problems through reflective thinking. </a:t>
          </a:r>
        </a:p>
      </dsp:txBody>
      <dsp:txXfrm rot="5400000">
        <a:off x="3398691" y="3422419"/>
        <a:ext cx="2054641" cy="2054641"/>
      </dsp:txXfrm>
    </dsp:sp>
    <dsp:sp modelId="{B2A1776B-BFBE-4CD9-BF8E-7BE04DC13A4C}">
      <dsp:nvSpPr>
        <dsp:cNvPr id="0" name=""/>
        <dsp:cNvSpPr/>
      </dsp:nvSpPr>
      <dsp:spPr>
        <a:xfrm>
          <a:off x="5018820" y="2751357"/>
          <a:ext cx="1003238" cy="872381"/>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C0319A-AD9F-4449-9894-B8443DDE3FA9}">
      <dsp:nvSpPr>
        <dsp:cNvPr id="0" name=""/>
        <dsp:cNvSpPr/>
      </dsp:nvSpPr>
      <dsp:spPr>
        <a:xfrm rot="10800000">
          <a:off x="5018820" y="3086888"/>
          <a:ext cx="1003238" cy="872381"/>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66ED2-0797-47C0-A3A8-0992595B6480}">
      <dsp:nvSpPr>
        <dsp:cNvPr id="0" name=""/>
        <dsp:cNvSpPr/>
      </dsp:nvSpPr>
      <dsp:spPr>
        <a:xfrm>
          <a:off x="2953706" y="-36682"/>
          <a:ext cx="5903586" cy="5903586"/>
        </a:xfrm>
        <a:prstGeom prst="circularArrow">
          <a:avLst>
            <a:gd name="adj1" fmla="val 5544"/>
            <a:gd name="adj2" fmla="val 330680"/>
            <a:gd name="adj3" fmla="val 14478996"/>
            <a:gd name="adj4" fmla="val 16971293"/>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079822-ED27-4D13-A2D7-9BCEA1EA3E76}">
      <dsp:nvSpPr>
        <dsp:cNvPr id="0" name=""/>
        <dsp:cNvSpPr/>
      </dsp:nvSpPr>
      <dsp:spPr>
        <a:xfrm>
          <a:off x="4962580" y="1113"/>
          <a:ext cx="1885838" cy="9429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Experience</a:t>
          </a:r>
        </a:p>
      </dsp:txBody>
      <dsp:txXfrm>
        <a:off x="5008610" y="47143"/>
        <a:ext cx="1793778" cy="850859"/>
      </dsp:txXfrm>
    </dsp:sp>
    <dsp:sp modelId="{43F49861-6191-443F-8232-518797916624}">
      <dsp:nvSpPr>
        <dsp:cNvPr id="0" name=""/>
        <dsp:cNvSpPr/>
      </dsp:nvSpPr>
      <dsp:spPr>
        <a:xfrm>
          <a:off x="6930857" y="948985"/>
          <a:ext cx="1885838" cy="9429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Description of feelings/ reactions</a:t>
          </a:r>
        </a:p>
      </dsp:txBody>
      <dsp:txXfrm>
        <a:off x="6976887" y="995015"/>
        <a:ext cx="1793778" cy="850859"/>
      </dsp:txXfrm>
    </dsp:sp>
    <dsp:sp modelId="{E0DDA64E-8C44-42CE-90BF-0DA1D2542D75}">
      <dsp:nvSpPr>
        <dsp:cNvPr id="0" name=""/>
        <dsp:cNvSpPr/>
      </dsp:nvSpPr>
      <dsp:spPr>
        <a:xfrm>
          <a:off x="7416982" y="3078835"/>
          <a:ext cx="1885838" cy="9429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Evaluation</a:t>
          </a:r>
        </a:p>
      </dsp:txBody>
      <dsp:txXfrm>
        <a:off x="7463012" y="3124865"/>
        <a:ext cx="1793778" cy="850859"/>
      </dsp:txXfrm>
    </dsp:sp>
    <dsp:sp modelId="{23F7D6F4-E08C-4CDE-AE2A-E011DA5AB760}">
      <dsp:nvSpPr>
        <dsp:cNvPr id="0" name=""/>
        <dsp:cNvSpPr/>
      </dsp:nvSpPr>
      <dsp:spPr>
        <a:xfrm>
          <a:off x="6054892" y="4786842"/>
          <a:ext cx="1885838" cy="9429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Analysis </a:t>
          </a:r>
        </a:p>
      </dsp:txBody>
      <dsp:txXfrm>
        <a:off x="6100922" y="4832872"/>
        <a:ext cx="1793778" cy="850859"/>
      </dsp:txXfrm>
    </dsp:sp>
    <dsp:sp modelId="{04D2D68F-492A-4C0E-B4A0-97EAADA6EBA8}">
      <dsp:nvSpPr>
        <dsp:cNvPr id="0" name=""/>
        <dsp:cNvSpPr/>
      </dsp:nvSpPr>
      <dsp:spPr>
        <a:xfrm>
          <a:off x="3870269" y="4786842"/>
          <a:ext cx="1885838" cy="9429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Conclusions (general)</a:t>
          </a:r>
        </a:p>
      </dsp:txBody>
      <dsp:txXfrm>
        <a:off x="3916299" y="4832872"/>
        <a:ext cx="1793778" cy="850859"/>
      </dsp:txXfrm>
    </dsp:sp>
    <dsp:sp modelId="{080C972C-AC09-4FF6-BA0A-A86DAAEED991}">
      <dsp:nvSpPr>
        <dsp:cNvPr id="0" name=""/>
        <dsp:cNvSpPr/>
      </dsp:nvSpPr>
      <dsp:spPr>
        <a:xfrm>
          <a:off x="2508179" y="3078835"/>
          <a:ext cx="1885838" cy="9429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Conclusions  (specific)</a:t>
          </a:r>
        </a:p>
      </dsp:txBody>
      <dsp:txXfrm>
        <a:off x="2554209" y="3124865"/>
        <a:ext cx="1793778" cy="850859"/>
      </dsp:txXfrm>
    </dsp:sp>
    <dsp:sp modelId="{26F553DE-BCAB-4102-9421-194D5EB7A871}">
      <dsp:nvSpPr>
        <dsp:cNvPr id="0" name=""/>
        <dsp:cNvSpPr/>
      </dsp:nvSpPr>
      <dsp:spPr>
        <a:xfrm>
          <a:off x="2994303" y="948985"/>
          <a:ext cx="1885838" cy="9429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Personal action plan </a:t>
          </a:r>
        </a:p>
      </dsp:txBody>
      <dsp:txXfrm>
        <a:off x="3040333" y="995015"/>
        <a:ext cx="1793778" cy="8508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21C9E-1064-4989-99FF-0ADD4FDF9D5D}">
      <dsp:nvSpPr>
        <dsp:cNvPr id="0" name=""/>
        <dsp:cNvSpPr/>
      </dsp:nvSpPr>
      <dsp:spPr>
        <a:xfrm>
          <a:off x="0" y="575368"/>
          <a:ext cx="2016919" cy="12101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Matching personalities</a:t>
          </a:r>
          <a:r>
            <a:rPr lang="en-GB" sz="1900" kern="1200"/>
            <a:t>, either similar types or opposites</a:t>
          </a:r>
          <a:endParaRPr lang="en-US" sz="1900" kern="1200"/>
        </a:p>
      </dsp:txBody>
      <dsp:txXfrm>
        <a:off x="0" y="575368"/>
        <a:ext cx="2016919" cy="1210151"/>
      </dsp:txXfrm>
    </dsp:sp>
    <dsp:sp modelId="{2300FBCB-0D57-49E7-B8CD-C38B6D56F5DB}">
      <dsp:nvSpPr>
        <dsp:cNvPr id="0" name=""/>
        <dsp:cNvSpPr/>
      </dsp:nvSpPr>
      <dsp:spPr>
        <a:xfrm>
          <a:off x="2218610" y="575368"/>
          <a:ext cx="2016919" cy="12101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Accepting and involving</a:t>
          </a:r>
          <a:r>
            <a:rPr lang="en-GB" sz="1900" kern="1200"/>
            <a:t>, feeling prioritised, buying in</a:t>
          </a:r>
          <a:endParaRPr lang="en-US" sz="1900" kern="1200"/>
        </a:p>
      </dsp:txBody>
      <dsp:txXfrm>
        <a:off x="2218610" y="575368"/>
        <a:ext cx="2016919" cy="1210151"/>
      </dsp:txXfrm>
    </dsp:sp>
    <dsp:sp modelId="{87877B09-37A8-41EC-B62E-51BEDF0D9F57}">
      <dsp:nvSpPr>
        <dsp:cNvPr id="0" name=""/>
        <dsp:cNvSpPr/>
      </dsp:nvSpPr>
      <dsp:spPr>
        <a:xfrm>
          <a:off x="4437221" y="575368"/>
          <a:ext cx="2016919" cy="12101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Being </a:t>
          </a:r>
          <a:r>
            <a:rPr lang="en-GB" sz="1900" b="1" kern="1200"/>
            <a:t>prepared</a:t>
          </a:r>
          <a:r>
            <a:rPr lang="en-GB" sz="1900" kern="1200"/>
            <a:t> and </a:t>
          </a:r>
          <a:r>
            <a:rPr lang="en-GB" sz="1900" b="1" kern="1200"/>
            <a:t>organised</a:t>
          </a:r>
          <a:endParaRPr lang="en-US" sz="1900" kern="1200"/>
        </a:p>
      </dsp:txBody>
      <dsp:txXfrm>
        <a:off x="4437221" y="575368"/>
        <a:ext cx="2016919" cy="1210151"/>
      </dsp:txXfrm>
    </dsp:sp>
    <dsp:sp modelId="{FFA916FE-5C90-481E-BB2B-CFBE9F10CCA0}">
      <dsp:nvSpPr>
        <dsp:cNvPr id="0" name=""/>
        <dsp:cNvSpPr/>
      </dsp:nvSpPr>
      <dsp:spPr>
        <a:xfrm>
          <a:off x="0" y="1987212"/>
          <a:ext cx="2016919" cy="12101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Being </a:t>
          </a:r>
          <a:r>
            <a:rPr lang="en-GB" sz="1900" b="1" kern="1200"/>
            <a:t>open minded</a:t>
          </a:r>
          <a:endParaRPr lang="en-US" sz="1900" kern="1200"/>
        </a:p>
      </dsp:txBody>
      <dsp:txXfrm>
        <a:off x="0" y="1987212"/>
        <a:ext cx="2016919" cy="1210151"/>
      </dsp:txXfrm>
    </dsp:sp>
    <dsp:sp modelId="{6F93F853-AE3A-4498-9095-E429B172B93B}">
      <dsp:nvSpPr>
        <dsp:cNvPr id="0" name=""/>
        <dsp:cNvSpPr/>
      </dsp:nvSpPr>
      <dsp:spPr>
        <a:xfrm>
          <a:off x="2218610" y="1987212"/>
          <a:ext cx="2016919" cy="12101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Sharing philosophy of teaching</a:t>
          </a:r>
          <a:r>
            <a:rPr lang="en-GB" sz="1900" kern="1200"/>
            <a:t>, making decisions explicit</a:t>
          </a:r>
          <a:endParaRPr lang="en-US" sz="1900" kern="1200"/>
        </a:p>
      </dsp:txBody>
      <dsp:txXfrm>
        <a:off x="2218610" y="1987212"/>
        <a:ext cx="2016919" cy="1210151"/>
      </dsp:txXfrm>
    </dsp:sp>
    <dsp:sp modelId="{18E16A49-0487-45D0-837A-0F4EE8DF08AE}">
      <dsp:nvSpPr>
        <dsp:cNvPr id="0" name=""/>
        <dsp:cNvSpPr/>
      </dsp:nvSpPr>
      <dsp:spPr>
        <a:xfrm>
          <a:off x="4437221" y="1987212"/>
          <a:ext cx="2016919" cy="12101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Trust</a:t>
          </a:r>
          <a:r>
            <a:rPr lang="en-GB" sz="1900" kern="1200"/>
            <a:t> and </a:t>
          </a:r>
          <a:r>
            <a:rPr lang="en-GB" sz="1900" b="1" kern="1200"/>
            <a:t>communication</a:t>
          </a:r>
          <a:r>
            <a:rPr lang="en-GB" sz="1900" kern="1200"/>
            <a:t>		</a:t>
          </a:r>
          <a:endParaRPr lang="en-US" sz="1900" kern="1200"/>
        </a:p>
      </dsp:txBody>
      <dsp:txXfrm>
        <a:off x="4437221" y="1987212"/>
        <a:ext cx="2016919" cy="1210151"/>
      </dsp:txXfrm>
    </dsp:sp>
    <dsp:sp modelId="{DA4BF78F-A46B-4CBB-B978-7AB92E7574F5}">
      <dsp:nvSpPr>
        <dsp:cNvPr id="0" name=""/>
        <dsp:cNvSpPr/>
      </dsp:nvSpPr>
      <dsp:spPr>
        <a:xfrm>
          <a:off x="0" y="3399055"/>
          <a:ext cx="2016919" cy="12101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Time</a:t>
          </a:r>
          <a:endParaRPr lang="en-US" sz="1900" kern="1200"/>
        </a:p>
      </dsp:txBody>
      <dsp:txXfrm>
        <a:off x="0" y="3399055"/>
        <a:ext cx="2016919" cy="1210151"/>
      </dsp:txXfrm>
    </dsp:sp>
    <dsp:sp modelId="{41B4F3E7-AC38-4EDE-9CE2-065D48E6C7D7}">
      <dsp:nvSpPr>
        <dsp:cNvPr id="0" name=""/>
        <dsp:cNvSpPr/>
      </dsp:nvSpPr>
      <dsp:spPr>
        <a:xfrm>
          <a:off x="2218610" y="3399055"/>
          <a:ext cx="2016919" cy="12101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Training</a:t>
          </a:r>
          <a:endParaRPr lang="en-US" sz="1900" kern="1200"/>
        </a:p>
      </dsp:txBody>
      <dsp:txXfrm>
        <a:off x="2218610" y="3399055"/>
        <a:ext cx="2016919" cy="1210151"/>
      </dsp:txXfrm>
    </dsp:sp>
    <dsp:sp modelId="{12CE0204-388F-4FAC-BD34-7701AF64DF1F}">
      <dsp:nvSpPr>
        <dsp:cNvPr id="0" name=""/>
        <dsp:cNvSpPr/>
      </dsp:nvSpPr>
      <dsp:spPr>
        <a:xfrm>
          <a:off x="4437221" y="3399055"/>
          <a:ext cx="2016919" cy="12101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t>Network of support </a:t>
          </a:r>
          <a:endParaRPr lang="en-US" sz="1900" kern="1200" dirty="0"/>
        </a:p>
      </dsp:txBody>
      <dsp:txXfrm>
        <a:off x="4437221" y="3399055"/>
        <a:ext cx="2016919" cy="1210151"/>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BFF40A-CF6A-42B2-9267-3AD7BE0910A8}" type="datetimeFigureOut">
              <a:rPr lang="en-GB" smtClean="0"/>
              <a:t>09/04/2025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6DF9F-2DC3-4577-B89C-AFF640B6F87E}" type="slidenum">
              <a:rPr lang="en-GB" smtClean="0"/>
              <a:t>‹#›</a:t>
            </a:fld>
            <a:endParaRPr lang="en-GB"/>
          </a:p>
        </p:txBody>
      </p:sp>
    </p:spTree>
    <p:extLst>
      <p:ext uri="{BB962C8B-B14F-4D97-AF65-F5344CB8AC3E}">
        <p14:creationId xmlns:p14="http://schemas.microsoft.com/office/powerpoint/2010/main" val="2325898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ea typeface="Calibri"/>
                <a:cs typeface="Calibri"/>
              </a:rPr>
              <a:t>Hello </a:t>
            </a:r>
            <a:r>
              <a:rPr lang="en-GB" dirty="0">
                <a:ea typeface="Calibri"/>
                <a:cs typeface="Calibri"/>
              </a:rPr>
              <a:t>and welcome to the final general mentor knowledge and skills training video.  The focus of this session is on supporting your RPT towards independence </a:t>
            </a:r>
          </a:p>
        </p:txBody>
      </p:sp>
      <p:sp>
        <p:nvSpPr>
          <p:cNvPr id="4" name="Slide Number Placeholder 3"/>
          <p:cNvSpPr>
            <a:spLocks noGrp="1"/>
          </p:cNvSpPr>
          <p:nvPr>
            <p:ph type="sldNum" sz="quarter" idx="5"/>
          </p:nvPr>
        </p:nvSpPr>
        <p:spPr/>
        <p:txBody>
          <a:bodyPr/>
          <a:lstStyle/>
          <a:p>
            <a:fld id="{B4C6DF9F-2DC3-4577-B89C-AFF640B6F87E}" type="slidenum">
              <a:rPr lang="en-GB" smtClean="0"/>
              <a:t>1</a:t>
            </a:fld>
            <a:endParaRPr lang="en-GB"/>
          </a:p>
        </p:txBody>
      </p:sp>
    </p:spTree>
    <p:extLst>
      <p:ext uri="{BB962C8B-B14F-4D97-AF65-F5344CB8AC3E}">
        <p14:creationId xmlns:p14="http://schemas.microsoft.com/office/powerpoint/2010/main" val="2754112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You could take a moment now to consider your own learning journey as a mentor, whether this is the first time you have mentored a beginning teacher, or whether you've been a mentor for many years.  Motgomery provides a 'roadmap' to think about the different stages of mentoring: ‘This figure illustrates the stages or stations included in a mentoring roadmap, including self-reflection, establishment, maintenance, and moving ahead. Pertinent guiding questions or considerations for each stage are represented below each major area. Although depicted in a linear progression, the roadmap is not unidirectional and revisiting steps such as self-reflection should occur periodically.’ (Montgomery, 2017, p4).  Where are you now? </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B4C6DF9F-2DC3-4577-B89C-AFF640B6F87E}" type="slidenum">
              <a:rPr lang="en-GB" smtClean="0"/>
              <a:t>10</a:t>
            </a:fld>
            <a:endParaRPr lang="en-GB"/>
          </a:p>
        </p:txBody>
      </p:sp>
    </p:spTree>
    <p:extLst>
      <p:ext uri="{BB962C8B-B14F-4D97-AF65-F5344CB8AC3E}">
        <p14:creationId xmlns:p14="http://schemas.microsoft.com/office/powerpoint/2010/main" val="3662627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Montgomery also suggests a way of thinking about a mentoring network: ‘</a:t>
            </a:r>
            <a:r>
              <a:rPr lang="en-US" dirty="0"/>
              <a:t>Shown is an example of an egocentric or mentee-centered mentoring network including mentor (represented as circles) or nonhuman mentoring resources (represented as rectangles) nodes. Nonhuman resources include books, Internet resources, online courses, or other resources which provide insights into mentoring but are not direct relationships with another person. Blue nodes represent mentoring resources already known to the mentor, gray nodes are needed or unknown mentoring resources. The nodes are connected by ties or edges, which represent the relationships or interactions  between mentee and mentor or engagement of mentee with a particular resource, with thinner dotted lines (weaker) to thicker solid lines (stronger)  representing the strength of the relationship; and the length of the edges represent relative distance (professional, physical, or emotional). Nodes without edges are those that are identified as known nodes which will be needed at a later time or unknown or needed nodes that have not yet been identified and/or connected. The light green box represents the boundaries of the home-base environment or institution, whereas the space outside the box is external to one’s home environment.’ (Montgomery, 2017, p9)</a:t>
            </a:r>
          </a:p>
          <a:p>
            <a:r>
              <a:rPr lang="en-US" i="1" dirty="0">
                <a:ea typeface="Calibri"/>
                <a:cs typeface="Calibri"/>
              </a:rPr>
              <a:t>Take a moment to consider what resources you have used (or might need), including drawing on others' experience/knowledge. </a:t>
            </a:r>
          </a:p>
          <a:p>
            <a:r>
              <a:rPr lang="en-US" u="sng" dirty="0"/>
              <a:t>Informal mentoring support</a:t>
            </a:r>
            <a:endParaRPr lang="en-US" u="none" dirty="0"/>
          </a:p>
          <a:p>
            <a:pPr>
              <a:defRPr/>
            </a:pPr>
            <a:r>
              <a:rPr lang="en-US" sz="1800" b="0" i="0" u="none" strike="noStrike" baseline="0" dirty="0">
                <a:solidFill>
                  <a:srgbClr val="000000"/>
                </a:solidFill>
                <a:latin typeface="AdvOT8cb2ddbd"/>
              </a:rPr>
              <a:t>‘In some teacher induction </a:t>
            </a:r>
            <a:r>
              <a:rPr lang="en-US" sz="1800" b="0" i="0" u="none" strike="noStrike" baseline="0" dirty="0" err="1">
                <a:solidFill>
                  <a:srgbClr val="000000"/>
                </a:solidFill>
                <a:latin typeface="AdvOT8cb2ddbd"/>
              </a:rPr>
              <a:t>programmes</a:t>
            </a:r>
            <a:r>
              <a:rPr lang="en-US" sz="1800" b="0" i="0" u="none" strike="noStrike" baseline="0" dirty="0">
                <a:solidFill>
                  <a:srgbClr val="000000"/>
                </a:solidFill>
                <a:latin typeface="AdvOT8cb2ddbd"/>
              </a:rPr>
              <a:t>, the emphasis on appointed mentors does not </a:t>
            </a:r>
            <a:r>
              <a:rPr lang="en-US" sz="1800" b="0" i="0" u="none" strike="noStrike" baseline="0" dirty="0" err="1">
                <a:solidFill>
                  <a:srgbClr val="000000"/>
                </a:solidFill>
                <a:latin typeface="AdvOT8cb2ddbd"/>
              </a:rPr>
              <a:t>recognise</a:t>
            </a:r>
            <a:r>
              <a:rPr lang="en-US" sz="1800" b="0" i="0" u="none" strike="noStrike" baseline="0" dirty="0">
                <a:solidFill>
                  <a:srgbClr val="000000"/>
                </a:solidFill>
                <a:latin typeface="AdvOT8cb2ddbd"/>
              </a:rPr>
              <a:t> the reality that new teachers approach many people for support </a:t>
            </a:r>
            <a:r>
              <a:rPr lang="en-US" sz="1800" b="0" i="0" u="none" strike="noStrike" baseline="0" dirty="0">
                <a:solidFill>
                  <a:srgbClr val="000000"/>
                </a:solidFill>
                <a:latin typeface="AdvOT8cb2ddbd+20"/>
              </a:rPr>
              <a:t>– </a:t>
            </a:r>
            <a:r>
              <a:rPr lang="en-US" sz="1800" b="0" i="0" u="none" strike="noStrike" baseline="0" dirty="0">
                <a:solidFill>
                  <a:srgbClr val="000000"/>
                </a:solidFill>
                <a:latin typeface="AdvOT8cb2ddbd"/>
              </a:rPr>
              <a:t>for example, their subject colleagues, the teacher next door, the teacher who shares the same year group and so on</a:t>
            </a:r>
            <a:r>
              <a:rPr lang="en-US" sz="1800" dirty="0">
                <a:solidFill>
                  <a:srgbClr val="000000"/>
                </a:solidFill>
                <a:latin typeface="AdvOT8cb2ddbd"/>
              </a:rPr>
              <a:t>... Rather</a:t>
            </a:r>
            <a:r>
              <a:rPr lang="en-US" sz="1800" b="0" i="0" u="none" strike="noStrike" baseline="0" dirty="0">
                <a:solidFill>
                  <a:srgbClr val="000000"/>
                </a:solidFill>
                <a:latin typeface="AdvOT8cb2ddbd"/>
              </a:rPr>
              <a:t> than leaving everything to the official mentor and the informal support of other colleagues, other support mechanisms for new teachers would be useful</a:t>
            </a:r>
            <a:r>
              <a:rPr lang="en-US" sz="1800" dirty="0">
                <a:solidFill>
                  <a:srgbClr val="000000"/>
                </a:solidFill>
                <a:latin typeface="AdvOT8cb2ddbd"/>
              </a:rPr>
              <a:t>...</a:t>
            </a:r>
            <a:r>
              <a:rPr lang="en-US" sz="1800" b="0" i="0" u="none" strike="noStrike" baseline="0" dirty="0">
                <a:solidFill>
                  <a:srgbClr val="000000"/>
                </a:solidFill>
                <a:latin typeface="AdvOT8cb2ddbd"/>
              </a:rPr>
              <a:t> This could include formal structures to facilitate peer support, whole-school support and the creation of networks for teachers who work in smaller schools.’ (Shanks, 2023,p 448)</a:t>
            </a:r>
            <a:r>
              <a:rPr lang="en-US" sz="1800" dirty="0">
                <a:latin typeface="AdvOT8cb2ddbd"/>
              </a:rPr>
              <a:t> </a:t>
            </a:r>
            <a:r>
              <a:rPr lang="en-US" sz="1800" i="1" dirty="0">
                <a:latin typeface="AdvOT8cb2ddbd"/>
              </a:rPr>
              <a:t>Who else can you drawn on to support your RPT?</a:t>
            </a:r>
            <a:endParaRPr lang="en-US" sz="1800" i="1" dirty="0">
              <a:latin typeface="AdvOT8cb2ddbd"/>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‘Actively teaching mentors how to identify opportunities for their mentees to network and collaborate with peers, as well as how to find external professional development to participate in, would also be valuable.’ </a:t>
            </a:r>
            <a:r>
              <a:rPr lang="en-US" dirty="0" err="1"/>
              <a:t>NIoT</a:t>
            </a:r>
            <a:r>
              <a:rPr lang="en-US" dirty="0"/>
              <a:t> 2023 p5</a:t>
            </a:r>
            <a:endParaRPr lang="en-GB" dirty="0"/>
          </a:p>
          <a:p>
            <a:pPr algn="l"/>
            <a:endParaRPr lang="en-GB" u="sng" dirty="0"/>
          </a:p>
        </p:txBody>
      </p:sp>
      <p:sp>
        <p:nvSpPr>
          <p:cNvPr id="4" name="Slide Number Placeholder 3"/>
          <p:cNvSpPr>
            <a:spLocks noGrp="1"/>
          </p:cNvSpPr>
          <p:nvPr>
            <p:ph type="sldNum" sz="quarter" idx="5"/>
          </p:nvPr>
        </p:nvSpPr>
        <p:spPr/>
        <p:txBody>
          <a:bodyPr/>
          <a:lstStyle/>
          <a:p>
            <a:fld id="{B4C6DF9F-2DC3-4577-B89C-AFF640B6F87E}" type="slidenum">
              <a:rPr lang="en-GB" smtClean="0"/>
              <a:t>11</a:t>
            </a:fld>
            <a:endParaRPr lang="en-GB"/>
          </a:p>
        </p:txBody>
      </p:sp>
    </p:spTree>
    <p:extLst>
      <p:ext uri="{BB962C8B-B14F-4D97-AF65-F5344CB8AC3E}">
        <p14:creationId xmlns:p14="http://schemas.microsoft.com/office/powerpoint/2010/main" val="2425745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13</a:t>
            </a:fld>
            <a:endParaRPr lang="en-GB" altLang="en-US" dirty="0"/>
          </a:p>
        </p:txBody>
      </p:sp>
    </p:spTree>
    <p:extLst>
      <p:ext uri="{BB962C8B-B14F-4D97-AF65-F5344CB8AC3E}">
        <p14:creationId xmlns:p14="http://schemas.microsoft.com/office/powerpoint/2010/main" val="2956327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C6DF9F-2DC3-4577-B89C-AFF640B6F87E}" type="slidenum">
              <a:rPr lang="en-GB" smtClean="0"/>
              <a:t>16</a:t>
            </a:fld>
            <a:endParaRPr lang="en-GB"/>
          </a:p>
        </p:txBody>
      </p:sp>
    </p:spTree>
    <p:extLst>
      <p:ext uri="{BB962C8B-B14F-4D97-AF65-F5344CB8AC3E}">
        <p14:creationId xmlns:p14="http://schemas.microsoft.com/office/powerpoint/2010/main" val="1464671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C6DF9F-2DC3-4577-B89C-AFF640B6F87E}" type="slidenum">
              <a:rPr lang="en-GB" smtClean="0"/>
              <a:t>17</a:t>
            </a:fld>
            <a:endParaRPr lang="en-GB"/>
          </a:p>
        </p:txBody>
      </p:sp>
    </p:spTree>
    <p:extLst>
      <p:ext uri="{BB962C8B-B14F-4D97-AF65-F5344CB8AC3E}">
        <p14:creationId xmlns:p14="http://schemas.microsoft.com/office/powerpoint/2010/main" val="2901363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23F961-3437-4D35-A018-E9F9E3B7408F}" type="slidenum">
              <a:rPr lang="en-GB" smtClean="0"/>
              <a:t>18</a:t>
            </a:fld>
            <a:endParaRPr lang="en-GB"/>
          </a:p>
        </p:txBody>
      </p:sp>
    </p:spTree>
    <p:extLst>
      <p:ext uri="{BB962C8B-B14F-4D97-AF65-F5344CB8AC3E}">
        <p14:creationId xmlns:p14="http://schemas.microsoft.com/office/powerpoint/2010/main" val="2425396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C6DF9F-2DC3-4577-B89C-AFF640B6F87E}" type="slidenum">
              <a:rPr lang="en-GB" smtClean="0"/>
              <a:t>19</a:t>
            </a:fld>
            <a:endParaRPr lang="en-GB"/>
          </a:p>
        </p:txBody>
      </p:sp>
    </p:spTree>
    <p:extLst>
      <p:ext uri="{BB962C8B-B14F-4D97-AF65-F5344CB8AC3E}">
        <p14:creationId xmlns:p14="http://schemas.microsoft.com/office/powerpoint/2010/main" val="3958199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GB" sz="1200" dirty="0"/>
              <a:t>Bringing their academic passions and interests into the classroom</a:t>
            </a:r>
          </a:p>
          <a:p>
            <a:pPr>
              <a:buFontTx/>
              <a:buChar char="-"/>
            </a:pPr>
            <a:r>
              <a:rPr lang="en-GB" sz="1200" dirty="0"/>
              <a:t>Being bold with curriculum choices</a:t>
            </a:r>
          </a:p>
          <a:p>
            <a:pPr>
              <a:buFontTx/>
              <a:buChar char="-"/>
            </a:pPr>
            <a:r>
              <a:rPr lang="en-GB" sz="1200" dirty="0"/>
              <a:t>Expecting every pupil to contribute and succeed</a:t>
            </a:r>
          </a:p>
          <a:p>
            <a:pPr>
              <a:buFontTx/>
              <a:buChar char="-"/>
            </a:pPr>
            <a:r>
              <a:rPr lang="en-GB" sz="1200" dirty="0"/>
              <a:t>Going beyond a specification/resource</a:t>
            </a:r>
          </a:p>
          <a:p>
            <a:pPr>
              <a:buFontTx/>
              <a:buChar char="-"/>
            </a:pPr>
            <a:r>
              <a:rPr lang="en-GB" sz="1200" dirty="0"/>
              <a:t>Opening themselves up to questioning</a:t>
            </a:r>
          </a:p>
          <a:p>
            <a:pPr>
              <a:buFontTx/>
              <a:buChar char="-"/>
            </a:pPr>
            <a:r>
              <a:rPr lang="en-GB" sz="1200" dirty="0"/>
              <a:t>Being innovative with school policies</a:t>
            </a:r>
          </a:p>
          <a:p>
            <a:pPr>
              <a:buFontTx/>
              <a:buChar char="-"/>
            </a:pPr>
            <a:r>
              <a:rPr lang="en-GB" sz="1200" dirty="0"/>
              <a:t>Giving a sanction</a:t>
            </a:r>
          </a:p>
          <a:p>
            <a:r>
              <a:rPr lang="en-GB" i="1" dirty="0"/>
              <a:t>Link to target setting (see video 3.2)</a:t>
            </a:r>
          </a:p>
        </p:txBody>
      </p:sp>
      <p:sp>
        <p:nvSpPr>
          <p:cNvPr id="4" name="Slide Number Placeholder 3"/>
          <p:cNvSpPr>
            <a:spLocks noGrp="1"/>
          </p:cNvSpPr>
          <p:nvPr>
            <p:ph type="sldNum" sz="quarter" idx="5"/>
          </p:nvPr>
        </p:nvSpPr>
        <p:spPr/>
        <p:txBody>
          <a:bodyPr/>
          <a:lstStyle/>
          <a:p>
            <a:fld id="{B4C6DF9F-2DC3-4577-B89C-AFF640B6F87E}" type="slidenum">
              <a:rPr lang="en-GB" smtClean="0"/>
              <a:t>20</a:t>
            </a:fld>
            <a:endParaRPr lang="en-GB"/>
          </a:p>
        </p:txBody>
      </p:sp>
    </p:spTree>
    <p:extLst>
      <p:ext uri="{BB962C8B-B14F-4D97-AF65-F5344CB8AC3E}">
        <p14:creationId xmlns:p14="http://schemas.microsoft.com/office/powerpoint/2010/main" val="4044595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Striking a balance between support and challenge (adapted from </a:t>
            </a:r>
            <a:r>
              <a:rPr lang="en-US" dirty="0" err="1"/>
              <a:t>Daloz</a:t>
            </a:r>
            <a:r>
              <a:rPr lang="en-US" dirty="0"/>
              <a:t>, 1986, cited in Schofield, 2019:21)</a:t>
            </a:r>
          </a:p>
          <a:p>
            <a:endParaRPr lang="en-US" dirty="0"/>
          </a:p>
          <a:p>
            <a:r>
              <a:rPr lang="en-US" dirty="0"/>
              <a:t>Mentors can foster a growth mindset (Dweck, 2006) in their RPTs</a:t>
            </a:r>
            <a:endParaRPr lang="en-GB" dirty="0"/>
          </a:p>
        </p:txBody>
      </p:sp>
      <p:sp>
        <p:nvSpPr>
          <p:cNvPr id="4" name="Slide Number Placeholder 3"/>
          <p:cNvSpPr>
            <a:spLocks noGrp="1"/>
          </p:cNvSpPr>
          <p:nvPr>
            <p:ph type="sldNum" sz="quarter" idx="5"/>
          </p:nvPr>
        </p:nvSpPr>
        <p:spPr/>
        <p:txBody>
          <a:bodyPr/>
          <a:lstStyle/>
          <a:p>
            <a:fld id="{B4C6DF9F-2DC3-4577-B89C-AFF640B6F87E}" type="slidenum">
              <a:rPr lang="en-GB" smtClean="0"/>
              <a:t>21</a:t>
            </a:fld>
            <a:endParaRPr lang="en-GB"/>
          </a:p>
        </p:txBody>
      </p:sp>
    </p:spTree>
    <p:extLst>
      <p:ext uri="{BB962C8B-B14F-4D97-AF65-F5344CB8AC3E}">
        <p14:creationId xmlns:p14="http://schemas.microsoft.com/office/powerpoint/2010/main" val="1615582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Should be seen as a spiral, not a repeated cycle</a:t>
            </a:r>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24</a:t>
            </a:fld>
            <a:endParaRPr lang="en-GB" altLang="en-US" dirty="0"/>
          </a:p>
        </p:txBody>
      </p:sp>
    </p:spTree>
    <p:extLst>
      <p:ext uri="{BB962C8B-B14F-4D97-AF65-F5344CB8AC3E}">
        <p14:creationId xmlns:p14="http://schemas.microsoft.com/office/powerpoint/2010/main" val="99795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session will cover the following: </a:t>
            </a:r>
          </a:p>
        </p:txBody>
      </p:sp>
      <p:sp>
        <p:nvSpPr>
          <p:cNvPr id="4" name="Slide Number Placeholder 3"/>
          <p:cNvSpPr>
            <a:spLocks noGrp="1"/>
          </p:cNvSpPr>
          <p:nvPr>
            <p:ph type="sldNum" sz="quarter" idx="5"/>
          </p:nvPr>
        </p:nvSpPr>
        <p:spPr/>
        <p:txBody>
          <a:bodyPr/>
          <a:lstStyle/>
          <a:p>
            <a:fld id="{B4C6DF9F-2DC3-4577-B89C-AFF640B6F87E}" type="slidenum">
              <a:rPr lang="en-GB" smtClean="0"/>
              <a:t>2</a:t>
            </a:fld>
            <a:endParaRPr lang="en-GB"/>
          </a:p>
        </p:txBody>
      </p:sp>
    </p:spTree>
    <p:extLst>
      <p:ext uri="{BB962C8B-B14F-4D97-AF65-F5344CB8AC3E}">
        <p14:creationId xmlns:p14="http://schemas.microsoft.com/office/powerpoint/2010/main" val="3193722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Using questions/prompts to stretch/grow</a:t>
            </a:r>
          </a:p>
        </p:txBody>
      </p:sp>
      <p:sp>
        <p:nvSpPr>
          <p:cNvPr id="4" name="Slide Number Placeholder 3"/>
          <p:cNvSpPr>
            <a:spLocks noGrp="1"/>
          </p:cNvSpPr>
          <p:nvPr>
            <p:ph type="sldNum" sz="quarter" idx="5"/>
          </p:nvPr>
        </p:nvSpPr>
        <p:spPr/>
        <p:txBody>
          <a:bodyPr/>
          <a:lstStyle/>
          <a:p>
            <a:fld id="{B4C6DF9F-2DC3-4577-B89C-AFF640B6F87E}" type="slidenum">
              <a:rPr lang="en-GB" smtClean="0"/>
              <a:t>25</a:t>
            </a:fld>
            <a:endParaRPr lang="en-GB"/>
          </a:p>
        </p:txBody>
      </p:sp>
    </p:spTree>
    <p:extLst>
      <p:ext uri="{BB962C8B-B14F-4D97-AF65-F5344CB8AC3E}">
        <p14:creationId xmlns:p14="http://schemas.microsoft.com/office/powerpoint/2010/main" val="4283102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use the </a:t>
            </a:r>
            <a:r>
              <a:rPr lang="en-GB" dirty="0" err="1"/>
              <a:t>UoR</a:t>
            </a:r>
            <a:r>
              <a:rPr lang="en-GB" dirty="0"/>
              <a:t> Supporting Mentoring Conversations documents, which provide further prompts for questions/discussions for you to have with your trainee.  Each Supporting Mentoring Conversation document contains generic questions/prompts, based on the CCF's 'Learn how to...' statements, followed by subject/phase-specific prompts.  There is space for you to add your own questions, so that it is personalised to your trainee, their specialism, and their stage of progress.  Please use these as part of your weekly meetings with your trainee, selecting the most appropriate/relevant question for the stage of their development.  </a:t>
            </a:r>
            <a:endParaRPr lang="en-US" dirty="0"/>
          </a:p>
          <a:p>
            <a:endParaRPr lang="en-GB"/>
          </a:p>
        </p:txBody>
      </p:sp>
      <p:sp>
        <p:nvSpPr>
          <p:cNvPr id="4" name="Slide Number Placeholder 3"/>
          <p:cNvSpPr>
            <a:spLocks noGrp="1"/>
          </p:cNvSpPr>
          <p:nvPr>
            <p:ph type="sldNum" sz="quarter" idx="5"/>
          </p:nvPr>
        </p:nvSpPr>
        <p:spPr/>
        <p:txBody>
          <a:bodyPr/>
          <a:lstStyle/>
          <a:p>
            <a:fld id="{B4C6DF9F-2DC3-4577-B89C-AFF640B6F87E}" type="slidenum">
              <a:rPr lang="en-GB" smtClean="0"/>
              <a:t>26</a:t>
            </a:fld>
            <a:endParaRPr lang="en-GB"/>
          </a:p>
        </p:txBody>
      </p:sp>
    </p:spTree>
    <p:extLst>
      <p:ext uri="{BB962C8B-B14F-4D97-AF65-F5344CB8AC3E}">
        <p14:creationId xmlns:p14="http://schemas.microsoft.com/office/powerpoint/2010/main" val="1174575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This is a detailed example screenshot of relevant subject-specific mentor conversation questions for this Curriculum Strand.  This is from Secondary English. </a:t>
            </a:r>
            <a:endParaRPr lang="en-GB" dirty="0"/>
          </a:p>
        </p:txBody>
      </p:sp>
      <p:sp>
        <p:nvSpPr>
          <p:cNvPr id="4" name="Slide Number Placeholder 3"/>
          <p:cNvSpPr>
            <a:spLocks noGrp="1"/>
          </p:cNvSpPr>
          <p:nvPr>
            <p:ph type="sldNum" sz="quarter" idx="5"/>
          </p:nvPr>
        </p:nvSpPr>
        <p:spPr/>
        <p:txBody>
          <a:bodyPr/>
          <a:lstStyle/>
          <a:p>
            <a:fld id="{B4C6DF9F-2DC3-4577-B89C-AFF640B6F87E}" type="slidenum">
              <a:rPr lang="en-GB" smtClean="0"/>
              <a:t>27</a:t>
            </a:fld>
            <a:endParaRPr lang="en-GB"/>
          </a:p>
        </p:txBody>
      </p:sp>
    </p:spTree>
    <p:extLst>
      <p:ext uri="{BB962C8B-B14F-4D97-AF65-F5344CB8AC3E}">
        <p14:creationId xmlns:p14="http://schemas.microsoft.com/office/powerpoint/2010/main" val="1155477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Notice how the prompts are tailored to the subject and designed to stretch trainees' thinking towards independence.  </a:t>
            </a:r>
            <a:endParaRPr lang="en-GB"/>
          </a:p>
        </p:txBody>
      </p:sp>
      <p:sp>
        <p:nvSpPr>
          <p:cNvPr id="4" name="Slide Number Placeholder 3"/>
          <p:cNvSpPr>
            <a:spLocks noGrp="1"/>
          </p:cNvSpPr>
          <p:nvPr>
            <p:ph type="sldNum" sz="quarter" idx="5"/>
          </p:nvPr>
        </p:nvSpPr>
        <p:spPr/>
        <p:txBody>
          <a:bodyPr/>
          <a:lstStyle/>
          <a:p>
            <a:fld id="{B4C6DF9F-2DC3-4577-B89C-AFF640B6F87E}" type="slidenum">
              <a:rPr lang="en-GB" smtClean="0"/>
              <a:t>28</a:t>
            </a:fld>
            <a:endParaRPr lang="en-GB"/>
          </a:p>
        </p:txBody>
      </p:sp>
    </p:spTree>
    <p:extLst>
      <p:ext uri="{BB962C8B-B14F-4D97-AF65-F5344CB8AC3E}">
        <p14:creationId xmlns:p14="http://schemas.microsoft.com/office/powerpoint/2010/main" val="3404022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 have also developed an ITE Target and Strategy bank, which includes targets linked directly to the curriculum strands and a series of suggested strategies that RPTs can use to address the target – see Mentor Hub, and user guide. </a:t>
            </a:r>
          </a:p>
        </p:txBody>
      </p:sp>
      <p:sp>
        <p:nvSpPr>
          <p:cNvPr id="4" name="Slide Number Placeholder 3"/>
          <p:cNvSpPr>
            <a:spLocks noGrp="1"/>
          </p:cNvSpPr>
          <p:nvPr>
            <p:ph type="sldNum" sz="quarter" idx="5"/>
          </p:nvPr>
        </p:nvSpPr>
        <p:spPr/>
        <p:txBody>
          <a:bodyPr/>
          <a:lstStyle/>
          <a:p>
            <a:fld id="{B4C6DF9F-2DC3-4577-B89C-AFF640B6F87E}" type="slidenum">
              <a:rPr lang="en-GB" smtClean="0"/>
              <a:t>29</a:t>
            </a:fld>
            <a:endParaRPr lang="en-GB"/>
          </a:p>
        </p:txBody>
      </p:sp>
    </p:spTree>
    <p:extLst>
      <p:ext uri="{BB962C8B-B14F-4D97-AF65-F5344CB8AC3E}">
        <p14:creationId xmlns:p14="http://schemas.microsoft.com/office/powerpoint/2010/main" val="767458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dirty="0"/>
              <a:t>To facilitate moving towards independence, </a:t>
            </a:r>
            <a:r>
              <a:rPr lang="en-GB" b="1" dirty="0"/>
              <a:t>mentors </a:t>
            </a:r>
            <a:r>
              <a:rPr lang="en-GB" dirty="0"/>
              <a:t>do not need to observe every lesson in this sequence: instead, </a:t>
            </a:r>
            <a:r>
              <a:rPr lang="en-GB" b="1" dirty="0"/>
              <a:t>use an 'unseen observation'</a:t>
            </a:r>
            <a:r>
              <a:rPr lang="en-GB" dirty="0"/>
              <a:t>* approach (O'Leary, 2020). </a:t>
            </a:r>
            <a:endParaRPr lang="en-GB" dirty="0">
              <a:cs typeface="Calibri"/>
            </a:endParaRPr>
          </a:p>
          <a:p>
            <a:pPr>
              <a:lnSpc>
                <a:spcPct val="90000"/>
              </a:lnSpc>
              <a:spcBef>
                <a:spcPts val="1000"/>
              </a:spcBef>
            </a:pPr>
            <a:endParaRPr lang="en-US" dirty="0"/>
          </a:p>
          <a:p>
            <a:pPr>
              <a:lnSpc>
                <a:spcPct val="90000"/>
              </a:lnSpc>
              <a:spcBef>
                <a:spcPts val="1000"/>
              </a:spcBef>
            </a:pPr>
            <a:r>
              <a:rPr lang="en-US" dirty="0"/>
              <a:t>'Unseen observations are quite similar to other models of observation, but the main difference is that there is </a:t>
            </a:r>
            <a:r>
              <a:rPr lang="en-US" i="1" dirty="0"/>
              <a:t>no observed lesson</a:t>
            </a:r>
            <a:r>
              <a:rPr lang="en-US" dirty="0"/>
              <a:t>. Instead of the observer visiting the class to carry out a ‘live observation’, the stimulus for the professional dialogue between the observer and the </a:t>
            </a:r>
            <a:r>
              <a:rPr lang="en-US" dirty="0" err="1"/>
              <a:t>observee</a:t>
            </a:r>
            <a:r>
              <a:rPr lang="en-US" dirty="0"/>
              <a:t> is based on the latter’s self-analysis and recounting of the lesson itself, as well as a pre-lesson meeting between the two in which the proposed lesson plan is discussed' (O'Leary, 2020, p147).</a:t>
            </a:r>
          </a:p>
          <a:p>
            <a:pPr>
              <a:lnSpc>
                <a:spcPct val="90000"/>
              </a:lnSpc>
              <a:spcBef>
                <a:spcPts val="1000"/>
              </a:spcBef>
            </a:pPr>
            <a:endParaRPr lang="en-US" dirty="0">
              <a:cs typeface="Calibri"/>
            </a:endParaRPr>
          </a:p>
          <a:p>
            <a:pPr>
              <a:lnSpc>
                <a:spcPct val="90000"/>
              </a:lnSpc>
              <a:spcBef>
                <a:spcPts val="1000"/>
              </a:spcBef>
            </a:pPr>
            <a:r>
              <a:rPr lang="en-US" dirty="0">
                <a:cs typeface="Calibri"/>
              </a:rPr>
              <a:t>This process can serve to facilitate independence of self-evaluation and reflective practice, as the trainees' teaching experience progresses.  </a:t>
            </a:r>
          </a:p>
          <a:p>
            <a:pPr marL="171450" indent="-171450">
              <a:lnSpc>
                <a:spcPct val="90000"/>
              </a:lnSpc>
              <a:spcBef>
                <a:spcPts val="1000"/>
              </a:spcBef>
              <a:buFont typeface="Arial"/>
              <a:buChar char="•"/>
            </a:pP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B4C6DF9F-2DC3-4577-B89C-AFF640B6F87E}" type="slidenum">
              <a:rPr lang="en-GB" smtClean="0"/>
              <a:t>30</a:t>
            </a:fld>
            <a:endParaRPr lang="en-GB"/>
          </a:p>
        </p:txBody>
      </p:sp>
    </p:spTree>
    <p:extLst>
      <p:ext uri="{BB962C8B-B14F-4D97-AF65-F5344CB8AC3E}">
        <p14:creationId xmlns:p14="http://schemas.microsoft.com/office/powerpoint/2010/main" val="376366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toneSansStd-Medium"/>
              </a:rPr>
              <a:t>Although it is unlikely that you will mentor your RPT as an ECT, it is worth thinking about this continued developmental phase, particularly if you are going to be a mentor to an ECT.</a:t>
            </a:r>
            <a:endParaRPr lang="en-US" dirty="0"/>
          </a:p>
          <a:p>
            <a:r>
              <a:rPr lang="en-US" sz="1800" dirty="0" err="1">
                <a:latin typeface="StoneSansStd-Medium"/>
              </a:rPr>
              <a:t>Utilising</a:t>
            </a:r>
            <a:r>
              <a:rPr lang="en-US" sz="1800" dirty="0">
                <a:latin typeface="StoneSansStd-Medium"/>
              </a:rPr>
              <a:t> aspects of instructive coaching (which we covered in Module 3) can be helpful.  This table identifies the possible different approaches that, again, take into account the increasing experience of the ECT.</a:t>
            </a:r>
            <a:endParaRPr lang="en-US" dirty="0">
              <a:latin typeface="Calibri" panose="020F0502020204030204"/>
              <a:ea typeface="Calibri" panose="020F0502020204030204"/>
              <a:cs typeface="Calibri" panose="020F0502020204030204"/>
            </a:endParaRPr>
          </a:p>
          <a:p>
            <a:r>
              <a:rPr lang="en-US" sz="1800" dirty="0">
                <a:latin typeface="StoneSansStd-Medium"/>
              </a:rPr>
              <a:t>‘</a:t>
            </a:r>
            <a:r>
              <a:rPr lang="en-US" sz="1800" b="0" i="0" u="none" strike="noStrike" baseline="0" dirty="0">
                <a:latin typeface="StoneSansStd-Medium"/>
              </a:rPr>
              <a:t>Instructive coaching is direct, where the coach provides support for specific situations, offers solutions to problems, and leads conversations with the teacher.</a:t>
            </a:r>
            <a:endParaRPr lang="en-US" dirty="0">
              <a:ea typeface="Calibri"/>
              <a:cs typeface="Calibri"/>
            </a:endParaRPr>
          </a:p>
          <a:p>
            <a:pPr algn="l"/>
            <a:r>
              <a:rPr lang="en-US" sz="1800" b="0" i="0" u="none" strike="noStrike" baseline="0" dirty="0">
                <a:latin typeface="StoneSansStd-Medium"/>
              </a:rPr>
              <a:t>Collaborative coaching is less direct, where the coach and teacher share stake in the conversations, and solutions </a:t>
            </a:r>
            <a:r>
              <a:rPr lang="en-GB" sz="1800" b="0" i="0" u="none" strike="noStrike" baseline="0" dirty="0">
                <a:latin typeface="StoneSansStd-Medium"/>
              </a:rPr>
              <a:t>are co-constructed. Facilitative </a:t>
            </a:r>
            <a:r>
              <a:rPr lang="en-US" sz="1800" b="0" i="0" u="none" strike="noStrike" baseline="0" dirty="0">
                <a:latin typeface="StoneSansStd-Medium"/>
              </a:rPr>
              <a:t>coaching is where the teacher leads the conversations and the coach may probe for problem-solving. While the goal for all teachers is that coaching becomes facilitative, some teachers may need more instructive coaching for certain dimensions of teaching and facilitative </a:t>
            </a:r>
            <a:r>
              <a:rPr lang="en-GB" sz="1800" b="0" i="0" u="none" strike="noStrike" baseline="0" dirty="0">
                <a:latin typeface="StoneSansStd-Medium"/>
              </a:rPr>
              <a:t>coaching for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StoneSansStd-Medium"/>
              </a:rPr>
              <a:t>An instructional coach may need to adjust his or her approach based on what a teacher needs at any given point in time. The art of coaching requires understanding when a teacher needs to be the co-constructor of learning and when a teacher needs to lead the self-discovery and analysis of learning.’ </a:t>
            </a:r>
            <a:r>
              <a:rPr lang="en-US" sz="1800" b="0" i="0" dirty="0">
                <a:solidFill>
                  <a:srgbClr val="000000"/>
                </a:solidFill>
                <a:effectLst/>
                <a:latin typeface="Calibri" panose="020F0502020204030204" pitchFamily="34" charset="0"/>
              </a:rPr>
              <a:t>(Zugelder, 2019, p182);  </a:t>
            </a:r>
            <a:endParaRPr lang="en-US" sz="1800" b="0" i="0" dirty="0">
              <a:solidFill>
                <a:srgbClr val="000000"/>
              </a:solidFill>
              <a:effectLst/>
              <a:latin typeface="Segoe UI" panose="020B0502040204020203" pitchFamily="34" charset="0"/>
            </a:endParaRPr>
          </a:p>
          <a:p>
            <a:pPr algn="l"/>
            <a:endParaRPr lang="en-US" sz="1800" b="0" i="0" u="none" strike="noStrike" baseline="0" dirty="0">
              <a:latin typeface="StoneSansStd-Medium"/>
            </a:endParaRPr>
          </a:p>
          <a:p>
            <a:pPr algn="l"/>
            <a:endParaRPr lang="en-US" sz="1800" b="0" i="0" u="none" strike="noStrike" baseline="0" dirty="0">
              <a:latin typeface="StoneSansStd-Medium"/>
            </a:endParaRPr>
          </a:p>
          <a:p>
            <a:pPr algn="l" rtl="0" fontAlgn="base">
              <a:lnSpc>
                <a:spcPts val="1350"/>
              </a:lnSpc>
            </a:pPr>
            <a:r>
              <a:rPr lang="en-US" sz="1200" b="0" i="0" dirty="0">
                <a:solidFill>
                  <a:srgbClr val="000000"/>
                </a:solidFill>
                <a:effectLst/>
                <a:latin typeface="Calibri" panose="020F0502020204030204" pitchFamily="34" charset="0"/>
              </a:rPr>
              <a:t>Workload and wellbeing initiatives </a:t>
            </a:r>
            <a:endParaRPr lang="en-US"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B4C6DF9F-2DC3-4577-B89C-AFF640B6F87E}" type="slidenum">
              <a:rPr lang="en-GB" smtClean="0"/>
              <a:t>32</a:t>
            </a:fld>
            <a:endParaRPr lang="en-GB"/>
          </a:p>
        </p:txBody>
      </p:sp>
    </p:spTree>
    <p:extLst>
      <p:ext uri="{BB962C8B-B14F-4D97-AF65-F5344CB8AC3E}">
        <p14:creationId xmlns:p14="http://schemas.microsoft.com/office/powerpoint/2010/main" val="1471548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 can a mentor’s success be evaluated?</a:t>
            </a:r>
          </a:p>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34</a:t>
            </a:fld>
            <a:endParaRPr lang="en-GB" altLang="en-US" dirty="0"/>
          </a:p>
        </p:txBody>
      </p:sp>
    </p:spTree>
    <p:extLst>
      <p:ext uri="{BB962C8B-B14F-4D97-AF65-F5344CB8AC3E}">
        <p14:creationId xmlns:p14="http://schemas.microsoft.com/office/powerpoint/2010/main" val="1128177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Which of these conditions have you had 'control' over?  </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35</a:t>
            </a:fld>
            <a:endParaRPr lang="en-GB" altLang="en-US" dirty="0"/>
          </a:p>
        </p:txBody>
      </p:sp>
    </p:spTree>
    <p:extLst>
      <p:ext uri="{BB962C8B-B14F-4D97-AF65-F5344CB8AC3E}">
        <p14:creationId xmlns:p14="http://schemas.microsoft.com/office/powerpoint/2010/main" val="131310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reflective cycle is, as discussed, essential for teachers to embed in their practice and this is the same for mentors.  </a:t>
            </a:r>
          </a:p>
          <a:p>
            <a:endParaRPr lang="en-GB" dirty="0"/>
          </a:p>
          <a:p>
            <a:pPr marL="0" indent="0">
              <a:buNone/>
            </a:pPr>
            <a:r>
              <a:rPr lang="en-US" sz="1200" dirty="0"/>
              <a:t>‘According to Bolton (2001), reflective practice may be enhanced by </a:t>
            </a:r>
            <a:r>
              <a:rPr lang="en-US" sz="1200" b="1" dirty="0"/>
              <a:t>becoming as reflexively aware as possible</a:t>
            </a:r>
            <a:r>
              <a:rPr lang="en-US" sz="1200" dirty="0"/>
              <a:t>. This means </a:t>
            </a:r>
            <a:r>
              <a:rPr lang="en-US" sz="1200" b="1" dirty="0"/>
              <a:t>reflecting on yourself as well as a given incident in order to establish the impact your patterns of thought and </a:t>
            </a:r>
            <a:r>
              <a:rPr lang="en-US" sz="1200" b="1" dirty="0" err="1"/>
              <a:t>behaviour</a:t>
            </a:r>
            <a:r>
              <a:rPr lang="en-US" sz="1200" b="1" dirty="0"/>
              <a:t> have on the incident</a:t>
            </a:r>
            <a:r>
              <a:rPr lang="en-US" sz="1200" dirty="0"/>
              <a:t>, as well as your response to it. In a way it is about ‘looping back’ in order to establish potential actions that are rooted in deeper understanding. This can be done by developing a mindful approach, giving careful consideration to the complexity of situations, rather than simply recording objective observations.’ (Thompson, 2019, p139)</a:t>
            </a:r>
            <a:endParaRPr lang="en-GB" sz="1200" dirty="0"/>
          </a:p>
          <a:p>
            <a:endParaRPr lang="en-GB" dirty="0"/>
          </a:p>
        </p:txBody>
      </p:sp>
      <p:sp>
        <p:nvSpPr>
          <p:cNvPr id="4" name="Slide Number Placeholder 3"/>
          <p:cNvSpPr>
            <a:spLocks noGrp="1"/>
          </p:cNvSpPr>
          <p:nvPr>
            <p:ph type="sldNum" sz="quarter" idx="5"/>
          </p:nvPr>
        </p:nvSpPr>
        <p:spPr/>
        <p:txBody>
          <a:bodyPr/>
          <a:lstStyle/>
          <a:p>
            <a:fld id="{B4C6DF9F-2DC3-4577-B89C-AFF640B6F87E}" type="slidenum">
              <a:rPr lang="en-GB" smtClean="0"/>
              <a:t>36</a:t>
            </a:fld>
            <a:endParaRPr lang="en-GB"/>
          </a:p>
        </p:txBody>
      </p:sp>
    </p:spTree>
    <p:extLst>
      <p:ext uri="{BB962C8B-B14F-4D97-AF65-F5344CB8AC3E}">
        <p14:creationId xmlns:p14="http://schemas.microsoft.com/office/powerpoint/2010/main" val="1698372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C6DF9F-2DC3-4577-B89C-AFF640B6F87E}" type="slidenum">
              <a:rPr lang="en-GB" smtClean="0"/>
              <a:t>3</a:t>
            </a:fld>
            <a:endParaRPr lang="en-GB"/>
          </a:p>
        </p:txBody>
      </p:sp>
    </p:spTree>
    <p:extLst>
      <p:ext uri="{BB962C8B-B14F-4D97-AF65-F5344CB8AC3E}">
        <p14:creationId xmlns:p14="http://schemas.microsoft.com/office/powerpoint/2010/main" val="1478443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a:t>
            </a:r>
            <a:r>
              <a:rPr lang="en-US" sz="1200" b="1" dirty="0"/>
              <a:t>Evaluation is often seen as the core ability for critical thinking </a:t>
            </a:r>
            <a:r>
              <a:rPr lang="en-US" sz="1200" dirty="0"/>
              <a:t>(Kennedy et al., 1991). Associated abilities include: </a:t>
            </a:r>
          </a:p>
          <a:p>
            <a:pPr>
              <a:lnSpc>
                <a:spcPct val="90000"/>
              </a:lnSpc>
            </a:pPr>
            <a:r>
              <a:rPr lang="en-US" sz="1200" b="1" dirty="0"/>
              <a:t>identifying a problem</a:t>
            </a:r>
            <a:r>
              <a:rPr lang="en-US" sz="1200" dirty="0"/>
              <a:t> and its associated assumptions; </a:t>
            </a:r>
          </a:p>
          <a:p>
            <a:pPr>
              <a:lnSpc>
                <a:spcPct val="90000"/>
              </a:lnSpc>
            </a:pPr>
            <a:r>
              <a:rPr lang="en-US" sz="1200" b="1" dirty="0"/>
              <a:t>clarifying</a:t>
            </a:r>
            <a:r>
              <a:rPr lang="en-US" sz="1200" dirty="0"/>
              <a:t> and focusing the problem; </a:t>
            </a:r>
          </a:p>
          <a:p>
            <a:pPr>
              <a:lnSpc>
                <a:spcPct val="90000"/>
              </a:lnSpc>
            </a:pPr>
            <a:r>
              <a:rPr lang="en-US" sz="1200" b="1" dirty="0" err="1"/>
              <a:t>analysing</a:t>
            </a:r>
            <a:r>
              <a:rPr lang="en-US" sz="1200" b="1" dirty="0"/>
              <a:t>, understanding and making use of inferences</a:t>
            </a:r>
            <a:r>
              <a:rPr lang="en-US" sz="1200" dirty="0"/>
              <a:t>, inductive and deductive logic, as well as judging the validity and reliability of the assumptions, sources of data or information. </a:t>
            </a:r>
          </a:p>
          <a:p>
            <a:pPr marL="0" indent="0">
              <a:buNone/>
            </a:pPr>
            <a:r>
              <a:rPr lang="en-US" sz="1200" dirty="0" err="1"/>
              <a:t>Pithers</a:t>
            </a:r>
            <a:r>
              <a:rPr lang="en-US" sz="1200" dirty="0"/>
              <a:t> and Soden (2000) also summarize the necessary </a:t>
            </a:r>
            <a:r>
              <a:rPr lang="en-US" sz="1200" b="1" dirty="0"/>
              <a:t>dispositions</a:t>
            </a:r>
            <a:r>
              <a:rPr lang="en-US" sz="1200" dirty="0"/>
              <a:t>: these include being ‘</a:t>
            </a:r>
            <a:r>
              <a:rPr lang="en-US" sz="1200" b="1" dirty="0"/>
              <a:t>open-minded</a:t>
            </a:r>
            <a:r>
              <a:rPr lang="en-US" sz="1200" dirty="0"/>
              <a:t>’, drawing assumptions cautiously, weighing the credibility of evidence. For beginning teachers and their mentors, </a:t>
            </a:r>
            <a:r>
              <a:rPr lang="en-US" sz="1200" b="1" dirty="0"/>
              <a:t>‘deconstructing practice’ is an important part of the process of critical reflection-on-practice</a:t>
            </a:r>
            <a:r>
              <a:rPr lang="en-US" sz="1200" dirty="0"/>
              <a:t>. It involves </a:t>
            </a:r>
            <a:r>
              <a:rPr lang="en-US" sz="1200" b="1" dirty="0"/>
              <a:t>‘retrospective reflection’ </a:t>
            </a:r>
            <a:r>
              <a:rPr lang="en-US" sz="1200" dirty="0"/>
              <a:t>(Loughran, 1996) …</a:t>
            </a:r>
          </a:p>
          <a:p>
            <a:pPr marL="0" indent="0">
              <a:buNone/>
            </a:pPr>
            <a:endParaRPr lang="en-US" sz="1200" dirty="0"/>
          </a:p>
          <a:p>
            <a:endParaRPr lang="en-GB" dirty="0"/>
          </a:p>
        </p:txBody>
      </p:sp>
      <p:sp>
        <p:nvSpPr>
          <p:cNvPr id="4" name="Slide Number Placeholder 3"/>
          <p:cNvSpPr>
            <a:spLocks noGrp="1"/>
          </p:cNvSpPr>
          <p:nvPr>
            <p:ph type="sldNum" sz="quarter" idx="5"/>
          </p:nvPr>
        </p:nvSpPr>
        <p:spPr/>
        <p:txBody>
          <a:bodyPr/>
          <a:lstStyle/>
          <a:p>
            <a:fld id="{07177786-A82D-4816-A036-492BF4221362}" type="slidenum">
              <a:rPr lang="en-GB" smtClean="0"/>
              <a:t>37</a:t>
            </a:fld>
            <a:endParaRPr lang="en-GB"/>
          </a:p>
        </p:txBody>
      </p:sp>
    </p:spTree>
    <p:extLst>
      <p:ext uri="{BB962C8B-B14F-4D97-AF65-F5344CB8AC3E}">
        <p14:creationId xmlns:p14="http://schemas.microsoft.com/office/powerpoint/2010/main" val="3893410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As I shared in the first training session, mentors need to see themselves as ‘</a:t>
            </a:r>
            <a:r>
              <a:rPr lang="en-US" sz="1200" dirty="0"/>
              <a:t>School-based teacher educators</a:t>
            </a:r>
            <a:r>
              <a:rPr lang="en-US" dirty="0"/>
              <a:t>’, </a:t>
            </a:r>
            <a:r>
              <a:rPr lang="en-US" dirty="0" err="1"/>
              <a:t>recognising</a:t>
            </a:r>
            <a:r>
              <a:rPr lang="en-US" dirty="0"/>
              <a:t> the importance of their role in a beginning teacher's journey.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Writing a critical reflection of your mentoring experience this year – final part of the mentor training.  More information to follow. </a:t>
            </a:r>
          </a:p>
          <a:p>
            <a:endParaRPr lang="en-GB" dirty="0"/>
          </a:p>
        </p:txBody>
      </p:sp>
      <p:sp>
        <p:nvSpPr>
          <p:cNvPr id="4" name="Slide Number Placeholder 3"/>
          <p:cNvSpPr>
            <a:spLocks noGrp="1"/>
          </p:cNvSpPr>
          <p:nvPr>
            <p:ph type="sldNum" sz="quarter" idx="5"/>
          </p:nvPr>
        </p:nvSpPr>
        <p:spPr/>
        <p:txBody>
          <a:bodyPr/>
          <a:lstStyle/>
          <a:p>
            <a:fld id="{B4C6DF9F-2DC3-4577-B89C-AFF640B6F87E}" type="slidenum">
              <a:rPr lang="en-GB" smtClean="0"/>
              <a:t>38</a:t>
            </a:fld>
            <a:endParaRPr lang="en-GB"/>
          </a:p>
        </p:txBody>
      </p:sp>
    </p:spTree>
    <p:extLst>
      <p:ext uri="{BB962C8B-B14F-4D97-AF65-F5344CB8AC3E}">
        <p14:creationId xmlns:p14="http://schemas.microsoft.com/office/powerpoint/2010/main" val="2579039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C6DF9F-2DC3-4577-B89C-AFF640B6F87E}" type="slidenum">
              <a:rPr lang="en-GB" smtClean="0"/>
              <a:t>40</a:t>
            </a:fld>
            <a:endParaRPr lang="en-GB"/>
          </a:p>
        </p:txBody>
      </p:sp>
    </p:spTree>
    <p:extLst>
      <p:ext uri="{BB962C8B-B14F-4D97-AF65-F5344CB8AC3E}">
        <p14:creationId xmlns:p14="http://schemas.microsoft.com/office/powerpoint/2010/main" val="1457918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I hope that you have found the mentor training materials helpful.</a:t>
            </a:r>
          </a:p>
          <a:p>
            <a:r>
              <a:rPr lang="en-GB" dirty="0">
                <a:ea typeface="Calibri"/>
                <a:cs typeface="Calibri"/>
              </a:rPr>
              <a:t>Please take two minutes to complete this form, to register your engagement.  </a:t>
            </a:r>
          </a:p>
          <a:p>
            <a:r>
              <a:rPr lang="en-GB" dirty="0">
                <a:ea typeface="Calibri"/>
                <a:cs typeface="Calibri"/>
              </a:rPr>
              <a:t>And thank you; mentors are the backbone of successful ITE for everyone! </a:t>
            </a:r>
          </a:p>
        </p:txBody>
      </p:sp>
      <p:sp>
        <p:nvSpPr>
          <p:cNvPr id="4" name="Slide Number Placeholder 3"/>
          <p:cNvSpPr>
            <a:spLocks noGrp="1"/>
          </p:cNvSpPr>
          <p:nvPr>
            <p:ph type="sldNum" sz="quarter" idx="5"/>
          </p:nvPr>
        </p:nvSpPr>
        <p:spPr/>
        <p:txBody>
          <a:bodyPr/>
          <a:lstStyle/>
          <a:p>
            <a:fld id="{B4C6DF9F-2DC3-4577-B89C-AFF640B6F87E}" type="slidenum">
              <a:rPr lang="en-GB" smtClean="0"/>
              <a:t>39</a:t>
            </a:fld>
            <a:endParaRPr lang="en-GB"/>
          </a:p>
        </p:txBody>
      </p:sp>
    </p:spTree>
    <p:extLst>
      <p:ext uri="{BB962C8B-B14F-4D97-AF65-F5344CB8AC3E}">
        <p14:creationId xmlns:p14="http://schemas.microsoft.com/office/powerpoint/2010/main" val="1528945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ea typeface="Calibri"/>
                <a:cs typeface="Calibri"/>
              </a:rPr>
              <a:t>You may remember that I shared Furlong &amp; Maynard's research in an earlier session, which identifies the different stages of beginning teachers' development:</a:t>
            </a:r>
            <a:endParaRPr lang="en-GB" b="1" dirty="0"/>
          </a:p>
          <a:p>
            <a:r>
              <a:rPr lang="en-GB" b="1"/>
              <a:t>Early idealism</a:t>
            </a:r>
            <a:r>
              <a:rPr lang="en-GB" dirty="0"/>
              <a:t>: ‘in which trainees tend to identify quite closely with the pupils and seek inspiration in the example of significant teachers recalled from their own schooldays.  Their analysis of these teachers... Tends to be framed in terms of the teachers’ personality and the relationships that they established, rather than reference to the planning and structure of their lessons or their pedagogical strategies.’ </a:t>
            </a:r>
            <a:endParaRPr lang="en-GB"/>
          </a:p>
          <a:p>
            <a:r>
              <a:rPr lang="en-GB" b="1" dirty="0"/>
              <a:t>Personal survival: </a:t>
            </a:r>
            <a:r>
              <a:rPr lang="en-GB" b="0" dirty="0"/>
              <a:t>‘in which trainees tend to feel vulnerable and crave the assurance of being seen as a teachers.  They are therefore keen to fit in and become anxious ab out securing effective control of their classes.</a:t>
            </a:r>
          </a:p>
          <a:p>
            <a:r>
              <a:rPr lang="en-GB" b="1" dirty="0"/>
              <a:t>Dealing with difficulties: </a:t>
            </a:r>
            <a:r>
              <a:rPr lang="en-GB" b="0" dirty="0"/>
              <a:t>‘in which the emphasis is on establishing themselves as a teacher by implementing specific policies (particularly in relation to managing pupils’ behaviour) and demonstrating their ability to organise and execute different kinds of learning activities.</a:t>
            </a:r>
          </a:p>
          <a:p>
            <a:r>
              <a:rPr lang="en-GB" b="1" dirty="0"/>
              <a:t>Hitting a plateau: </a:t>
            </a:r>
            <a:r>
              <a:rPr lang="en-GB" b="0" dirty="0"/>
              <a:t>in which progress my stall as the trainees demonstrate their competence and confidence in running a classroom, and implementing different kinds of activity. Only if they are sufficiently challenged and encouraged to look more closely at the pupils’ experience and the evidence of their learning will they move on.</a:t>
            </a:r>
          </a:p>
          <a:p>
            <a:r>
              <a:rPr lang="en-GB" b="1" dirty="0"/>
              <a:t>Moving on: </a:t>
            </a:r>
            <a:r>
              <a:rPr lang="en-GB" b="0" dirty="0"/>
              <a:t>the final phase in which they are able and willing to adapt their teaching in response to critical evaluation of the pupils’ needs and their ongoing learning.</a:t>
            </a:r>
          </a:p>
          <a:p>
            <a:r>
              <a:rPr lang="en-GB" dirty="0"/>
              <a:t>Burn et al (2015), p36</a:t>
            </a:r>
          </a:p>
          <a:p>
            <a:pPr defTabSz="921990">
              <a:defRPr/>
            </a:pPr>
            <a:endParaRPr lang="en-GB" i="1" dirty="0"/>
          </a:p>
          <a:p>
            <a:r>
              <a:rPr lang="en-GB" sz="1800" b="1" dirty="0">
                <a:solidFill>
                  <a:srgbClr val="FFFFFF"/>
                </a:solidFill>
                <a:highlight>
                  <a:srgbClr val="D2002E"/>
                </a:highlight>
                <a:latin typeface="Effra" panose="020B0604020202020204" charset="0"/>
              </a:rPr>
              <a:t>Expertise development – difference between novice and expert. </a:t>
            </a:r>
            <a:r>
              <a:rPr lang="en-GB" dirty="0"/>
              <a:t>Opportunity to reflect on your own development – remembering what you found difficult/didn’t know when you started training. </a:t>
            </a:r>
          </a:p>
          <a:p>
            <a:r>
              <a:rPr lang="en-GB" dirty="0"/>
              <a:t>Note here about where RPTs are </a:t>
            </a:r>
            <a:r>
              <a:rPr lang="en-GB" i="1" dirty="0"/>
              <a:t>now</a:t>
            </a:r>
            <a:r>
              <a:rPr lang="en-GB" i="0" dirty="0"/>
              <a:t> in their development – not complete novices but also </a:t>
            </a:r>
            <a:endParaRPr lang="en-GB" dirty="0"/>
          </a:p>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4</a:t>
            </a:fld>
            <a:endParaRPr lang="en-GB" altLang="en-US" dirty="0"/>
          </a:p>
        </p:txBody>
      </p:sp>
    </p:spTree>
    <p:extLst>
      <p:ext uri="{BB962C8B-B14F-4D97-AF65-F5344CB8AC3E}">
        <p14:creationId xmlns:p14="http://schemas.microsoft.com/office/powerpoint/2010/main" val="350744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These stages of development are reflected in how we designed and sequenced the ITE curriculum</a:t>
            </a:r>
            <a:endParaRPr lang="en-GB" dirty="0"/>
          </a:p>
        </p:txBody>
      </p:sp>
      <p:sp>
        <p:nvSpPr>
          <p:cNvPr id="4" name="Slide Number Placeholder 3"/>
          <p:cNvSpPr>
            <a:spLocks noGrp="1"/>
          </p:cNvSpPr>
          <p:nvPr>
            <p:ph type="sldNum" sz="quarter" idx="5"/>
          </p:nvPr>
        </p:nvSpPr>
        <p:spPr/>
        <p:txBody>
          <a:bodyPr/>
          <a:lstStyle/>
          <a:p>
            <a:fld id="{B4C6DF9F-2DC3-4577-B89C-AFF640B6F87E}" type="slidenum">
              <a:rPr lang="en-GB" smtClean="0"/>
              <a:t>5</a:t>
            </a:fld>
            <a:endParaRPr lang="en-GB"/>
          </a:p>
        </p:txBody>
      </p:sp>
    </p:spTree>
    <p:extLst>
      <p:ext uri="{BB962C8B-B14F-4D97-AF65-F5344CB8AC3E}">
        <p14:creationId xmlns:p14="http://schemas.microsoft.com/office/powerpoint/2010/main" val="3085496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Link between the curriculum strands and how development is sequenced – as we move into the independent phase.  This is supported through this training, as well as the other </a:t>
            </a:r>
            <a:r>
              <a:rPr lang="en-GB" dirty="0" err="1">
                <a:ea typeface="Calibri"/>
                <a:cs typeface="Calibri"/>
              </a:rPr>
              <a:t>aspected</a:t>
            </a:r>
            <a:r>
              <a:rPr lang="en-GB" dirty="0">
                <a:ea typeface="Calibri"/>
                <a:cs typeface="Calibri"/>
              </a:rPr>
              <a:t> of the course (university sessions and the RPTs' school experience)</a:t>
            </a:r>
          </a:p>
        </p:txBody>
      </p:sp>
      <p:sp>
        <p:nvSpPr>
          <p:cNvPr id="4" name="Slide Number Placeholder 3"/>
          <p:cNvSpPr>
            <a:spLocks noGrp="1"/>
          </p:cNvSpPr>
          <p:nvPr>
            <p:ph type="sldNum" sz="quarter" idx="5"/>
          </p:nvPr>
        </p:nvSpPr>
        <p:spPr/>
        <p:txBody>
          <a:bodyPr/>
          <a:lstStyle/>
          <a:p>
            <a:fld id="{B4C6DF9F-2DC3-4577-B89C-AFF640B6F87E}" type="slidenum">
              <a:rPr lang="en-GB" smtClean="0"/>
              <a:t>6</a:t>
            </a:fld>
            <a:endParaRPr lang="en-GB"/>
          </a:p>
        </p:txBody>
      </p:sp>
    </p:spTree>
    <p:extLst>
      <p:ext uri="{BB962C8B-B14F-4D97-AF65-F5344CB8AC3E}">
        <p14:creationId xmlns:p14="http://schemas.microsoft.com/office/powerpoint/2010/main" val="3409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A key trait that we aim for RPTs to develop is that of being a CCT...</a:t>
            </a:r>
          </a:p>
          <a:p>
            <a:r>
              <a:rPr lang="en-GB" dirty="0">
                <a:ea typeface="Calibri"/>
                <a:cs typeface="Calibri"/>
              </a:rPr>
              <a:t>As mentors, we do ask that you continue to foster these thoughts and discussions with your RPT throughout their placement.  </a:t>
            </a:r>
          </a:p>
        </p:txBody>
      </p:sp>
      <p:sp>
        <p:nvSpPr>
          <p:cNvPr id="4" name="Slide Number Placeholder 3"/>
          <p:cNvSpPr>
            <a:spLocks noGrp="1"/>
          </p:cNvSpPr>
          <p:nvPr>
            <p:ph type="sldNum" sz="quarter" idx="5"/>
          </p:nvPr>
        </p:nvSpPr>
        <p:spPr/>
        <p:txBody>
          <a:bodyPr/>
          <a:lstStyle/>
          <a:p>
            <a:fld id="{B4C6DF9F-2DC3-4577-B89C-AFF640B6F87E}" type="slidenum">
              <a:rPr lang="en-GB" smtClean="0"/>
              <a:t>7</a:t>
            </a:fld>
            <a:endParaRPr lang="en-GB"/>
          </a:p>
        </p:txBody>
      </p:sp>
    </p:spTree>
    <p:extLst>
      <p:ext uri="{BB962C8B-B14F-4D97-AF65-F5344CB8AC3E}">
        <p14:creationId xmlns:p14="http://schemas.microsoft.com/office/powerpoint/2010/main" val="1566574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3A3A3A"/>
                </a:solidFill>
                <a:latin typeface="Merriweather"/>
              </a:rPr>
              <a:t>Bruner's concept of a spiral curriculum can be helpful in examining the design, structure and implementation of an ITE curriculum, and the mentor's role as part of this.  </a:t>
            </a:r>
          </a:p>
          <a:p>
            <a:pPr>
              <a:defRPr/>
            </a:pPr>
            <a:r>
              <a:rPr lang="en-US" dirty="0">
                <a:solidFill>
                  <a:srgbClr val="3A3A3A"/>
                </a:solidFill>
                <a:latin typeface="Merriweather"/>
              </a:rPr>
              <a:t>The spiral </a:t>
            </a:r>
            <a:r>
              <a:rPr lang="en-US" dirty="0" err="1">
                <a:solidFill>
                  <a:srgbClr val="3A3A3A"/>
                </a:solidFill>
                <a:latin typeface="Merriweather"/>
              </a:rPr>
              <a:t>currriculum</a:t>
            </a:r>
            <a:r>
              <a:rPr lang="en-US" dirty="0">
                <a:solidFill>
                  <a:srgbClr val="3A3A3A"/>
                </a:solidFill>
                <a:latin typeface="Merriweather"/>
              </a:rPr>
              <a:t> is:</a:t>
            </a:r>
          </a:p>
          <a:p>
            <a:pPr marL="0" marR="0" lvl="0" indent="0" algn="l" defTabSz="914400">
              <a:lnSpc>
                <a:spcPct val="100000"/>
              </a:lnSpc>
              <a:spcBef>
                <a:spcPts val="0"/>
              </a:spcBef>
              <a:spcAft>
                <a:spcPts val="0"/>
              </a:spcAft>
              <a:buClrTx/>
              <a:buSzTx/>
              <a:buFontTx/>
              <a:buNone/>
              <a:tabLst/>
              <a:defRPr/>
            </a:pPr>
            <a:r>
              <a:rPr lang="en-US" b="0" i="0" dirty="0">
                <a:solidFill>
                  <a:srgbClr val="3A3A3A"/>
                </a:solidFill>
                <a:effectLst/>
                <a:latin typeface="Merriweather"/>
              </a:rPr>
              <a:t>(1) Cyclical Learning, (2) Increasing Depth on each Iteration, and (3) Learning by building on prior knowledge. (Bruner, 1960)</a:t>
            </a:r>
            <a:endParaRPr lang="en-GB" dirty="0">
              <a:latin typeface="Merriweather"/>
              <a:ea typeface="Calibri"/>
              <a:cs typeface="Calibri"/>
            </a:endParaRPr>
          </a:p>
          <a:p>
            <a:r>
              <a:rPr lang="en-US" dirty="0">
                <a:solidFill>
                  <a:srgbClr val="3A3A3A"/>
                </a:solidFill>
                <a:latin typeface="Merriweather"/>
              </a:rPr>
              <a:t>This is very difficult to achieve in learning to be a teacher, because of the complexity and contextual nature of teaching.  However, as a mentor it is possible for you to structure your RPTs' learning through the weekly meetings and targets/strategies set (you can make use of the mentor prompts and target/strategy bank to help – more on this later).</a:t>
            </a:r>
          </a:p>
          <a:p>
            <a:r>
              <a:rPr lang="en-US" dirty="0">
                <a:solidFill>
                  <a:srgbClr val="3A3A3A"/>
                </a:solidFill>
                <a:latin typeface="Merriweather"/>
                <a:ea typeface="Calibri" panose="020F0502020204030204"/>
                <a:cs typeface="Calibri" panose="020F0502020204030204"/>
              </a:rPr>
              <a:t>This revisiting of key learning, practicing and refining is built into the curriculum strands and the ITE assessment, where at each reporting point, the expectations of what the RPTs can do/should know develops in depth and sophistication.  </a:t>
            </a:r>
          </a:p>
          <a:p>
            <a:endParaRPr lang="en-GB"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B4C6DF9F-2DC3-4577-B89C-AFF640B6F87E}" type="slidenum">
              <a:rPr lang="en-GB" smtClean="0"/>
              <a:t>8</a:t>
            </a:fld>
            <a:endParaRPr lang="en-GB"/>
          </a:p>
        </p:txBody>
      </p:sp>
    </p:spTree>
    <p:extLst>
      <p:ext uri="{BB962C8B-B14F-4D97-AF65-F5344CB8AC3E}">
        <p14:creationId xmlns:p14="http://schemas.microsoft.com/office/powerpoint/2010/main" val="1834978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previously covered, the mentor model that we advocate is a developmental one: drawing on aspects of coaching when appropriate (less of a stark difference between being a 'directive' mentor and non-directive coach - so more of a continuum </a:t>
            </a:r>
          </a:p>
          <a:p>
            <a:r>
              <a:rPr lang="en-GB" dirty="0"/>
              <a:t>By aiming to be ‘</a:t>
            </a:r>
            <a:r>
              <a:rPr lang="en-US" dirty="0"/>
              <a:t>Empowering – progressively non-directive to support mentees to become more autonomous and agentic’ will foster independence (Hobson, 2016, p101)</a:t>
            </a:r>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9</a:t>
            </a:fld>
            <a:endParaRPr lang="en-GB" altLang="en-US" dirty="0"/>
          </a:p>
        </p:txBody>
      </p:sp>
    </p:spTree>
    <p:extLst>
      <p:ext uri="{BB962C8B-B14F-4D97-AF65-F5344CB8AC3E}">
        <p14:creationId xmlns:p14="http://schemas.microsoft.com/office/powerpoint/2010/main" val="4173423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08EC-5E5F-4B35-A1F9-464D2FCE2F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AEDDBCD-7815-4BAB-95E2-6F8A68DD61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E5F858-E03D-4E8B-8663-5BF22CC9968E}"/>
              </a:ext>
            </a:extLst>
          </p:cNvPr>
          <p:cNvSpPr>
            <a:spLocks noGrp="1"/>
          </p:cNvSpPr>
          <p:nvPr>
            <p:ph type="dt" sz="half" idx="10"/>
          </p:nvPr>
        </p:nvSpPr>
        <p:spPr/>
        <p:txBody>
          <a:bodyPr/>
          <a:lstStyle/>
          <a:p>
            <a:fld id="{3A075DB2-4AC7-4128-99BB-E1A1EF9B4614}" type="datetimeFigureOut">
              <a:rPr lang="en-GB" smtClean="0"/>
              <a:t>09/04/2025</a:t>
            </a:fld>
            <a:endParaRPr lang="en-GB"/>
          </a:p>
        </p:txBody>
      </p:sp>
      <p:sp>
        <p:nvSpPr>
          <p:cNvPr id="5" name="Footer Placeholder 4">
            <a:extLst>
              <a:ext uri="{FF2B5EF4-FFF2-40B4-BE49-F238E27FC236}">
                <a16:creationId xmlns:a16="http://schemas.microsoft.com/office/drawing/2014/main" id="{5BB08C85-5553-4B15-B6DF-06FF2BFC45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31E1FB-42BD-4940-A89C-2071E4D986AC}"/>
              </a:ext>
            </a:extLst>
          </p:cNvPr>
          <p:cNvSpPr>
            <a:spLocks noGrp="1"/>
          </p:cNvSpPr>
          <p:nvPr>
            <p:ph type="sldNum" sz="quarter" idx="12"/>
          </p:nvPr>
        </p:nvSpPr>
        <p:spPr/>
        <p:txBody>
          <a:bodyPr/>
          <a:lstStyle/>
          <a:p>
            <a:fld id="{E90484CB-85C2-4DA2-A142-A1C5A606F13E}" type="slidenum">
              <a:rPr lang="en-GB" smtClean="0"/>
              <a:t>‹#›</a:t>
            </a:fld>
            <a:endParaRPr lang="en-GB"/>
          </a:p>
        </p:txBody>
      </p:sp>
    </p:spTree>
    <p:extLst>
      <p:ext uri="{BB962C8B-B14F-4D97-AF65-F5344CB8AC3E}">
        <p14:creationId xmlns:p14="http://schemas.microsoft.com/office/powerpoint/2010/main" val="3611255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B5FC-C01A-4D86-B5F1-E0D91095349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4F1721-EF51-4F62-B3DB-27C9EC132E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8BE131-0B30-46FF-B5C1-D596183DDF03}"/>
              </a:ext>
            </a:extLst>
          </p:cNvPr>
          <p:cNvSpPr>
            <a:spLocks noGrp="1"/>
          </p:cNvSpPr>
          <p:nvPr>
            <p:ph type="dt" sz="half" idx="10"/>
          </p:nvPr>
        </p:nvSpPr>
        <p:spPr/>
        <p:txBody>
          <a:bodyPr/>
          <a:lstStyle/>
          <a:p>
            <a:fld id="{3A075DB2-4AC7-4128-99BB-E1A1EF9B4614}" type="datetimeFigureOut">
              <a:rPr lang="en-GB" smtClean="0"/>
              <a:t>09/04/2025</a:t>
            </a:fld>
            <a:endParaRPr lang="en-GB"/>
          </a:p>
        </p:txBody>
      </p:sp>
      <p:sp>
        <p:nvSpPr>
          <p:cNvPr id="5" name="Footer Placeholder 4">
            <a:extLst>
              <a:ext uri="{FF2B5EF4-FFF2-40B4-BE49-F238E27FC236}">
                <a16:creationId xmlns:a16="http://schemas.microsoft.com/office/drawing/2014/main" id="{D46F65E6-A10F-4BD2-804D-3C711BBF2D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66A37B-EF1E-4F59-8966-D187FA32BBF5}"/>
              </a:ext>
            </a:extLst>
          </p:cNvPr>
          <p:cNvSpPr>
            <a:spLocks noGrp="1"/>
          </p:cNvSpPr>
          <p:nvPr>
            <p:ph type="sldNum" sz="quarter" idx="12"/>
          </p:nvPr>
        </p:nvSpPr>
        <p:spPr/>
        <p:txBody>
          <a:bodyPr/>
          <a:lstStyle/>
          <a:p>
            <a:fld id="{E90484CB-85C2-4DA2-A142-A1C5A606F13E}" type="slidenum">
              <a:rPr lang="en-GB" smtClean="0"/>
              <a:t>‹#›</a:t>
            </a:fld>
            <a:endParaRPr lang="en-GB"/>
          </a:p>
        </p:txBody>
      </p:sp>
    </p:spTree>
    <p:extLst>
      <p:ext uri="{BB962C8B-B14F-4D97-AF65-F5344CB8AC3E}">
        <p14:creationId xmlns:p14="http://schemas.microsoft.com/office/powerpoint/2010/main" val="331465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5CB518-0608-4F7E-9E58-7E4DB1729B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4A044B-70DE-47A7-B78E-8F48BF813A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BCCA5E-46EA-4EAF-B0A4-071ABA09BB6C}"/>
              </a:ext>
            </a:extLst>
          </p:cNvPr>
          <p:cNvSpPr>
            <a:spLocks noGrp="1"/>
          </p:cNvSpPr>
          <p:nvPr>
            <p:ph type="dt" sz="half" idx="10"/>
          </p:nvPr>
        </p:nvSpPr>
        <p:spPr/>
        <p:txBody>
          <a:bodyPr/>
          <a:lstStyle/>
          <a:p>
            <a:fld id="{3A075DB2-4AC7-4128-99BB-E1A1EF9B4614}" type="datetimeFigureOut">
              <a:rPr lang="en-GB" smtClean="0"/>
              <a:t>09/04/2025</a:t>
            </a:fld>
            <a:endParaRPr lang="en-GB"/>
          </a:p>
        </p:txBody>
      </p:sp>
      <p:sp>
        <p:nvSpPr>
          <p:cNvPr id="5" name="Footer Placeholder 4">
            <a:extLst>
              <a:ext uri="{FF2B5EF4-FFF2-40B4-BE49-F238E27FC236}">
                <a16:creationId xmlns:a16="http://schemas.microsoft.com/office/drawing/2014/main" id="{C5444305-41B5-4C00-A298-56982F66C5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3B7B26-5708-485C-BB11-9969519A1854}"/>
              </a:ext>
            </a:extLst>
          </p:cNvPr>
          <p:cNvSpPr>
            <a:spLocks noGrp="1"/>
          </p:cNvSpPr>
          <p:nvPr>
            <p:ph type="sldNum" sz="quarter" idx="12"/>
          </p:nvPr>
        </p:nvSpPr>
        <p:spPr/>
        <p:txBody>
          <a:bodyPr/>
          <a:lstStyle/>
          <a:p>
            <a:fld id="{E90484CB-85C2-4DA2-A142-A1C5A606F13E}" type="slidenum">
              <a:rPr lang="en-GB" smtClean="0"/>
              <a:t>‹#›</a:t>
            </a:fld>
            <a:endParaRPr lang="en-GB"/>
          </a:p>
        </p:txBody>
      </p:sp>
    </p:spTree>
    <p:extLst>
      <p:ext uri="{BB962C8B-B14F-4D97-AF65-F5344CB8AC3E}">
        <p14:creationId xmlns:p14="http://schemas.microsoft.com/office/powerpoint/2010/main" val="979404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Title Slide (Grey)">
    <p:spTree>
      <p:nvGrpSpPr>
        <p:cNvPr id="1" name=""/>
        <p:cNvGrpSpPr/>
        <p:nvPr/>
      </p:nvGrpSpPr>
      <p:grpSpPr>
        <a:xfrm>
          <a:off x="0" y="0"/>
          <a:ext cx="0" cy="0"/>
          <a:chOff x="0" y="0"/>
          <a:chExt cx="0" cy="0"/>
        </a:xfrm>
      </p:grpSpPr>
      <p:sp>
        <p:nvSpPr>
          <p:cNvPr id="26" name="Rectangle 25"/>
          <p:cNvSpPr/>
          <p:nvPr/>
        </p:nvSpPr>
        <p:spPr bwMode="hidden">
          <a:xfrm>
            <a:off x="0" y="457200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a:solidFill>
                <a:srgbClr val="FFFFFF"/>
              </a:solidFill>
            </a:endParaRPr>
          </a:p>
        </p:txBody>
      </p:sp>
      <p:sp>
        <p:nvSpPr>
          <p:cNvPr id="23" name="Rectangle 22"/>
          <p:cNvSpPr/>
          <p:nvPr/>
        </p:nvSpPr>
        <p:spPr bwMode="hidden">
          <a:xfrm>
            <a:off x="0" y="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endParaRPr lang="en-GB" sz="2000">
              <a:solidFill>
                <a:srgbClr val="FFFFFF"/>
              </a:solidFill>
            </a:endParaRPr>
          </a:p>
        </p:txBody>
      </p:sp>
      <p:sp>
        <p:nvSpPr>
          <p:cNvPr id="3083" name="Rectangle 11"/>
          <p:cNvSpPr>
            <a:spLocks noGrp="1" noChangeArrowheads="1"/>
          </p:cNvSpPr>
          <p:nvPr>
            <p:ph type="ctrTitle"/>
          </p:nvPr>
        </p:nvSpPr>
        <p:spPr>
          <a:xfrm>
            <a:off x="566400" y="1143000"/>
            <a:ext cx="1104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3084" name="Rectangle 12"/>
          <p:cNvSpPr>
            <a:spLocks noGrp="1" noChangeArrowheads="1"/>
          </p:cNvSpPr>
          <p:nvPr>
            <p:ph type="subTitle" idx="1"/>
          </p:nvPr>
        </p:nvSpPr>
        <p:spPr>
          <a:xfrm>
            <a:off x="566400" y="4653136"/>
            <a:ext cx="11040000"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10704701"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solidFill>
                  <a:srgbClr val="E0E0E1"/>
                </a:solidFill>
              </a:rPr>
              <a:pPr/>
              <a:t>‹#›</a:t>
            </a:fld>
            <a:endParaRPr lang="en-GB" altLang="en-US" dirty="0">
              <a:solidFill>
                <a:srgbClr val="E0E0E1"/>
              </a:solidFill>
            </a:endParaRPr>
          </a:p>
        </p:txBody>
      </p:sp>
      <p:sp>
        <p:nvSpPr>
          <p:cNvPr id="28" name="TextBox 27"/>
          <p:cNvSpPr txBox="1">
            <a:spLocks noChangeArrowheads="1"/>
          </p:cNvSpPr>
          <p:nvPr/>
        </p:nvSpPr>
        <p:spPr bwMode="auto">
          <a:xfrm>
            <a:off x="2571333" y="6573838"/>
            <a:ext cx="902546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29"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bg2"/>
                </a:solidFill>
                <a:latin typeface="+mn-lt"/>
              </a:defRPr>
            </a:lvl1pPr>
          </a:lstStyle>
          <a:p>
            <a:pPr fontAlgn="base">
              <a:spcBef>
                <a:spcPct val="0"/>
              </a:spcBef>
              <a:spcAft>
                <a:spcPct val="0"/>
              </a:spcAft>
            </a:pPr>
            <a:r>
              <a:rPr lang="en-GB" dirty="0">
                <a:solidFill>
                  <a:srgbClr val="E0E0E1"/>
                </a:solidFill>
              </a:rPr>
              <a:t>Wednesday, 11 June 2014</a:t>
            </a:r>
          </a:p>
        </p:txBody>
      </p:sp>
      <p:pic>
        <p:nvPicPr>
          <p:cNvPr id="32" name="Picture 5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10033001" y="439662"/>
            <a:ext cx="1579033" cy="384326"/>
          </a:xfrm>
          <a:prstGeom prst="rect">
            <a:avLst/>
          </a:prstGeom>
          <a:noFill/>
          <a:ln>
            <a:noFill/>
          </a:ln>
        </p:spPr>
      </p:pic>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2571333" y="6573838"/>
            <a:ext cx="902546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3" name="Text Placeholder 2"/>
          <p:cNvSpPr>
            <a:spLocks noGrp="1"/>
          </p:cNvSpPr>
          <p:nvPr>
            <p:ph type="body" sz="quarter" idx="13" hasCustomPrompt="1"/>
          </p:nvPr>
        </p:nvSpPr>
        <p:spPr>
          <a:xfrm>
            <a:off x="556683" y="0"/>
            <a:ext cx="3811125" cy="824017"/>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8" name="Picture Placeholder 7"/>
          <p:cNvSpPr>
            <a:spLocks noGrp="1"/>
          </p:cNvSpPr>
          <p:nvPr>
            <p:ph type="pic" sz="quarter" idx="16" hasCustomPrompt="1"/>
          </p:nvPr>
        </p:nvSpPr>
        <p:spPr>
          <a:xfrm>
            <a:off x="0" y="2286000"/>
            <a:ext cx="12192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
        <p:nvSpPr>
          <p:cNvPr id="17" name="TextBox 16"/>
          <p:cNvSpPr txBox="1"/>
          <p:nvPr userDrawn="1"/>
        </p:nvSpPr>
        <p:spPr>
          <a:xfrm>
            <a:off x="566400" y="6646908"/>
            <a:ext cx="2688299" cy="123111"/>
          </a:xfrm>
          <a:prstGeom prst="rect">
            <a:avLst/>
          </a:prstGeom>
          <a:noFill/>
        </p:spPr>
        <p:txBody>
          <a:bodyPr wrap="square" lIns="0" tIns="0" rIns="0" bIns="0" rtlCol="0">
            <a:spAutoFit/>
          </a:bodyPr>
          <a:lstStyle/>
          <a:p>
            <a:pPr fontAlgn="base">
              <a:spcBef>
                <a:spcPct val="20000"/>
              </a:spcBef>
              <a:spcAft>
                <a:spcPct val="0"/>
              </a:spcAft>
              <a:buClr>
                <a:srgbClr val="D2002E"/>
              </a:buClr>
              <a:buFont typeface="Arial" charset="0"/>
              <a:buNone/>
              <a:defRPr/>
            </a:pPr>
            <a:r>
              <a:rPr lang="en-GB" sz="800" kern="0" dirty="0">
                <a:solidFill>
                  <a:srgbClr val="E0E0E1"/>
                </a:solidFill>
              </a:rPr>
              <a:t>Copyright University of Reading</a:t>
            </a:r>
          </a:p>
        </p:txBody>
      </p:sp>
    </p:spTree>
    <p:extLst>
      <p:ext uri="{BB962C8B-B14F-4D97-AF65-F5344CB8AC3E}">
        <p14:creationId xmlns:p14="http://schemas.microsoft.com/office/powerpoint/2010/main" val="77097556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a:p>
        </p:txBody>
      </p:sp>
    </p:spTree>
    <p:extLst>
      <p:ext uri="{BB962C8B-B14F-4D97-AF65-F5344CB8AC3E}">
        <p14:creationId xmlns:p14="http://schemas.microsoft.com/office/powerpoint/2010/main" val="279568144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p:cNvSpPr>
            <a:spLocks noGrp="1"/>
          </p:cNvSpPr>
          <p:nvPr>
            <p:ph type="body" sz="quarter" idx="11"/>
          </p:nvPr>
        </p:nvSpPr>
        <p:spPr>
          <a:xfrm>
            <a:off x="1007534" y="6021389"/>
            <a:ext cx="3168253" cy="498475"/>
          </a:xfrm>
        </p:spPr>
        <p:txBody>
          <a:bodyPr/>
          <a:lstStyle>
            <a:lvl1pPr marL="0" indent="0">
              <a:buNone/>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13"/>
          <p:cNvSpPr>
            <a:spLocks noGrp="1" noChangeArrowheads="1"/>
          </p:cNvSpPr>
          <p:nvPr>
            <p:ph type="sldNum" sz="quarter" idx="12"/>
          </p:nvPr>
        </p:nvSpPr>
        <p:spPr>
          <a:ln/>
        </p:spPr>
        <p:txBody>
          <a:bodyPr/>
          <a:lstStyle>
            <a:lvl1pPr>
              <a:defRPr/>
            </a:lvl1pPr>
          </a:lstStyle>
          <a:p>
            <a:pPr>
              <a:defRPr/>
            </a:pPr>
            <a:fld id="{65F16F53-7CE2-498D-B8D8-85018BC54B97}" type="slidenum">
              <a:rPr lang="en-US" altLang="en-US"/>
              <a:pPr>
                <a:defRPr/>
              </a:pPr>
              <a:t>‹#›</a:t>
            </a:fld>
            <a:endParaRPr lang="en-US" altLang="en-US"/>
          </a:p>
        </p:txBody>
      </p:sp>
    </p:spTree>
    <p:extLst>
      <p:ext uri="{BB962C8B-B14F-4D97-AF65-F5344CB8AC3E}">
        <p14:creationId xmlns:p14="http://schemas.microsoft.com/office/powerpoint/2010/main" val="110576577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solidFill>
                  <a:srgbClr val="50535A"/>
                </a:solidFill>
              </a:rPr>
              <a:pPr/>
              <a:t>‹#›</a:t>
            </a:fld>
            <a:endParaRPr lang="en-GB" altLang="en-US">
              <a:solidFill>
                <a:srgbClr val="50535A"/>
              </a:solidFill>
            </a:endParaRPr>
          </a:p>
        </p:txBody>
      </p:sp>
      <p:sp>
        <p:nvSpPr>
          <p:cNvPr id="6" name="Content Placeholder 2"/>
          <p:cNvSpPr>
            <a:spLocks noGrp="1"/>
          </p:cNvSpPr>
          <p:nvPr>
            <p:ph idx="11"/>
          </p:nvPr>
        </p:nvSpPr>
        <p:spPr>
          <a:xfrm>
            <a:off x="566400" y="2214000"/>
            <a:ext cx="5184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2"/>
          </p:nvPr>
        </p:nvSpPr>
        <p:spPr>
          <a:xfrm>
            <a:off x="6108436" y="2214000"/>
            <a:ext cx="5184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156141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530C-AA48-4B04-A5F7-0B776543B1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A86B85-0742-4EE5-95A0-06BF2F33A9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9907F4-5F99-41E9-A24A-02583A00943A}"/>
              </a:ext>
            </a:extLst>
          </p:cNvPr>
          <p:cNvSpPr>
            <a:spLocks noGrp="1"/>
          </p:cNvSpPr>
          <p:nvPr>
            <p:ph type="dt" sz="half" idx="10"/>
          </p:nvPr>
        </p:nvSpPr>
        <p:spPr/>
        <p:txBody>
          <a:bodyPr/>
          <a:lstStyle/>
          <a:p>
            <a:fld id="{3A075DB2-4AC7-4128-99BB-E1A1EF9B4614}" type="datetimeFigureOut">
              <a:rPr lang="en-GB" smtClean="0"/>
              <a:t>09/04/2025</a:t>
            </a:fld>
            <a:endParaRPr lang="en-GB"/>
          </a:p>
        </p:txBody>
      </p:sp>
      <p:sp>
        <p:nvSpPr>
          <p:cNvPr id="5" name="Footer Placeholder 4">
            <a:extLst>
              <a:ext uri="{FF2B5EF4-FFF2-40B4-BE49-F238E27FC236}">
                <a16:creationId xmlns:a16="http://schemas.microsoft.com/office/drawing/2014/main" id="{27B5FE7F-5191-4003-BE6F-AAC4393575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9417AB-030C-4955-AABF-292BEE55E328}"/>
              </a:ext>
            </a:extLst>
          </p:cNvPr>
          <p:cNvSpPr>
            <a:spLocks noGrp="1"/>
          </p:cNvSpPr>
          <p:nvPr>
            <p:ph type="sldNum" sz="quarter" idx="12"/>
          </p:nvPr>
        </p:nvSpPr>
        <p:spPr/>
        <p:txBody>
          <a:bodyPr/>
          <a:lstStyle/>
          <a:p>
            <a:fld id="{E90484CB-85C2-4DA2-A142-A1C5A606F13E}" type="slidenum">
              <a:rPr lang="en-GB" smtClean="0"/>
              <a:t>‹#›</a:t>
            </a:fld>
            <a:endParaRPr lang="en-GB"/>
          </a:p>
        </p:txBody>
      </p:sp>
    </p:spTree>
    <p:extLst>
      <p:ext uri="{BB962C8B-B14F-4D97-AF65-F5344CB8AC3E}">
        <p14:creationId xmlns:p14="http://schemas.microsoft.com/office/powerpoint/2010/main" val="425025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D2049-4AD6-4747-A4B2-8C3A0C920F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10D726-6B8A-45F5-B283-C7158E5690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34C16B-DE78-493B-95CC-B42DB429F57B}"/>
              </a:ext>
            </a:extLst>
          </p:cNvPr>
          <p:cNvSpPr>
            <a:spLocks noGrp="1"/>
          </p:cNvSpPr>
          <p:nvPr>
            <p:ph type="dt" sz="half" idx="10"/>
          </p:nvPr>
        </p:nvSpPr>
        <p:spPr/>
        <p:txBody>
          <a:bodyPr/>
          <a:lstStyle/>
          <a:p>
            <a:fld id="{3A075DB2-4AC7-4128-99BB-E1A1EF9B4614}" type="datetimeFigureOut">
              <a:rPr lang="en-GB" smtClean="0"/>
              <a:t>09/04/2025</a:t>
            </a:fld>
            <a:endParaRPr lang="en-GB"/>
          </a:p>
        </p:txBody>
      </p:sp>
      <p:sp>
        <p:nvSpPr>
          <p:cNvPr id="5" name="Footer Placeholder 4">
            <a:extLst>
              <a:ext uri="{FF2B5EF4-FFF2-40B4-BE49-F238E27FC236}">
                <a16:creationId xmlns:a16="http://schemas.microsoft.com/office/drawing/2014/main" id="{807CE17B-274F-4AF9-A742-C50E06A12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958357-C364-49E1-86AE-79AD3781F5CE}"/>
              </a:ext>
            </a:extLst>
          </p:cNvPr>
          <p:cNvSpPr>
            <a:spLocks noGrp="1"/>
          </p:cNvSpPr>
          <p:nvPr>
            <p:ph type="sldNum" sz="quarter" idx="12"/>
          </p:nvPr>
        </p:nvSpPr>
        <p:spPr/>
        <p:txBody>
          <a:bodyPr/>
          <a:lstStyle/>
          <a:p>
            <a:fld id="{E90484CB-85C2-4DA2-A142-A1C5A606F13E}" type="slidenum">
              <a:rPr lang="en-GB" smtClean="0"/>
              <a:t>‹#›</a:t>
            </a:fld>
            <a:endParaRPr lang="en-GB"/>
          </a:p>
        </p:txBody>
      </p:sp>
    </p:spTree>
    <p:extLst>
      <p:ext uri="{BB962C8B-B14F-4D97-AF65-F5344CB8AC3E}">
        <p14:creationId xmlns:p14="http://schemas.microsoft.com/office/powerpoint/2010/main" val="2082421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48B6-E6D0-4DB6-A47F-5EE156F040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1BA4EF-EB25-4371-9265-1688170289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272A5B-8935-49A4-808E-53976DA7E2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38B222-1B20-4ABF-B656-35F076C76376}"/>
              </a:ext>
            </a:extLst>
          </p:cNvPr>
          <p:cNvSpPr>
            <a:spLocks noGrp="1"/>
          </p:cNvSpPr>
          <p:nvPr>
            <p:ph type="dt" sz="half" idx="10"/>
          </p:nvPr>
        </p:nvSpPr>
        <p:spPr/>
        <p:txBody>
          <a:bodyPr/>
          <a:lstStyle/>
          <a:p>
            <a:fld id="{3A075DB2-4AC7-4128-99BB-E1A1EF9B4614}" type="datetimeFigureOut">
              <a:rPr lang="en-GB" smtClean="0"/>
              <a:t>09/04/2025</a:t>
            </a:fld>
            <a:endParaRPr lang="en-GB"/>
          </a:p>
        </p:txBody>
      </p:sp>
      <p:sp>
        <p:nvSpPr>
          <p:cNvPr id="6" name="Footer Placeholder 5">
            <a:extLst>
              <a:ext uri="{FF2B5EF4-FFF2-40B4-BE49-F238E27FC236}">
                <a16:creationId xmlns:a16="http://schemas.microsoft.com/office/drawing/2014/main" id="{28A859E8-5E71-4DAF-B240-78BCEE7023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B39996-B4D9-4D85-83C6-A1DA5F0E8423}"/>
              </a:ext>
            </a:extLst>
          </p:cNvPr>
          <p:cNvSpPr>
            <a:spLocks noGrp="1"/>
          </p:cNvSpPr>
          <p:nvPr>
            <p:ph type="sldNum" sz="quarter" idx="12"/>
          </p:nvPr>
        </p:nvSpPr>
        <p:spPr/>
        <p:txBody>
          <a:bodyPr/>
          <a:lstStyle/>
          <a:p>
            <a:fld id="{E90484CB-85C2-4DA2-A142-A1C5A606F13E}" type="slidenum">
              <a:rPr lang="en-GB" smtClean="0"/>
              <a:t>‹#›</a:t>
            </a:fld>
            <a:endParaRPr lang="en-GB"/>
          </a:p>
        </p:txBody>
      </p:sp>
    </p:spTree>
    <p:extLst>
      <p:ext uri="{BB962C8B-B14F-4D97-AF65-F5344CB8AC3E}">
        <p14:creationId xmlns:p14="http://schemas.microsoft.com/office/powerpoint/2010/main" val="162192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0A2B4-37D6-4567-B7DE-320B7D6C01C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C554BE-FE7F-425E-8E24-A5B7D4CD9C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44BDA7-BA9C-4A6B-8A49-41C229A8A3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0BBA02-1EEF-4989-9944-B761321A8B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B9235B-A94B-4609-8DC3-4D30D75B85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D2799E-A4E0-455B-9C3F-A4FB8E3803EE}"/>
              </a:ext>
            </a:extLst>
          </p:cNvPr>
          <p:cNvSpPr>
            <a:spLocks noGrp="1"/>
          </p:cNvSpPr>
          <p:nvPr>
            <p:ph type="dt" sz="half" idx="10"/>
          </p:nvPr>
        </p:nvSpPr>
        <p:spPr/>
        <p:txBody>
          <a:bodyPr/>
          <a:lstStyle/>
          <a:p>
            <a:fld id="{3A075DB2-4AC7-4128-99BB-E1A1EF9B4614}" type="datetimeFigureOut">
              <a:rPr lang="en-GB" smtClean="0"/>
              <a:t>09/04/2025</a:t>
            </a:fld>
            <a:endParaRPr lang="en-GB"/>
          </a:p>
        </p:txBody>
      </p:sp>
      <p:sp>
        <p:nvSpPr>
          <p:cNvPr id="8" name="Footer Placeholder 7">
            <a:extLst>
              <a:ext uri="{FF2B5EF4-FFF2-40B4-BE49-F238E27FC236}">
                <a16:creationId xmlns:a16="http://schemas.microsoft.com/office/drawing/2014/main" id="{14627B1B-AEB8-4537-AD4D-0AC79AFBFEA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DB5EC4B-6F89-46BE-8310-73649B5BA9BB}"/>
              </a:ext>
            </a:extLst>
          </p:cNvPr>
          <p:cNvSpPr>
            <a:spLocks noGrp="1"/>
          </p:cNvSpPr>
          <p:nvPr>
            <p:ph type="sldNum" sz="quarter" idx="12"/>
          </p:nvPr>
        </p:nvSpPr>
        <p:spPr/>
        <p:txBody>
          <a:bodyPr/>
          <a:lstStyle/>
          <a:p>
            <a:fld id="{E90484CB-85C2-4DA2-A142-A1C5A606F13E}" type="slidenum">
              <a:rPr lang="en-GB" smtClean="0"/>
              <a:t>‹#›</a:t>
            </a:fld>
            <a:endParaRPr lang="en-GB"/>
          </a:p>
        </p:txBody>
      </p:sp>
    </p:spTree>
    <p:extLst>
      <p:ext uri="{BB962C8B-B14F-4D97-AF65-F5344CB8AC3E}">
        <p14:creationId xmlns:p14="http://schemas.microsoft.com/office/powerpoint/2010/main" val="256917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B83BB-05CB-4B23-976D-6964CCBA46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AC345AA-F0FD-4987-B512-71F0D0961835}"/>
              </a:ext>
            </a:extLst>
          </p:cNvPr>
          <p:cNvSpPr>
            <a:spLocks noGrp="1"/>
          </p:cNvSpPr>
          <p:nvPr>
            <p:ph type="dt" sz="half" idx="10"/>
          </p:nvPr>
        </p:nvSpPr>
        <p:spPr/>
        <p:txBody>
          <a:bodyPr/>
          <a:lstStyle/>
          <a:p>
            <a:fld id="{3A075DB2-4AC7-4128-99BB-E1A1EF9B4614}" type="datetimeFigureOut">
              <a:rPr lang="en-GB" smtClean="0"/>
              <a:t>09/04/2025</a:t>
            </a:fld>
            <a:endParaRPr lang="en-GB"/>
          </a:p>
        </p:txBody>
      </p:sp>
      <p:sp>
        <p:nvSpPr>
          <p:cNvPr id="4" name="Footer Placeholder 3">
            <a:extLst>
              <a:ext uri="{FF2B5EF4-FFF2-40B4-BE49-F238E27FC236}">
                <a16:creationId xmlns:a16="http://schemas.microsoft.com/office/drawing/2014/main" id="{CF92E081-031A-4B4C-ADF2-D337E47CBBC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69E871-9923-4F5B-AF96-665522997808}"/>
              </a:ext>
            </a:extLst>
          </p:cNvPr>
          <p:cNvSpPr>
            <a:spLocks noGrp="1"/>
          </p:cNvSpPr>
          <p:nvPr>
            <p:ph type="sldNum" sz="quarter" idx="12"/>
          </p:nvPr>
        </p:nvSpPr>
        <p:spPr/>
        <p:txBody>
          <a:bodyPr/>
          <a:lstStyle/>
          <a:p>
            <a:fld id="{E90484CB-85C2-4DA2-A142-A1C5A606F13E}" type="slidenum">
              <a:rPr lang="en-GB" smtClean="0"/>
              <a:t>‹#›</a:t>
            </a:fld>
            <a:endParaRPr lang="en-GB"/>
          </a:p>
        </p:txBody>
      </p:sp>
    </p:spTree>
    <p:extLst>
      <p:ext uri="{BB962C8B-B14F-4D97-AF65-F5344CB8AC3E}">
        <p14:creationId xmlns:p14="http://schemas.microsoft.com/office/powerpoint/2010/main" val="2778774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18132C-0F0A-4C5F-874C-21DEF7688444}"/>
              </a:ext>
            </a:extLst>
          </p:cNvPr>
          <p:cNvSpPr>
            <a:spLocks noGrp="1"/>
          </p:cNvSpPr>
          <p:nvPr>
            <p:ph type="dt" sz="half" idx="10"/>
          </p:nvPr>
        </p:nvSpPr>
        <p:spPr/>
        <p:txBody>
          <a:bodyPr/>
          <a:lstStyle/>
          <a:p>
            <a:fld id="{3A075DB2-4AC7-4128-99BB-E1A1EF9B4614}" type="datetimeFigureOut">
              <a:rPr lang="en-GB" smtClean="0"/>
              <a:t>09/04/2025</a:t>
            </a:fld>
            <a:endParaRPr lang="en-GB"/>
          </a:p>
        </p:txBody>
      </p:sp>
      <p:sp>
        <p:nvSpPr>
          <p:cNvPr id="3" name="Footer Placeholder 2">
            <a:extLst>
              <a:ext uri="{FF2B5EF4-FFF2-40B4-BE49-F238E27FC236}">
                <a16:creationId xmlns:a16="http://schemas.microsoft.com/office/drawing/2014/main" id="{54B94108-00AD-49FD-85BD-0BB34EE9C1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AECF06-3FA3-429B-B49E-821937FB2DA1}"/>
              </a:ext>
            </a:extLst>
          </p:cNvPr>
          <p:cNvSpPr>
            <a:spLocks noGrp="1"/>
          </p:cNvSpPr>
          <p:nvPr>
            <p:ph type="sldNum" sz="quarter" idx="12"/>
          </p:nvPr>
        </p:nvSpPr>
        <p:spPr/>
        <p:txBody>
          <a:bodyPr/>
          <a:lstStyle/>
          <a:p>
            <a:fld id="{E90484CB-85C2-4DA2-A142-A1C5A606F13E}" type="slidenum">
              <a:rPr lang="en-GB" smtClean="0"/>
              <a:t>‹#›</a:t>
            </a:fld>
            <a:endParaRPr lang="en-GB"/>
          </a:p>
        </p:txBody>
      </p:sp>
    </p:spTree>
    <p:extLst>
      <p:ext uri="{BB962C8B-B14F-4D97-AF65-F5344CB8AC3E}">
        <p14:creationId xmlns:p14="http://schemas.microsoft.com/office/powerpoint/2010/main" val="316732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CBF06-D190-4A79-A3CE-8066390D17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FBCFC0-CB20-4D9C-8273-30531BBB6B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2AE84B-E016-4154-ACF6-5E3DD71CC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92A285-EBE6-41FE-85E5-B184979DD6EF}"/>
              </a:ext>
            </a:extLst>
          </p:cNvPr>
          <p:cNvSpPr>
            <a:spLocks noGrp="1"/>
          </p:cNvSpPr>
          <p:nvPr>
            <p:ph type="dt" sz="half" idx="10"/>
          </p:nvPr>
        </p:nvSpPr>
        <p:spPr/>
        <p:txBody>
          <a:bodyPr/>
          <a:lstStyle/>
          <a:p>
            <a:fld id="{3A075DB2-4AC7-4128-99BB-E1A1EF9B4614}" type="datetimeFigureOut">
              <a:rPr lang="en-GB" smtClean="0"/>
              <a:t>09/04/2025</a:t>
            </a:fld>
            <a:endParaRPr lang="en-GB"/>
          </a:p>
        </p:txBody>
      </p:sp>
      <p:sp>
        <p:nvSpPr>
          <p:cNvPr id="6" name="Footer Placeholder 5">
            <a:extLst>
              <a:ext uri="{FF2B5EF4-FFF2-40B4-BE49-F238E27FC236}">
                <a16:creationId xmlns:a16="http://schemas.microsoft.com/office/drawing/2014/main" id="{4A02EE13-0DD4-407E-AD32-7133E44F0C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8E4058-74D1-4379-88FA-AE9A5143DEB0}"/>
              </a:ext>
            </a:extLst>
          </p:cNvPr>
          <p:cNvSpPr>
            <a:spLocks noGrp="1"/>
          </p:cNvSpPr>
          <p:nvPr>
            <p:ph type="sldNum" sz="quarter" idx="12"/>
          </p:nvPr>
        </p:nvSpPr>
        <p:spPr/>
        <p:txBody>
          <a:bodyPr/>
          <a:lstStyle/>
          <a:p>
            <a:fld id="{E90484CB-85C2-4DA2-A142-A1C5A606F13E}" type="slidenum">
              <a:rPr lang="en-GB" smtClean="0"/>
              <a:t>‹#›</a:t>
            </a:fld>
            <a:endParaRPr lang="en-GB"/>
          </a:p>
        </p:txBody>
      </p:sp>
    </p:spTree>
    <p:extLst>
      <p:ext uri="{BB962C8B-B14F-4D97-AF65-F5344CB8AC3E}">
        <p14:creationId xmlns:p14="http://schemas.microsoft.com/office/powerpoint/2010/main" val="414473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AB6BE-CA05-49B9-976A-D5F0E6B0D6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588CC-5625-4750-9FF4-41EED4C72F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04E4C5-4640-4AAD-931E-BF052A079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8C512F-0C45-4C81-AA5E-41FD21C07DA8}"/>
              </a:ext>
            </a:extLst>
          </p:cNvPr>
          <p:cNvSpPr>
            <a:spLocks noGrp="1"/>
          </p:cNvSpPr>
          <p:nvPr>
            <p:ph type="dt" sz="half" idx="10"/>
          </p:nvPr>
        </p:nvSpPr>
        <p:spPr/>
        <p:txBody>
          <a:bodyPr/>
          <a:lstStyle/>
          <a:p>
            <a:fld id="{3A075DB2-4AC7-4128-99BB-E1A1EF9B4614}" type="datetimeFigureOut">
              <a:rPr lang="en-GB" smtClean="0"/>
              <a:t>09/04/2025</a:t>
            </a:fld>
            <a:endParaRPr lang="en-GB"/>
          </a:p>
        </p:txBody>
      </p:sp>
      <p:sp>
        <p:nvSpPr>
          <p:cNvPr id="6" name="Footer Placeholder 5">
            <a:extLst>
              <a:ext uri="{FF2B5EF4-FFF2-40B4-BE49-F238E27FC236}">
                <a16:creationId xmlns:a16="http://schemas.microsoft.com/office/drawing/2014/main" id="{39DC7DA6-A1B3-495E-83DA-87DC518DA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27F0DA-24D1-45C7-85F4-8118A70BD697}"/>
              </a:ext>
            </a:extLst>
          </p:cNvPr>
          <p:cNvSpPr>
            <a:spLocks noGrp="1"/>
          </p:cNvSpPr>
          <p:nvPr>
            <p:ph type="sldNum" sz="quarter" idx="12"/>
          </p:nvPr>
        </p:nvSpPr>
        <p:spPr/>
        <p:txBody>
          <a:bodyPr/>
          <a:lstStyle/>
          <a:p>
            <a:fld id="{E90484CB-85C2-4DA2-A142-A1C5A606F13E}" type="slidenum">
              <a:rPr lang="en-GB" smtClean="0"/>
              <a:t>‹#›</a:t>
            </a:fld>
            <a:endParaRPr lang="en-GB"/>
          </a:p>
        </p:txBody>
      </p:sp>
    </p:spTree>
    <p:extLst>
      <p:ext uri="{BB962C8B-B14F-4D97-AF65-F5344CB8AC3E}">
        <p14:creationId xmlns:p14="http://schemas.microsoft.com/office/powerpoint/2010/main" val="1630058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EEE6C6-F611-4C26-93C9-77BD319010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D68C90-01BE-477F-AB8E-9972BC17EA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A0572C-AF81-4AAD-B883-A3884893B7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75DB2-4AC7-4128-99BB-E1A1EF9B4614}" type="datetimeFigureOut">
              <a:rPr lang="en-GB" smtClean="0"/>
              <a:t>09/04/2025</a:t>
            </a:fld>
            <a:endParaRPr lang="en-GB"/>
          </a:p>
        </p:txBody>
      </p:sp>
      <p:sp>
        <p:nvSpPr>
          <p:cNvPr id="5" name="Footer Placeholder 4">
            <a:extLst>
              <a:ext uri="{FF2B5EF4-FFF2-40B4-BE49-F238E27FC236}">
                <a16:creationId xmlns:a16="http://schemas.microsoft.com/office/drawing/2014/main" id="{61122509-F38D-475C-BDDC-5AC9964A8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6F3E4C2-20F6-4DBB-B628-25FB3BE68B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484CB-85C2-4DA2-A142-A1C5A606F13E}" type="slidenum">
              <a:rPr lang="en-GB" smtClean="0"/>
              <a:t>‹#›</a:t>
            </a:fld>
            <a:endParaRPr lang="en-GB"/>
          </a:p>
        </p:txBody>
      </p:sp>
    </p:spTree>
    <p:extLst>
      <p:ext uri="{BB962C8B-B14F-4D97-AF65-F5344CB8AC3E}">
        <p14:creationId xmlns:p14="http://schemas.microsoft.com/office/powerpoint/2010/main" val="292110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4"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8.jpeg"/><Relationship Id="rId7" Type="http://schemas.openxmlformats.org/officeDocument/2006/relationships/diagramColors" Target="../diagrams/colors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32.svg"/></Relationships>
</file>

<file path=ppt/slides/_rels/slide3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74307/ITT_core_content_framework_.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hyperlink" Target="https://niot.org.uk/teacher-mentoring-research"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2812" y="1181125"/>
            <a:ext cx="8280000" cy="919800"/>
          </a:xfrm>
        </p:spPr>
        <p:txBody>
          <a:bodyPr>
            <a:normAutofit/>
          </a:bodyPr>
          <a:lstStyle/>
          <a:p>
            <a:r>
              <a:rPr lang="en-GB" sz="2400" dirty="0"/>
              <a:t>Mentor curriculum 4.2</a:t>
            </a:r>
          </a:p>
        </p:txBody>
      </p:sp>
      <p:sp>
        <p:nvSpPr>
          <p:cNvPr id="3" name="Subtitle 2"/>
          <p:cNvSpPr>
            <a:spLocks noGrp="1"/>
          </p:cNvSpPr>
          <p:nvPr>
            <p:ph type="subTitle" idx="1"/>
          </p:nvPr>
        </p:nvSpPr>
        <p:spPr>
          <a:xfrm>
            <a:off x="382812" y="5647777"/>
            <a:ext cx="11567097" cy="856240"/>
          </a:xfrm>
        </p:spPr>
        <p:txBody>
          <a:bodyPr vert="horz" lIns="91440" tIns="45720" rIns="91440" bIns="45720" rtlCol="0" anchor="t">
            <a:normAutofit fontScale="85000" lnSpcReduction="10000"/>
          </a:bodyPr>
          <a:lstStyle/>
          <a:p>
            <a:pPr>
              <a:lnSpc>
                <a:spcPts val="2400"/>
              </a:lnSpc>
            </a:pPr>
            <a:r>
              <a:rPr lang="en-GB" altLang="en-US" sz="3200" b="1" dirty="0"/>
              <a:t>Mentor Knowledge &amp; Skills: Supporting your RPT Towards Independence</a:t>
            </a:r>
          </a:p>
          <a:p>
            <a:pPr>
              <a:lnSpc>
                <a:spcPts val="2400"/>
              </a:lnSpc>
            </a:pPr>
            <a:r>
              <a:rPr lang="en-GB" altLang="en-US" sz="2400" b="1" dirty="0">
                <a:ea typeface="Calibri"/>
                <a:cs typeface="Calibri"/>
              </a:rPr>
              <a:t>Dr Rachel Roberts</a:t>
            </a:r>
          </a:p>
        </p:txBody>
      </p:sp>
      <p:sp>
        <p:nvSpPr>
          <p:cNvPr id="4" name="Slide Number Placeholder 3"/>
          <p:cNvSpPr>
            <a:spLocks noGrp="1"/>
          </p:cNvSpPr>
          <p:nvPr>
            <p:ph type="sldNum" sz="quarter" idx="4"/>
          </p:nvPr>
        </p:nvSpPr>
        <p:spPr/>
        <p:txBody>
          <a:bodyPr/>
          <a:lstStyle/>
          <a:p>
            <a:fld id="{44C01B32-D1A0-401C-8867-70456BBB1E87}" type="slidenum">
              <a:rPr lang="en-GB" altLang="en-US" smtClean="0">
                <a:solidFill>
                  <a:srgbClr val="E0E0E1"/>
                </a:solidFill>
              </a:rPr>
              <a:pPr/>
              <a:t>1</a:t>
            </a:fld>
            <a:endParaRPr lang="en-GB" altLang="en-US" dirty="0">
              <a:solidFill>
                <a:srgbClr val="E0E0E1"/>
              </a:solidFill>
            </a:endParaRPr>
          </a:p>
        </p:txBody>
      </p:sp>
      <p:sp>
        <p:nvSpPr>
          <p:cNvPr id="5" name="Text Placeholder 4"/>
          <p:cNvSpPr>
            <a:spLocks noGrp="1"/>
          </p:cNvSpPr>
          <p:nvPr>
            <p:ph type="body" sz="quarter" idx="13"/>
          </p:nvPr>
        </p:nvSpPr>
        <p:spPr>
          <a:xfrm>
            <a:off x="382812" y="248666"/>
            <a:ext cx="3146376" cy="651662"/>
          </a:xfrm>
        </p:spPr>
        <p:txBody>
          <a:bodyPr/>
          <a:lstStyle/>
          <a:p>
            <a:r>
              <a:rPr lang="en-GB" dirty="0"/>
              <a:t>ITE Mentor Curriculum</a:t>
            </a:r>
          </a:p>
        </p:txBody>
      </p:sp>
      <p:pic>
        <p:nvPicPr>
          <p:cNvPr id="12" name="Picture Placeholder 11">
            <a:extLst>
              <a:ext uri="{FF2B5EF4-FFF2-40B4-BE49-F238E27FC236}">
                <a16:creationId xmlns:a16="http://schemas.microsoft.com/office/drawing/2014/main" id="{0F282BEC-D1E0-076B-EA54-B90DD6CA4C9E}"/>
              </a:ext>
              <a:ext uri="{C183D7F6-B498-43B3-948B-1728B52AA6E4}">
                <adec:decorative xmlns:adec="http://schemas.microsoft.com/office/drawing/2017/decorative" val="1"/>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t="17027" b="44679"/>
          <a:stretch/>
        </p:blipFill>
        <p:spPr>
          <a:xfrm>
            <a:off x="0" y="2100925"/>
            <a:ext cx="12192000" cy="3246816"/>
          </a:xfrm>
        </p:spPr>
      </p:pic>
    </p:spTree>
    <p:extLst>
      <p:ext uri="{BB962C8B-B14F-4D97-AF65-F5344CB8AC3E}">
        <p14:creationId xmlns:p14="http://schemas.microsoft.com/office/powerpoint/2010/main" val="876323206"/>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B3F2E-00AD-8F32-FB24-5051E9796F28}"/>
              </a:ext>
            </a:extLst>
          </p:cNvPr>
          <p:cNvSpPr>
            <a:spLocks noGrp="1"/>
          </p:cNvSpPr>
          <p:nvPr>
            <p:ph type="title"/>
          </p:nvPr>
        </p:nvSpPr>
        <p:spPr>
          <a:xfrm>
            <a:off x="179882" y="215223"/>
            <a:ext cx="2588223" cy="1325563"/>
          </a:xfrm>
        </p:spPr>
        <p:txBody>
          <a:bodyPr/>
          <a:lstStyle/>
          <a:p>
            <a:r>
              <a:rPr lang="en-GB" dirty="0"/>
              <a:t>Mentoring Roadmap </a:t>
            </a:r>
          </a:p>
        </p:txBody>
      </p:sp>
      <p:sp>
        <p:nvSpPr>
          <p:cNvPr id="3" name="Content Placeholder 2">
            <a:extLst>
              <a:ext uri="{FF2B5EF4-FFF2-40B4-BE49-F238E27FC236}">
                <a16:creationId xmlns:a16="http://schemas.microsoft.com/office/drawing/2014/main" id="{0C94ED42-0F0C-0735-20A6-4B8AD84226C5}"/>
              </a:ext>
            </a:extLst>
          </p:cNvPr>
          <p:cNvSpPr>
            <a:spLocks noGrp="1"/>
          </p:cNvSpPr>
          <p:nvPr>
            <p:ph idx="1"/>
          </p:nvPr>
        </p:nvSpPr>
        <p:spPr>
          <a:xfrm>
            <a:off x="179882" y="6420644"/>
            <a:ext cx="3426423" cy="1604962"/>
          </a:xfrm>
        </p:spPr>
        <p:txBody>
          <a:bodyPr>
            <a:normAutofit/>
          </a:bodyPr>
          <a:lstStyle/>
          <a:p>
            <a:pPr marL="0" indent="0">
              <a:buNone/>
            </a:pPr>
            <a:r>
              <a:rPr lang="en-GB" sz="2000" dirty="0"/>
              <a:t>(Montgomery, 2017, p4)</a:t>
            </a:r>
          </a:p>
        </p:txBody>
      </p:sp>
      <p:pic>
        <p:nvPicPr>
          <p:cNvPr id="5" name="Picture 4">
            <a:extLst>
              <a:ext uri="{FF2B5EF4-FFF2-40B4-BE49-F238E27FC236}">
                <a16:creationId xmlns:a16="http://schemas.microsoft.com/office/drawing/2014/main" id="{BC64A9A9-95A9-D3B3-33F3-8A30BF74FF7F}"/>
              </a:ext>
            </a:extLst>
          </p:cNvPr>
          <p:cNvPicPr>
            <a:picLocks noChangeAspect="1"/>
          </p:cNvPicPr>
          <p:nvPr/>
        </p:nvPicPr>
        <p:blipFill>
          <a:blip r:embed="rId3"/>
          <a:stretch>
            <a:fillRect/>
          </a:stretch>
        </p:blipFill>
        <p:spPr>
          <a:xfrm>
            <a:off x="3036679" y="0"/>
            <a:ext cx="8277225" cy="6858000"/>
          </a:xfrm>
          <a:prstGeom prst="rect">
            <a:avLst/>
          </a:prstGeom>
        </p:spPr>
      </p:pic>
    </p:spTree>
    <p:extLst>
      <p:ext uri="{BB962C8B-B14F-4D97-AF65-F5344CB8AC3E}">
        <p14:creationId xmlns:p14="http://schemas.microsoft.com/office/powerpoint/2010/main" val="3134804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F9696-ED4C-EF00-F986-41A5CC1D457C}"/>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6F745B3B-DB24-7DF4-F754-6377DB5A8867}"/>
              </a:ext>
            </a:extLst>
          </p:cNvPr>
          <p:cNvPicPr>
            <a:picLocks noChangeAspect="1"/>
          </p:cNvPicPr>
          <p:nvPr/>
        </p:nvPicPr>
        <p:blipFill>
          <a:blip r:embed="rId3"/>
          <a:stretch>
            <a:fillRect/>
          </a:stretch>
        </p:blipFill>
        <p:spPr>
          <a:xfrm>
            <a:off x="1642009" y="0"/>
            <a:ext cx="8907981" cy="6773551"/>
          </a:xfrm>
          <a:prstGeom prst="rect">
            <a:avLst/>
          </a:prstGeom>
        </p:spPr>
      </p:pic>
      <p:sp>
        <p:nvSpPr>
          <p:cNvPr id="3" name="Content Placeholder 2">
            <a:extLst>
              <a:ext uri="{FF2B5EF4-FFF2-40B4-BE49-F238E27FC236}">
                <a16:creationId xmlns:a16="http://schemas.microsoft.com/office/drawing/2014/main" id="{457EE0F7-E9EE-C46A-AE02-EB7857E78F00}"/>
              </a:ext>
            </a:extLst>
          </p:cNvPr>
          <p:cNvSpPr>
            <a:spLocks noGrp="1"/>
          </p:cNvSpPr>
          <p:nvPr>
            <p:ph idx="1"/>
          </p:nvPr>
        </p:nvSpPr>
        <p:spPr>
          <a:xfrm>
            <a:off x="9327004" y="6257378"/>
            <a:ext cx="4053590" cy="765514"/>
          </a:xfrm>
        </p:spPr>
        <p:txBody>
          <a:bodyPr>
            <a:normAutofit/>
          </a:bodyPr>
          <a:lstStyle/>
          <a:p>
            <a:pPr marL="0" indent="0">
              <a:buNone/>
            </a:pPr>
            <a:r>
              <a:rPr lang="en-GB" sz="2000" dirty="0"/>
              <a:t>(Montgomery, 2017, p9)</a:t>
            </a:r>
          </a:p>
        </p:txBody>
      </p:sp>
    </p:spTree>
    <p:extLst>
      <p:ext uri="{BB962C8B-B14F-4D97-AF65-F5344CB8AC3E}">
        <p14:creationId xmlns:p14="http://schemas.microsoft.com/office/powerpoint/2010/main" val="238791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c 11">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1127A8-50B2-3DE9-7CEC-AFDEEB753003}"/>
              </a:ext>
            </a:extLst>
          </p:cNvPr>
          <p:cNvSpPr>
            <a:spLocks noGrp="1"/>
          </p:cNvSpPr>
          <p:nvPr>
            <p:ph type="title"/>
          </p:nvPr>
        </p:nvSpPr>
        <p:spPr>
          <a:xfrm>
            <a:off x="7080738" y="647593"/>
            <a:ext cx="4467792" cy="3060541"/>
          </a:xfrm>
        </p:spPr>
        <p:txBody>
          <a:bodyPr vert="horz" lIns="91440" tIns="45720" rIns="91440" bIns="45720" rtlCol="0" anchor="b">
            <a:normAutofit/>
          </a:bodyPr>
          <a:lstStyle/>
          <a:p>
            <a:pPr algn="ctr"/>
            <a:r>
              <a:rPr lang="en-US" kern="1200" dirty="0">
                <a:solidFill>
                  <a:srgbClr val="FFFFFF"/>
                </a:solidFill>
                <a:latin typeface="+mn-lt"/>
                <a:ea typeface="+mn-ea"/>
                <a:cs typeface="+mn-cs"/>
              </a:rPr>
              <a:t>2. Stretching your RPT</a:t>
            </a:r>
            <a:br>
              <a:rPr lang="en-US" kern="1200" dirty="0">
                <a:solidFill>
                  <a:srgbClr val="FFFFFF"/>
                </a:solidFill>
                <a:latin typeface="+mn-lt"/>
                <a:ea typeface="+mn-ea"/>
                <a:cs typeface="+mn-cs"/>
              </a:rPr>
            </a:br>
            <a:endParaRPr lang="en-US" sz="6000"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3937E0BD-B328-C7A3-8FA0-65FD89CEF8AE}"/>
              </a:ext>
            </a:extLst>
          </p:cNvPr>
          <p:cNvSpPr>
            <a:spLocks noGrp="1"/>
          </p:cNvSpPr>
          <p:nvPr>
            <p:ph type="body" idx="1"/>
          </p:nvPr>
        </p:nvSpPr>
        <p:spPr>
          <a:xfrm>
            <a:off x="7080738" y="3800209"/>
            <a:ext cx="4467792" cy="2410198"/>
          </a:xfrm>
        </p:spPr>
        <p:txBody>
          <a:bodyPr vert="horz" lIns="91440" tIns="45720" rIns="91440" bIns="45720" rtlCol="0">
            <a:normAutofit/>
          </a:bodyPr>
          <a:lstStyle/>
          <a:p>
            <a:pPr algn="ctr"/>
            <a:endParaRPr lang="en-US" kern="1200" dirty="0">
              <a:solidFill>
                <a:srgbClr val="FFFFFF"/>
              </a:solidFill>
              <a:latin typeface="+mn-lt"/>
              <a:ea typeface="+mn-ea"/>
              <a:cs typeface="+mn-cs"/>
            </a:endParaRPr>
          </a:p>
        </p:txBody>
      </p:sp>
      <p:sp>
        <p:nvSpPr>
          <p:cNvPr id="14" name="Oval 13">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umbbell">
            <a:extLst>
              <a:ext uri="{FF2B5EF4-FFF2-40B4-BE49-F238E27FC236}">
                <a16:creationId xmlns:a16="http://schemas.microsoft.com/office/drawing/2014/main" id="{AC59C2DC-E77F-AEE8-A94B-0F929B0BBC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3738036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A8FB5-E0F7-41C4-9D93-C59AD72A3045}"/>
              </a:ext>
            </a:extLst>
          </p:cNvPr>
          <p:cNvSpPr>
            <a:spLocks noGrp="1"/>
          </p:cNvSpPr>
          <p:nvPr>
            <p:ph type="title"/>
          </p:nvPr>
        </p:nvSpPr>
        <p:spPr>
          <a:xfrm>
            <a:off x="554819" y="444708"/>
            <a:ext cx="11101624" cy="828000"/>
          </a:xfrm>
        </p:spPr>
        <p:txBody>
          <a:bodyPr>
            <a:normAutofit/>
          </a:bodyPr>
          <a:lstStyle/>
          <a:p>
            <a:r>
              <a:rPr lang="en-GB" b="1" dirty="0"/>
              <a:t>Recognising the successful RPT</a:t>
            </a:r>
            <a:endParaRPr lang="en-GB" b="1" dirty="0">
              <a:ea typeface="Calibri Light"/>
              <a:cs typeface="Calibri Light"/>
            </a:endParaRPr>
          </a:p>
        </p:txBody>
      </p:sp>
      <p:sp>
        <p:nvSpPr>
          <p:cNvPr id="3" name="Content Placeholder 2">
            <a:extLst>
              <a:ext uri="{FF2B5EF4-FFF2-40B4-BE49-F238E27FC236}">
                <a16:creationId xmlns:a16="http://schemas.microsoft.com/office/drawing/2014/main" id="{ABD81369-F05F-491F-BA69-4EACD10AAE97}"/>
              </a:ext>
            </a:extLst>
          </p:cNvPr>
          <p:cNvSpPr>
            <a:spLocks noGrp="1"/>
          </p:cNvSpPr>
          <p:nvPr>
            <p:ph idx="1"/>
          </p:nvPr>
        </p:nvSpPr>
        <p:spPr>
          <a:xfrm>
            <a:off x="554819" y="1852297"/>
            <a:ext cx="4680520" cy="3924464"/>
          </a:xfrm>
        </p:spPr>
        <p:txBody>
          <a:bodyPr>
            <a:normAutofit lnSpcReduction="10000"/>
          </a:bodyPr>
          <a:lstStyle/>
          <a:p>
            <a:r>
              <a:rPr lang="en-GB" dirty="0"/>
              <a:t>What are the signs that you are working with a mentee who will need stretching?</a:t>
            </a:r>
          </a:p>
          <a:p>
            <a:endParaRPr lang="en-GB" dirty="0"/>
          </a:p>
          <a:p>
            <a:endParaRPr lang="en-GB" dirty="0"/>
          </a:p>
          <a:p>
            <a:endParaRPr lang="en-GB" dirty="0"/>
          </a:p>
          <a:p>
            <a:r>
              <a:rPr lang="en-GB" dirty="0"/>
              <a:t>What potential difficulties might you or your colleagues face in doing so?</a:t>
            </a:r>
          </a:p>
        </p:txBody>
      </p:sp>
      <p:sp>
        <p:nvSpPr>
          <p:cNvPr id="4" name="Slide Number Placeholder 3">
            <a:extLst>
              <a:ext uri="{FF2B5EF4-FFF2-40B4-BE49-F238E27FC236}">
                <a16:creationId xmlns:a16="http://schemas.microsoft.com/office/drawing/2014/main" id="{B9B15A39-24F2-4968-94C5-347CC085676A}"/>
              </a:ext>
            </a:extLst>
          </p:cNvPr>
          <p:cNvSpPr>
            <a:spLocks noGrp="1"/>
          </p:cNvSpPr>
          <p:nvPr>
            <p:ph type="sldNum" sz="quarter" idx="10"/>
          </p:nvPr>
        </p:nvSpPr>
        <p:spPr/>
        <p:txBody>
          <a:bodyPr/>
          <a:lstStyle/>
          <a:p>
            <a:fld id="{DCF6A46F-80AB-49F3-8C7E-9717ED945456}" type="slidenum">
              <a:rPr lang="en-GB" altLang="en-US" smtClean="0"/>
              <a:pPr/>
              <a:t>13</a:t>
            </a:fld>
            <a:endParaRPr lang="en-GB" altLang="en-US"/>
          </a:p>
        </p:txBody>
      </p:sp>
      <p:sp>
        <p:nvSpPr>
          <p:cNvPr id="6" name="TextBox 5">
            <a:extLst>
              <a:ext uri="{FF2B5EF4-FFF2-40B4-BE49-F238E27FC236}">
                <a16:creationId xmlns:a16="http://schemas.microsoft.com/office/drawing/2014/main" id="{5AE38452-BCF9-4F82-B167-3D6D93C73C35}"/>
              </a:ext>
            </a:extLst>
          </p:cNvPr>
          <p:cNvSpPr txBox="1"/>
          <p:nvPr/>
        </p:nvSpPr>
        <p:spPr>
          <a:xfrm>
            <a:off x="5903495" y="1833731"/>
            <a:ext cx="5733686" cy="2308324"/>
          </a:xfrm>
          <a:prstGeom prst="rect">
            <a:avLst/>
          </a:prstGeom>
          <a:solidFill>
            <a:schemeClr val="accent2">
              <a:lumMod val="40000"/>
              <a:lumOff val="60000"/>
            </a:schemeClr>
          </a:solidFill>
        </p:spPr>
        <p:txBody>
          <a:bodyPr wrap="square">
            <a:spAutoFit/>
          </a:bodyPr>
          <a:lstStyle/>
          <a:p>
            <a:pPr marL="285750" indent="-285750">
              <a:buFont typeface="Arial" panose="020B0604020202020204" pitchFamily="34" charset="0"/>
              <a:buChar char="•"/>
            </a:pPr>
            <a:r>
              <a:rPr lang="en-GB" dirty="0"/>
              <a:t> lessons are solid very quickly</a:t>
            </a:r>
          </a:p>
          <a:p>
            <a:pPr marL="285750" indent="-285750">
              <a:buFont typeface="Arial" panose="020B0604020202020204" pitchFamily="34" charset="0"/>
              <a:buChar char="•"/>
            </a:pPr>
            <a:r>
              <a:rPr lang="en-GB" dirty="0"/>
              <a:t> lessons might sometimes be as good as more experienced teachers</a:t>
            </a:r>
          </a:p>
          <a:p>
            <a:pPr marL="285750" indent="-285750">
              <a:buFont typeface="Arial" panose="020B0604020202020204" pitchFamily="34" charset="0"/>
              <a:buChar char="•"/>
            </a:pPr>
            <a:r>
              <a:rPr lang="en-GB" dirty="0"/>
              <a:t> pupils are really positive about them</a:t>
            </a:r>
          </a:p>
          <a:p>
            <a:pPr marL="285750" indent="-285750">
              <a:buFont typeface="Arial" panose="020B0604020202020204" pitchFamily="34" charset="0"/>
              <a:buChar char="•"/>
            </a:pPr>
            <a:r>
              <a:rPr lang="en-GB" dirty="0"/>
              <a:t> their planning and teaching often achieves the things that they set out to achieve</a:t>
            </a:r>
          </a:p>
          <a:p>
            <a:pPr marL="285750" indent="-285750">
              <a:buFont typeface="Arial" panose="020B0604020202020204" pitchFamily="34" charset="0"/>
              <a:buChar char="•"/>
            </a:pPr>
            <a:r>
              <a:rPr lang="en-GB" dirty="0"/>
              <a:t>they have been able to draw links between university/best practice and the classroom</a:t>
            </a:r>
          </a:p>
        </p:txBody>
      </p:sp>
      <p:sp>
        <p:nvSpPr>
          <p:cNvPr id="8" name="TextBox 7">
            <a:extLst>
              <a:ext uri="{FF2B5EF4-FFF2-40B4-BE49-F238E27FC236}">
                <a16:creationId xmlns:a16="http://schemas.microsoft.com/office/drawing/2014/main" id="{09621877-1124-459E-869B-67C8D1F175D2}"/>
              </a:ext>
            </a:extLst>
          </p:cNvPr>
          <p:cNvSpPr txBox="1"/>
          <p:nvPr/>
        </p:nvSpPr>
        <p:spPr>
          <a:xfrm>
            <a:off x="5903494" y="4446404"/>
            <a:ext cx="5438273" cy="1200329"/>
          </a:xfrm>
          <a:prstGeom prst="rect">
            <a:avLst/>
          </a:prstGeom>
          <a:solidFill>
            <a:schemeClr val="accent3">
              <a:lumMod val="20000"/>
              <a:lumOff val="80000"/>
            </a:schemeClr>
          </a:solidFill>
        </p:spPr>
        <p:txBody>
          <a:bodyPr wrap="square">
            <a:spAutoFit/>
          </a:bodyPr>
          <a:lstStyle/>
          <a:p>
            <a:pPr marL="285750" indent="-285750">
              <a:buFont typeface="Arial" panose="020B0604020202020204" pitchFamily="34" charset="0"/>
              <a:buChar char="•"/>
            </a:pPr>
            <a:r>
              <a:rPr lang="en-GB" dirty="0"/>
              <a:t>Lack of subject/year group expertise</a:t>
            </a:r>
          </a:p>
          <a:p>
            <a:pPr marL="285750" indent="-285750">
              <a:buFont typeface="Arial" panose="020B0604020202020204" pitchFamily="34" charset="0"/>
              <a:buChar char="•"/>
            </a:pPr>
            <a:r>
              <a:rPr lang="en-GB" dirty="0"/>
              <a:t>Time to support them</a:t>
            </a:r>
          </a:p>
          <a:p>
            <a:pPr marL="285750" indent="-285750">
              <a:buFont typeface="Arial" panose="020B0604020202020204" pitchFamily="34" charset="0"/>
              <a:buChar char="•"/>
            </a:pPr>
            <a:r>
              <a:rPr lang="en-GB" dirty="0"/>
              <a:t>Complacency of the mentee</a:t>
            </a:r>
          </a:p>
          <a:p>
            <a:pPr marL="285750" indent="-285750">
              <a:buFont typeface="Arial" panose="020B0604020202020204" pitchFamily="34" charset="0"/>
              <a:buChar char="•"/>
            </a:pPr>
            <a:r>
              <a:rPr lang="en-GB" dirty="0"/>
              <a:t>Complacency of teachers</a:t>
            </a:r>
          </a:p>
        </p:txBody>
      </p:sp>
    </p:spTree>
    <p:extLst>
      <p:ext uri="{BB962C8B-B14F-4D97-AF65-F5344CB8AC3E}">
        <p14:creationId xmlns:p14="http://schemas.microsoft.com/office/powerpoint/2010/main" val="173094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1000"/>
                                        <p:tgtEl>
                                          <p:spTgt spid="8">
                                            <p:txEl>
                                              <p:pRg st="0" end="0"/>
                                            </p:txEl>
                                          </p:spTgt>
                                        </p:tgtEl>
                                      </p:cBhvr>
                                    </p:animEffect>
                                    <p:anim calcmode="lin" valueType="num">
                                      <p:cBhvr>
                                        <p:cTn id="3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Effect transition="in" filter="fade">
                                      <p:cBhvr>
                                        <p:cTn id="39" dur="1000"/>
                                        <p:tgtEl>
                                          <p:spTgt spid="8">
                                            <p:txEl>
                                              <p:pRg st="1" end="1"/>
                                            </p:txEl>
                                          </p:spTgt>
                                        </p:tgtEl>
                                      </p:cBhvr>
                                    </p:animEffect>
                                    <p:anim calcmode="lin" valueType="num">
                                      <p:cBhvr>
                                        <p:cTn id="4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1" end="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
                                            <p:txEl>
                                              <p:pRg st="2" end="2"/>
                                            </p:txEl>
                                          </p:spTgt>
                                        </p:tgtEl>
                                        <p:attrNameLst>
                                          <p:attrName>style.visibility</p:attrName>
                                        </p:attrNameLst>
                                      </p:cBhvr>
                                      <p:to>
                                        <p:strVal val="visible"/>
                                      </p:to>
                                    </p:set>
                                    <p:animEffect transition="in" filter="fade">
                                      <p:cBhvr>
                                        <p:cTn id="44" dur="1000"/>
                                        <p:tgtEl>
                                          <p:spTgt spid="8">
                                            <p:txEl>
                                              <p:pRg st="2" end="2"/>
                                            </p:txEl>
                                          </p:spTgt>
                                        </p:tgtEl>
                                      </p:cBhvr>
                                    </p:animEffect>
                                    <p:anim calcmode="lin" valueType="num">
                                      <p:cBhvr>
                                        <p:cTn id="4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2" end="2"/>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animEffect transition="in" filter="fade">
                                      <p:cBhvr>
                                        <p:cTn id="49" dur="1000"/>
                                        <p:tgtEl>
                                          <p:spTgt spid="8">
                                            <p:txEl>
                                              <p:pRg st="3" end="3"/>
                                            </p:txEl>
                                          </p:spTgt>
                                        </p:tgtEl>
                                      </p:cBhvr>
                                    </p:animEffect>
                                    <p:anim calcmode="lin" valueType="num">
                                      <p:cBhvr>
                                        <p:cTn id="5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Two interlinked focuses</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14</a:t>
            </a:fld>
            <a:endParaRPr lang="en-GB" altLang="en-US"/>
          </a:p>
        </p:txBody>
      </p:sp>
      <p:sp>
        <p:nvSpPr>
          <p:cNvPr id="5" name="Rectangle 4"/>
          <p:cNvSpPr/>
          <p:nvPr/>
        </p:nvSpPr>
        <p:spPr>
          <a:xfrm>
            <a:off x="2711624" y="3409171"/>
            <a:ext cx="2304884" cy="1569660"/>
          </a:xfrm>
          <a:prstGeom prst="rect">
            <a:avLst/>
          </a:prstGeom>
          <a:solidFill>
            <a:schemeClr val="accent1"/>
          </a:solidFill>
          <a:ln w="38100">
            <a:solidFill>
              <a:schemeClr val="accent1"/>
            </a:solidFill>
          </a:ln>
        </p:spPr>
        <p:txBody>
          <a:bodyPr wrap="square" rtlCol="0" anchor="ctr">
            <a:spAutoFit/>
          </a:bodyPr>
          <a:lstStyle/>
          <a:p>
            <a:pPr algn="ctr"/>
            <a:endParaRPr lang="en-GB" dirty="0">
              <a:solidFill>
                <a:schemeClr val="tx2"/>
              </a:solidFill>
            </a:endParaRPr>
          </a:p>
          <a:p>
            <a:pPr algn="ctr"/>
            <a:endParaRPr lang="en-GB" dirty="0"/>
          </a:p>
          <a:p>
            <a:pPr algn="ctr"/>
            <a:r>
              <a:rPr lang="en-GB" sz="2400" b="1" dirty="0">
                <a:solidFill>
                  <a:schemeClr val="tx2"/>
                </a:solidFill>
              </a:rPr>
              <a:t>Risk-taking</a:t>
            </a:r>
          </a:p>
          <a:p>
            <a:pPr algn="ctr"/>
            <a:endParaRPr lang="en-GB" dirty="0"/>
          </a:p>
          <a:p>
            <a:pPr algn="ctr"/>
            <a:endParaRPr lang="en-GB" dirty="0">
              <a:solidFill>
                <a:schemeClr val="tx2"/>
              </a:solidFill>
            </a:endParaRPr>
          </a:p>
        </p:txBody>
      </p:sp>
      <p:sp>
        <p:nvSpPr>
          <p:cNvPr id="6" name="Rectangle 5"/>
          <p:cNvSpPr/>
          <p:nvPr/>
        </p:nvSpPr>
        <p:spPr>
          <a:xfrm>
            <a:off x="7104112" y="3409171"/>
            <a:ext cx="2304884" cy="1569660"/>
          </a:xfrm>
          <a:prstGeom prst="rect">
            <a:avLst/>
          </a:prstGeom>
          <a:solidFill>
            <a:schemeClr val="accent1"/>
          </a:solidFill>
          <a:ln w="38100">
            <a:solidFill>
              <a:schemeClr val="accent1"/>
            </a:solidFill>
          </a:ln>
        </p:spPr>
        <p:txBody>
          <a:bodyPr wrap="square" rtlCol="0" anchor="ctr">
            <a:spAutoFit/>
          </a:bodyPr>
          <a:lstStyle/>
          <a:p>
            <a:pPr algn="ctr"/>
            <a:endParaRPr lang="en-GB" dirty="0">
              <a:solidFill>
                <a:schemeClr val="tx2"/>
              </a:solidFill>
            </a:endParaRPr>
          </a:p>
          <a:p>
            <a:pPr algn="ctr"/>
            <a:endParaRPr lang="en-GB" dirty="0"/>
          </a:p>
          <a:p>
            <a:pPr algn="ctr"/>
            <a:r>
              <a:rPr lang="en-GB" sz="2400" dirty="0"/>
              <a:t>Target-setting</a:t>
            </a:r>
          </a:p>
          <a:p>
            <a:pPr algn="ctr"/>
            <a:endParaRPr lang="en-GB" dirty="0"/>
          </a:p>
          <a:p>
            <a:pPr algn="ctr"/>
            <a:endParaRPr lang="en-GB" dirty="0">
              <a:solidFill>
                <a:schemeClr val="tx2"/>
              </a:solidFill>
            </a:endParaRPr>
          </a:p>
        </p:txBody>
      </p:sp>
    </p:spTree>
    <p:extLst>
      <p:ext uri="{BB962C8B-B14F-4D97-AF65-F5344CB8AC3E}">
        <p14:creationId xmlns:p14="http://schemas.microsoft.com/office/powerpoint/2010/main" val="2462882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Risk-taking</a:t>
            </a:r>
          </a:p>
        </p:txBody>
      </p:sp>
      <p:sp>
        <p:nvSpPr>
          <p:cNvPr id="3" name="Content Placeholder 2"/>
          <p:cNvSpPr>
            <a:spLocks noGrp="1"/>
          </p:cNvSpPr>
          <p:nvPr>
            <p:ph idx="1"/>
          </p:nvPr>
        </p:nvSpPr>
        <p:spPr/>
        <p:txBody>
          <a:bodyPr>
            <a:normAutofit fontScale="92500" lnSpcReduction="10000"/>
          </a:bodyPr>
          <a:lstStyle/>
          <a:p>
            <a:pPr marL="0" indent="0">
              <a:buNone/>
            </a:pPr>
            <a:endParaRPr lang="en-GB" dirty="0"/>
          </a:p>
          <a:p>
            <a:pPr marL="0" indent="0">
              <a:buNone/>
            </a:pPr>
            <a:r>
              <a:rPr lang="en-GB" dirty="0"/>
              <a:t>What are two most commonly seen interpretations of ‘risk-taking’ when dealing with mentors and their successful mentees?</a:t>
            </a:r>
          </a:p>
          <a:p>
            <a:pPr marL="0" indent="0">
              <a:buNone/>
            </a:pPr>
            <a:endParaRPr lang="en-GB" dirty="0"/>
          </a:p>
          <a:p>
            <a:pPr marL="457200" indent="-457200">
              <a:buAutoNum type="arabicPeriod"/>
            </a:pPr>
            <a:r>
              <a:rPr lang="en-GB" dirty="0"/>
              <a:t>Huge, creative, student-led.</a:t>
            </a:r>
          </a:p>
          <a:p>
            <a:pPr marL="457200" indent="-457200">
              <a:buAutoNum type="arabicPeriod"/>
            </a:pPr>
            <a:endParaRPr lang="en-GB" dirty="0"/>
          </a:p>
          <a:p>
            <a:pPr marL="457200" indent="-457200">
              <a:buAutoNum type="arabicPeriod"/>
            </a:pPr>
            <a:r>
              <a:rPr lang="en-GB" dirty="0"/>
              <a:t>Being left alone.</a:t>
            </a:r>
          </a:p>
          <a:p>
            <a:pPr marL="457200" indent="-457200">
              <a:buAutoNum type="arabicPeriod"/>
            </a:pPr>
            <a:endParaRPr lang="en-GB" dirty="0"/>
          </a:p>
          <a:p>
            <a:pPr marL="457200" indent="-457200">
              <a:buAutoNum type="arabicPeriod"/>
            </a:pPr>
            <a:endParaRPr lang="en-GB" dirty="0"/>
          </a:p>
          <a:p>
            <a:pPr marL="0" indent="0" algn="r">
              <a:buNone/>
            </a:pPr>
            <a:r>
              <a:rPr lang="en-GB" dirty="0"/>
              <a:t>This is not necessarily what we mean at all.</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15</a:t>
            </a:fld>
            <a:endParaRPr lang="en-GB" altLang="en-US"/>
          </a:p>
        </p:txBody>
      </p:sp>
    </p:spTree>
    <p:extLst>
      <p:ext uri="{BB962C8B-B14F-4D97-AF65-F5344CB8AC3E}">
        <p14:creationId xmlns:p14="http://schemas.microsoft.com/office/powerpoint/2010/main" val="208725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1000"/>
                                        <p:tgtEl>
                                          <p:spTgt spid="3">
                                            <p:txEl>
                                              <p:pRg st="8" end="8"/>
                                            </p:txEl>
                                          </p:spTgt>
                                        </p:tgtEl>
                                      </p:cBhvr>
                                    </p:animEffect>
                                    <p:anim calcmode="lin" valueType="num">
                                      <p:cBhvr>
                                        <p:cTn id="1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Risk-taking</a:t>
            </a:r>
          </a:p>
        </p:txBody>
      </p:sp>
      <p:sp>
        <p:nvSpPr>
          <p:cNvPr id="3" name="Content Placeholder 2"/>
          <p:cNvSpPr>
            <a:spLocks noGrp="1"/>
          </p:cNvSpPr>
          <p:nvPr>
            <p:ph idx="1"/>
          </p:nvPr>
        </p:nvSpPr>
        <p:spPr>
          <a:xfrm>
            <a:off x="336883" y="1973179"/>
            <a:ext cx="7459579" cy="4200821"/>
          </a:xfrm>
        </p:spPr>
        <p:txBody>
          <a:bodyPr>
            <a:normAutofit fontScale="92500" lnSpcReduction="10000"/>
          </a:bodyPr>
          <a:lstStyle/>
          <a:p>
            <a:pPr marL="0" indent="0">
              <a:buNone/>
            </a:pPr>
            <a:r>
              <a:rPr lang="en-GB" dirty="0"/>
              <a:t>Support in teaching involves creating a culture where everyone feels that taking risks is part of their everyday profession.</a:t>
            </a:r>
          </a:p>
          <a:p>
            <a:pPr marL="0" indent="0">
              <a:buNone/>
            </a:pPr>
            <a:endParaRPr lang="en-GB" dirty="0"/>
          </a:p>
          <a:p>
            <a:pPr marL="0" indent="0">
              <a:buNone/>
            </a:pPr>
            <a:r>
              <a:rPr lang="en-GB" dirty="0"/>
              <a:t>By risk-taking in this context, we mean: ‘</a:t>
            </a:r>
            <a:r>
              <a:rPr lang="en-GB" i="1" dirty="0"/>
              <a:t>taking a chance on something where success is not guaranteed and, indeed, something that might not work</a:t>
            </a:r>
            <a:r>
              <a:rPr lang="en-GB" dirty="0"/>
              <a:t>’.</a:t>
            </a:r>
          </a:p>
          <a:p>
            <a:pPr marL="0" indent="0">
              <a:buNone/>
            </a:pPr>
            <a:endParaRPr lang="en-GB" dirty="0"/>
          </a:p>
          <a:p>
            <a:pPr marL="0" indent="0">
              <a:buNone/>
            </a:pPr>
            <a:r>
              <a:rPr lang="en-GB" dirty="0"/>
              <a:t>Rationalised risk-taking is a crucial part of learning to teach, because it provides the most fertile opportunities to actually learn. </a:t>
            </a:r>
            <a:r>
              <a:rPr lang="en-GB" sz="2200" dirty="0"/>
              <a:t> (Wiliam, 2016)</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16</a:t>
            </a:fld>
            <a:endParaRPr lang="en-GB" altLang="en-US"/>
          </a:p>
        </p:txBody>
      </p:sp>
      <p:pic>
        <p:nvPicPr>
          <p:cNvPr id="1026" name="Picture 2" descr="Image result for wiliam teacher leader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8781" y="1411500"/>
            <a:ext cx="33337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54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Risk-taking</a:t>
            </a:r>
          </a:p>
        </p:txBody>
      </p:sp>
      <p:sp>
        <p:nvSpPr>
          <p:cNvPr id="3" name="Content Placeholder 2"/>
          <p:cNvSpPr>
            <a:spLocks noGrp="1"/>
          </p:cNvSpPr>
          <p:nvPr>
            <p:ph idx="1"/>
          </p:nvPr>
        </p:nvSpPr>
        <p:spPr>
          <a:xfrm>
            <a:off x="529389" y="2214000"/>
            <a:ext cx="6430707" cy="3960000"/>
          </a:xfrm>
        </p:spPr>
        <p:txBody>
          <a:bodyPr/>
          <a:lstStyle/>
          <a:p>
            <a:pPr marL="457200" indent="-457200">
              <a:buAutoNum type="arabicPeriod"/>
            </a:pPr>
            <a:r>
              <a:rPr lang="en-GB" sz="4000" dirty="0"/>
              <a:t>Lower the stakes</a:t>
            </a:r>
          </a:p>
          <a:p>
            <a:pPr marL="0" indent="0">
              <a:buNone/>
            </a:pPr>
            <a:endParaRPr lang="en-GB" sz="2400" dirty="0"/>
          </a:p>
          <a:p>
            <a:pPr marL="0" indent="0">
              <a:buNone/>
            </a:pPr>
            <a:endParaRPr lang="en-GB" sz="2400" dirty="0"/>
          </a:p>
          <a:p>
            <a:pPr marL="0" indent="0">
              <a:buNone/>
            </a:pPr>
            <a:r>
              <a:rPr lang="en-GB" sz="3200" dirty="0"/>
              <a:t>What constitutes lower stakes in your context?</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17</a:t>
            </a:fld>
            <a:endParaRPr lang="en-GB" altLang="en-US"/>
          </a:p>
        </p:txBody>
      </p:sp>
      <p:pic>
        <p:nvPicPr>
          <p:cNvPr id="1026" name="Picture 2" descr="Image result for wiliam teacher leader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128" y="1474812"/>
            <a:ext cx="33337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944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Risk-taking</a:t>
            </a:r>
          </a:p>
        </p:txBody>
      </p:sp>
      <p:sp>
        <p:nvSpPr>
          <p:cNvPr id="3" name="Content Placeholder 2"/>
          <p:cNvSpPr>
            <a:spLocks noGrp="1"/>
          </p:cNvSpPr>
          <p:nvPr>
            <p:ph idx="1"/>
          </p:nvPr>
        </p:nvSpPr>
        <p:spPr>
          <a:xfrm>
            <a:off x="385011" y="1474812"/>
            <a:ext cx="7042484" cy="4881538"/>
          </a:xfrm>
        </p:spPr>
        <p:txBody>
          <a:bodyPr>
            <a:normAutofit/>
          </a:bodyPr>
          <a:lstStyle/>
          <a:p>
            <a:pPr marL="0" indent="0">
              <a:buNone/>
            </a:pPr>
            <a:r>
              <a:rPr lang="en-GB" sz="3200" dirty="0"/>
              <a:t>2.    Normalise risk-taking as part of practice</a:t>
            </a:r>
          </a:p>
          <a:p>
            <a:pPr marL="0" indent="0">
              <a:buNone/>
            </a:pPr>
            <a:endParaRPr lang="en-GB" sz="3200" dirty="0"/>
          </a:p>
          <a:p>
            <a:pPr marL="0" indent="0">
              <a:buNone/>
            </a:pPr>
            <a:r>
              <a:rPr lang="en-GB" sz="2000" dirty="0"/>
              <a:t>For instance, include in each mentor meeting a section to ask:</a:t>
            </a:r>
          </a:p>
          <a:p>
            <a:pPr>
              <a:buFontTx/>
              <a:buChar char="-"/>
            </a:pPr>
            <a:r>
              <a:rPr lang="en-GB" sz="2000" dirty="0"/>
              <a:t>Tell me one thing you did this week that you were worried wouldn’t work?</a:t>
            </a:r>
          </a:p>
          <a:p>
            <a:pPr>
              <a:buFontTx/>
              <a:buChar char="-"/>
            </a:pPr>
            <a:r>
              <a:rPr lang="en-GB" sz="2000" dirty="0"/>
              <a:t>What did you learn from taking that risk?</a:t>
            </a:r>
          </a:p>
          <a:p>
            <a:pPr>
              <a:buFontTx/>
              <a:buChar char="-"/>
            </a:pPr>
            <a:endParaRPr lang="en-GB" sz="2000" dirty="0"/>
          </a:p>
          <a:p>
            <a:pPr marL="0" indent="0">
              <a:buNone/>
            </a:pPr>
            <a:r>
              <a:rPr lang="en-GB" sz="2000" dirty="0"/>
              <a:t>Help scaffold, and secure justifications/rationale in advance.</a:t>
            </a:r>
          </a:p>
          <a:p>
            <a:pPr marL="0" indent="0">
              <a:buNone/>
            </a:pPr>
            <a:endParaRPr lang="en-GB" sz="2000" dirty="0"/>
          </a:p>
          <a:p>
            <a:pPr marL="0" indent="0">
              <a:buNone/>
            </a:pPr>
            <a:r>
              <a:rPr lang="en-GB" sz="2000" dirty="0"/>
              <a:t>Praise RPTs for the things they want to encourage.</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18</a:t>
            </a:fld>
            <a:endParaRPr lang="en-GB" altLang="en-US"/>
          </a:p>
        </p:txBody>
      </p:sp>
      <p:pic>
        <p:nvPicPr>
          <p:cNvPr id="1026" name="Picture 2" descr="Image result for wiliam teacher leader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3771" y="1186054"/>
            <a:ext cx="33337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63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Risk-taking</a:t>
            </a:r>
          </a:p>
        </p:txBody>
      </p:sp>
      <p:sp>
        <p:nvSpPr>
          <p:cNvPr id="3" name="Content Placeholder 2"/>
          <p:cNvSpPr>
            <a:spLocks noGrp="1"/>
          </p:cNvSpPr>
          <p:nvPr>
            <p:ph idx="1"/>
          </p:nvPr>
        </p:nvSpPr>
        <p:spPr>
          <a:xfrm>
            <a:off x="537094" y="2277312"/>
            <a:ext cx="6200590" cy="3960000"/>
          </a:xfrm>
        </p:spPr>
        <p:txBody>
          <a:bodyPr>
            <a:normAutofit/>
          </a:bodyPr>
          <a:lstStyle/>
          <a:p>
            <a:pPr marL="0" indent="0">
              <a:buNone/>
            </a:pPr>
            <a:r>
              <a:rPr lang="en-GB" sz="3600" dirty="0"/>
              <a:t>3.    Experienced teachers working with the RPT should consider the role they play in normalising risk-taking.</a:t>
            </a:r>
            <a:endParaRPr lang="en-GB" sz="32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19</a:t>
            </a:fld>
            <a:endParaRPr lang="en-GB" altLang="en-US"/>
          </a:p>
        </p:txBody>
      </p:sp>
      <p:pic>
        <p:nvPicPr>
          <p:cNvPr id="1026" name="Picture 2" descr="Image result for wiliam teacher leader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5433" y="1027906"/>
            <a:ext cx="33337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28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39B32-5D27-D66C-7917-0BF9136ABD9E}"/>
              </a:ext>
            </a:extLst>
          </p:cNvPr>
          <p:cNvSpPr>
            <a:spLocks noGrp="1"/>
          </p:cNvSpPr>
          <p:nvPr>
            <p:ph type="title"/>
          </p:nvPr>
        </p:nvSpPr>
        <p:spPr/>
        <p:txBody>
          <a:bodyPr/>
          <a:lstStyle/>
          <a:p>
            <a:r>
              <a:rPr lang="en-GB" dirty="0"/>
              <a:t>Content </a:t>
            </a:r>
          </a:p>
        </p:txBody>
      </p:sp>
      <p:sp>
        <p:nvSpPr>
          <p:cNvPr id="3" name="Content Placeholder 2">
            <a:extLst>
              <a:ext uri="{FF2B5EF4-FFF2-40B4-BE49-F238E27FC236}">
                <a16:creationId xmlns:a16="http://schemas.microsoft.com/office/drawing/2014/main" id="{55D87676-A7B5-56AE-759F-D58B83114B5F}"/>
              </a:ext>
            </a:extLst>
          </p:cNvPr>
          <p:cNvSpPr>
            <a:spLocks noGrp="1"/>
          </p:cNvSpPr>
          <p:nvPr>
            <p:ph idx="1"/>
          </p:nvPr>
        </p:nvSpPr>
        <p:spPr/>
        <p:txBody>
          <a:bodyPr/>
          <a:lstStyle/>
          <a:p>
            <a:pPr marL="514350" indent="-514350">
              <a:buFont typeface="+mj-lt"/>
              <a:buAutoNum type="arabicPeriod"/>
            </a:pPr>
            <a:r>
              <a:rPr lang="en-GB" dirty="0"/>
              <a:t>The development of training and mentoring</a:t>
            </a:r>
          </a:p>
          <a:p>
            <a:pPr marL="514350" indent="-514350">
              <a:buFont typeface="+mj-lt"/>
              <a:buAutoNum type="arabicPeriod"/>
            </a:pPr>
            <a:r>
              <a:rPr lang="en-GB" dirty="0"/>
              <a:t>Stretching your RPT</a:t>
            </a:r>
          </a:p>
          <a:p>
            <a:pPr marL="514350" indent="-514350">
              <a:buFont typeface="+mj-lt"/>
              <a:buAutoNum type="arabicPeriod"/>
            </a:pPr>
            <a:r>
              <a:rPr lang="en-GB" dirty="0"/>
              <a:t>Supporting beyond the first year </a:t>
            </a:r>
          </a:p>
          <a:p>
            <a:pPr marL="514350" indent="-514350">
              <a:buFont typeface="+mj-lt"/>
              <a:buAutoNum type="arabicPeriod"/>
            </a:pPr>
            <a:r>
              <a:rPr lang="en-GB" dirty="0"/>
              <a:t>Successful mentoring </a:t>
            </a:r>
          </a:p>
        </p:txBody>
      </p:sp>
    </p:spTree>
    <p:extLst>
      <p:ext uri="{BB962C8B-B14F-4D97-AF65-F5344CB8AC3E}">
        <p14:creationId xmlns:p14="http://schemas.microsoft.com/office/powerpoint/2010/main" val="1221432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Risk-taking</a:t>
            </a:r>
          </a:p>
        </p:txBody>
      </p:sp>
      <p:sp>
        <p:nvSpPr>
          <p:cNvPr id="3" name="Content Placeholder 2"/>
          <p:cNvSpPr>
            <a:spLocks noGrp="1"/>
          </p:cNvSpPr>
          <p:nvPr>
            <p:ph idx="1"/>
          </p:nvPr>
        </p:nvSpPr>
        <p:spPr>
          <a:xfrm>
            <a:off x="497305" y="2214000"/>
            <a:ext cx="6462791" cy="3960000"/>
          </a:xfrm>
        </p:spPr>
        <p:txBody>
          <a:bodyPr>
            <a:normAutofit lnSpcReduction="10000"/>
          </a:bodyPr>
          <a:lstStyle/>
          <a:p>
            <a:pPr marL="0" indent="0">
              <a:buNone/>
            </a:pPr>
            <a:r>
              <a:rPr lang="en-GB" sz="3200" dirty="0"/>
              <a:t>What might risk-taking look like in your context?</a:t>
            </a:r>
          </a:p>
          <a:p>
            <a:pPr marL="0" indent="0">
              <a:buNone/>
            </a:pPr>
            <a:endParaRPr lang="en-GB" sz="3200" dirty="0"/>
          </a:p>
          <a:p>
            <a:pPr>
              <a:buFontTx/>
              <a:buChar char="-"/>
            </a:pPr>
            <a:r>
              <a:rPr lang="en-GB" sz="3200" dirty="0"/>
              <a:t>Managing new technologies?</a:t>
            </a:r>
          </a:p>
          <a:p>
            <a:pPr>
              <a:buFontTx/>
              <a:buChar char="-"/>
            </a:pPr>
            <a:r>
              <a:rPr lang="en-GB" sz="3200" dirty="0"/>
              <a:t>Allowing for independent learning?</a:t>
            </a:r>
          </a:p>
          <a:p>
            <a:pPr>
              <a:buFontTx/>
              <a:buChar char="-"/>
            </a:pPr>
            <a:r>
              <a:rPr lang="en-GB" sz="3200" dirty="0"/>
              <a:t>Less control over a class?</a:t>
            </a:r>
          </a:p>
          <a:p>
            <a:pPr>
              <a:buFontTx/>
              <a:buChar char="-"/>
            </a:pPr>
            <a:r>
              <a:rPr lang="en-GB" sz="3200" dirty="0"/>
              <a:t>Trying ideas from other trainees? </a:t>
            </a:r>
            <a:r>
              <a:rPr lang="en-GB" sz="2400" dirty="0"/>
              <a:t>(Wright, 2017)</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20</a:t>
            </a:fld>
            <a:endParaRPr lang="en-GB" altLang="en-US"/>
          </a:p>
        </p:txBody>
      </p:sp>
      <p:sp>
        <p:nvSpPr>
          <p:cNvPr id="5" name="AutoShape 2" descr="Image result for how to be a brilliant mento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8033101" y="1027906"/>
            <a:ext cx="3453045" cy="5439992"/>
          </a:xfrm>
          <a:prstGeom prst="rect">
            <a:avLst/>
          </a:prstGeom>
        </p:spPr>
      </p:pic>
    </p:spTree>
    <p:extLst>
      <p:ext uri="{BB962C8B-B14F-4D97-AF65-F5344CB8AC3E}">
        <p14:creationId xmlns:p14="http://schemas.microsoft.com/office/powerpoint/2010/main" val="179702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6F4EFF-5CA7-0432-69B1-EA61F84A7A84}"/>
              </a:ext>
            </a:extLst>
          </p:cNvPr>
          <p:cNvPicPr>
            <a:picLocks noChangeAspect="1"/>
          </p:cNvPicPr>
          <p:nvPr/>
        </p:nvPicPr>
        <p:blipFill>
          <a:blip r:embed="rId3"/>
          <a:stretch>
            <a:fillRect/>
          </a:stretch>
        </p:blipFill>
        <p:spPr>
          <a:xfrm>
            <a:off x="1609099" y="580627"/>
            <a:ext cx="8973802" cy="5696745"/>
          </a:xfrm>
          <a:prstGeom prst="rect">
            <a:avLst/>
          </a:prstGeom>
        </p:spPr>
      </p:pic>
    </p:spTree>
    <p:extLst>
      <p:ext uri="{BB962C8B-B14F-4D97-AF65-F5344CB8AC3E}">
        <p14:creationId xmlns:p14="http://schemas.microsoft.com/office/powerpoint/2010/main" val="77951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RPTs with growth </a:t>
            </a:r>
            <a:r>
              <a:rPr lang="en-GB" dirty="0" err="1"/>
              <a:t>mindset</a:t>
            </a:r>
            <a:r>
              <a:rPr lang="en-GB" dirty="0"/>
              <a:t>:</a:t>
            </a:r>
          </a:p>
        </p:txBody>
      </p:sp>
      <p:sp>
        <p:nvSpPr>
          <p:cNvPr id="3" name="Content Placeholder 2"/>
          <p:cNvSpPr>
            <a:spLocks noGrp="1"/>
          </p:cNvSpPr>
          <p:nvPr>
            <p:ph idx="1"/>
          </p:nvPr>
        </p:nvSpPr>
        <p:spPr/>
        <p:txBody>
          <a:bodyPr/>
          <a:lstStyle/>
          <a:p>
            <a:pPr lvl="0"/>
            <a:r>
              <a:rPr lang="en-GB" dirty="0"/>
              <a:t>They take </a:t>
            </a:r>
            <a:r>
              <a:rPr lang="en-GB" b="1" dirty="0"/>
              <a:t>responsibility</a:t>
            </a:r>
            <a:r>
              <a:rPr lang="en-GB" dirty="0"/>
              <a:t> for improving their practice.</a:t>
            </a:r>
          </a:p>
          <a:p>
            <a:pPr lvl="0"/>
            <a:r>
              <a:rPr lang="en-GB" dirty="0"/>
              <a:t>They see setbacks and feedback as an </a:t>
            </a:r>
            <a:r>
              <a:rPr lang="en-GB" b="1" dirty="0"/>
              <a:t>opportunity to learn</a:t>
            </a:r>
            <a:r>
              <a:rPr lang="en-GB" dirty="0"/>
              <a:t> and grow their skills.</a:t>
            </a:r>
          </a:p>
          <a:p>
            <a:pPr lvl="0"/>
            <a:r>
              <a:rPr lang="en-GB" dirty="0"/>
              <a:t>They </a:t>
            </a:r>
            <a:r>
              <a:rPr lang="en-GB" b="1" dirty="0"/>
              <a:t>actively seek</a:t>
            </a:r>
            <a:r>
              <a:rPr lang="en-GB" dirty="0"/>
              <a:t> learning opportunities and new challenges.</a:t>
            </a:r>
          </a:p>
          <a:p>
            <a:pPr lvl="0"/>
            <a:r>
              <a:rPr lang="en-GB" dirty="0"/>
              <a:t>They have positive and </a:t>
            </a:r>
            <a:r>
              <a:rPr lang="en-GB" b="1" dirty="0"/>
              <a:t>high expectations</a:t>
            </a:r>
            <a:r>
              <a:rPr lang="en-GB" dirty="0"/>
              <a:t> of their students.</a:t>
            </a:r>
          </a:p>
          <a:p>
            <a:pPr lvl="0"/>
            <a:r>
              <a:rPr lang="en-GB" dirty="0"/>
              <a:t>They use </a:t>
            </a:r>
            <a:r>
              <a:rPr lang="en-GB" b="1" dirty="0"/>
              <a:t>growth </a:t>
            </a:r>
            <a:r>
              <a:rPr lang="en-GB" b="1" dirty="0" err="1"/>
              <a:t>mindset</a:t>
            </a:r>
            <a:r>
              <a:rPr lang="en-GB" b="1" dirty="0"/>
              <a:t> language</a:t>
            </a:r>
            <a:r>
              <a:rPr lang="en-GB" dirty="0"/>
              <a:t> when teaching and with themselves.</a:t>
            </a:r>
          </a:p>
          <a:p>
            <a:endParaRPr lang="en-GB" dirty="0"/>
          </a:p>
        </p:txBody>
      </p:sp>
    </p:spTree>
    <p:extLst>
      <p:ext uri="{BB962C8B-B14F-4D97-AF65-F5344CB8AC3E}">
        <p14:creationId xmlns:p14="http://schemas.microsoft.com/office/powerpoint/2010/main" val="407568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45" y="2717800"/>
            <a:ext cx="11579776" cy="4017554"/>
          </a:xfrm>
        </p:spPr>
        <p:txBody>
          <a:bodyPr/>
          <a:lstStyle/>
          <a:p>
            <a:pPr marL="0" indent="0">
              <a:buNone/>
            </a:pPr>
            <a:endParaRPr lang="en-GB" dirty="0"/>
          </a:p>
          <a:p>
            <a:pPr marL="0" indent="0">
              <a:buNone/>
            </a:pPr>
            <a:endParaRPr lang="en-GB" dirty="0"/>
          </a:p>
          <a:p>
            <a:pPr marL="0" indent="0">
              <a:buNone/>
            </a:pPr>
            <a:endParaRPr lang="en-GB" dirty="0"/>
          </a:p>
        </p:txBody>
      </p:sp>
      <p:sp>
        <p:nvSpPr>
          <p:cNvPr id="6" name="Speech Bubble: Rectangle with Corners Rounded 5">
            <a:extLst>
              <a:ext uri="{FF2B5EF4-FFF2-40B4-BE49-F238E27FC236}">
                <a16:creationId xmlns:a16="http://schemas.microsoft.com/office/drawing/2014/main" id="{01EE2F97-F49C-9426-10AA-24A81F8F855E}"/>
              </a:ext>
            </a:extLst>
          </p:cNvPr>
          <p:cNvSpPr/>
          <p:nvPr/>
        </p:nvSpPr>
        <p:spPr>
          <a:xfrm>
            <a:off x="2324100" y="819150"/>
            <a:ext cx="3340100" cy="1752600"/>
          </a:xfrm>
          <a:prstGeom prst="wedgeRoundRectCallout">
            <a:avLst>
              <a:gd name="adj1" fmla="val -122844"/>
              <a:gd name="adj2" fmla="val -5199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GB" sz="2800" dirty="0"/>
              <a:t>I cannot teach without a PowerPoint.</a:t>
            </a:r>
          </a:p>
        </p:txBody>
      </p:sp>
      <p:sp>
        <p:nvSpPr>
          <p:cNvPr id="7" name="Speech Bubble: Rectangle with Corners Rounded 6">
            <a:extLst>
              <a:ext uri="{FF2B5EF4-FFF2-40B4-BE49-F238E27FC236}">
                <a16:creationId xmlns:a16="http://schemas.microsoft.com/office/drawing/2014/main" id="{666B863B-9E66-E377-5C44-AB12E89544EB}"/>
              </a:ext>
            </a:extLst>
          </p:cNvPr>
          <p:cNvSpPr/>
          <p:nvPr/>
        </p:nvSpPr>
        <p:spPr>
          <a:xfrm>
            <a:off x="6223000" y="1244600"/>
            <a:ext cx="3454400" cy="1752600"/>
          </a:xfrm>
          <a:prstGeom prst="wedgeRoundRectCallout">
            <a:avLst>
              <a:gd name="adj1" fmla="val 134443"/>
              <a:gd name="adj2" fmla="val 5597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I must stick to the lesson plan that I spent all weekend crafting.</a:t>
            </a:r>
          </a:p>
          <a:p>
            <a:pPr algn="ctr"/>
            <a:endParaRPr lang="en-GB" dirty="0"/>
          </a:p>
        </p:txBody>
      </p:sp>
      <p:sp>
        <p:nvSpPr>
          <p:cNvPr id="8" name="Speech Bubble: Rectangle with Corners Rounded 7">
            <a:extLst>
              <a:ext uri="{FF2B5EF4-FFF2-40B4-BE49-F238E27FC236}">
                <a16:creationId xmlns:a16="http://schemas.microsoft.com/office/drawing/2014/main" id="{BEEB3338-6BD7-5AF7-EA53-CC1228E14F91}"/>
              </a:ext>
            </a:extLst>
          </p:cNvPr>
          <p:cNvSpPr/>
          <p:nvPr/>
        </p:nvSpPr>
        <p:spPr>
          <a:xfrm>
            <a:off x="154745" y="4178300"/>
            <a:ext cx="4595055" cy="1752600"/>
          </a:xfrm>
          <a:prstGeom prst="wedgeRoundRectCallout">
            <a:avLst>
              <a:gd name="adj1" fmla="val -18898"/>
              <a:gd name="adj2" fmla="val 9655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I’m not a shouty teacher; I’ll never get the students to behave like they do.</a:t>
            </a:r>
          </a:p>
          <a:p>
            <a:pPr algn="ctr"/>
            <a:endParaRPr lang="en-GB" dirty="0"/>
          </a:p>
        </p:txBody>
      </p:sp>
      <p:sp>
        <p:nvSpPr>
          <p:cNvPr id="9" name="Speech Bubble: Rectangle with Corners Rounded 8">
            <a:extLst>
              <a:ext uri="{FF2B5EF4-FFF2-40B4-BE49-F238E27FC236}">
                <a16:creationId xmlns:a16="http://schemas.microsoft.com/office/drawing/2014/main" id="{073F8925-11B5-9E65-22D1-90FE794BD1FC}"/>
              </a:ext>
            </a:extLst>
          </p:cNvPr>
          <p:cNvSpPr/>
          <p:nvPr/>
        </p:nvSpPr>
        <p:spPr>
          <a:xfrm>
            <a:off x="6718300" y="3996327"/>
            <a:ext cx="4222750" cy="1752600"/>
          </a:xfrm>
          <a:prstGeom prst="wedgeRoundRectCallout">
            <a:avLst>
              <a:gd name="adj1" fmla="val 36009"/>
              <a:gd name="adj2" fmla="val 10960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They make it look so easy; I’ll never be able to teach like them.</a:t>
            </a:r>
          </a:p>
          <a:p>
            <a:pPr algn="ctr"/>
            <a:endParaRPr lang="en-GB" dirty="0"/>
          </a:p>
        </p:txBody>
      </p:sp>
    </p:spTree>
    <p:extLst>
      <p:ext uri="{BB962C8B-B14F-4D97-AF65-F5344CB8AC3E}">
        <p14:creationId xmlns:p14="http://schemas.microsoft.com/office/powerpoint/2010/main" val="3144077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1BDF0-DF4A-4A82-8F36-D7E88008928F}"/>
              </a:ext>
            </a:extLst>
          </p:cNvPr>
          <p:cNvSpPr>
            <a:spLocks noGrp="1"/>
          </p:cNvSpPr>
          <p:nvPr>
            <p:ph type="title"/>
          </p:nvPr>
        </p:nvSpPr>
        <p:spPr>
          <a:xfrm>
            <a:off x="416620" y="318722"/>
            <a:ext cx="8280000" cy="828000"/>
          </a:xfrm>
        </p:spPr>
        <p:txBody>
          <a:bodyPr>
            <a:normAutofit fontScale="90000"/>
          </a:bodyPr>
          <a:lstStyle/>
          <a:p>
            <a:r>
              <a:rPr lang="en-GB" dirty="0"/>
              <a:t>The Reflective Cycle </a:t>
            </a:r>
            <a:br>
              <a:rPr lang="en-GB" dirty="0"/>
            </a:br>
            <a:r>
              <a:rPr lang="en-GB" sz="1200" dirty="0"/>
              <a:t>adapted from Gibbs (1988, p. 50)</a:t>
            </a:r>
            <a:br>
              <a:rPr lang="en-GB" sz="1200" dirty="0"/>
            </a:br>
            <a:endParaRPr lang="en-GB" dirty="0"/>
          </a:p>
        </p:txBody>
      </p:sp>
      <p:sp>
        <p:nvSpPr>
          <p:cNvPr id="4" name="Slide Number Placeholder 3">
            <a:extLst>
              <a:ext uri="{FF2B5EF4-FFF2-40B4-BE49-F238E27FC236}">
                <a16:creationId xmlns:a16="http://schemas.microsoft.com/office/drawing/2014/main" id="{A0C0DAB9-098C-4ECD-9422-53D91277E6C6}"/>
              </a:ext>
            </a:extLst>
          </p:cNvPr>
          <p:cNvSpPr>
            <a:spLocks noGrp="1"/>
          </p:cNvSpPr>
          <p:nvPr>
            <p:ph type="sldNum" sz="quarter" idx="10"/>
          </p:nvPr>
        </p:nvSpPr>
        <p:spPr/>
        <p:txBody>
          <a:bodyPr/>
          <a:lstStyle/>
          <a:p>
            <a:fld id="{DCF6A46F-80AB-49F3-8C7E-9717ED945456}" type="slidenum">
              <a:rPr lang="en-GB" altLang="en-US" smtClean="0"/>
              <a:pPr/>
              <a:t>24</a:t>
            </a:fld>
            <a:endParaRPr lang="en-GB" altLang="en-US"/>
          </a:p>
        </p:txBody>
      </p:sp>
      <p:graphicFrame>
        <p:nvGraphicFramePr>
          <p:cNvPr id="5" name="Content Placeholder 4">
            <a:extLst>
              <a:ext uri="{FF2B5EF4-FFF2-40B4-BE49-F238E27FC236}">
                <a16:creationId xmlns:a16="http://schemas.microsoft.com/office/drawing/2014/main" id="{04C26E27-01AF-4542-BD80-1903440771C7}"/>
              </a:ext>
            </a:extLst>
          </p:cNvPr>
          <p:cNvGraphicFramePr>
            <a:graphicFrameLocks noGrp="1"/>
          </p:cNvGraphicFramePr>
          <p:nvPr>
            <p:ph idx="1"/>
            <p:extLst>
              <p:ext uri="{D42A27DB-BD31-4B8C-83A1-F6EECF244321}">
                <p14:modId xmlns:p14="http://schemas.microsoft.com/office/powerpoint/2010/main" val="3765263475"/>
              </p:ext>
            </p:extLst>
          </p:nvPr>
        </p:nvGraphicFramePr>
        <p:xfrm>
          <a:off x="228600" y="990600"/>
          <a:ext cx="11811000" cy="5730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3073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BC1B-81F2-4DD0-BB89-9A099EE52FF9}"/>
              </a:ext>
            </a:extLst>
          </p:cNvPr>
          <p:cNvSpPr>
            <a:spLocks noGrp="1"/>
          </p:cNvSpPr>
          <p:nvPr>
            <p:ph type="title"/>
          </p:nvPr>
        </p:nvSpPr>
        <p:spPr/>
        <p:txBody>
          <a:bodyPr/>
          <a:lstStyle/>
          <a:p>
            <a:endParaRPr lang="en-GB"/>
          </a:p>
        </p:txBody>
      </p:sp>
      <p:graphicFrame>
        <p:nvGraphicFramePr>
          <p:cNvPr id="5" name="Content Placeholder 4">
            <a:extLst>
              <a:ext uri="{FF2B5EF4-FFF2-40B4-BE49-F238E27FC236}">
                <a16:creationId xmlns:a16="http://schemas.microsoft.com/office/drawing/2014/main" id="{61EEFDDD-0DDA-4816-8F07-536FA2DA1173}"/>
              </a:ext>
            </a:extLst>
          </p:cNvPr>
          <p:cNvGraphicFramePr>
            <a:graphicFrameLocks noGrp="1"/>
          </p:cNvGraphicFramePr>
          <p:nvPr>
            <p:ph idx="1"/>
          </p:nvPr>
        </p:nvGraphicFramePr>
        <p:xfrm>
          <a:off x="1199456" y="139494"/>
          <a:ext cx="10297144" cy="6579011"/>
        </p:xfrm>
        <a:graphic>
          <a:graphicData uri="http://schemas.openxmlformats.org/drawingml/2006/table">
            <a:tbl>
              <a:tblPr firstRow="1" firstCol="1" bandRow="1">
                <a:tableStyleId>{6E25E649-3F16-4E02-A733-19D2CDBF48F0}</a:tableStyleId>
              </a:tblPr>
              <a:tblGrid>
                <a:gridCol w="2114592">
                  <a:extLst>
                    <a:ext uri="{9D8B030D-6E8A-4147-A177-3AD203B41FA5}">
                      <a16:colId xmlns:a16="http://schemas.microsoft.com/office/drawing/2014/main" val="4038492332"/>
                    </a:ext>
                  </a:extLst>
                </a:gridCol>
                <a:gridCol w="8182552">
                  <a:extLst>
                    <a:ext uri="{9D8B030D-6E8A-4147-A177-3AD203B41FA5}">
                      <a16:colId xmlns:a16="http://schemas.microsoft.com/office/drawing/2014/main" val="4244431136"/>
                    </a:ext>
                  </a:extLst>
                </a:gridCol>
              </a:tblGrid>
              <a:tr h="1094498">
                <a:tc>
                  <a:txBody>
                    <a:bodyPr/>
                    <a:lstStyle/>
                    <a:p>
                      <a:pPr>
                        <a:lnSpc>
                          <a:spcPct val="107000"/>
                        </a:lnSpc>
                        <a:spcAft>
                          <a:spcPts val="0"/>
                        </a:spcAft>
                      </a:pPr>
                      <a:r>
                        <a:rPr lang="en-GB" sz="2000" dirty="0">
                          <a:effectLst/>
                        </a:rPr>
                        <a:t>Step in Gibbs’ reflective cycle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Example questions/prompts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2680061"/>
                  </a:ext>
                </a:extLst>
              </a:tr>
              <a:tr h="1176613">
                <a:tc>
                  <a:txBody>
                    <a:bodyPr/>
                    <a:lstStyle/>
                    <a:p>
                      <a:pPr>
                        <a:lnSpc>
                          <a:spcPct val="107000"/>
                        </a:lnSpc>
                        <a:spcAft>
                          <a:spcPts val="0"/>
                        </a:spcAft>
                      </a:pPr>
                      <a:r>
                        <a:rPr lang="en-GB" sz="2000">
                          <a:effectLst/>
                        </a:rPr>
                        <a:t>Description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Tell me what happened in your lesson on Tuesday.</a:t>
                      </a:r>
                    </a:p>
                    <a:p>
                      <a:pPr>
                        <a:lnSpc>
                          <a:spcPct val="107000"/>
                        </a:lnSpc>
                        <a:spcAft>
                          <a:spcPts val="0"/>
                        </a:spcAft>
                      </a:pPr>
                      <a:r>
                        <a:rPr lang="en-GB" sz="2000">
                          <a:effectLst/>
                        </a:rPr>
                        <a:t>Can you describe the incident with Joanna in more detail?</a:t>
                      </a:r>
                    </a:p>
                    <a:p>
                      <a:pPr>
                        <a:lnSpc>
                          <a:spcPct val="107000"/>
                        </a:lnSpc>
                        <a:spcAft>
                          <a:spcPts val="0"/>
                        </a:spcAft>
                      </a:pPr>
                      <a:r>
                        <a:rPr lang="en-GB" sz="2000">
                          <a:effectLst/>
                        </a:rPr>
                        <a:t>What were you thinking/feeling at that point?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0890670"/>
                  </a:ext>
                </a:extLst>
              </a:tr>
              <a:tr h="1176613">
                <a:tc>
                  <a:txBody>
                    <a:bodyPr/>
                    <a:lstStyle/>
                    <a:p>
                      <a:pPr>
                        <a:lnSpc>
                          <a:spcPct val="107000"/>
                        </a:lnSpc>
                        <a:spcAft>
                          <a:spcPts val="0"/>
                        </a:spcAft>
                      </a:pPr>
                      <a:r>
                        <a:rPr lang="en-GB" sz="2000">
                          <a:effectLst/>
                        </a:rPr>
                        <a:t>Evaluation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Thinking about what you wanted the pupils to learn, how effective did you think that activity was?</a:t>
                      </a:r>
                    </a:p>
                    <a:p>
                      <a:pPr>
                        <a:lnSpc>
                          <a:spcPct val="107000"/>
                        </a:lnSpc>
                        <a:spcAft>
                          <a:spcPts val="0"/>
                        </a:spcAft>
                      </a:pPr>
                      <a:r>
                        <a:rPr lang="en-GB" sz="2000">
                          <a:effectLst/>
                        </a:rPr>
                        <a:t>What did you find easy/difficult?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5074288"/>
                  </a:ext>
                </a:extLst>
              </a:tr>
              <a:tr h="1176613">
                <a:tc>
                  <a:txBody>
                    <a:bodyPr/>
                    <a:lstStyle/>
                    <a:p>
                      <a:pPr>
                        <a:lnSpc>
                          <a:spcPct val="107000"/>
                        </a:lnSpc>
                        <a:spcAft>
                          <a:spcPts val="0"/>
                        </a:spcAft>
                      </a:pPr>
                      <a:r>
                        <a:rPr lang="en-GB" sz="2000">
                          <a:effectLst/>
                        </a:rPr>
                        <a:t>Analysis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rPr>
                        <a:t>Why do you think your lesson on photosynthesis with Yr7 was difficult?  How was it different to the previous lesson with that class?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3068402"/>
                  </a:ext>
                </a:extLst>
              </a:tr>
              <a:tr h="778061">
                <a:tc>
                  <a:txBody>
                    <a:bodyPr/>
                    <a:lstStyle/>
                    <a:p>
                      <a:pPr>
                        <a:lnSpc>
                          <a:spcPct val="107000"/>
                        </a:lnSpc>
                        <a:spcAft>
                          <a:spcPts val="0"/>
                        </a:spcAft>
                      </a:pPr>
                      <a:r>
                        <a:rPr lang="en-GB" sz="2000">
                          <a:effectLst/>
                        </a:rPr>
                        <a:t>Conclusions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If you were to teach that lesson again, what would you change?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0926381"/>
                  </a:ext>
                </a:extLst>
              </a:tr>
              <a:tr h="1176613">
                <a:tc>
                  <a:txBody>
                    <a:bodyPr/>
                    <a:lstStyle/>
                    <a:p>
                      <a:pPr>
                        <a:lnSpc>
                          <a:spcPct val="107000"/>
                        </a:lnSpc>
                        <a:spcAft>
                          <a:spcPts val="0"/>
                        </a:spcAft>
                      </a:pPr>
                      <a:r>
                        <a:rPr lang="en-GB" sz="2000">
                          <a:effectLst/>
                        </a:rPr>
                        <a:t>Action plan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rPr>
                        <a:t>As you’ve suggested that most of the class found the first activity too easy, let’s think about pitch and pace at the beginning of lessons…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5984034"/>
                  </a:ext>
                </a:extLst>
              </a:tr>
            </a:tbl>
          </a:graphicData>
        </a:graphic>
      </p:graphicFrame>
      <p:sp>
        <p:nvSpPr>
          <p:cNvPr id="4" name="Slide Number Placeholder 3">
            <a:extLst>
              <a:ext uri="{FF2B5EF4-FFF2-40B4-BE49-F238E27FC236}">
                <a16:creationId xmlns:a16="http://schemas.microsoft.com/office/drawing/2014/main" id="{8652107B-4A59-4881-853D-3BD6AA516226}"/>
              </a:ext>
            </a:extLst>
          </p:cNvPr>
          <p:cNvSpPr>
            <a:spLocks noGrp="1"/>
          </p:cNvSpPr>
          <p:nvPr>
            <p:ph type="sldNum" sz="quarter" idx="10"/>
          </p:nvPr>
        </p:nvSpPr>
        <p:spPr/>
        <p:txBody>
          <a:bodyPr/>
          <a:lstStyle/>
          <a:p>
            <a:fld id="{DCF6A46F-80AB-49F3-8C7E-9717ED945456}" type="slidenum">
              <a:rPr lang="en-GB" altLang="en-US" smtClean="0"/>
              <a:pPr/>
              <a:t>25</a:t>
            </a:fld>
            <a:endParaRPr lang="en-GB" altLang="en-US"/>
          </a:p>
        </p:txBody>
      </p:sp>
    </p:spTree>
    <p:extLst>
      <p:ext uri="{BB962C8B-B14F-4D97-AF65-F5344CB8AC3E}">
        <p14:creationId xmlns:p14="http://schemas.microsoft.com/office/powerpoint/2010/main" val="1234399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BF36-1CAC-7009-5C2C-6B1050B2818C}"/>
              </a:ext>
            </a:extLst>
          </p:cNvPr>
          <p:cNvSpPr>
            <a:spLocks noGrp="1"/>
          </p:cNvSpPr>
          <p:nvPr>
            <p:ph type="title"/>
          </p:nvPr>
        </p:nvSpPr>
        <p:spPr>
          <a:xfrm>
            <a:off x="191219" y="365125"/>
            <a:ext cx="11162581" cy="1339940"/>
          </a:xfrm>
        </p:spPr>
        <p:txBody>
          <a:bodyPr/>
          <a:lstStyle/>
          <a:p>
            <a:r>
              <a:rPr lang="en-GB" dirty="0">
                <a:cs typeface="Calibri Light"/>
              </a:rPr>
              <a:t>Using the Supporting Mentoring Conversations Documents</a:t>
            </a:r>
            <a:endParaRPr lang="en-GB" dirty="0"/>
          </a:p>
        </p:txBody>
      </p:sp>
      <p:sp>
        <p:nvSpPr>
          <p:cNvPr id="3" name="Content Placeholder 2">
            <a:extLst>
              <a:ext uri="{FF2B5EF4-FFF2-40B4-BE49-F238E27FC236}">
                <a16:creationId xmlns:a16="http://schemas.microsoft.com/office/drawing/2014/main" id="{DEA1A957-F791-7DD0-F65C-1CB3DDD97C34}"/>
              </a:ext>
            </a:extLst>
          </p:cNvPr>
          <p:cNvSpPr>
            <a:spLocks noGrp="1"/>
          </p:cNvSpPr>
          <p:nvPr>
            <p:ph idx="1"/>
          </p:nvPr>
        </p:nvSpPr>
        <p:spPr>
          <a:xfrm>
            <a:off x="838200" y="2141927"/>
            <a:ext cx="10515600" cy="4351338"/>
          </a:xfrm>
        </p:spPr>
        <p:txBody>
          <a:bodyPr vert="horz" lIns="91440" tIns="45720" rIns="91440" bIns="45720" rtlCol="0" anchor="t">
            <a:normAutofit/>
          </a:bodyPr>
          <a:lstStyle/>
          <a:p>
            <a:r>
              <a:rPr lang="en-GB" dirty="0">
                <a:cs typeface="Calibri"/>
              </a:rPr>
              <a:t>Questions and prompts provided for each curriculum strand, for each of the four stages of trainee development </a:t>
            </a:r>
          </a:p>
          <a:p>
            <a:r>
              <a:rPr lang="en-GB" dirty="0">
                <a:cs typeface="Calibri"/>
              </a:rPr>
              <a:t>Based on the CCF 'Learn how to...' statements allocated to the trainee stage </a:t>
            </a:r>
          </a:p>
          <a:p>
            <a:r>
              <a:rPr lang="en-GB" dirty="0">
                <a:cs typeface="Calibri"/>
              </a:rPr>
              <a:t>Generic questions</a:t>
            </a:r>
          </a:p>
          <a:p>
            <a:r>
              <a:rPr lang="en-GB" dirty="0">
                <a:cs typeface="Calibri"/>
              </a:rPr>
              <a:t>Subject/phase-specific questions</a:t>
            </a:r>
          </a:p>
          <a:p>
            <a:r>
              <a:rPr lang="en-GB" dirty="0">
                <a:cs typeface="Calibri"/>
              </a:rPr>
              <a:t>Personalised by mentors </a:t>
            </a:r>
          </a:p>
          <a:p>
            <a:r>
              <a:rPr lang="en-GB" dirty="0">
                <a:cs typeface="Calibri"/>
              </a:rPr>
              <a:t>To be used weekly</a:t>
            </a:r>
          </a:p>
        </p:txBody>
      </p:sp>
      <p:sp>
        <p:nvSpPr>
          <p:cNvPr id="7" name="TextBox 6">
            <a:extLst>
              <a:ext uri="{FF2B5EF4-FFF2-40B4-BE49-F238E27FC236}">
                <a16:creationId xmlns:a16="http://schemas.microsoft.com/office/drawing/2014/main" id="{1830E1EA-8A55-3AD8-20CF-B113BBAD5A80}"/>
              </a:ext>
            </a:extLst>
          </p:cNvPr>
          <p:cNvSpPr txBox="1"/>
          <p:nvPr/>
        </p:nvSpPr>
        <p:spPr>
          <a:xfrm>
            <a:off x="6269636" y="6311900"/>
            <a:ext cx="6093500" cy="253916"/>
          </a:xfrm>
          <a:prstGeom prst="rect">
            <a:avLst/>
          </a:prstGeom>
          <a:noFill/>
        </p:spPr>
        <p:txBody>
          <a:bodyPr wrap="square" lIns="91440" tIns="45720" rIns="91440" bIns="45720" anchor="t">
            <a:spAutoFit/>
          </a:bodyPr>
          <a:lstStyle/>
          <a:p>
            <a:endParaRPr lang="en-GB" sz="1050" dirty="0">
              <a:cs typeface="Calibri"/>
            </a:endParaRPr>
          </a:p>
        </p:txBody>
      </p:sp>
    </p:spTree>
    <p:extLst>
      <p:ext uri="{BB962C8B-B14F-4D97-AF65-F5344CB8AC3E}">
        <p14:creationId xmlns:p14="http://schemas.microsoft.com/office/powerpoint/2010/main" val="2654549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0A0826-5034-4A2D-2DCC-032DA8DA61A8}"/>
              </a:ext>
            </a:extLst>
          </p:cNvPr>
          <p:cNvSpPr>
            <a:spLocks noGrp="1"/>
          </p:cNvSpPr>
          <p:nvPr>
            <p:ph idx="1"/>
          </p:nvPr>
        </p:nvSpPr>
        <p:spPr>
          <a:xfrm>
            <a:off x="630936" y="2807208"/>
            <a:ext cx="3429000" cy="3410712"/>
          </a:xfrm>
        </p:spPr>
        <p:txBody>
          <a:bodyPr vert="horz" lIns="91440" tIns="45720" rIns="91440" bIns="45720" rtlCol="0" anchor="t">
            <a:normAutofit/>
          </a:bodyPr>
          <a:lstStyle/>
          <a:p>
            <a:pPr marL="0" indent="0" fontAlgn="base">
              <a:buNone/>
            </a:pPr>
            <a:endParaRPr lang="en-GB" sz="2200" u="sng">
              <a:effectLst/>
              <a:latin typeface="Arial"/>
              <a:ea typeface="Times New Roman" panose="02020603050405020304" pitchFamily="18" charset="0"/>
              <a:cs typeface="Times New Roman"/>
            </a:endParaRPr>
          </a:p>
          <a:p>
            <a:endParaRPr lang="en-GB" sz="2200"/>
          </a:p>
        </p:txBody>
      </p:sp>
      <p:sp>
        <p:nvSpPr>
          <p:cNvPr id="5" name="TextBox 4">
            <a:extLst>
              <a:ext uri="{FF2B5EF4-FFF2-40B4-BE49-F238E27FC236}">
                <a16:creationId xmlns:a16="http://schemas.microsoft.com/office/drawing/2014/main" id="{9536FC1A-364B-A3DB-B087-929265C105E9}"/>
              </a:ext>
            </a:extLst>
          </p:cNvPr>
          <p:cNvSpPr txBox="1"/>
          <p:nvPr/>
        </p:nvSpPr>
        <p:spPr>
          <a:xfrm>
            <a:off x="558800" y="34290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b="1" dirty="0">
                <a:cs typeface="Calibri"/>
              </a:rPr>
              <a:t>Supporting Mentoring Conversations </a:t>
            </a:r>
            <a:endParaRPr lang="en-US" b="1">
              <a:cs typeface="Calibri" panose="020F0502020204030204"/>
            </a:endParaRPr>
          </a:p>
        </p:txBody>
      </p:sp>
      <p:pic>
        <p:nvPicPr>
          <p:cNvPr id="7" name="Picture 6">
            <a:extLst>
              <a:ext uri="{FF2B5EF4-FFF2-40B4-BE49-F238E27FC236}">
                <a16:creationId xmlns:a16="http://schemas.microsoft.com/office/drawing/2014/main" id="{E8C898B7-5200-1B60-8786-7FEF5F241CFC}"/>
              </a:ext>
            </a:extLst>
          </p:cNvPr>
          <p:cNvPicPr>
            <a:picLocks noChangeAspect="1"/>
          </p:cNvPicPr>
          <p:nvPr/>
        </p:nvPicPr>
        <p:blipFill rotWithShape="1">
          <a:blip r:embed="rId3"/>
          <a:srcRect t="11585"/>
          <a:stretch/>
        </p:blipFill>
        <p:spPr>
          <a:xfrm>
            <a:off x="4092465" y="-50728"/>
            <a:ext cx="7456257" cy="6908728"/>
          </a:xfrm>
          <a:prstGeom prst="rect">
            <a:avLst/>
          </a:prstGeom>
        </p:spPr>
      </p:pic>
    </p:spTree>
    <p:extLst>
      <p:ext uri="{BB962C8B-B14F-4D97-AF65-F5344CB8AC3E}">
        <p14:creationId xmlns:p14="http://schemas.microsoft.com/office/powerpoint/2010/main" val="3059771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5888-068F-D034-F8F6-64F1BF55A01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003BE1C-4997-1A80-7630-8E822674675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3C6E1BD-3E66-BEDB-2C49-5FDB42AA0929}"/>
              </a:ext>
            </a:extLst>
          </p:cNvPr>
          <p:cNvPicPr>
            <a:picLocks noChangeAspect="1"/>
          </p:cNvPicPr>
          <p:nvPr/>
        </p:nvPicPr>
        <p:blipFill>
          <a:blip r:embed="rId3"/>
          <a:stretch>
            <a:fillRect/>
          </a:stretch>
        </p:blipFill>
        <p:spPr>
          <a:xfrm>
            <a:off x="-95518" y="0"/>
            <a:ext cx="6191518" cy="6858000"/>
          </a:xfrm>
          <a:prstGeom prst="rect">
            <a:avLst/>
          </a:prstGeom>
        </p:spPr>
      </p:pic>
      <p:pic>
        <p:nvPicPr>
          <p:cNvPr id="4" name="Picture 3">
            <a:extLst>
              <a:ext uri="{FF2B5EF4-FFF2-40B4-BE49-F238E27FC236}">
                <a16:creationId xmlns:a16="http://schemas.microsoft.com/office/drawing/2014/main" id="{0CB6852E-EE38-9242-76CC-DA64D2C3E424}"/>
              </a:ext>
            </a:extLst>
          </p:cNvPr>
          <p:cNvPicPr>
            <a:picLocks noChangeAspect="1"/>
          </p:cNvPicPr>
          <p:nvPr/>
        </p:nvPicPr>
        <p:blipFill>
          <a:blip r:embed="rId3"/>
          <a:srcRect l="31896" t="18539" b="73651"/>
          <a:stretch/>
        </p:blipFill>
        <p:spPr>
          <a:xfrm>
            <a:off x="6000481" y="1341540"/>
            <a:ext cx="6191519" cy="8332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F146C102-8F40-4293-F588-869ED2B9E099}"/>
              </a:ext>
            </a:extLst>
          </p:cNvPr>
          <p:cNvPicPr>
            <a:picLocks noChangeAspect="1"/>
          </p:cNvPicPr>
          <p:nvPr/>
        </p:nvPicPr>
        <p:blipFill>
          <a:blip r:embed="rId3"/>
          <a:srcRect l="30489" t="63365" b="19873"/>
          <a:stretch/>
        </p:blipFill>
        <p:spPr>
          <a:xfrm>
            <a:off x="6000481" y="3555273"/>
            <a:ext cx="6251897" cy="1669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28295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8FB75-9C61-F513-BDBE-53651C773538}"/>
              </a:ext>
            </a:extLst>
          </p:cNvPr>
          <p:cNvSpPr>
            <a:spLocks noGrp="1"/>
          </p:cNvSpPr>
          <p:nvPr>
            <p:ph type="title"/>
          </p:nvPr>
        </p:nvSpPr>
        <p:spPr/>
        <p:txBody>
          <a:bodyPr>
            <a:noAutofit/>
          </a:bodyPr>
          <a:lstStyle/>
          <a:p>
            <a:pPr>
              <a:lnSpc>
                <a:spcPct val="107000"/>
              </a:lnSpc>
              <a:spcAft>
                <a:spcPts val="800"/>
              </a:spcAft>
            </a:pPr>
            <a:r>
              <a:rPr lang="en-GB" sz="4000" b="1" kern="100" dirty="0">
                <a:effectLst/>
                <a:latin typeface="Aptos" panose="020B0004020202020204" pitchFamily="34" charset="0"/>
                <a:ea typeface="Aptos" panose="020B0004020202020204" pitchFamily="34" charset="0"/>
                <a:cs typeface="Arial" panose="020B0604020202020204" pitchFamily="34" charset="0"/>
              </a:rPr>
              <a:t>Secondary ITE Target and Strategy Bank</a:t>
            </a:r>
            <a:endParaRPr lang="en-GB" sz="8000" b="1" dirty="0"/>
          </a:p>
        </p:txBody>
      </p:sp>
      <p:sp>
        <p:nvSpPr>
          <p:cNvPr id="3" name="Content Placeholder 2">
            <a:extLst>
              <a:ext uri="{FF2B5EF4-FFF2-40B4-BE49-F238E27FC236}">
                <a16:creationId xmlns:a16="http://schemas.microsoft.com/office/drawing/2014/main" id="{B3FDF2BF-155F-0D25-72A6-1EA00D604EDD}"/>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97EDCE05-616B-EC66-59E7-3BE975194662}"/>
              </a:ext>
            </a:extLst>
          </p:cNvPr>
          <p:cNvPicPr>
            <a:picLocks noChangeAspect="1"/>
          </p:cNvPicPr>
          <p:nvPr/>
        </p:nvPicPr>
        <p:blipFill>
          <a:blip r:embed="rId3"/>
          <a:stretch>
            <a:fillRect/>
          </a:stretch>
        </p:blipFill>
        <p:spPr>
          <a:xfrm>
            <a:off x="0" y="1690688"/>
            <a:ext cx="12192000" cy="4418524"/>
          </a:xfrm>
          <a:prstGeom prst="rect">
            <a:avLst/>
          </a:prstGeom>
        </p:spPr>
      </p:pic>
    </p:spTree>
    <p:extLst>
      <p:ext uri="{BB962C8B-B14F-4D97-AF65-F5344CB8AC3E}">
        <p14:creationId xmlns:p14="http://schemas.microsoft.com/office/powerpoint/2010/main" val="4224432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Arc 25">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8F3B8F9-9F1C-A654-8DEC-3702DA600D0F}"/>
              </a:ext>
            </a:extLst>
          </p:cNvPr>
          <p:cNvSpPr>
            <a:spLocks noGrp="1"/>
          </p:cNvSpPr>
          <p:nvPr>
            <p:ph type="title"/>
          </p:nvPr>
        </p:nvSpPr>
        <p:spPr>
          <a:xfrm>
            <a:off x="7080738" y="647593"/>
            <a:ext cx="4467792" cy="3060541"/>
          </a:xfrm>
        </p:spPr>
        <p:txBody>
          <a:bodyPr vert="horz" lIns="91440" tIns="45720" rIns="91440" bIns="45720" rtlCol="0" anchor="b">
            <a:normAutofit fontScale="90000"/>
          </a:bodyPr>
          <a:lstStyle/>
          <a:p>
            <a:pPr algn="ctr"/>
            <a:r>
              <a:rPr lang="en-US" kern="1200" dirty="0">
                <a:solidFill>
                  <a:srgbClr val="FFFFFF"/>
                </a:solidFill>
                <a:latin typeface="+mn-lt"/>
                <a:ea typeface="+mn-ea"/>
                <a:cs typeface="+mn-cs"/>
              </a:rPr>
              <a:t>1. The development of training and mentoring</a:t>
            </a:r>
            <a:endParaRPr lang="en-US" sz="6000" kern="1200" dirty="0">
              <a:solidFill>
                <a:srgbClr val="FFFFFF"/>
              </a:solidFill>
              <a:latin typeface="+mj-lt"/>
              <a:ea typeface="+mj-ea"/>
              <a:cs typeface="+mj-cs"/>
            </a:endParaRPr>
          </a:p>
        </p:txBody>
      </p:sp>
      <p:sp>
        <p:nvSpPr>
          <p:cNvPr id="5" name="Text Placeholder 4">
            <a:extLst>
              <a:ext uri="{FF2B5EF4-FFF2-40B4-BE49-F238E27FC236}">
                <a16:creationId xmlns:a16="http://schemas.microsoft.com/office/drawing/2014/main" id="{7893E2C5-0D23-394D-6670-3A7FD84E440E}"/>
              </a:ext>
            </a:extLst>
          </p:cNvPr>
          <p:cNvSpPr>
            <a:spLocks noGrp="1"/>
          </p:cNvSpPr>
          <p:nvPr>
            <p:ph type="body" idx="1"/>
          </p:nvPr>
        </p:nvSpPr>
        <p:spPr>
          <a:xfrm>
            <a:off x="7080738" y="3800209"/>
            <a:ext cx="4467792" cy="2410198"/>
          </a:xfrm>
        </p:spPr>
        <p:txBody>
          <a:bodyPr vert="horz" lIns="91440" tIns="45720" rIns="91440" bIns="45720" rtlCol="0">
            <a:normAutofit/>
          </a:bodyPr>
          <a:lstStyle/>
          <a:p>
            <a:pPr algn="ctr"/>
            <a:endParaRPr lang="en-US" kern="1200" dirty="0">
              <a:solidFill>
                <a:srgbClr val="FFFFFF"/>
              </a:solidFill>
              <a:latin typeface="+mn-lt"/>
              <a:ea typeface="+mn-ea"/>
              <a:cs typeface="+mn-cs"/>
            </a:endParaRPr>
          </a:p>
        </p:txBody>
      </p:sp>
      <p:sp>
        <p:nvSpPr>
          <p:cNvPr id="28" name="Oval 27">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Teacher">
            <a:extLst>
              <a:ext uri="{FF2B5EF4-FFF2-40B4-BE49-F238E27FC236}">
                <a16:creationId xmlns:a16="http://schemas.microsoft.com/office/drawing/2014/main" id="{E0142D02-0057-8B5C-1EF4-530451AFE8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1083830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590844-DE2B-B798-1B85-16E6B112302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Unseen Observations </a:t>
            </a:r>
          </a:p>
        </p:txBody>
      </p:sp>
      <p:pic>
        <p:nvPicPr>
          <p:cNvPr id="5" name="Picture 5" descr="Diagram&#10;&#10;Description automatically generated">
            <a:extLst>
              <a:ext uri="{FF2B5EF4-FFF2-40B4-BE49-F238E27FC236}">
                <a16:creationId xmlns:a16="http://schemas.microsoft.com/office/drawing/2014/main" id="{ABEB8B74-7C66-2631-203B-7A67299436FE}"/>
              </a:ext>
            </a:extLst>
          </p:cNvPr>
          <p:cNvPicPr>
            <a:picLocks noGrp="1" noChangeAspect="1"/>
          </p:cNvPicPr>
          <p:nvPr>
            <p:ph idx="1"/>
          </p:nvPr>
        </p:nvPicPr>
        <p:blipFill>
          <a:blip r:embed="rId3"/>
          <a:stretch>
            <a:fillRect/>
          </a:stretch>
        </p:blipFill>
        <p:spPr>
          <a:xfrm>
            <a:off x="4156428" y="673637"/>
            <a:ext cx="7401588" cy="5085064"/>
          </a:xfrm>
          <a:prstGeom prst="rect">
            <a:avLst/>
          </a:prstGeom>
        </p:spPr>
      </p:pic>
      <p:sp>
        <p:nvSpPr>
          <p:cNvPr id="6" name="TextBox 5">
            <a:extLst>
              <a:ext uri="{FF2B5EF4-FFF2-40B4-BE49-F238E27FC236}">
                <a16:creationId xmlns:a16="http://schemas.microsoft.com/office/drawing/2014/main" id="{93799F14-DED1-756C-2292-C0A2DD87D888}"/>
              </a:ext>
            </a:extLst>
          </p:cNvPr>
          <p:cNvSpPr txBox="1"/>
          <p:nvPr/>
        </p:nvSpPr>
        <p:spPr>
          <a:xfrm>
            <a:off x="9445624" y="599193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(O'Leary, 2020, p148)</a:t>
            </a:r>
            <a:endParaRPr lang="en-US" dirty="0"/>
          </a:p>
        </p:txBody>
      </p:sp>
    </p:spTree>
    <p:extLst>
      <p:ext uri="{BB962C8B-B14F-4D97-AF65-F5344CB8AC3E}">
        <p14:creationId xmlns:p14="http://schemas.microsoft.com/office/powerpoint/2010/main" val="4025913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c 11">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127DA8-CE0E-4370-03B2-657F260015B1}"/>
              </a:ext>
            </a:extLst>
          </p:cNvPr>
          <p:cNvSpPr>
            <a:spLocks noGrp="1"/>
          </p:cNvSpPr>
          <p:nvPr>
            <p:ph type="title"/>
          </p:nvPr>
        </p:nvSpPr>
        <p:spPr>
          <a:xfrm>
            <a:off x="7080738" y="647593"/>
            <a:ext cx="4467792" cy="3060541"/>
          </a:xfrm>
        </p:spPr>
        <p:txBody>
          <a:bodyPr vert="horz" lIns="91440" tIns="45720" rIns="91440" bIns="45720" rtlCol="0" anchor="b">
            <a:noAutofit/>
          </a:bodyPr>
          <a:lstStyle/>
          <a:p>
            <a:pPr algn="ctr"/>
            <a:r>
              <a:rPr lang="en-US" sz="4000" kern="1200" dirty="0">
                <a:solidFill>
                  <a:srgbClr val="FFFFFF"/>
                </a:solidFill>
                <a:latin typeface="+mn-lt"/>
                <a:ea typeface="+mn-ea"/>
                <a:cs typeface="+mn-cs"/>
              </a:rPr>
              <a:t>3. Supporting beyond the first year </a:t>
            </a:r>
            <a:endParaRPr lang="en-US" sz="4000"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5878859A-E6F4-24F8-59DC-31930E3D1423}"/>
              </a:ext>
            </a:extLst>
          </p:cNvPr>
          <p:cNvSpPr>
            <a:spLocks noGrp="1"/>
          </p:cNvSpPr>
          <p:nvPr>
            <p:ph type="body" idx="1"/>
          </p:nvPr>
        </p:nvSpPr>
        <p:spPr>
          <a:xfrm>
            <a:off x="7080738" y="3800209"/>
            <a:ext cx="4467792" cy="2410198"/>
          </a:xfrm>
        </p:spPr>
        <p:txBody>
          <a:bodyPr vert="horz" lIns="91440" tIns="45720" rIns="91440" bIns="45720" rtlCol="0">
            <a:normAutofit/>
          </a:bodyPr>
          <a:lstStyle/>
          <a:p>
            <a:pPr algn="ctr"/>
            <a:endParaRPr lang="en-US" kern="1200" dirty="0">
              <a:solidFill>
                <a:srgbClr val="FFFFFF"/>
              </a:solidFill>
              <a:latin typeface="+mn-lt"/>
              <a:ea typeface="+mn-ea"/>
              <a:cs typeface="+mn-cs"/>
            </a:endParaRPr>
          </a:p>
        </p:txBody>
      </p:sp>
      <p:sp>
        <p:nvSpPr>
          <p:cNvPr id="14" name="Oval 13">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assroom">
            <a:extLst>
              <a:ext uri="{FF2B5EF4-FFF2-40B4-BE49-F238E27FC236}">
                <a16:creationId xmlns:a16="http://schemas.microsoft.com/office/drawing/2014/main" id="{63B590E8-EDF8-8D46-D448-A96B6B69BC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2026307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8744A2-DD7D-9EF6-61C7-2F902D178F15}"/>
              </a:ext>
            </a:extLst>
          </p:cNvPr>
          <p:cNvSpPr>
            <a:spLocks noGrp="1"/>
          </p:cNvSpPr>
          <p:nvPr>
            <p:ph type="title"/>
          </p:nvPr>
        </p:nvSpPr>
        <p:spPr>
          <a:xfrm>
            <a:off x="400050" y="147638"/>
            <a:ext cx="10515600" cy="853841"/>
          </a:xfrm>
        </p:spPr>
        <p:txBody>
          <a:bodyPr/>
          <a:lstStyle/>
          <a:p>
            <a:r>
              <a:rPr lang="en-GB" dirty="0"/>
              <a:t>Beyond the first year </a:t>
            </a:r>
          </a:p>
        </p:txBody>
      </p:sp>
      <p:sp>
        <p:nvSpPr>
          <p:cNvPr id="5" name="Content Placeholder 4">
            <a:extLst>
              <a:ext uri="{FF2B5EF4-FFF2-40B4-BE49-F238E27FC236}">
                <a16:creationId xmlns:a16="http://schemas.microsoft.com/office/drawing/2014/main" id="{4C66E8E1-94D8-7786-F522-6BF86176A3F3}"/>
              </a:ext>
            </a:extLst>
          </p:cNvPr>
          <p:cNvSpPr>
            <a:spLocks noGrp="1"/>
          </p:cNvSpPr>
          <p:nvPr>
            <p:ph idx="1"/>
          </p:nvPr>
        </p:nvSpPr>
        <p:spPr/>
        <p:txBody>
          <a:bodyPr>
            <a:normAutofit/>
          </a:bodyPr>
          <a:lstStyle/>
          <a:p>
            <a:pPr lvl="1"/>
            <a:endParaRPr lang="en-GB" dirty="0"/>
          </a:p>
          <a:p>
            <a:pPr lvl="1"/>
            <a:endParaRPr lang="en-GB" dirty="0"/>
          </a:p>
        </p:txBody>
      </p:sp>
      <p:pic>
        <p:nvPicPr>
          <p:cNvPr id="3" name="Picture 2">
            <a:extLst>
              <a:ext uri="{FF2B5EF4-FFF2-40B4-BE49-F238E27FC236}">
                <a16:creationId xmlns:a16="http://schemas.microsoft.com/office/drawing/2014/main" id="{437445DE-85B9-E302-1BCE-C956CDD3247F}"/>
              </a:ext>
            </a:extLst>
          </p:cNvPr>
          <p:cNvPicPr>
            <a:picLocks noChangeAspect="1"/>
          </p:cNvPicPr>
          <p:nvPr/>
        </p:nvPicPr>
        <p:blipFill>
          <a:blip r:embed="rId3"/>
          <a:stretch>
            <a:fillRect/>
          </a:stretch>
        </p:blipFill>
        <p:spPr>
          <a:xfrm>
            <a:off x="226477" y="1218966"/>
            <a:ext cx="11836329" cy="5273909"/>
          </a:xfrm>
          <a:prstGeom prst="rect">
            <a:avLst/>
          </a:prstGeom>
        </p:spPr>
      </p:pic>
    </p:spTree>
    <p:extLst>
      <p:ext uri="{BB962C8B-B14F-4D97-AF65-F5344CB8AC3E}">
        <p14:creationId xmlns:p14="http://schemas.microsoft.com/office/powerpoint/2010/main" val="218901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c 11">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D8B2AF-26BA-B362-6D5B-351412E2D202}"/>
              </a:ext>
            </a:extLst>
          </p:cNvPr>
          <p:cNvSpPr>
            <a:spLocks noGrp="1"/>
          </p:cNvSpPr>
          <p:nvPr>
            <p:ph type="title"/>
          </p:nvPr>
        </p:nvSpPr>
        <p:spPr>
          <a:xfrm>
            <a:off x="7080738" y="647593"/>
            <a:ext cx="4467792" cy="3060541"/>
          </a:xfrm>
        </p:spPr>
        <p:txBody>
          <a:bodyPr vert="horz" lIns="91440" tIns="45720" rIns="91440" bIns="45720" rtlCol="0" anchor="b">
            <a:normAutofit/>
          </a:bodyPr>
          <a:lstStyle/>
          <a:p>
            <a:pPr algn="ctr"/>
            <a:r>
              <a:rPr lang="en-US" kern="1200" dirty="0">
                <a:solidFill>
                  <a:srgbClr val="FFFFFF"/>
                </a:solidFill>
                <a:latin typeface="+mn-lt"/>
                <a:ea typeface="+mn-ea"/>
                <a:cs typeface="+mn-cs"/>
              </a:rPr>
              <a:t>4. Successful mentoring </a:t>
            </a:r>
            <a:br>
              <a:rPr lang="en-US" kern="1200" dirty="0">
                <a:solidFill>
                  <a:srgbClr val="FFFFFF"/>
                </a:solidFill>
                <a:latin typeface="+mn-lt"/>
                <a:ea typeface="+mn-ea"/>
                <a:cs typeface="+mn-cs"/>
              </a:rPr>
            </a:br>
            <a:endParaRPr lang="en-US" sz="6000"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5463EFF4-D077-B2A9-172D-709FDBEDFDAC}"/>
              </a:ext>
            </a:extLst>
          </p:cNvPr>
          <p:cNvSpPr>
            <a:spLocks noGrp="1"/>
          </p:cNvSpPr>
          <p:nvPr>
            <p:ph type="body" idx="1"/>
          </p:nvPr>
        </p:nvSpPr>
        <p:spPr>
          <a:xfrm>
            <a:off x="7080738" y="3800209"/>
            <a:ext cx="4467792" cy="2410198"/>
          </a:xfrm>
        </p:spPr>
        <p:txBody>
          <a:bodyPr vert="horz" lIns="91440" tIns="45720" rIns="91440" bIns="45720" rtlCol="0">
            <a:normAutofit/>
          </a:bodyPr>
          <a:lstStyle/>
          <a:p>
            <a:pPr algn="ctr"/>
            <a:endParaRPr lang="en-US" kern="1200" dirty="0">
              <a:solidFill>
                <a:srgbClr val="FFFFFF"/>
              </a:solidFill>
              <a:latin typeface="+mn-lt"/>
              <a:ea typeface="+mn-ea"/>
              <a:cs typeface="+mn-cs"/>
            </a:endParaRPr>
          </a:p>
        </p:txBody>
      </p:sp>
      <p:sp>
        <p:nvSpPr>
          <p:cNvPr id="14" name="Oval 13">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andshake">
            <a:extLst>
              <a:ext uri="{FF2B5EF4-FFF2-40B4-BE49-F238E27FC236}">
                <a16:creationId xmlns:a16="http://schemas.microsoft.com/office/drawing/2014/main" id="{5BD0A0FC-D99F-6257-4A70-062BE7BB4D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359514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585" y="50640"/>
            <a:ext cx="8280000" cy="828000"/>
          </a:xfrm>
        </p:spPr>
        <p:txBody>
          <a:bodyPr wrap="none" anchor="b">
            <a:normAutofit/>
          </a:bodyPr>
          <a:lstStyle/>
          <a:p>
            <a:r>
              <a:rPr lang="en-GB" dirty="0"/>
              <a:t>Is mentoring successful?</a:t>
            </a:r>
          </a:p>
        </p:txBody>
      </p:sp>
      <p:sp>
        <p:nvSpPr>
          <p:cNvPr id="3" name="Content Placeholder 2"/>
          <p:cNvSpPr>
            <a:spLocks noGrp="1"/>
          </p:cNvSpPr>
          <p:nvPr>
            <p:ph idx="1"/>
          </p:nvPr>
        </p:nvSpPr>
        <p:spPr>
          <a:xfrm>
            <a:off x="322729" y="1461032"/>
            <a:ext cx="11618259" cy="4932328"/>
          </a:xfrm>
        </p:spPr>
        <p:txBody>
          <a:bodyPr wrap="square" anchor="t">
            <a:normAutofit fontScale="92500" lnSpcReduction="20000"/>
          </a:bodyPr>
          <a:lstStyle/>
          <a:p>
            <a:pPr>
              <a:lnSpc>
                <a:spcPct val="90000"/>
              </a:lnSpc>
            </a:pPr>
            <a:r>
              <a:rPr lang="en-GB" dirty="0"/>
              <a:t>Mentor’s success might judged by </a:t>
            </a:r>
            <a:r>
              <a:rPr lang="en-GB" b="1" dirty="0"/>
              <a:t>mentee’s performance </a:t>
            </a:r>
            <a:r>
              <a:rPr lang="en-GB" dirty="0"/>
              <a:t>as viewed through the Teachers’ Standards. </a:t>
            </a:r>
          </a:p>
          <a:p>
            <a:pPr>
              <a:lnSpc>
                <a:spcPct val="90000"/>
              </a:lnSpc>
            </a:pPr>
            <a:r>
              <a:rPr lang="en-GB" dirty="0"/>
              <a:t>Success in NQT mentoring judged by </a:t>
            </a:r>
            <a:r>
              <a:rPr lang="en-GB" b="1" dirty="0"/>
              <a:t>retention</a:t>
            </a:r>
            <a:r>
              <a:rPr lang="en-GB" dirty="0"/>
              <a:t>  (</a:t>
            </a:r>
            <a:r>
              <a:rPr lang="en-GB" dirty="0" err="1"/>
              <a:t>Totterdell</a:t>
            </a:r>
            <a:r>
              <a:rPr lang="en-GB" dirty="0"/>
              <a:t> et al, 2008)</a:t>
            </a:r>
          </a:p>
          <a:p>
            <a:pPr>
              <a:lnSpc>
                <a:spcPct val="90000"/>
              </a:lnSpc>
            </a:pPr>
            <a:r>
              <a:rPr lang="en-GB" dirty="0"/>
              <a:t>Critically important to NQTs in </a:t>
            </a:r>
            <a:r>
              <a:rPr lang="en-GB" b="1" dirty="0"/>
              <a:t>induction</a:t>
            </a:r>
            <a:r>
              <a:rPr lang="en-GB" dirty="0"/>
              <a:t> year  (</a:t>
            </a:r>
            <a:r>
              <a:rPr lang="en-GB" dirty="0" err="1"/>
              <a:t>Totterdell</a:t>
            </a:r>
            <a:r>
              <a:rPr lang="en-GB" dirty="0"/>
              <a:t> et al, 2008)</a:t>
            </a:r>
          </a:p>
          <a:p>
            <a:pPr>
              <a:lnSpc>
                <a:spcPct val="90000"/>
              </a:lnSpc>
            </a:pPr>
            <a:r>
              <a:rPr lang="en-GB" dirty="0"/>
              <a:t>Student teachers view practicum as most important part of training, influencing teacher identity, and </a:t>
            </a:r>
            <a:r>
              <a:rPr lang="en-GB" b="1" dirty="0"/>
              <a:t>without a mentor were overwhelmed  </a:t>
            </a:r>
            <a:r>
              <a:rPr lang="en-GB" dirty="0"/>
              <a:t>(Bradbury &amp; </a:t>
            </a:r>
            <a:r>
              <a:rPr lang="en-GB" dirty="0" err="1"/>
              <a:t>Koballa</a:t>
            </a:r>
            <a:r>
              <a:rPr lang="en-GB" dirty="0"/>
              <a:t>, 2008; Clarke, </a:t>
            </a:r>
            <a:r>
              <a:rPr lang="en-GB" dirty="0" err="1"/>
              <a:t>Triggs</a:t>
            </a:r>
            <a:r>
              <a:rPr lang="en-GB" dirty="0"/>
              <a:t> &amp; Nielsen, 2014) </a:t>
            </a:r>
          </a:p>
          <a:p>
            <a:pPr>
              <a:lnSpc>
                <a:spcPct val="90000"/>
              </a:lnSpc>
            </a:pPr>
            <a:r>
              <a:rPr lang="en-GB" b="1" dirty="0"/>
              <a:t>Trained subject mentors produced teachers that scored more highly </a:t>
            </a:r>
            <a:r>
              <a:rPr lang="en-GB" dirty="0"/>
              <a:t>on all measures than untrained, non-subject mentors  (</a:t>
            </a:r>
            <a:r>
              <a:rPr lang="en-GB" dirty="0" err="1"/>
              <a:t>Stanulis</a:t>
            </a:r>
            <a:r>
              <a:rPr lang="en-GB" dirty="0"/>
              <a:t> &amp; </a:t>
            </a:r>
            <a:r>
              <a:rPr lang="en-GB" dirty="0" err="1"/>
              <a:t>Floden</a:t>
            </a:r>
            <a:r>
              <a:rPr lang="en-GB" dirty="0"/>
              <a:t>, 2009)</a:t>
            </a:r>
          </a:p>
          <a:p>
            <a:pPr>
              <a:lnSpc>
                <a:spcPct val="90000"/>
              </a:lnSpc>
            </a:pPr>
            <a:r>
              <a:rPr lang="en-GB" b="1" dirty="0"/>
              <a:t>School benefits </a:t>
            </a:r>
            <a:r>
              <a:rPr lang="en-GB" dirty="0"/>
              <a:t>of retention, job satisfaction, mentoring capacity (Allan, 2007; Hobson et al, 2009)</a:t>
            </a:r>
          </a:p>
          <a:p>
            <a:pPr>
              <a:lnSpc>
                <a:spcPct val="90000"/>
              </a:lnSpc>
            </a:pPr>
            <a:r>
              <a:rPr lang="en-US" sz="2000" b="1" dirty="0"/>
              <a:t>Trained mentors are more inclined to using developmental approaches to mentoring than mentors without any formal education in mentoring</a:t>
            </a:r>
            <a:r>
              <a:rPr lang="en-US" sz="2000" dirty="0"/>
              <a:t>… </a:t>
            </a:r>
            <a:r>
              <a:rPr lang="en-US" sz="2000" i="1" dirty="0"/>
              <a:t>Reflective mentoring models aiming to promote critical reflection have to be based on a developmental approach towards mentoring, rather than a </a:t>
            </a:r>
            <a:r>
              <a:rPr lang="en-US" sz="2000" i="1" dirty="0" err="1"/>
              <a:t>judgemental</a:t>
            </a:r>
            <a:r>
              <a:rPr lang="en-US" sz="2000" i="1" dirty="0"/>
              <a:t> one</a:t>
            </a:r>
            <a:r>
              <a:rPr lang="en-US" sz="2000" dirty="0"/>
              <a:t>. ’ (Tonna et al, 2017, p222)</a:t>
            </a:r>
            <a:endParaRPr lang="en-GB" sz="2000" i="1" dirty="0"/>
          </a:p>
          <a:p>
            <a:pPr>
              <a:lnSpc>
                <a:spcPct val="90000"/>
              </a:lnSpc>
            </a:pPr>
            <a:endParaRPr lang="en-GB" sz="1600" dirty="0"/>
          </a:p>
          <a:p>
            <a:pPr marL="0" indent="0">
              <a:buNone/>
            </a:pPr>
            <a:endParaRPr lang="en-GB" sz="1600" dirty="0"/>
          </a:p>
        </p:txBody>
      </p:sp>
      <p:sp>
        <p:nvSpPr>
          <p:cNvPr id="10" name="Slide Number Placeholder 4">
            <a:extLst>
              <a:ext uri="{FF2B5EF4-FFF2-40B4-BE49-F238E27FC236}">
                <a16:creationId xmlns:a16="http://schemas.microsoft.com/office/drawing/2014/main" id="{33AA3E84-4EA9-4AA1-B224-CFD0A435F84E}"/>
              </a:ext>
            </a:extLst>
          </p:cNvPr>
          <p:cNvSpPr>
            <a:spLocks noGrp="1"/>
          </p:cNvSpPr>
          <p:nvPr>
            <p:ph type="sldNum" sz="quarter" idx="12"/>
          </p:nvPr>
        </p:nvSpPr>
        <p:spPr>
          <a:xfrm>
            <a:off x="9552526" y="6237312"/>
            <a:ext cx="676275" cy="252000"/>
          </a:xfrm>
        </p:spPr>
        <p:txBody>
          <a:bodyPr/>
          <a:lstStyle/>
          <a:p>
            <a:pPr>
              <a:spcAft>
                <a:spcPts val="600"/>
              </a:spcAft>
              <a:defRPr/>
            </a:pPr>
            <a:fld id="{65F16F53-7CE2-498D-B8D8-85018BC54B97}" type="slidenum">
              <a:rPr lang="en-US" altLang="en-US"/>
              <a:pPr>
                <a:spcAft>
                  <a:spcPts val="600"/>
                </a:spcAft>
                <a:defRPr/>
              </a:pPr>
              <a:t>34</a:t>
            </a:fld>
            <a:endParaRPr lang="en-US" altLang="en-US"/>
          </a:p>
        </p:txBody>
      </p:sp>
    </p:spTree>
    <p:extLst>
      <p:ext uri="{BB962C8B-B14F-4D97-AF65-F5344CB8AC3E}">
        <p14:creationId xmlns:p14="http://schemas.microsoft.com/office/powerpoint/2010/main" val="398510440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ciety"/>
          <p:cNvPicPr>
            <a:picLocks noChangeAspect="1" noChangeArrowheads="1"/>
          </p:cNvPicPr>
          <p:nvPr/>
        </p:nvPicPr>
        <p:blipFill rotWithShape="1">
          <a:blip r:embed="rId3">
            <a:extLst>
              <a:ext uri="{28A0092B-C50C-407E-A947-70E740481C1C}">
                <a14:useLocalDpi xmlns:a14="http://schemas.microsoft.com/office/drawing/2010/main" val="0"/>
              </a:ext>
            </a:extLst>
          </a:blip>
          <a:srcRect r="3112" b="1"/>
          <a:stretch/>
        </p:blipFill>
        <p:spPr bwMode="auto">
          <a:xfrm>
            <a:off x="6999615" y="1261522"/>
            <a:ext cx="4523234" cy="254431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79293" y="32211"/>
            <a:ext cx="5054291" cy="1007066"/>
          </a:xfrm>
        </p:spPr>
        <p:txBody>
          <a:bodyPr>
            <a:normAutofit/>
          </a:bodyPr>
          <a:lstStyle/>
          <a:p>
            <a:pPr algn="ctr"/>
            <a:r>
              <a:rPr lang="en-GB" sz="4000" b="1" dirty="0"/>
              <a:t>Conditions for success</a:t>
            </a:r>
          </a:p>
        </p:txBody>
      </p:sp>
      <p:graphicFrame>
        <p:nvGraphicFramePr>
          <p:cNvPr id="2052" name="Content Placeholder 2">
            <a:extLst>
              <a:ext uri="{FF2B5EF4-FFF2-40B4-BE49-F238E27FC236}">
                <a16:creationId xmlns:a16="http://schemas.microsoft.com/office/drawing/2014/main" id="{78291DAE-1B98-5653-EA13-2AF66C34E44E}"/>
              </a:ext>
            </a:extLst>
          </p:cNvPr>
          <p:cNvGraphicFramePr>
            <a:graphicFrameLocks noGrp="1"/>
          </p:cNvGraphicFramePr>
          <p:nvPr>
            <p:ph idx="1"/>
            <p:extLst>
              <p:ext uri="{D42A27DB-BD31-4B8C-83A1-F6EECF244321}">
                <p14:modId xmlns:p14="http://schemas.microsoft.com/office/powerpoint/2010/main" val="2656111357"/>
              </p:ext>
            </p:extLst>
          </p:nvPr>
        </p:nvGraphicFramePr>
        <p:xfrm>
          <a:off x="179293" y="1412776"/>
          <a:ext cx="6454141"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952486A3-EFB2-4057-B526-4EE2FBDF439E}"/>
              </a:ext>
            </a:extLst>
          </p:cNvPr>
          <p:cNvSpPr txBox="1"/>
          <p:nvPr/>
        </p:nvSpPr>
        <p:spPr>
          <a:xfrm>
            <a:off x="6633435" y="5400197"/>
            <a:ext cx="5255595" cy="923330"/>
          </a:xfrm>
          <a:prstGeom prst="rect">
            <a:avLst/>
          </a:prstGeom>
          <a:solidFill>
            <a:schemeClr val="accent2">
              <a:lumMod val="40000"/>
              <a:lumOff val="60000"/>
            </a:schemeClr>
          </a:solidFill>
        </p:spPr>
        <p:txBody>
          <a:bodyPr wrap="square" rtlCol="0">
            <a:spAutoFit/>
          </a:bodyPr>
          <a:lstStyle/>
          <a:p>
            <a:pPr marL="342900" indent="-342900">
              <a:buFont typeface="+mj-lt"/>
              <a:buAutoNum type="arabicPeriod"/>
            </a:pPr>
            <a:r>
              <a:rPr lang="en-GB" i="1" dirty="0">
                <a:solidFill>
                  <a:schemeClr val="tx2"/>
                </a:solidFill>
              </a:rPr>
              <a:t>How would you evaluate your mentoring this year? </a:t>
            </a:r>
          </a:p>
          <a:p>
            <a:pPr marL="342900" indent="-342900">
              <a:buFont typeface="+mj-lt"/>
              <a:buAutoNum type="arabicPeriod"/>
            </a:pPr>
            <a:r>
              <a:rPr lang="en-GB" i="1" dirty="0">
                <a:solidFill>
                  <a:schemeClr val="tx2"/>
                </a:solidFill>
              </a:rPr>
              <a:t>What influenced it and what might you do differently next time? </a:t>
            </a:r>
          </a:p>
        </p:txBody>
      </p:sp>
      <p:sp>
        <p:nvSpPr>
          <p:cNvPr id="5" name="TextBox 4">
            <a:extLst>
              <a:ext uri="{FF2B5EF4-FFF2-40B4-BE49-F238E27FC236}">
                <a16:creationId xmlns:a16="http://schemas.microsoft.com/office/drawing/2014/main" id="{B079E969-A5DC-C256-C543-F47BA8EFBAFB}"/>
              </a:ext>
            </a:extLst>
          </p:cNvPr>
          <p:cNvSpPr txBox="1"/>
          <p:nvPr/>
        </p:nvSpPr>
        <p:spPr>
          <a:xfrm>
            <a:off x="358363" y="6323527"/>
            <a:ext cx="6096000" cy="369332"/>
          </a:xfrm>
          <a:prstGeom prst="rect">
            <a:avLst/>
          </a:prstGeom>
          <a:noFill/>
        </p:spPr>
        <p:txBody>
          <a:bodyPr wrap="square">
            <a:spAutoFit/>
          </a:bodyPr>
          <a:lstStyle/>
          <a:p>
            <a:pPr lvl="0"/>
            <a:r>
              <a:rPr lang="en-GB" dirty="0"/>
              <a:t>(Allan, 2007; Jones, Kelsey &amp; Brown, 2017; Lee et al, 2006)</a:t>
            </a:r>
            <a:endParaRPr lang="en-US" dirty="0"/>
          </a:p>
        </p:txBody>
      </p:sp>
    </p:spTree>
    <p:extLst>
      <p:ext uri="{BB962C8B-B14F-4D97-AF65-F5344CB8AC3E}">
        <p14:creationId xmlns:p14="http://schemas.microsoft.com/office/powerpoint/2010/main" val="215405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F008EA-C80C-4739-B760-0CEA9419A990}"/>
              </a:ext>
            </a:extLst>
          </p:cNvPr>
          <p:cNvSpPr>
            <a:spLocks noGrp="1"/>
          </p:cNvSpPr>
          <p:nvPr>
            <p:ph idx="1"/>
          </p:nvPr>
        </p:nvSpPr>
        <p:spPr>
          <a:xfrm>
            <a:off x="452011" y="932331"/>
            <a:ext cx="7261412" cy="5429328"/>
          </a:xfrm>
        </p:spPr>
        <p:txBody>
          <a:bodyPr anchor="t">
            <a:normAutofit/>
          </a:bodyPr>
          <a:lstStyle/>
          <a:p>
            <a:pPr marL="0" indent="0">
              <a:buNone/>
            </a:pPr>
            <a:r>
              <a:rPr lang="en-US" dirty="0"/>
              <a:t>‘</a:t>
            </a:r>
            <a:r>
              <a:rPr lang="en-US" b="1" dirty="0"/>
              <a:t>Reflective practice could be described as the process of learning from experiences in ways that develop new insights about ourselves and how we work</a:t>
            </a:r>
            <a:r>
              <a:rPr lang="en-US" dirty="0"/>
              <a:t>. Through structured reflection we develop self-awareness and critically examine our assumptions and responses to events. The purpose is to recapture experiences and think about them objectively in order to gain new understandings. For anyone in a professional context this is an important activity because the very nature of professionalism is embodied in characteristics such as honesty, integrity and self-regulation.’ (Thompson, 2019, p136)</a:t>
            </a:r>
            <a:endParaRPr lang="en-GB" dirty="0"/>
          </a:p>
        </p:txBody>
      </p:sp>
      <p:pic>
        <p:nvPicPr>
          <p:cNvPr id="4" name="Picture 3">
            <a:extLst>
              <a:ext uri="{FF2B5EF4-FFF2-40B4-BE49-F238E27FC236}">
                <a16:creationId xmlns:a16="http://schemas.microsoft.com/office/drawing/2014/main" id="{3037C248-283A-4966-A0D3-4DB550CE8A55}"/>
              </a:ext>
            </a:extLst>
          </p:cNvPr>
          <p:cNvPicPr>
            <a:picLocks noChangeAspect="1"/>
          </p:cNvPicPr>
          <p:nvPr/>
        </p:nvPicPr>
        <p:blipFill>
          <a:blip r:embed="rId3"/>
          <a:stretch>
            <a:fillRect/>
          </a:stretch>
        </p:blipFill>
        <p:spPr>
          <a:xfrm>
            <a:off x="7858020" y="519954"/>
            <a:ext cx="3881969" cy="5429328"/>
          </a:xfrm>
          <a:prstGeom prst="rect">
            <a:avLst/>
          </a:prstGeom>
        </p:spPr>
      </p:pic>
    </p:spTree>
    <p:extLst>
      <p:ext uri="{BB962C8B-B14F-4D97-AF65-F5344CB8AC3E}">
        <p14:creationId xmlns:p14="http://schemas.microsoft.com/office/powerpoint/2010/main" val="3698730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lide Number Placeholder 2">
            <a:extLst>
              <a:ext uri="{FF2B5EF4-FFF2-40B4-BE49-F238E27FC236}">
                <a16:creationId xmlns:a16="http://schemas.microsoft.com/office/drawing/2014/main" id="{C016AF13-2C5C-4041-8FAB-EC11B098507C}"/>
              </a:ext>
            </a:extLst>
          </p:cNvPr>
          <p:cNvSpPr>
            <a:spLocks noGrp="1"/>
          </p:cNvSpPr>
          <p:nvPr>
            <p:ph type="sldNum" sz="quarter" idx="10"/>
          </p:nvPr>
        </p:nvSpPr>
        <p:spPr>
          <a:xfrm>
            <a:off x="9552526" y="6237312"/>
            <a:ext cx="676275" cy="252000"/>
          </a:xfrm>
        </p:spPr>
        <p:txBody>
          <a:bodyPr wrap="square" anchor="t">
            <a:normAutofit fontScale="92500" lnSpcReduction="10000"/>
          </a:bodyPr>
          <a:lstStyle/>
          <a:p>
            <a:pPr>
              <a:spcAft>
                <a:spcPts val="600"/>
              </a:spcAft>
            </a:pPr>
            <a:fld id="{7D9A8A42-CDD3-483B-A525-DE73108F9D72}" type="slidenum">
              <a:rPr lang="en-GB" altLang="en-US" smtClean="0">
                <a:solidFill>
                  <a:srgbClr val="50535A"/>
                </a:solidFill>
              </a:rPr>
              <a:pPr>
                <a:spcAft>
                  <a:spcPts val="600"/>
                </a:spcAft>
              </a:pPr>
              <a:t>37</a:t>
            </a:fld>
            <a:endParaRPr lang="en-GB" altLang="en-US">
              <a:solidFill>
                <a:srgbClr val="50535A"/>
              </a:solidFill>
            </a:endParaRPr>
          </a:p>
        </p:txBody>
      </p:sp>
      <p:sp>
        <p:nvSpPr>
          <p:cNvPr id="3" name="Content Placeholder 2">
            <a:extLst>
              <a:ext uri="{FF2B5EF4-FFF2-40B4-BE49-F238E27FC236}">
                <a16:creationId xmlns:a16="http://schemas.microsoft.com/office/drawing/2014/main" id="{DE7DB532-B720-49DB-A09B-3598AC58860A}"/>
              </a:ext>
            </a:extLst>
          </p:cNvPr>
          <p:cNvSpPr>
            <a:spLocks noGrp="1"/>
          </p:cNvSpPr>
          <p:nvPr>
            <p:ph idx="11"/>
          </p:nvPr>
        </p:nvSpPr>
        <p:spPr>
          <a:xfrm>
            <a:off x="460822" y="1085546"/>
            <a:ext cx="7517765" cy="6561348"/>
          </a:xfrm>
        </p:spPr>
        <p:txBody>
          <a:bodyPr wrap="square" anchor="t">
            <a:normAutofit/>
          </a:bodyPr>
          <a:lstStyle/>
          <a:p>
            <a:pPr marL="0" indent="0">
              <a:buNone/>
            </a:pPr>
            <a:r>
              <a:rPr lang="en-US" sz="3200" dirty="0"/>
              <a:t>‘We distinguish the process of “constructing practice”, in order to identify some further features of critical reflective practice. “Constructing practice” is not only about planning but is also about “anticipatory reflection” (Loughran, 1996). This is the deliberating about possible alternatives, and involves not only the planning but also the anticipating of the experiences that may happen as a result of the planning.’ </a:t>
            </a:r>
            <a:r>
              <a:rPr lang="en-US" sz="2400" dirty="0"/>
              <a:t>(Harrison et al, 2005, pp423-4)</a:t>
            </a:r>
            <a:endParaRPr lang="en-GB" sz="3200" dirty="0"/>
          </a:p>
        </p:txBody>
      </p:sp>
      <p:pic>
        <p:nvPicPr>
          <p:cNvPr id="3074" name="Picture 2">
            <a:extLst>
              <a:ext uri="{FF2B5EF4-FFF2-40B4-BE49-F238E27FC236}">
                <a16:creationId xmlns:a16="http://schemas.microsoft.com/office/drawing/2014/main" id="{D2FC25BC-6278-4DF1-8EAA-7892E06B2DE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380" r="20445" b="1"/>
          <a:stretch/>
        </p:blipFill>
        <p:spPr bwMode="auto">
          <a:xfrm>
            <a:off x="7978587" y="1452454"/>
            <a:ext cx="3888000"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12396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DC01A3-90C4-8065-42CC-0B2430341281}"/>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sz="3600" kern="1200">
                <a:solidFill>
                  <a:schemeClr val="tx2"/>
                </a:solidFill>
                <a:latin typeface="+mj-lt"/>
                <a:ea typeface="+mj-ea"/>
                <a:cs typeface="+mj-cs"/>
              </a:rPr>
              <a:t>Teachers of Teaching</a:t>
            </a:r>
          </a:p>
        </p:txBody>
      </p:sp>
      <p:pic>
        <p:nvPicPr>
          <p:cNvPr id="7" name="Graphic 6" descr="Education">
            <a:extLst>
              <a:ext uri="{FF2B5EF4-FFF2-40B4-BE49-F238E27FC236}">
                <a16:creationId xmlns:a16="http://schemas.microsoft.com/office/drawing/2014/main" id="{3363D361-9F9B-8587-683F-824F8C43C4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5D466CD0-ADF0-F65D-8F5F-63710842195D}"/>
              </a:ext>
            </a:extLst>
          </p:cNvPr>
          <p:cNvSpPr>
            <a:spLocks noGrp="1"/>
          </p:cNvSpPr>
          <p:nvPr>
            <p:ph idx="11"/>
          </p:nvPr>
        </p:nvSpPr>
        <p:spPr>
          <a:xfrm>
            <a:off x="6090574" y="2421682"/>
            <a:ext cx="4977578" cy="3639289"/>
          </a:xfrm>
        </p:spPr>
        <p:txBody>
          <a:bodyPr vert="horz" lIns="91440" tIns="45720" rIns="91440" bIns="45720" rtlCol="0" anchor="ctr">
            <a:normAutofit/>
          </a:bodyPr>
          <a:lstStyle/>
          <a:p>
            <a:pPr marL="0" indent="0" algn="ctr">
              <a:buNone/>
            </a:pPr>
            <a:r>
              <a:rPr lang="en-US" sz="3200" dirty="0">
                <a:solidFill>
                  <a:schemeClr val="tx2"/>
                </a:solidFill>
              </a:rPr>
              <a:t>‘</a:t>
            </a:r>
            <a:r>
              <a:rPr lang="en-US" sz="3200" b="0" i="0" u="none" strike="noStrike" baseline="0" dirty="0">
                <a:solidFill>
                  <a:schemeClr val="tx2"/>
                </a:solidFill>
              </a:rPr>
              <a:t>As</a:t>
            </a:r>
            <a:r>
              <a:rPr lang="en-US" sz="3200" dirty="0">
                <a:solidFill>
                  <a:schemeClr val="tx2"/>
                </a:solidFill>
              </a:rPr>
              <a:t> </a:t>
            </a:r>
            <a:r>
              <a:rPr lang="en-US" sz="3200" b="0" i="0" u="none" strike="noStrike" baseline="0" dirty="0">
                <a:solidFill>
                  <a:schemeClr val="tx2"/>
                </a:solidFill>
              </a:rPr>
              <a:t>“teachers of teaching”, mentor teachers created relationships that repositioned themselves as supporters of pre-service teachers’ learning.’ </a:t>
            </a:r>
            <a:r>
              <a:rPr lang="en-US" sz="2400" b="0" i="0" u="none" strike="noStrike" baseline="0" dirty="0">
                <a:solidFill>
                  <a:schemeClr val="tx2"/>
                </a:solidFill>
              </a:rPr>
              <a:t>(</a:t>
            </a:r>
            <a:r>
              <a:rPr lang="en-US" sz="2400" dirty="0">
                <a:solidFill>
                  <a:schemeClr val="tx2"/>
                </a:solidFill>
              </a:rPr>
              <a:t>Grimmett et al, 2018, p347)</a:t>
            </a:r>
            <a:endParaRPr lang="en-US" sz="3200"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1999510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102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675A48-0436-4D2E-5DA9-D683C7DFCE66}"/>
              </a:ext>
            </a:extLst>
          </p:cNvPr>
          <p:cNvSpPr>
            <a:spLocks noGrp="1"/>
          </p:cNvSpPr>
          <p:nvPr>
            <p:ph type="title"/>
          </p:nvPr>
        </p:nvSpPr>
        <p:spPr>
          <a:xfrm>
            <a:off x="628292" y="539558"/>
            <a:ext cx="6251110" cy="953845"/>
          </a:xfrm>
        </p:spPr>
        <p:txBody>
          <a:bodyPr anchor="b">
            <a:normAutofit/>
          </a:bodyPr>
          <a:lstStyle/>
          <a:p>
            <a:r>
              <a:rPr lang="en-GB" sz="5400"/>
              <a:t>References </a:t>
            </a:r>
          </a:p>
        </p:txBody>
      </p:sp>
      <p:sp>
        <p:nvSpPr>
          <p:cNvPr id="103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0658D4-C32F-7EBF-EB00-E99DD9B251E8}"/>
              </a:ext>
            </a:extLst>
          </p:cNvPr>
          <p:cNvSpPr>
            <a:spLocks noGrp="1"/>
          </p:cNvSpPr>
          <p:nvPr>
            <p:ph idx="1"/>
          </p:nvPr>
        </p:nvSpPr>
        <p:spPr>
          <a:xfrm>
            <a:off x="337997" y="1495544"/>
            <a:ext cx="11412581" cy="5367297"/>
          </a:xfrm>
        </p:spPr>
        <p:txBody>
          <a:bodyPr vert="horz" lIns="91440" tIns="45720" rIns="91440" bIns="45720" rtlCol="0" anchor="t">
            <a:noAutofit/>
          </a:bodyPr>
          <a:lstStyle/>
          <a:p>
            <a:pPr>
              <a:buFont typeface="Arial"/>
              <a:buChar char="•"/>
            </a:pPr>
            <a:r>
              <a:rPr lang="en-US" sz="1200" dirty="0">
                <a:ea typeface="+mn-lt"/>
                <a:cs typeface="+mn-lt"/>
              </a:rPr>
              <a:t>Allan, P. (2007). The benefits and impacts of a coaching and mentoring </a:t>
            </a:r>
            <a:r>
              <a:rPr lang="en-GB" sz="1200" dirty="0">
                <a:ea typeface="+mn-lt"/>
                <a:cs typeface="+mn-lt"/>
              </a:rPr>
              <a:t>programme for teaching staff in secondary school. </a:t>
            </a:r>
            <a:r>
              <a:rPr lang="en-GB" sz="1200" i="1" dirty="0">
                <a:ea typeface="+mn-lt"/>
                <a:cs typeface="+mn-lt"/>
              </a:rPr>
              <a:t>International Journal of Evidence Based Coaching and Mentoring, 5</a:t>
            </a:r>
            <a:r>
              <a:rPr lang="en-GB" sz="1200" dirty="0">
                <a:ea typeface="+mn-lt"/>
                <a:cs typeface="+mn-lt"/>
              </a:rPr>
              <a:t> (2), 12-22.</a:t>
            </a:r>
            <a:r>
              <a:rPr lang="en-US" sz="1200" dirty="0">
                <a:ea typeface="+mn-lt"/>
                <a:cs typeface="+mn-lt"/>
              </a:rPr>
              <a:t> </a:t>
            </a:r>
          </a:p>
          <a:p>
            <a:pPr>
              <a:buFont typeface="Arial"/>
              <a:buChar char="•"/>
            </a:pPr>
            <a:r>
              <a:rPr lang="en-US" sz="1200" dirty="0">
                <a:ea typeface="+mn-lt"/>
                <a:cs typeface="+mn-lt"/>
              </a:rPr>
              <a:t>Bradbury, L., &amp; </a:t>
            </a:r>
            <a:r>
              <a:rPr lang="en-GB" sz="1200" err="1">
                <a:ea typeface="+mn-lt"/>
                <a:cs typeface="+mn-lt"/>
              </a:rPr>
              <a:t>Koballa</a:t>
            </a:r>
            <a:r>
              <a:rPr lang="en-GB" sz="1200" dirty="0">
                <a:ea typeface="+mn-lt"/>
                <a:cs typeface="+mn-lt"/>
              </a:rPr>
              <a:t> Jr., T. (2008). ‘Borders to cross: Identifying sources of tension in mentor-intern relationships.’ </a:t>
            </a:r>
            <a:r>
              <a:rPr lang="en-GB" sz="1200" i="1" dirty="0">
                <a:ea typeface="+mn-lt"/>
                <a:cs typeface="+mn-lt"/>
              </a:rPr>
              <a:t>Teaching and Teacher Education, 24</a:t>
            </a:r>
            <a:r>
              <a:rPr lang="en-GB" sz="1200" dirty="0">
                <a:ea typeface="+mn-lt"/>
                <a:cs typeface="+mn-lt"/>
              </a:rPr>
              <a:t>(8), 2132-2145.</a:t>
            </a:r>
            <a:r>
              <a:rPr lang="en-US" sz="1200" dirty="0">
                <a:ea typeface="+mn-lt"/>
                <a:cs typeface="+mn-lt"/>
              </a:rPr>
              <a:t> </a:t>
            </a:r>
            <a:endParaRPr lang="en-US" sz="1200">
              <a:ea typeface="Calibri"/>
              <a:cs typeface="Calibri"/>
            </a:endParaRPr>
          </a:p>
          <a:p>
            <a:pPr>
              <a:buFont typeface="Arial"/>
              <a:buChar char="•"/>
            </a:pPr>
            <a:r>
              <a:rPr lang="en-US" sz="1200" dirty="0">
                <a:ea typeface="+mn-lt"/>
                <a:cs typeface="+mn-lt"/>
              </a:rPr>
              <a:t>Bruner, J. (1960). </a:t>
            </a:r>
            <a:r>
              <a:rPr lang="en-US" sz="1200" i="1" dirty="0">
                <a:ea typeface="+mn-lt"/>
                <a:cs typeface="+mn-lt"/>
              </a:rPr>
              <a:t>The Process of Education</a:t>
            </a:r>
            <a:r>
              <a:rPr lang="en-US" sz="1200" dirty="0">
                <a:ea typeface="+mn-lt"/>
                <a:cs typeface="+mn-lt"/>
              </a:rPr>
              <a:t>. Cambridge, MA: Harvard University Press.</a:t>
            </a:r>
            <a:endParaRPr lang="en-US" sz="1200">
              <a:ea typeface="Calibri"/>
              <a:cs typeface="Calibri"/>
            </a:endParaRPr>
          </a:p>
          <a:p>
            <a:pPr>
              <a:buFont typeface="Arial"/>
              <a:buChar char="•"/>
            </a:pPr>
            <a:r>
              <a:rPr lang="en-US" sz="1200" dirty="0">
                <a:ea typeface="+mn-lt"/>
                <a:cs typeface="+mn-lt"/>
              </a:rPr>
              <a:t>Burn, K., Hagger, H., Mutton, T. (2015). </a:t>
            </a:r>
            <a:r>
              <a:rPr lang="en-US" sz="1200" i="1" dirty="0">
                <a:ea typeface="+mn-lt"/>
                <a:cs typeface="+mn-lt"/>
              </a:rPr>
              <a:t>Beginning Teachers’ Learning.</a:t>
            </a:r>
            <a:r>
              <a:rPr lang="en-US" sz="1200" dirty="0">
                <a:ea typeface="+mn-lt"/>
                <a:cs typeface="+mn-lt"/>
              </a:rPr>
              <a:t> St Albans: Critical Publishing Limited </a:t>
            </a:r>
            <a:endParaRPr lang="en-US" sz="1200">
              <a:ea typeface="Calibri"/>
              <a:cs typeface="Calibri"/>
            </a:endParaRPr>
          </a:p>
          <a:p>
            <a:pPr>
              <a:buFont typeface="Arial"/>
              <a:buChar char="•"/>
            </a:pPr>
            <a:r>
              <a:rPr lang="en-US" sz="1200" dirty="0">
                <a:ea typeface="+mn-lt"/>
                <a:cs typeface="+mn-lt"/>
              </a:rPr>
              <a:t>Clarke, A., </a:t>
            </a:r>
            <a:r>
              <a:rPr lang="en-GB" sz="1200" dirty="0">
                <a:ea typeface="+mn-lt"/>
                <a:cs typeface="+mn-lt"/>
              </a:rPr>
              <a:t>Triggs, V., &amp; Nielsen, W. (2014). </a:t>
            </a:r>
            <a:r>
              <a:rPr lang="en-US" sz="1200" dirty="0">
                <a:ea typeface="+mn-lt"/>
                <a:cs typeface="+mn-lt"/>
              </a:rPr>
              <a:t>‘Cooperating teacher participation in teacher education: A review of the literature.’ </a:t>
            </a:r>
            <a:r>
              <a:rPr lang="en-GB" sz="1200" i="1" dirty="0">
                <a:ea typeface="+mn-lt"/>
                <a:cs typeface="+mn-lt"/>
              </a:rPr>
              <a:t>Review of Educational Research, 84</a:t>
            </a:r>
            <a:r>
              <a:rPr lang="en-GB" sz="1200" dirty="0">
                <a:ea typeface="+mn-lt"/>
                <a:cs typeface="+mn-lt"/>
              </a:rPr>
              <a:t>(2), 163-202.</a:t>
            </a:r>
            <a:r>
              <a:rPr lang="en-US" sz="1200" dirty="0">
                <a:ea typeface="+mn-lt"/>
                <a:cs typeface="+mn-lt"/>
              </a:rPr>
              <a:t> </a:t>
            </a:r>
            <a:endParaRPr lang="en-US" sz="1200">
              <a:ea typeface="Calibri"/>
              <a:cs typeface="Calibri"/>
            </a:endParaRPr>
          </a:p>
          <a:p>
            <a:pPr>
              <a:buFont typeface="Arial"/>
              <a:buChar char="•"/>
            </a:pPr>
            <a:r>
              <a:rPr lang="en-US" sz="1200" dirty="0">
                <a:ea typeface="+mn-lt"/>
                <a:cs typeface="+mn-lt"/>
              </a:rPr>
              <a:t>DfE (2019). </a:t>
            </a:r>
            <a:r>
              <a:rPr lang="en-US" sz="1200" i="1" dirty="0">
                <a:ea typeface="+mn-lt"/>
                <a:cs typeface="+mn-lt"/>
                <a:hlinkClick r:id="rId3"/>
              </a:rPr>
              <a:t>ITT Core Content Framework</a:t>
            </a:r>
            <a:r>
              <a:rPr lang="en-US" sz="1200" i="1" dirty="0">
                <a:ea typeface="+mn-lt"/>
                <a:cs typeface="+mn-lt"/>
              </a:rPr>
              <a:t>. </a:t>
            </a:r>
            <a:endParaRPr lang="en-US" sz="1200">
              <a:ea typeface="Calibri"/>
              <a:cs typeface="Calibri"/>
            </a:endParaRPr>
          </a:p>
          <a:p>
            <a:pPr>
              <a:buFont typeface="Arial"/>
              <a:buChar char="•"/>
            </a:pPr>
            <a:r>
              <a:rPr lang="en-US" sz="1200" dirty="0">
                <a:ea typeface="+mn-lt"/>
                <a:cs typeface="+mn-lt"/>
              </a:rPr>
              <a:t>Dweck, C. (2006). </a:t>
            </a:r>
            <a:r>
              <a:rPr lang="en-US" sz="1200" i="1" dirty="0">
                <a:ea typeface="+mn-lt"/>
                <a:cs typeface="+mn-lt"/>
              </a:rPr>
              <a:t>Mindset: the new psychology of success. </a:t>
            </a:r>
            <a:r>
              <a:rPr lang="en-US" sz="1200" dirty="0">
                <a:ea typeface="+mn-lt"/>
                <a:cs typeface="+mn-lt"/>
              </a:rPr>
              <a:t>New York: Random House. </a:t>
            </a:r>
            <a:endParaRPr lang="en-US" sz="1200">
              <a:ea typeface="Calibri"/>
              <a:cs typeface="Calibri"/>
            </a:endParaRPr>
          </a:p>
          <a:p>
            <a:pPr>
              <a:buFont typeface="Arial"/>
              <a:buChar char="•"/>
            </a:pPr>
            <a:r>
              <a:rPr lang="en-US" sz="1200" dirty="0">
                <a:ea typeface="+mn-lt"/>
                <a:cs typeface="+mn-lt"/>
              </a:rPr>
              <a:t>Gibbs, G. (1988). </a:t>
            </a:r>
            <a:r>
              <a:rPr lang="en-US" sz="1200" i="1" dirty="0">
                <a:ea typeface="+mn-lt"/>
                <a:cs typeface="+mn-lt"/>
              </a:rPr>
              <a:t>Learning by Doing: A guide to teaching and learning methods</a:t>
            </a:r>
            <a:r>
              <a:rPr lang="en-US" sz="1200" dirty="0">
                <a:ea typeface="+mn-lt"/>
                <a:cs typeface="+mn-lt"/>
              </a:rPr>
              <a:t>. Oxford: Oxford Further Education Unit. </a:t>
            </a:r>
            <a:endParaRPr lang="en-US" sz="1200">
              <a:ea typeface="Calibri"/>
              <a:cs typeface="Calibri"/>
            </a:endParaRPr>
          </a:p>
          <a:p>
            <a:pPr>
              <a:buFont typeface="Arial"/>
              <a:buChar char="•"/>
            </a:pPr>
            <a:r>
              <a:rPr lang="en-US" sz="1200" dirty="0">
                <a:ea typeface="+mn-lt"/>
                <a:cs typeface="+mn-lt"/>
              </a:rPr>
              <a:t>Golder, G., Keyworth, A., &amp; Shaw, C. (2020). Ch 1: Models of mentoring. In D. H. (ed.), </a:t>
            </a:r>
            <a:r>
              <a:rPr lang="en-US" sz="1200" i="1" dirty="0">
                <a:ea typeface="+mn-lt"/>
                <a:cs typeface="+mn-lt"/>
              </a:rPr>
              <a:t>Mentoring English Teachers in the Secondary School</a:t>
            </a:r>
            <a:r>
              <a:rPr lang="en-US" sz="1200" dirty="0">
                <a:ea typeface="+mn-lt"/>
                <a:cs typeface="+mn-lt"/>
              </a:rPr>
              <a:t> (pp. 5-16). Abingdon: Routledge.  </a:t>
            </a:r>
            <a:endParaRPr lang="en-US" sz="1200">
              <a:ea typeface="Calibri"/>
              <a:cs typeface="Calibri"/>
            </a:endParaRPr>
          </a:p>
          <a:p>
            <a:pPr>
              <a:buFont typeface="Arial"/>
              <a:buChar char="•"/>
            </a:pPr>
            <a:r>
              <a:rPr lang="en-US" sz="1200" dirty="0">
                <a:ea typeface="+mn-lt"/>
                <a:cs typeface="+mn-lt"/>
              </a:rPr>
              <a:t>Grimmett, H., </a:t>
            </a:r>
            <a:r>
              <a:rPr lang="en-US" sz="1200" err="1">
                <a:ea typeface="+mn-lt"/>
                <a:cs typeface="+mn-lt"/>
              </a:rPr>
              <a:t>Forgasz</a:t>
            </a:r>
            <a:r>
              <a:rPr lang="en-US" sz="1200" dirty="0">
                <a:ea typeface="+mn-lt"/>
                <a:cs typeface="+mn-lt"/>
              </a:rPr>
              <a:t>, R., Williams, J., &amp; White, S. (2018). ‘Reimagining the role of mentor teachers in professional experience: moving to I as fellow teacher educator’, </a:t>
            </a:r>
            <a:r>
              <a:rPr lang="en-US" sz="1200" i="1" dirty="0">
                <a:ea typeface="+mn-lt"/>
                <a:cs typeface="+mn-lt"/>
              </a:rPr>
              <a:t>Asia-Pacific Journal of Teacher Education</a:t>
            </a:r>
            <a:r>
              <a:rPr lang="en-US" sz="1200" dirty="0">
                <a:ea typeface="+mn-lt"/>
                <a:cs typeface="+mn-lt"/>
              </a:rPr>
              <a:t>, 46:4, 340-353.</a:t>
            </a:r>
            <a:endParaRPr lang="en-US" sz="1200">
              <a:ea typeface="Calibri"/>
              <a:cs typeface="Calibri"/>
            </a:endParaRPr>
          </a:p>
          <a:p>
            <a:pPr>
              <a:buFont typeface="Arial"/>
              <a:buChar char="•"/>
            </a:pPr>
            <a:r>
              <a:rPr lang="en-US" sz="1200" dirty="0">
                <a:ea typeface="+mn-lt"/>
                <a:cs typeface="+mn-lt"/>
              </a:rPr>
              <a:t>Harris, R. (2021). ‘Where are we and where are we going?’ </a:t>
            </a:r>
            <a:r>
              <a:rPr lang="en-US" sz="1200" i="1" dirty="0">
                <a:ea typeface="+mn-lt"/>
                <a:cs typeface="+mn-lt"/>
              </a:rPr>
              <a:t>Teaching History, 185</a:t>
            </a:r>
            <a:r>
              <a:rPr lang="en-US" sz="1200" dirty="0">
                <a:ea typeface="+mn-lt"/>
                <a:cs typeface="+mn-lt"/>
              </a:rPr>
              <a:t>(December), 60-67. </a:t>
            </a:r>
            <a:endParaRPr lang="en-US" sz="1200">
              <a:ea typeface="Calibri"/>
              <a:cs typeface="Calibri"/>
            </a:endParaRPr>
          </a:p>
          <a:p>
            <a:pPr>
              <a:buFont typeface="Arial"/>
              <a:buChar char="•"/>
            </a:pPr>
            <a:r>
              <a:rPr lang="en-US" sz="1200" dirty="0">
                <a:ea typeface="+mn-lt"/>
                <a:cs typeface="+mn-lt"/>
              </a:rPr>
              <a:t>Harrison, J., Lawson, T., Wortley, A. (2005) ‘Mentoring the beginning teacher: developing professional autonomy through critical reflection on practice.’ </a:t>
            </a:r>
            <a:r>
              <a:rPr lang="en-US" sz="1200" i="1" dirty="0">
                <a:ea typeface="+mn-lt"/>
                <a:cs typeface="+mn-lt"/>
              </a:rPr>
              <a:t>Reflective Practice</a:t>
            </a:r>
            <a:r>
              <a:rPr lang="en-US" sz="1200" dirty="0">
                <a:ea typeface="+mn-lt"/>
                <a:cs typeface="+mn-lt"/>
              </a:rPr>
              <a:t> </a:t>
            </a:r>
            <a:r>
              <a:rPr lang="en-US" sz="1200" i="1" dirty="0">
                <a:ea typeface="+mn-lt"/>
                <a:cs typeface="+mn-lt"/>
              </a:rPr>
              <a:t>6</a:t>
            </a:r>
            <a:r>
              <a:rPr lang="en-US" sz="1200" dirty="0">
                <a:ea typeface="+mn-lt"/>
                <a:cs typeface="+mn-lt"/>
              </a:rPr>
              <a:t>(3), 419–441.</a:t>
            </a:r>
            <a:endParaRPr lang="en-US" sz="1200">
              <a:ea typeface="Calibri"/>
              <a:cs typeface="Calibri"/>
            </a:endParaRPr>
          </a:p>
          <a:p>
            <a:pPr>
              <a:buFont typeface="Arial"/>
              <a:buChar char="•"/>
            </a:pPr>
            <a:r>
              <a:rPr lang="en-US" sz="1200" dirty="0">
                <a:ea typeface="+mn-lt"/>
                <a:cs typeface="+mn-lt"/>
              </a:rPr>
              <a:t>Hobson, A. (2016). </a:t>
            </a:r>
            <a:r>
              <a:rPr lang="en-US" sz="1200" err="1">
                <a:ea typeface="+mn-lt"/>
                <a:cs typeface="+mn-lt"/>
              </a:rPr>
              <a:t>Judgementoring</a:t>
            </a:r>
            <a:r>
              <a:rPr lang="en-US" sz="1200" dirty="0">
                <a:ea typeface="+mn-lt"/>
                <a:cs typeface="+mn-lt"/>
              </a:rPr>
              <a:t> and how to avert it: introducing ONSIDE Mentoring for beginning teachers. </a:t>
            </a:r>
            <a:r>
              <a:rPr lang="en-US" sz="1200" i="1" dirty="0">
                <a:ea typeface="+mn-lt"/>
                <a:cs typeface="+mn-lt"/>
              </a:rPr>
              <a:t>International Journal of Mentoring and Coaching in Education</a:t>
            </a:r>
            <a:r>
              <a:rPr lang="en-US" sz="1200" dirty="0">
                <a:ea typeface="+mn-lt"/>
                <a:cs typeface="+mn-lt"/>
              </a:rPr>
              <a:t>, 87-110.  </a:t>
            </a:r>
            <a:endParaRPr lang="en-US" sz="1200">
              <a:ea typeface="Calibri"/>
              <a:cs typeface="Calibri"/>
            </a:endParaRPr>
          </a:p>
          <a:p>
            <a:pPr>
              <a:buFont typeface="Arial"/>
              <a:buChar char="•"/>
            </a:pPr>
            <a:r>
              <a:rPr lang="en-US" sz="1200" dirty="0">
                <a:ea typeface="+mn-lt"/>
                <a:cs typeface="+mn-lt"/>
              </a:rPr>
              <a:t>Hobson, A., Ashby, P., </a:t>
            </a:r>
            <a:r>
              <a:rPr lang="en-US" sz="1200" err="1">
                <a:ea typeface="+mn-lt"/>
                <a:cs typeface="+mn-lt"/>
              </a:rPr>
              <a:t>Malderez</a:t>
            </a:r>
            <a:r>
              <a:rPr lang="en-US" sz="1200" dirty="0">
                <a:ea typeface="+mn-lt"/>
                <a:cs typeface="+mn-lt"/>
              </a:rPr>
              <a:t>, A., &amp; Tomlinson, P. (2009). ‘Mentoring beginning teachers: What we know and what we don't.’ </a:t>
            </a:r>
            <a:r>
              <a:rPr lang="en-US" sz="1200" i="1" dirty="0">
                <a:ea typeface="+mn-lt"/>
                <a:cs typeface="+mn-lt"/>
              </a:rPr>
              <a:t>Teaching and Teacher Education</a:t>
            </a:r>
            <a:r>
              <a:rPr lang="en-US" sz="1200" dirty="0">
                <a:ea typeface="+mn-lt"/>
                <a:cs typeface="+mn-lt"/>
              </a:rPr>
              <a:t>, 207-216.  </a:t>
            </a:r>
            <a:endParaRPr lang="en-US" sz="1200">
              <a:ea typeface="Calibri"/>
              <a:cs typeface="Calibri"/>
            </a:endParaRPr>
          </a:p>
          <a:p>
            <a:pPr>
              <a:buFont typeface="Arial"/>
              <a:buChar char="•"/>
            </a:pPr>
            <a:endParaRPr lang="en-US"/>
          </a:p>
        </p:txBody>
      </p:sp>
    </p:spTree>
    <p:extLst>
      <p:ext uri="{BB962C8B-B14F-4D97-AF65-F5344CB8AC3E}">
        <p14:creationId xmlns:p14="http://schemas.microsoft.com/office/powerpoint/2010/main" val="3888721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66BFF-4B20-458A-B327-DA5F6E9729CE}"/>
              </a:ext>
            </a:extLst>
          </p:cNvPr>
          <p:cNvSpPr>
            <a:spLocks noGrp="1"/>
          </p:cNvSpPr>
          <p:nvPr>
            <p:ph type="title"/>
          </p:nvPr>
        </p:nvSpPr>
        <p:spPr>
          <a:xfrm>
            <a:off x="-4158" y="219873"/>
            <a:ext cx="10297888" cy="771556"/>
          </a:xfrm>
        </p:spPr>
        <p:txBody>
          <a:bodyPr vert="horz" lIns="91440" tIns="45720" rIns="91440" bIns="45720" rtlCol="0" anchor="ctr">
            <a:noAutofit/>
          </a:bodyPr>
          <a:lstStyle/>
          <a:p>
            <a:r>
              <a:rPr lang="en-GB" sz="4000" dirty="0"/>
              <a:t>The stages of beginning teachers’ development</a:t>
            </a:r>
            <a:endParaRPr lang="en-GB" sz="4000" dirty="0">
              <a:ea typeface="Calibri Light"/>
              <a:cs typeface="Calibri Light"/>
            </a:endParaRPr>
          </a:p>
        </p:txBody>
      </p:sp>
      <p:sp>
        <p:nvSpPr>
          <p:cNvPr id="4" name="Slide Number Placeholder 3">
            <a:extLst>
              <a:ext uri="{FF2B5EF4-FFF2-40B4-BE49-F238E27FC236}">
                <a16:creationId xmlns:a16="http://schemas.microsoft.com/office/drawing/2014/main" id="{8E69B7E6-CD3B-4622-909E-6913989236AE}"/>
              </a:ext>
            </a:extLst>
          </p:cNvPr>
          <p:cNvSpPr>
            <a:spLocks noGrp="1"/>
          </p:cNvSpPr>
          <p:nvPr>
            <p:ph type="sldNum" sz="quarter" idx="10"/>
          </p:nvPr>
        </p:nvSpPr>
        <p:spPr/>
        <p:txBody>
          <a:bodyPr/>
          <a:lstStyle/>
          <a:p>
            <a:fld id="{DCF6A46F-80AB-49F3-8C7E-9717ED945456}" type="slidenum">
              <a:rPr lang="en-GB" altLang="en-US" smtClean="0"/>
              <a:pPr/>
              <a:t>4</a:t>
            </a:fld>
            <a:endParaRPr lang="en-GB" altLang="en-US"/>
          </a:p>
        </p:txBody>
      </p:sp>
      <p:sp>
        <p:nvSpPr>
          <p:cNvPr id="6" name="Rectangle 5">
            <a:extLst>
              <a:ext uri="{FF2B5EF4-FFF2-40B4-BE49-F238E27FC236}">
                <a16:creationId xmlns:a16="http://schemas.microsoft.com/office/drawing/2014/main" id="{23200F0A-3A0A-4E1F-985A-25C8131F5B07}"/>
              </a:ext>
            </a:extLst>
          </p:cNvPr>
          <p:cNvSpPr/>
          <p:nvPr/>
        </p:nvSpPr>
        <p:spPr>
          <a:xfrm>
            <a:off x="414420" y="6006798"/>
            <a:ext cx="2459328" cy="338554"/>
          </a:xfrm>
          <a:prstGeom prst="rect">
            <a:avLst/>
          </a:prstGeom>
        </p:spPr>
        <p:txBody>
          <a:bodyPr wrap="none">
            <a:spAutoFit/>
          </a:bodyPr>
          <a:lstStyle/>
          <a:p>
            <a:r>
              <a:rPr lang="en-GB" sz="1600" dirty="0"/>
              <a:t>(Furlong &amp; Maynard,1995)</a:t>
            </a:r>
          </a:p>
        </p:txBody>
      </p:sp>
      <p:sp>
        <p:nvSpPr>
          <p:cNvPr id="7" name="TextBox 6">
            <a:extLst>
              <a:ext uri="{FF2B5EF4-FFF2-40B4-BE49-F238E27FC236}">
                <a16:creationId xmlns:a16="http://schemas.microsoft.com/office/drawing/2014/main" id="{9C981AE7-F35A-4681-AADB-D83FF5807BCA}"/>
              </a:ext>
            </a:extLst>
          </p:cNvPr>
          <p:cNvSpPr txBox="1"/>
          <p:nvPr/>
        </p:nvSpPr>
        <p:spPr>
          <a:xfrm>
            <a:off x="263352" y="1905505"/>
            <a:ext cx="5407466" cy="3416320"/>
          </a:xfrm>
          <a:prstGeom prst="rect">
            <a:avLst/>
          </a:prstGeom>
          <a:noFill/>
        </p:spPr>
        <p:txBody>
          <a:bodyPr wrap="square" rtlCol="0">
            <a:spAutoFit/>
          </a:bodyPr>
          <a:lstStyle/>
          <a:p>
            <a:pPr marL="514350" indent="-514350">
              <a:buFont typeface="+mj-lt"/>
              <a:buAutoNum type="arabicPeriod"/>
            </a:pPr>
            <a:r>
              <a:rPr lang="en-GB" sz="3600" b="1" dirty="0"/>
              <a:t>Early idealism</a:t>
            </a:r>
          </a:p>
          <a:p>
            <a:pPr marL="514350" indent="-514350">
              <a:buFont typeface="+mj-lt"/>
              <a:buAutoNum type="arabicPeriod"/>
            </a:pPr>
            <a:r>
              <a:rPr lang="en-GB" sz="3600" b="1" dirty="0"/>
              <a:t>Personal survival</a:t>
            </a:r>
          </a:p>
          <a:p>
            <a:pPr marL="514350" indent="-514350">
              <a:buFont typeface="+mj-lt"/>
              <a:buAutoNum type="arabicPeriod"/>
            </a:pPr>
            <a:r>
              <a:rPr lang="en-GB" sz="3600" b="1" dirty="0"/>
              <a:t>Dealing with difficulties</a:t>
            </a:r>
          </a:p>
          <a:p>
            <a:pPr marL="514350" indent="-514350">
              <a:buFont typeface="+mj-lt"/>
              <a:buAutoNum type="arabicPeriod"/>
            </a:pPr>
            <a:r>
              <a:rPr lang="en-GB" sz="3600" b="1" dirty="0"/>
              <a:t>Hitting a plateau</a:t>
            </a:r>
          </a:p>
          <a:p>
            <a:pPr marL="514350" indent="-514350">
              <a:buFont typeface="+mj-lt"/>
              <a:buAutoNum type="arabicPeriod"/>
            </a:pPr>
            <a:r>
              <a:rPr lang="en-GB" sz="3600" b="1" dirty="0"/>
              <a:t>Moving on</a:t>
            </a:r>
          </a:p>
        </p:txBody>
      </p:sp>
      <p:pic>
        <p:nvPicPr>
          <p:cNvPr id="9" name="Picture 8">
            <a:extLst>
              <a:ext uri="{FF2B5EF4-FFF2-40B4-BE49-F238E27FC236}">
                <a16:creationId xmlns:a16="http://schemas.microsoft.com/office/drawing/2014/main" id="{4180C2AE-B431-482C-BCEE-63F6C1EE38BA}"/>
              </a:ext>
            </a:extLst>
          </p:cNvPr>
          <p:cNvPicPr>
            <a:picLocks noChangeAspect="1"/>
          </p:cNvPicPr>
          <p:nvPr/>
        </p:nvPicPr>
        <p:blipFill>
          <a:blip r:embed="rId3"/>
          <a:stretch>
            <a:fillRect/>
          </a:stretch>
        </p:blipFill>
        <p:spPr>
          <a:xfrm>
            <a:off x="5670819" y="1132600"/>
            <a:ext cx="3169467" cy="1774330"/>
          </a:xfrm>
          <a:prstGeom prst="rect">
            <a:avLst/>
          </a:prstGeom>
        </p:spPr>
      </p:pic>
      <p:pic>
        <p:nvPicPr>
          <p:cNvPr id="11" name="Picture 10">
            <a:extLst>
              <a:ext uri="{FF2B5EF4-FFF2-40B4-BE49-F238E27FC236}">
                <a16:creationId xmlns:a16="http://schemas.microsoft.com/office/drawing/2014/main" id="{5ED22D77-8F78-4BCC-862D-5AD2000AC426}"/>
              </a:ext>
            </a:extLst>
          </p:cNvPr>
          <p:cNvPicPr>
            <a:picLocks noChangeAspect="1"/>
          </p:cNvPicPr>
          <p:nvPr/>
        </p:nvPicPr>
        <p:blipFill>
          <a:blip r:embed="rId4"/>
          <a:stretch>
            <a:fillRect/>
          </a:stretch>
        </p:blipFill>
        <p:spPr>
          <a:xfrm>
            <a:off x="5668519" y="4417839"/>
            <a:ext cx="2225382" cy="2225382"/>
          </a:xfrm>
          <a:prstGeom prst="rect">
            <a:avLst/>
          </a:prstGeom>
        </p:spPr>
      </p:pic>
      <p:pic>
        <p:nvPicPr>
          <p:cNvPr id="12" name="Picture 11">
            <a:extLst>
              <a:ext uri="{FF2B5EF4-FFF2-40B4-BE49-F238E27FC236}">
                <a16:creationId xmlns:a16="http://schemas.microsoft.com/office/drawing/2014/main" id="{605F6A37-0EC7-4287-BAE8-88796449F166}"/>
              </a:ext>
            </a:extLst>
          </p:cNvPr>
          <p:cNvPicPr>
            <a:picLocks noChangeAspect="1"/>
          </p:cNvPicPr>
          <p:nvPr/>
        </p:nvPicPr>
        <p:blipFill>
          <a:blip r:embed="rId5"/>
          <a:stretch>
            <a:fillRect/>
          </a:stretch>
        </p:blipFill>
        <p:spPr>
          <a:xfrm>
            <a:off x="8483918" y="2708920"/>
            <a:ext cx="2797630" cy="2821610"/>
          </a:xfrm>
          <a:prstGeom prst="rect">
            <a:avLst/>
          </a:prstGeom>
        </p:spPr>
      </p:pic>
    </p:spTree>
    <p:extLst>
      <p:ext uri="{BB962C8B-B14F-4D97-AF65-F5344CB8AC3E}">
        <p14:creationId xmlns:p14="http://schemas.microsoft.com/office/powerpoint/2010/main" val="263101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D983AF-87A0-6015-AE96-01ACF50AC9FD}"/>
              </a:ext>
            </a:extLst>
          </p:cNvPr>
          <p:cNvSpPr>
            <a:spLocks noGrp="1"/>
          </p:cNvSpPr>
          <p:nvPr>
            <p:ph idx="1"/>
          </p:nvPr>
        </p:nvSpPr>
        <p:spPr>
          <a:xfrm>
            <a:off x="677779" y="151230"/>
            <a:ext cx="10515600" cy="4351338"/>
          </a:xfrm>
        </p:spPr>
        <p:txBody>
          <a:bodyPr vert="horz" lIns="91440" tIns="45720" rIns="91440" bIns="45720" rtlCol="0" anchor="t">
            <a:noAutofit/>
          </a:bodyPr>
          <a:lstStyle/>
          <a:p>
            <a:pPr>
              <a:buFont typeface="Arial,Sans-Serif" panose="020B0604020202020204" pitchFamily="34" charset="0"/>
            </a:pPr>
            <a:r>
              <a:rPr lang="en-US" sz="1200" dirty="0">
                <a:ea typeface="Calibri"/>
                <a:cs typeface="Calibri"/>
              </a:rPr>
              <a:t>Jones, Kelsey, &amp; Brown (2014). ‘Climbing the steps toward a successful cooperating </a:t>
            </a:r>
            <a:r>
              <a:rPr lang="en-GB" sz="1200" dirty="0">
                <a:ea typeface="Calibri"/>
                <a:cs typeface="Calibri"/>
              </a:rPr>
              <a:t>teacher/student teacher mentoring relationship’, </a:t>
            </a:r>
            <a:r>
              <a:rPr lang="en-GB" sz="1200" i="1" dirty="0">
                <a:ea typeface="Calibri"/>
                <a:cs typeface="Calibri"/>
              </a:rPr>
              <a:t>Journal of Agricultural Education, </a:t>
            </a:r>
            <a:r>
              <a:rPr lang="en-GB" sz="1200" dirty="0">
                <a:ea typeface="Calibri"/>
                <a:cs typeface="Calibri"/>
              </a:rPr>
              <a:t>55 (2), 33-47.  </a:t>
            </a:r>
            <a:endParaRPr lang="en-US" sz="1200" dirty="0">
              <a:ea typeface="Calibri"/>
              <a:cs typeface="Calibri"/>
            </a:endParaRPr>
          </a:p>
          <a:p>
            <a:pPr>
              <a:buFont typeface="Arial,Sans-Serif" panose="020B0604020202020204" pitchFamily="34" charset="0"/>
            </a:pPr>
            <a:r>
              <a:rPr lang="en-US" sz="1200" dirty="0">
                <a:ea typeface="Calibri"/>
                <a:cs typeface="Calibri"/>
              </a:rPr>
              <a:t>Lee, S., </a:t>
            </a:r>
            <a:r>
              <a:rPr lang="en-GB" sz="1200" dirty="0">
                <a:ea typeface="Calibri"/>
                <a:cs typeface="Calibri"/>
              </a:rPr>
              <a:t>Theoharis, R., Fitzpatrick, M., Kim, K., Liss, J., Nix-Williams, T., Griswold, D., &amp; Walther-Thomas, C. (2006). </a:t>
            </a:r>
            <a:r>
              <a:rPr lang="en-US" sz="1200" dirty="0">
                <a:ea typeface="Calibri"/>
                <a:cs typeface="Calibri"/>
              </a:rPr>
              <a:t>‘Create effective mentoring relationships: Strategies for mentor and mentee </a:t>
            </a:r>
            <a:r>
              <a:rPr lang="en-GB" sz="1200" dirty="0">
                <a:ea typeface="Calibri"/>
                <a:cs typeface="Calibri"/>
              </a:rPr>
              <a:t>success.</a:t>
            </a:r>
            <a:r>
              <a:rPr lang="en-US" sz="1200" dirty="0">
                <a:ea typeface="Calibri"/>
                <a:cs typeface="Calibri"/>
              </a:rPr>
              <a:t>’ </a:t>
            </a:r>
            <a:r>
              <a:rPr lang="en-GB" sz="1200" i="1" dirty="0">
                <a:ea typeface="Calibri"/>
                <a:cs typeface="Calibri"/>
              </a:rPr>
              <a:t>Intervention in School and Clinic, 41</a:t>
            </a:r>
            <a:r>
              <a:rPr lang="en-GB" sz="1200" dirty="0">
                <a:ea typeface="Calibri"/>
                <a:cs typeface="Calibri"/>
              </a:rPr>
              <a:t>(4), 233-240.</a:t>
            </a:r>
            <a:r>
              <a:rPr lang="en-US" sz="1200" dirty="0">
                <a:ea typeface="Calibri"/>
                <a:cs typeface="Calibri"/>
              </a:rPr>
              <a:t> </a:t>
            </a:r>
          </a:p>
          <a:p>
            <a:pPr>
              <a:buFont typeface="Arial,Sans-Serif" panose="020B0604020202020204" pitchFamily="34" charset="0"/>
            </a:pPr>
            <a:r>
              <a:rPr lang="en-US" sz="1200" dirty="0">
                <a:ea typeface="Calibri"/>
                <a:cs typeface="Calibri"/>
              </a:rPr>
              <a:t>Maynard, T., &amp; Furlong, J. (1995). ‘Learning to teach and models of mentoring’. In T. K. Mayes, </a:t>
            </a:r>
            <a:r>
              <a:rPr lang="en-US" sz="1200" i="1" dirty="0">
                <a:ea typeface="Calibri"/>
                <a:cs typeface="Calibri"/>
              </a:rPr>
              <a:t>Issues in Mentoring</a:t>
            </a:r>
            <a:r>
              <a:rPr lang="en-US" sz="1200" dirty="0">
                <a:ea typeface="Calibri"/>
                <a:cs typeface="Calibri"/>
              </a:rPr>
              <a:t> (pp. 10-24). London: Routledge. </a:t>
            </a:r>
          </a:p>
          <a:p>
            <a:pPr>
              <a:buFont typeface="Arial,Sans-Serif" panose="020B0604020202020204" pitchFamily="34" charset="0"/>
            </a:pPr>
            <a:r>
              <a:rPr lang="en-US" sz="1200" dirty="0">
                <a:ea typeface="Calibri"/>
                <a:cs typeface="Calibri"/>
              </a:rPr>
              <a:t>Montgomery (2017) ‘Mapping a Mentoring Roadmap and Developing a Supportive Network for Strategic Career Advancement’. </a:t>
            </a:r>
            <a:r>
              <a:rPr lang="en-US" sz="1200" i="1" dirty="0">
                <a:ea typeface="Calibri"/>
                <a:cs typeface="Calibri"/>
              </a:rPr>
              <a:t>SAGE Open</a:t>
            </a:r>
            <a:r>
              <a:rPr lang="en-US" sz="1200" dirty="0">
                <a:ea typeface="Calibri"/>
                <a:cs typeface="Calibri"/>
              </a:rPr>
              <a:t> April-June: 1–13 </a:t>
            </a:r>
          </a:p>
          <a:p>
            <a:pPr>
              <a:buFont typeface="Arial,Sans-Serif" panose="020B0604020202020204" pitchFamily="34" charset="0"/>
            </a:pPr>
            <a:r>
              <a:rPr lang="en-US" sz="1200" dirty="0">
                <a:ea typeface="Calibri"/>
                <a:cs typeface="Calibri"/>
              </a:rPr>
              <a:t>National Institute of Teaching. (2023) ‘Mentoring and Coaching of Teachers: What can the research tell us?’ [Retrieved from:  </a:t>
            </a:r>
            <a:r>
              <a:rPr lang="en-US" sz="1200" dirty="0">
                <a:ea typeface="Calibri"/>
                <a:cs typeface="Calibri"/>
                <a:hlinkClick r:id="rId2"/>
              </a:rPr>
              <a:t>https://niot.org.uk/teacher-mentoring-research</a:t>
            </a:r>
            <a:r>
              <a:rPr lang="en-US" sz="1200" dirty="0">
                <a:ea typeface="Calibri"/>
                <a:cs typeface="Calibri"/>
              </a:rPr>
              <a:t>] </a:t>
            </a:r>
          </a:p>
          <a:p>
            <a:pPr>
              <a:buFont typeface="Arial,Sans-Serif" panose="020B0604020202020204" pitchFamily="34" charset="0"/>
            </a:pPr>
            <a:r>
              <a:rPr lang="en-US" sz="1200" dirty="0">
                <a:ea typeface="Calibri"/>
                <a:cs typeface="Calibri"/>
              </a:rPr>
              <a:t>O’Leary, M. (2020). </a:t>
            </a:r>
            <a:r>
              <a:rPr lang="en-US" sz="1200" i="1" dirty="0">
                <a:ea typeface="Calibri"/>
                <a:cs typeface="Calibri"/>
              </a:rPr>
              <a:t>Classroom Observation: A Guide to the Effective Observation of Teaching and Learning.</a:t>
            </a:r>
            <a:r>
              <a:rPr lang="en-US" sz="1200" dirty="0">
                <a:ea typeface="Calibri"/>
                <a:cs typeface="Calibri"/>
              </a:rPr>
              <a:t> Abingdon: Routledge. </a:t>
            </a:r>
          </a:p>
          <a:p>
            <a:pPr>
              <a:buFont typeface="Arial,Sans-Serif" panose="020B0604020202020204" pitchFamily="34" charset="0"/>
            </a:pPr>
            <a:r>
              <a:rPr lang="en-US" sz="1200" err="1">
                <a:ea typeface="Calibri"/>
                <a:cs typeface="Calibri"/>
              </a:rPr>
              <a:t>Pithers</a:t>
            </a:r>
            <a:r>
              <a:rPr lang="en-US" sz="1200" dirty="0">
                <a:ea typeface="Calibri"/>
                <a:cs typeface="Calibri"/>
              </a:rPr>
              <a:t>, R. T. &amp; Soden, R. (2000) ‘Critical thinking in education: a review,’ </a:t>
            </a:r>
            <a:r>
              <a:rPr lang="en-US" sz="1200" i="1" dirty="0">
                <a:ea typeface="Calibri"/>
                <a:cs typeface="Calibri"/>
              </a:rPr>
              <a:t>Educational Research, </a:t>
            </a:r>
            <a:r>
              <a:rPr lang="en-US" sz="1200" dirty="0">
                <a:ea typeface="Calibri"/>
                <a:cs typeface="Calibri"/>
              </a:rPr>
              <a:t>42(3), 237–249.</a:t>
            </a:r>
          </a:p>
          <a:p>
            <a:pPr>
              <a:buFont typeface="Arial,Sans-Serif" panose="020B0604020202020204" pitchFamily="34" charset="0"/>
            </a:pPr>
            <a:r>
              <a:rPr lang="en-US" sz="1200" dirty="0">
                <a:ea typeface="Calibri"/>
                <a:cs typeface="Calibri"/>
              </a:rPr>
              <a:t>Roberts, R. (2020). Ch 10: ‘Holding weekly debriefs.’ In D. Hickman, </a:t>
            </a:r>
            <a:r>
              <a:rPr lang="en-US" sz="1200" i="1" dirty="0">
                <a:ea typeface="Calibri"/>
                <a:cs typeface="Calibri"/>
              </a:rPr>
              <a:t>A Practical Guide to Mentoring English Teachers.</a:t>
            </a:r>
            <a:r>
              <a:rPr lang="en-US" sz="1200" dirty="0">
                <a:ea typeface="Calibri"/>
                <a:cs typeface="Calibri"/>
              </a:rPr>
              <a:t> Abingdon: Routledge.  </a:t>
            </a:r>
          </a:p>
          <a:p>
            <a:pPr>
              <a:buFont typeface="Arial,Sans-Serif" panose="020B0604020202020204" pitchFamily="34" charset="0"/>
            </a:pPr>
            <a:r>
              <a:rPr lang="en-US" sz="1200" dirty="0">
                <a:ea typeface="Calibri"/>
                <a:cs typeface="Calibri"/>
              </a:rPr>
              <a:t>Schofield, M. (2019). ‘Why have mentoring in universities? Reflections and justifications.’ In M Snowden &amp; JP Halsall (eds). </a:t>
            </a:r>
            <a:r>
              <a:rPr lang="en-US" sz="1200" i="1" dirty="0">
                <a:ea typeface="Calibri"/>
                <a:cs typeface="Calibri"/>
              </a:rPr>
              <a:t>Mentorship, leadership, and research: Their place within the social science curriculum.</a:t>
            </a:r>
            <a:r>
              <a:rPr lang="en-US" sz="1200" dirty="0">
                <a:ea typeface="Calibri"/>
                <a:cs typeface="Calibri"/>
              </a:rPr>
              <a:t> Cham, Switzerland: Springer. </a:t>
            </a:r>
          </a:p>
          <a:p>
            <a:pPr>
              <a:buFont typeface="Arial,Sans-Serif" panose="020B0604020202020204" pitchFamily="34" charset="0"/>
            </a:pPr>
            <a:r>
              <a:rPr lang="en-US" sz="1200" dirty="0">
                <a:ea typeface="Calibri"/>
                <a:cs typeface="Calibri"/>
              </a:rPr>
              <a:t>Shanks, R. (2023) ‘Informal coaching and mentoring and an “informal turn” in teacher professional learning’.  </a:t>
            </a:r>
            <a:r>
              <a:rPr lang="en-US" sz="1200" i="1" dirty="0">
                <a:ea typeface="Calibri"/>
                <a:cs typeface="Calibri"/>
              </a:rPr>
              <a:t>International Journal of Mentoring and Coaching in Education</a:t>
            </a:r>
            <a:r>
              <a:rPr lang="en-US" sz="1200" dirty="0">
                <a:ea typeface="Calibri"/>
                <a:cs typeface="Calibri"/>
              </a:rPr>
              <a:t> 12(4), pp. 440-452</a:t>
            </a:r>
          </a:p>
          <a:p>
            <a:pPr>
              <a:buFont typeface="Arial,Sans-Serif" panose="020B0604020202020204" pitchFamily="34" charset="0"/>
            </a:pPr>
            <a:r>
              <a:rPr lang="en-US" sz="1200" dirty="0">
                <a:ea typeface="Calibri"/>
                <a:cs typeface="Calibri"/>
              </a:rPr>
              <a:t>Stanulis</a:t>
            </a:r>
            <a:r>
              <a:rPr lang="en-GB" sz="1200" dirty="0">
                <a:ea typeface="Calibri"/>
                <a:cs typeface="Calibri"/>
              </a:rPr>
              <a:t>, R., &amp; Floden, R. (2009). </a:t>
            </a:r>
            <a:r>
              <a:rPr lang="en-US" sz="1200" dirty="0">
                <a:ea typeface="Calibri"/>
                <a:cs typeface="Calibri"/>
              </a:rPr>
              <a:t>‘Intensive mentoring </a:t>
            </a:r>
            <a:r>
              <a:rPr lang="en-GB" sz="1200" dirty="0">
                <a:ea typeface="Calibri"/>
                <a:cs typeface="Calibri"/>
              </a:rPr>
              <a:t>as a way to help beginning teachers develop balanced instruction.’ </a:t>
            </a:r>
            <a:r>
              <a:rPr lang="en-GB" sz="1200" i="1" dirty="0">
                <a:ea typeface="Calibri"/>
                <a:cs typeface="Calibri"/>
              </a:rPr>
              <a:t>Journal of Teacher Education, 60 </a:t>
            </a:r>
            <a:r>
              <a:rPr lang="en-GB" sz="1200" dirty="0">
                <a:ea typeface="Calibri"/>
                <a:cs typeface="Calibri"/>
              </a:rPr>
              <a:t>(2), 112-122.</a:t>
            </a:r>
            <a:r>
              <a:rPr lang="en-US" sz="1200" dirty="0">
                <a:ea typeface="Calibri"/>
                <a:cs typeface="Calibri"/>
              </a:rPr>
              <a:t> </a:t>
            </a:r>
          </a:p>
          <a:p>
            <a:pPr>
              <a:buFont typeface="Arial,Sans-Serif" panose="020B0604020202020204" pitchFamily="34" charset="0"/>
            </a:pPr>
            <a:r>
              <a:rPr lang="en-US" sz="1200" dirty="0">
                <a:ea typeface="Calibri"/>
                <a:cs typeface="Calibri"/>
              </a:rPr>
              <a:t>Thompson, C. (2019) </a:t>
            </a:r>
            <a:r>
              <a:rPr lang="en-US" sz="1200" i="1" dirty="0">
                <a:ea typeface="Calibri"/>
                <a:cs typeface="Calibri"/>
              </a:rPr>
              <a:t>The Magic of Mentoring, </a:t>
            </a:r>
            <a:r>
              <a:rPr lang="en-US" sz="1200" dirty="0">
                <a:ea typeface="Calibri"/>
                <a:cs typeface="Calibri"/>
              </a:rPr>
              <a:t>Abingdon: Routledge </a:t>
            </a:r>
          </a:p>
          <a:p>
            <a:pPr>
              <a:buFont typeface="Arial,Sans-Serif" panose="020B0604020202020204" pitchFamily="34" charset="0"/>
            </a:pPr>
            <a:r>
              <a:rPr lang="en-US" sz="1200" dirty="0">
                <a:ea typeface="Calibri"/>
                <a:cs typeface="Calibri"/>
              </a:rPr>
              <a:t>Tonna, M., </a:t>
            </a:r>
            <a:r>
              <a:rPr lang="en-GB" sz="1200" err="1">
                <a:ea typeface="Calibri"/>
                <a:cs typeface="Calibri"/>
              </a:rPr>
              <a:t>Bjerholt</a:t>
            </a:r>
            <a:r>
              <a:rPr lang="en-GB" sz="1200" dirty="0">
                <a:ea typeface="Calibri"/>
                <a:cs typeface="Calibri"/>
              </a:rPr>
              <a:t>, E., ‘Teacher mentoring and the reflective practitioner approach’, </a:t>
            </a:r>
            <a:r>
              <a:rPr lang="en-GB" sz="1200" i="1" dirty="0">
                <a:ea typeface="Calibri"/>
                <a:cs typeface="Calibri"/>
              </a:rPr>
              <a:t>International Journal of Mentoring and Coaching in Education </a:t>
            </a:r>
            <a:r>
              <a:rPr lang="en-GB" sz="1200" dirty="0">
                <a:ea typeface="Calibri"/>
                <a:cs typeface="Calibri"/>
              </a:rPr>
              <a:t>Vol. 6 No. 3, 2017 pp. 210-227</a:t>
            </a:r>
            <a:r>
              <a:rPr lang="en-US" sz="1200" dirty="0">
                <a:ea typeface="Calibri"/>
                <a:cs typeface="Calibri"/>
              </a:rPr>
              <a:t> </a:t>
            </a:r>
          </a:p>
          <a:p>
            <a:pPr>
              <a:buFont typeface="Arial,Sans-Serif" panose="020B0604020202020204" pitchFamily="34" charset="0"/>
            </a:pPr>
            <a:r>
              <a:rPr lang="en-US" sz="1200" err="1">
                <a:ea typeface="Calibri"/>
                <a:cs typeface="Calibri"/>
              </a:rPr>
              <a:t>Totterdell</a:t>
            </a:r>
            <a:r>
              <a:rPr lang="en-GB" sz="1200" dirty="0">
                <a:ea typeface="Calibri"/>
                <a:cs typeface="Calibri"/>
              </a:rPr>
              <a:t>, M., Woodroffe, L., Bubb, S., Daly, C., Smart, T., &amp; Arrowsmith, J. (2008). ‘What are the effects of the roles of mentors or inductors using induction programmes for newly qualified teachers (NQTs) on their professional practice, with special reference to teacher performance, professional learning and retention rates?’ In: </a:t>
            </a:r>
            <a:r>
              <a:rPr lang="en-GB" sz="1200" i="1" dirty="0">
                <a:ea typeface="Calibri"/>
                <a:cs typeface="Calibri"/>
              </a:rPr>
              <a:t>Research Evidence in Education Library. </a:t>
            </a:r>
            <a:r>
              <a:rPr lang="en-GB" sz="1200" dirty="0">
                <a:ea typeface="Calibri"/>
                <a:cs typeface="Calibri"/>
              </a:rPr>
              <a:t>London: EPPI-Centre, Social Science Research Unit.</a:t>
            </a:r>
            <a:r>
              <a:rPr lang="en-US" sz="1200" dirty="0">
                <a:ea typeface="Calibri"/>
                <a:cs typeface="Calibri"/>
              </a:rPr>
              <a:t> </a:t>
            </a:r>
          </a:p>
          <a:p>
            <a:pPr>
              <a:buFont typeface="Arial,Sans-Serif" panose="020B0604020202020204" pitchFamily="34" charset="0"/>
            </a:pPr>
            <a:r>
              <a:rPr lang="en-US" sz="1200" dirty="0">
                <a:ea typeface="Calibri"/>
                <a:cs typeface="Calibri"/>
              </a:rPr>
              <a:t>Wiliam, D. (2016). </a:t>
            </a:r>
            <a:r>
              <a:rPr lang="en-US" sz="1200" i="1" dirty="0">
                <a:ea typeface="Calibri"/>
                <a:cs typeface="Calibri"/>
              </a:rPr>
              <a:t>Leadership for Teacher Learning: Creating a Culture Where All Teachers Improve So That All Students Succeed</a:t>
            </a:r>
            <a:r>
              <a:rPr lang="en-US" sz="1200" dirty="0">
                <a:ea typeface="Calibri"/>
                <a:cs typeface="Calibri"/>
              </a:rPr>
              <a:t>. Blairsville: Learning Sciences International </a:t>
            </a:r>
          </a:p>
          <a:p>
            <a:pPr>
              <a:buFont typeface="Arial,Sans-Serif" panose="020B0604020202020204" pitchFamily="34" charset="0"/>
            </a:pPr>
            <a:r>
              <a:rPr lang="en-US" sz="1200" dirty="0">
                <a:ea typeface="Calibri"/>
                <a:cs typeface="Calibri"/>
              </a:rPr>
              <a:t>Wright, T. (2017). </a:t>
            </a:r>
            <a:r>
              <a:rPr lang="en-US" sz="1200" i="1" dirty="0">
                <a:ea typeface="Calibri"/>
                <a:cs typeface="Calibri"/>
              </a:rPr>
              <a:t>How to be a Brilliant Mentor</a:t>
            </a:r>
            <a:r>
              <a:rPr lang="en-US" sz="1200" dirty="0">
                <a:ea typeface="Calibri"/>
                <a:cs typeface="Calibri"/>
              </a:rPr>
              <a:t>. Abingdon: Routledge</a:t>
            </a:r>
          </a:p>
          <a:p>
            <a:pPr>
              <a:buFont typeface="Arial,Sans-Serif" panose="020B0604020202020204" pitchFamily="34" charset="0"/>
            </a:pPr>
            <a:r>
              <a:rPr lang="en-US" sz="1200" dirty="0">
                <a:ea typeface="Calibri"/>
                <a:cs typeface="Calibri"/>
              </a:rPr>
              <a:t>Zugelder, B. (2019) ‘Beyond New Teacher Mentoring: The Role of Instructional Coaching,’ </a:t>
            </a:r>
            <a:r>
              <a:rPr lang="en-US" sz="1200" i="1" dirty="0">
                <a:ea typeface="Calibri"/>
                <a:cs typeface="Calibri"/>
              </a:rPr>
              <a:t>Kappa Delta Pi Record</a:t>
            </a:r>
            <a:r>
              <a:rPr lang="en-US" sz="1200" dirty="0">
                <a:ea typeface="Calibri"/>
                <a:cs typeface="Calibri"/>
              </a:rPr>
              <a:t>, 55:4, 181-183.</a:t>
            </a:r>
          </a:p>
          <a:p>
            <a:pPr marL="171450" indent="-171450">
              <a:buFont typeface="Arial,Sans-Serif" panose="020B0604020202020204" pitchFamily="34" charset="0"/>
            </a:pPr>
            <a:endParaRPr lang="en-US" sz="2200" dirty="0">
              <a:ea typeface="Calibri"/>
              <a:cs typeface="Calibri"/>
            </a:endParaRPr>
          </a:p>
          <a:p>
            <a:pPr marL="171450" indent="-171450">
              <a:buFont typeface="Arial,Sans-Serif" panose="020B0604020202020204" pitchFamily="34" charset="0"/>
            </a:pPr>
            <a:endParaRPr lang="en-GB" sz="2200"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407219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86FDB-0E7F-D86D-2F03-1972B11CA5EF}"/>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52B6BFA0-3D87-68F8-B708-DAA241CA2AF3}"/>
              </a:ext>
            </a:extLst>
          </p:cNvPr>
          <p:cNvSpPr>
            <a:spLocks noGrp="1"/>
          </p:cNvSpPr>
          <p:nvPr>
            <p:ph idx="11"/>
          </p:nvPr>
        </p:nvSpPr>
        <p:spPr/>
        <p:txBody>
          <a:bodyPr/>
          <a:lstStyle/>
          <a:p>
            <a:endParaRPr lang="en-GB"/>
          </a:p>
        </p:txBody>
      </p:sp>
      <p:sp>
        <p:nvSpPr>
          <p:cNvPr id="4" name="Content Placeholder 3">
            <a:extLst>
              <a:ext uri="{FF2B5EF4-FFF2-40B4-BE49-F238E27FC236}">
                <a16:creationId xmlns:a16="http://schemas.microsoft.com/office/drawing/2014/main" id="{CCAAD591-D06F-EA1E-DE2A-87C776DBBAD6}"/>
              </a:ext>
            </a:extLst>
          </p:cNvPr>
          <p:cNvSpPr>
            <a:spLocks noGrp="1"/>
          </p:cNvSpPr>
          <p:nvPr>
            <p:ph idx="12"/>
          </p:nvPr>
        </p:nvSpPr>
        <p:spPr>
          <a:xfrm>
            <a:off x="6689237" y="2218200"/>
            <a:ext cx="5184000" cy="4320000"/>
          </a:xfrm>
        </p:spPr>
        <p:txBody>
          <a:bodyPr/>
          <a:lstStyle/>
          <a:p>
            <a:r>
              <a:rPr lang="en-US" b="0" i="0" u="none" strike="noStrike" dirty="0">
                <a:solidFill>
                  <a:srgbClr val="FF0000"/>
                </a:solidFill>
                <a:effectLst/>
                <a:latin typeface="Arial" panose="020B0604020202020204" pitchFamily="34" charset="0"/>
              </a:rPr>
              <a:t>Please take two minutes to fill out the completion form:</a:t>
            </a:r>
            <a:r>
              <a:rPr lang="en-US" b="0" i="0" u="none" strike="noStrike" dirty="0">
                <a:solidFill>
                  <a:srgbClr val="000000"/>
                </a:solidFill>
                <a:effectLst/>
                <a:latin typeface="Arial" panose="020B0604020202020204" pitchFamily="34" charset="0"/>
              </a:rPr>
              <a:t> </a:t>
            </a:r>
            <a:r>
              <a:rPr lang="en-US" b="0" i="0" dirty="0">
                <a:solidFill>
                  <a:srgbClr val="50535A"/>
                </a:solidFill>
                <a:effectLst/>
                <a:latin typeface="Arial" panose="020B0604020202020204" pitchFamily="34" charset="0"/>
              </a:rPr>
              <a:t>​https://forms.office.com/e</a:t>
            </a:r>
            <a:r>
              <a:rPr lang="en-US" b="0" i="0">
                <a:solidFill>
                  <a:srgbClr val="50535A"/>
                </a:solidFill>
                <a:effectLst/>
                <a:latin typeface="Arial" panose="020B0604020202020204" pitchFamily="34" charset="0"/>
              </a:rPr>
              <a:t>/awxsaPgbGc  </a:t>
            </a:r>
            <a:endParaRPr lang="en-US" sz="4000" b="0" i="0" dirty="0">
              <a:solidFill>
                <a:srgbClr val="50535A"/>
              </a:solidFill>
              <a:effectLst/>
              <a:latin typeface="Arial" panose="020B0604020202020204" pitchFamily="34" charset="0"/>
            </a:endParaRPr>
          </a:p>
          <a:p>
            <a:endParaRPr lang="en-GB" dirty="0"/>
          </a:p>
        </p:txBody>
      </p:sp>
      <p:pic>
        <p:nvPicPr>
          <p:cNvPr id="6" name="Picture 5">
            <a:extLst>
              <a:ext uri="{FF2B5EF4-FFF2-40B4-BE49-F238E27FC236}">
                <a16:creationId xmlns:a16="http://schemas.microsoft.com/office/drawing/2014/main" id="{AC7ABF3C-3A18-EB07-82DA-E8CA2D900E8D}"/>
              </a:ext>
            </a:extLst>
          </p:cNvPr>
          <p:cNvPicPr>
            <a:picLocks noChangeAspect="1"/>
          </p:cNvPicPr>
          <p:nvPr/>
        </p:nvPicPr>
        <p:blipFill>
          <a:blip r:embed="rId3"/>
          <a:stretch>
            <a:fillRect/>
          </a:stretch>
        </p:blipFill>
        <p:spPr>
          <a:xfrm>
            <a:off x="0" y="116310"/>
            <a:ext cx="6689237" cy="6625379"/>
          </a:xfrm>
          <a:prstGeom prst="rect">
            <a:avLst/>
          </a:prstGeom>
        </p:spPr>
      </p:pic>
    </p:spTree>
    <p:extLst>
      <p:ext uri="{BB962C8B-B14F-4D97-AF65-F5344CB8AC3E}">
        <p14:creationId xmlns:p14="http://schemas.microsoft.com/office/powerpoint/2010/main" val="7835756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7E0F-0B6C-8621-FFEF-0C73561AF924}"/>
              </a:ext>
            </a:extLst>
          </p:cNvPr>
          <p:cNvSpPr>
            <a:spLocks noGrp="1"/>
          </p:cNvSpPr>
          <p:nvPr>
            <p:ph type="title"/>
          </p:nvPr>
        </p:nvSpPr>
        <p:spPr>
          <a:xfrm>
            <a:off x="838200" y="365125"/>
            <a:ext cx="4104190" cy="1325563"/>
          </a:xfrm>
        </p:spPr>
        <p:txBody>
          <a:bodyPr>
            <a:normAutofit fontScale="90000"/>
          </a:bodyPr>
          <a:lstStyle/>
          <a:p>
            <a:r>
              <a:rPr lang="en-GB" dirty="0" err="1"/>
              <a:t>UoR</a:t>
            </a:r>
            <a:r>
              <a:rPr lang="en-GB" dirty="0"/>
              <a:t> ITE Curriculum Vision</a:t>
            </a:r>
          </a:p>
        </p:txBody>
      </p:sp>
      <p:pic>
        <p:nvPicPr>
          <p:cNvPr id="7" name="Picture 6">
            <a:extLst>
              <a:ext uri="{FF2B5EF4-FFF2-40B4-BE49-F238E27FC236}">
                <a16:creationId xmlns:a16="http://schemas.microsoft.com/office/drawing/2014/main" id="{F165C0FE-CCC8-05FA-89DA-D6DB6F5B292C}"/>
              </a:ext>
            </a:extLst>
          </p:cNvPr>
          <p:cNvPicPr>
            <a:picLocks noChangeAspect="1"/>
          </p:cNvPicPr>
          <p:nvPr/>
        </p:nvPicPr>
        <p:blipFill>
          <a:blip r:embed="rId3"/>
          <a:stretch>
            <a:fillRect/>
          </a:stretch>
        </p:blipFill>
        <p:spPr>
          <a:xfrm>
            <a:off x="5205886" y="0"/>
            <a:ext cx="4778318" cy="6858000"/>
          </a:xfrm>
          <a:prstGeom prst="rect">
            <a:avLst/>
          </a:prstGeom>
        </p:spPr>
      </p:pic>
    </p:spTree>
    <p:extLst>
      <p:ext uri="{BB962C8B-B14F-4D97-AF65-F5344CB8AC3E}">
        <p14:creationId xmlns:p14="http://schemas.microsoft.com/office/powerpoint/2010/main" val="67863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4B4A4-4829-4A5B-684E-7369A6A7D8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308A6B6-B6B2-599B-0EE3-3EC4A821089B}"/>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3B4BF35F-635D-0122-1738-F48B12FFFB8E}"/>
              </a:ext>
            </a:extLst>
          </p:cNvPr>
          <p:cNvPicPr>
            <a:picLocks noChangeAspect="1"/>
          </p:cNvPicPr>
          <p:nvPr/>
        </p:nvPicPr>
        <p:blipFill>
          <a:blip r:embed="rId3"/>
          <a:srcRect l="10956" t="29220" r="-1166"/>
          <a:stretch/>
        </p:blipFill>
        <p:spPr>
          <a:xfrm>
            <a:off x="2546430" y="0"/>
            <a:ext cx="6030411" cy="6790974"/>
          </a:xfrm>
          <a:prstGeom prst="rect">
            <a:avLst/>
          </a:prstGeom>
        </p:spPr>
      </p:pic>
      <p:sp>
        <p:nvSpPr>
          <p:cNvPr id="5" name="Arrow: Right 4">
            <a:extLst>
              <a:ext uri="{FF2B5EF4-FFF2-40B4-BE49-F238E27FC236}">
                <a16:creationId xmlns:a16="http://schemas.microsoft.com/office/drawing/2014/main" id="{D24A1421-7768-AD14-453D-6B9B421C5E77}"/>
              </a:ext>
            </a:extLst>
          </p:cNvPr>
          <p:cNvSpPr/>
          <p:nvPr/>
        </p:nvSpPr>
        <p:spPr>
          <a:xfrm rot="10800000">
            <a:off x="8178479" y="1879057"/>
            <a:ext cx="2106592" cy="35881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Arrow: Right 5">
            <a:extLst>
              <a:ext uri="{FF2B5EF4-FFF2-40B4-BE49-F238E27FC236}">
                <a16:creationId xmlns:a16="http://schemas.microsoft.com/office/drawing/2014/main" id="{4D248E2D-D6BF-59DE-53F5-0427C660FFAD}"/>
              </a:ext>
            </a:extLst>
          </p:cNvPr>
          <p:cNvSpPr/>
          <p:nvPr/>
        </p:nvSpPr>
        <p:spPr>
          <a:xfrm rot="10800000">
            <a:off x="8377660" y="3301418"/>
            <a:ext cx="2106592" cy="35881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5659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DE6F-E35F-E219-76A3-F2C3C28DE7F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7E308BA-035A-7F6D-AF83-084A0638160D}"/>
              </a:ext>
            </a:extLst>
          </p:cNvPr>
          <p:cNvSpPr>
            <a:spLocks noGrp="1"/>
          </p:cNvSpPr>
          <p:nvPr>
            <p:ph idx="1"/>
          </p:nvPr>
        </p:nvSpPr>
        <p:spPr>
          <a:xfrm>
            <a:off x="5954210" y="6182317"/>
            <a:ext cx="10515600" cy="621115"/>
          </a:xfrm>
        </p:spPr>
        <p:txBody>
          <a:bodyPr vert="horz" lIns="91440" tIns="45720" rIns="91440" bIns="45720" rtlCol="0" anchor="t">
            <a:normAutofit/>
          </a:bodyPr>
          <a:lstStyle/>
          <a:p>
            <a:pPr marL="0" indent="0">
              <a:buNone/>
            </a:pPr>
            <a:r>
              <a:rPr lang="en-GB" dirty="0"/>
              <a:t>Critical Curriculum Thinking (Harris, 2021)</a:t>
            </a:r>
          </a:p>
        </p:txBody>
      </p:sp>
      <p:pic>
        <p:nvPicPr>
          <p:cNvPr id="1026" name="Picture 2">
            <a:extLst>
              <a:ext uri="{FF2B5EF4-FFF2-40B4-BE49-F238E27FC236}">
                <a16:creationId xmlns:a16="http://schemas.microsoft.com/office/drawing/2014/main" id="{AD16238B-1058-5D5B-6653-9B0EC6C20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27" y="365125"/>
            <a:ext cx="11927546" cy="5061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877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4FDB6-1D0E-E5A7-9BFA-95CF0E7B7627}"/>
              </a:ext>
            </a:extLst>
          </p:cNvPr>
          <p:cNvSpPr>
            <a:spLocks noGrp="1"/>
          </p:cNvSpPr>
          <p:nvPr>
            <p:ph type="title"/>
          </p:nvPr>
        </p:nvSpPr>
        <p:spPr>
          <a:xfrm>
            <a:off x="838200" y="365125"/>
            <a:ext cx="4695825" cy="1325563"/>
          </a:xfrm>
        </p:spPr>
        <p:txBody>
          <a:bodyPr>
            <a:normAutofit fontScale="90000"/>
          </a:bodyPr>
          <a:lstStyle/>
          <a:p>
            <a:r>
              <a:rPr lang="en-GB" dirty="0"/>
              <a:t>Spiral curriculum for ITE? </a:t>
            </a:r>
            <a:br>
              <a:rPr lang="en-GB" dirty="0"/>
            </a:br>
            <a:endParaRPr lang="en-GB" dirty="0"/>
          </a:p>
        </p:txBody>
      </p:sp>
      <p:sp>
        <p:nvSpPr>
          <p:cNvPr id="3" name="Content Placeholder 2">
            <a:extLst>
              <a:ext uri="{FF2B5EF4-FFF2-40B4-BE49-F238E27FC236}">
                <a16:creationId xmlns:a16="http://schemas.microsoft.com/office/drawing/2014/main" id="{42784435-0396-B574-C135-F0C28B0156A6}"/>
              </a:ext>
            </a:extLst>
          </p:cNvPr>
          <p:cNvSpPr>
            <a:spLocks noGrp="1"/>
          </p:cNvSpPr>
          <p:nvPr>
            <p:ph idx="1"/>
          </p:nvPr>
        </p:nvSpPr>
        <p:spPr>
          <a:xfrm>
            <a:off x="408709" y="6134388"/>
            <a:ext cx="8326582" cy="596757"/>
          </a:xfrm>
        </p:spPr>
        <p:txBody>
          <a:bodyPr vert="horz" lIns="91440" tIns="45720" rIns="91440" bIns="45720" rtlCol="0" anchor="t">
            <a:normAutofit/>
          </a:bodyPr>
          <a:lstStyle/>
          <a:p>
            <a:pPr marL="0" indent="0">
              <a:buNone/>
            </a:pPr>
            <a:r>
              <a:rPr lang="en-GB" dirty="0">
                <a:ea typeface="Calibri"/>
                <a:cs typeface="Calibri"/>
              </a:rPr>
              <a:t>(Bruner, 1926)</a:t>
            </a:r>
            <a:endParaRPr lang="en-GB" dirty="0"/>
          </a:p>
        </p:txBody>
      </p:sp>
      <p:pic>
        <p:nvPicPr>
          <p:cNvPr id="1026" name="Picture 2" descr="a diagramme representing a spiral curriculum">
            <a:extLst>
              <a:ext uri="{FF2B5EF4-FFF2-40B4-BE49-F238E27FC236}">
                <a16:creationId xmlns:a16="http://schemas.microsoft.com/office/drawing/2014/main" id="{CCAA6128-79AC-2E74-227E-3FFE72CC4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6188"/>
            <a:ext cx="4695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97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99419D-D21A-4312-B20E-A3A6BE500873}"/>
              </a:ext>
            </a:extLst>
          </p:cNvPr>
          <p:cNvSpPr>
            <a:spLocks noGrp="1"/>
          </p:cNvSpPr>
          <p:nvPr>
            <p:ph idx="1"/>
          </p:nvPr>
        </p:nvSpPr>
        <p:spPr>
          <a:xfrm>
            <a:off x="10010932" y="5503812"/>
            <a:ext cx="2289240" cy="2187080"/>
          </a:xfrm>
        </p:spPr>
        <p:txBody>
          <a:bodyPr/>
          <a:lstStyle/>
          <a:p>
            <a:pPr marL="0" indent="0">
              <a:buNone/>
            </a:pPr>
            <a:r>
              <a:rPr lang="en-GB" sz="1400" dirty="0"/>
              <a:t>(Adapted from </a:t>
            </a:r>
            <a:r>
              <a:rPr lang="en-GB" sz="1400" dirty="0" err="1"/>
              <a:t>Cluttterbuck</a:t>
            </a:r>
            <a:r>
              <a:rPr lang="en-GB" sz="1400" dirty="0"/>
              <a:t> in Golder et al, 2020, p13)</a:t>
            </a:r>
          </a:p>
          <a:p>
            <a:endParaRPr lang="en-GB" dirty="0"/>
          </a:p>
        </p:txBody>
      </p:sp>
      <p:sp>
        <p:nvSpPr>
          <p:cNvPr id="3" name="Slide Number Placeholder 2">
            <a:extLst>
              <a:ext uri="{FF2B5EF4-FFF2-40B4-BE49-F238E27FC236}">
                <a16:creationId xmlns:a16="http://schemas.microsoft.com/office/drawing/2014/main" id="{32D010E1-7F47-489D-911D-4D0814B766CA}"/>
              </a:ext>
            </a:extLst>
          </p:cNvPr>
          <p:cNvSpPr>
            <a:spLocks noGrp="1"/>
          </p:cNvSpPr>
          <p:nvPr>
            <p:ph type="sldNum" sz="quarter" idx="10"/>
          </p:nvPr>
        </p:nvSpPr>
        <p:spPr/>
        <p:txBody>
          <a:bodyPr/>
          <a:lstStyle/>
          <a:p>
            <a:fld id="{DCF6A46F-80AB-49F3-8C7E-9717ED945456}" type="slidenum">
              <a:rPr lang="en-GB" altLang="en-US" smtClean="0"/>
              <a:pPr/>
              <a:t>9</a:t>
            </a:fld>
            <a:endParaRPr lang="en-GB" altLang="en-US"/>
          </a:p>
        </p:txBody>
      </p:sp>
      <p:graphicFrame>
        <p:nvGraphicFramePr>
          <p:cNvPr id="5" name="Diagram 4">
            <a:extLst>
              <a:ext uri="{FF2B5EF4-FFF2-40B4-BE49-F238E27FC236}">
                <a16:creationId xmlns:a16="http://schemas.microsoft.com/office/drawing/2014/main" id="{772F4119-691C-4D8F-B954-D09FC2335C8E}"/>
              </a:ext>
            </a:extLst>
          </p:cNvPr>
          <p:cNvGraphicFramePr/>
          <p:nvPr/>
        </p:nvGraphicFramePr>
        <p:xfrm>
          <a:off x="-888776" y="73686"/>
          <a:ext cx="11040879" cy="6710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0173F557-E1D6-49AC-AF99-1A8B715C112E}"/>
              </a:ext>
            </a:extLst>
          </p:cNvPr>
          <p:cNvSpPr txBox="1"/>
          <p:nvPr/>
        </p:nvSpPr>
        <p:spPr>
          <a:xfrm>
            <a:off x="8922589" y="2150853"/>
            <a:ext cx="316014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t>Developmental Mentoring Model</a:t>
            </a:r>
            <a:endParaRPr lang="en-US" sz="3200" b="1" dirty="0">
              <a:solidFill>
                <a:schemeClr val="tx2"/>
              </a:solidFill>
              <a:latin typeface="+mn-lt"/>
            </a:endParaRPr>
          </a:p>
        </p:txBody>
      </p:sp>
    </p:spTree>
    <p:extLst>
      <p:ext uri="{BB962C8B-B14F-4D97-AF65-F5344CB8AC3E}">
        <p14:creationId xmlns:p14="http://schemas.microsoft.com/office/powerpoint/2010/main" val="937706942"/>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faultSectionNames xmlns="2e76a080-e978-4c6f-9404-9a08901db6cb" xsi:nil="true"/>
    <Templates xmlns="2e76a080-e978-4c6f-9404-9a08901db6cb" xsi:nil="true"/>
    <FolderType xmlns="2e76a080-e978-4c6f-9404-9a08901db6cb" xsi:nil="true"/>
    <Students xmlns="2e76a080-e978-4c6f-9404-9a08901db6cb">
      <UserInfo>
        <DisplayName/>
        <AccountId xsi:nil="true"/>
        <AccountType/>
      </UserInfo>
    </Students>
    <Math_Settings xmlns="2e76a080-e978-4c6f-9404-9a08901db6cb" xsi:nil="true"/>
    <Student_Groups xmlns="2e76a080-e978-4c6f-9404-9a08901db6cb">
      <UserInfo>
        <DisplayName/>
        <AccountId xsi:nil="true"/>
        <AccountType/>
      </UserInfo>
    </Student_Groups>
    <LMS_Mappings xmlns="2e76a080-e978-4c6f-9404-9a08901db6cb" xsi:nil="true"/>
    <Has_Teacher_Only_SectionGroup xmlns="2e76a080-e978-4c6f-9404-9a08901db6cb" xsi:nil="true"/>
    <Owner xmlns="2e76a080-e978-4c6f-9404-9a08901db6cb">
      <UserInfo>
        <DisplayName/>
        <AccountId xsi:nil="true"/>
        <AccountType/>
      </UserInfo>
    </Owner>
    <Distribution_Groups xmlns="2e76a080-e978-4c6f-9404-9a08901db6cb" xsi:nil="true"/>
    <AppVersion xmlns="2e76a080-e978-4c6f-9404-9a08901db6cb" xsi:nil="true"/>
    <TeamsChannelId xmlns="2e76a080-e978-4c6f-9404-9a08901db6cb" xsi:nil="true"/>
    <Is_Collaboration_Space_Locked xmlns="2e76a080-e978-4c6f-9404-9a08901db6cb" xsi:nil="true"/>
    <NotebookType xmlns="2e76a080-e978-4c6f-9404-9a08901db6cb" xsi:nil="true"/>
    <Teachers xmlns="2e76a080-e978-4c6f-9404-9a08901db6cb">
      <UserInfo>
        <DisplayName/>
        <AccountId xsi:nil="true"/>
        <AccountType/>
      </UserInfo>
    </Teachers>
    <Invited_Teachers xmlns="2e76a080-e978-4c6f-9404-9a08901db6cb" xsi:nil="true"/>
    <Invited_Students xmlns="2e76a080-e978-4c6f-9404-9a08901db6cb" xsi:nil="true"/>
    <IsNotebookLocked xmlns="2e76a080-e978-4c6f-9404-9a08901db6cb" xsi:nil="true"/>
    <Teams_Channel_Section_Location xmlns="2e76a080-e978-4c6f-9404-9a08901db6cb" xsi:nil="true"/>
    <Self_Registration_Enabled xmlns="2e76a080-e978-4c6f-9404-9a08901db6cb" xsi:nil="true"/>
    <CultureName xmlns="2e76a080-e978-4c6f-9404-9a08901db6c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2F7E18F99B554BA7E8B4CB7D5983E9" ma:contentTypeVersion="35" ma:contentTypeDescription="Create a new document." ma:contentTypeScope="" ma:versionID="149075c8e857d5152c560204fa19f5dd">
  <xsd:schema xmlns:xsd="http://www.w3.org/2001/XMLSchema" xmlns:xs="http://www.w3.org/2001/XMLSchema" xmlns:p="http://schemas.microsoft.com/office/2006/metadata/properties" xmlns:ns3="2e76a080-e978-4c6f-9404-9a08901db6cb" xmlns:ns4="14021365-9c4a-42c7-9af8-2b2d04039a8f" targetNamespace="http://schemas.microsoft.com/office/2006/metadata/properties" ma:root="true" ma:fieldsID="5c58c8d2b1a8693fe005dd74b34c6817" ns3:_="" ns4:_="">
    <xsd:import namespace="2e76a080-e978-4c6f-9404-9a08901db6cb"/>
    <xsd:import namespace="14021365-9c4a-42c7-9af8-2b2d04039a8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ServiceLocation" minOccurs="0"/>
                <xsd:element ref="ns3:MediaServiceOCR" minOccurs="0"/>
                <xsd:element ref="ns3:Teams_Channel_Section_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76a080-e978-4c6f-9404-9a08901db6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NotebookType" ma:index="12" nillable="true" ma:displayName="Notebook Type" ma:internalName="NotebookType">
      <xsd:simpleType>
        <xsd:restriction base="dms:Text"/>
      </xsd:simpleType>
    </xsd:element>
    <xsd:element name="FolderType" ma:index="13" nillable="true" ma:displayName="Folder Type" ma:internalName="FolderType">
      <xsd:simpleType>
        <xsd:restriction base="dms:Text"/>
      </xsd:simpleType>
    </xsd:element>
    <xsd:element name="CultureName" ma:index="14" nillable="true" ma:displayName="Culture Name" ma:internalName="CultureName">
      <xsd:simpleType>
        <xsd:restriction base="dms:Text"/>
      </xsd:simpleType>
    </xsd:element>
    <xsd:element name="AppVersion" ma:index="15" nillable="true" ma:displayName="App Version" ma:internalName="AppVersion">
      <xsd:simpleType>
        <xsd:restriction base="dms:Text"/>
      </xsd:simpleType>
    </xsd:element>
    <xsd:element name="TeamsChannelId" ma:index="16" nillable="true" ma:displayName="Teams Channel Id" ma:internalName="TeamsChannelId">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8" nillable="true" ma:displayName="Math Settings" ma:internalName="Math_Settings">
      <xsd:simpleType>
        <xsd:restriction base="dms:Text"/>
      </xsd:simple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Teachers" ma:index="2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4" nillable="true" ma:displayName="Distribution Groups" ma:internalName="Distribution_Groups">
      <xsd:simpleType>
        <xsd:restriction base="dms:Note">
          <xsd:maxLength value="255"/>
        </xsd:restriction>
      </xsd:simpleType>
    </xsd:element>
    <xsd:element name="LMS_Mappings" ma:index="25" nillable="true" ma:displayName="LMS Mappings" ma:internalName="LMS_Mappings">
      <xsd:simpleType>
        <xsd:restriction base="dms:Note">
          <xsd:maxLength value="255"/>
        </xsd:restriction>
      </xsd:simpleType>
    </xsd:element>
    <xsd:element name="Invited_Teachers" ma:index="26" nillable="true" ma:displayName="Invited Teachers" ma:internalName="Invited_Teachers">
      <xsd:simpleType>
        <xsd:restriction base="dms:Note">
          <xsd:maxLength value="255"/>
        </xsd:restriction>
      </xsd:simpleType>
    </xsd:element>
    <xsd:element name="Invited_Students" ma:index="27" nillable="true" ma:displayName="Invited Students" ma:internalName="Invited_Student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IsNotebookLocked" ma:index="31" nillable="true" ma:displayName="Is Notebook Locked" ma:internalName="IsNotebookLocked">
      <xsd:simpleType>
        <xsd:restriction base="dms:Boolean"/>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Location" ma:index="39" nillable="true" ma:displayName="Location" ma:internalName="MediaServiceLocation" ma:readOnly="true">
      <xsd:simpleType>
        <xsd:restriction base="dms:Text"/>
      </xsd:simpleType>
    </xsd:element>
    <xsd:element name="MediaServiceOCR" ma:index="40" nillable="true" ma:displayName="Extracted Text" ma:internalName="MediaServiceOCR"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021365-9c4a-42c7-9af8-2b2d04039a8f" elementFormDefault="qualified">
    <xsd:import namespace="http://schemas.microsoft.com/office/2006/documentManagement/types"/>
    <xsd:import namespace="http://schemas.microsoft.com/office/infopath/2007/PartnerControls"/>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internalName="SharedWithDetails" ma:readOnly="true">
      <xsd:simpleType>
        <xsd:restriction base="dms:Note">
          <xsd:maxLength value="255"/>
        </xsd:restriction>
      </xsd:simpleType>
    </xsd:element>
    <xsd:element name="SharingHintHash" ma:index="3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040D0F-2EEB-4372-8FA2-58804B4F7170}">
  <ds:schemaRefs>
    <ds:schemaRef ds:uri="http://schemas.microsoft.com/office/2006/documentManagement/types"/>
    <ds:schemaRef ds:uri="http://schemas.microsoft.com/office/infopath/2007/PartnerControls"/>
    <ds:schemaRef ds:uri="http://purl.org/dc/dcmitype/"/>
    <ds:schemaRef ds:uri="2e76a080-e978-4c6f-9404-9a08901db6cb"/>
    <ds:schemaRef ds:uri="http://schemas.openxmlformats.org/package/2006/metadata/core-properties"/>
    <ds:schemaRef ds:uri="http://www.w3.org/XML/1998/namespace"/>
    <ds:schemaRef ds:uri="14021365-9c4a-42c7-9af8-2b2d04039a8f"/>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1CEA7859-77AE-49C7-84C0-ECA18B6C02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76a080-e978-4c6f-9404-9a08901db6cb"/>
    <ds:schemaRef ds:uri="14021365-9c4a-42c7-9af8-2b2d04039a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B91780-5CA8-4012-8875-A482CED43C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2144</TotalTime>
  <Words>3347</Words>
  <Application>Microsoft Office PowerPoint</Application>
  <PresentationFormat>Widescreen</PresentationFormat>
  <Paragraphs>286</Paragraphs>
  <Slides>41</Slides>
  <Notes>33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Mentor curriculum 4.2</vt:lpstr>
      <vt:lpstr>Content </vt:lpstr>
      <vt:lpstr>1. The development of training and mentoring</vt:lpstr>
      <vt:lpstr>The stages of beginning teachers’ development</vt:lpstr>
      <vt:lpstr>UoR ITE Curriculum Vision</vt:lpstr>
      <vt:lpstr>PowerPoint Presentation</vt:lpstr>
      <vt:lpstr>PowerPoint Presentation</vt:lpstr>
      <vt:lpstr>Spiral curriculum for ITE?  </vt:lpstr>
      <vt:lpstr>PowerPoint Presentation</vt:lpstr>
      <vt:lpstr>Mentoring Roadmap </vt:lpstr>
      <vt:lpstr>PowerPoint Presentation</vt:lpstr>
      <vt:lpstr>2. Stretching your RPT </vt:lpstr>
      <vt:lpstr>Recognising the successful RPT</vt:lpstr>
      <vt:lpstr>Two interlinked focuses</vt:lpstr>
      <vt:lpstr>Risk-taking</vt:lpstr>
      <vt:lpstr>Risk-taking</vt:lpstr>
      <vt:lpstr>Risk-taking</vt:lpstr>
      <vt:lpstr>Risk-taking</vt:lpstr>
      <vt:lpstr>Risk-taking</vt:lpstr>
      <vt:lpstr>Risk-taking</vt:lpstr>
      <vt:lpstr>PowerPoint Presentation</vt:lpstr>
      <vt:lpstr>RPTs with growth mindset:</vt:lpstr>
      <vt:lpstr>PowerPoint Presentation</vt:lpstr>
      <vt:lpstr>The Reflective Cycle  adapted from Gibbs (1988, p. 50) </vt:lpstr>
      <vt:lpstr>PowerPoint Presentation</vt:lpstr>
      <vt:lpstr>Using the Supporting Mentoring Conversations Documents</vt:lpstr>
      <vt:lpstr>PowerPoint Presentation</vt:lpstr>
      <vt:lpstr>PowerPoint Presentation</vt:lpstr>
      <vt:lpstr>Secondary ITE Target and Strategy Bank</vt:lpstr>
      <vt:lpstr>Unseen Observations </vt:lpstr>
      <vt:lpstr>3. Supporting beyond the first year </vt:lpstr>
      <vt:lpstr>Beyond the first year </vt:lpstr>
      <vt:lpstr>4. Successful mentoring  </vt:lpstr>
      <vt:lpstr>Is mentoring successful?</vt:lpstr>
      <vt:lpstr>Conditions for success</vt:lpstr>
      <vt:lpstr>PowerPoint Presentation</vt:lpstr>
      <vt:lpstr>PowerPoint Presentation</vt:lpstr>
      <vt:lpstr>Teachers of Teaching</vt:lpstr>
      <vt:lpstr>References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Mentor Meeting</dc:title>
  <dc:creator>William Bailey-Watson</dc:creator>
  <cp:lastModifiedBy>Rachel Roberts</cp:lastModifiedBy>
  <cp:revision>1233</cp:revision>
  <dcterms:created xsi:type="dcterms:W3CDTF">2021-03-03T14:23:43Z</dcterms:created>
  <dcterms:modified xsi:type="dcterms:W3CDTF">2025-04-09T12:37:22Z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0x0101006C2F7E18F99B554BA7E8B4CB7D5983E9</vt:lpwstr>
  </property>
</Properties>
</file>