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36"/>
  </p:notesMasterIdLst>
  <p:handoutMasterIdLst>
    <p:handoutMasterId r:id="rId37"/>
  </p:handoutMasterIdLst>
  <p:sldIdLst>
    <p:sldId id="265" r:id="rId3"/>
    <p:sldId id="266" r:id="rId4"/>
    <p:sldId id="270" r:id="rId5"/>
    <p:sldId id="279" r:id="rId6"/>
    <p:sldId id="280" r:id="rId7"/>
    <p:sldId id="272" r:id="rId8"/>
    <p:sldId id="261" r:id="rId9"/>
    <p:sldId id="282" r:id="rId10"/>
    <p:sldId id="1133" r:id="rId11"/>
    <p:sldId id="1136" r:id="rId12"/>
    <p:sldId id="1141" r:id="rId13"/>
    <p:sldId id="1138" r:id="rId14"/>
    <p:sldId id="273" r:id="rId15"/>
    <p:sldId id="274" r:id="rId16"/>
    <p:sldId id="275" r:id="rId17"/>
    <p:sldId id="461" r:id="rId18"/>
    <p:sldId id="462" r:id="rId19"/>
    <p:sldId id="450" r:id="rId20"/>
    <p:sldId id="385" r:id="rId21"/>
    <p:sldId id="448" r:id="rId22"/>
    <p:sldId id="449" r:id="rId23"/>
    <p:sldId id="1139" r:id="rId24"/>
    <p:sldId id="277" r:id="rId25"/>
    <p:sldId id="451" r:id="rId26"/>
    <p:sldId id="452" r:id="rId27"/>
    <p:sldId id="1134" r:id="rId28"/>
    <p:sldId id="545" r:id="rId29"/>
    <p:sldId id="459" r:id="rId30"/>
    <p:sldId id="460" r:id="rId31"/>
    <p:sldId id="1135" r:id="rId32"/>
    <p:sldId id="454" r:id="rId33"/>
    <p:sldId id="1142" r:id="rId34"/>
    <p:sldId id="281" r:id="rId35"/>
  </p:sldIdLst>
  <p:sldSz cx="12192000" cy="6858000"/>
  <p:notesSz cx="6718300" cy="9867900"/>
  <p:embeddedFontLst>
    <p:embeddedFont>
      <p:font typeface="Abadi" panose="020B0604020104020204" pitchFamily="34" charset="0"/>
      <p:regular r:id="rId38"/>
    </p:embeddedFont>
    <p:embeddedFont>
      <p:font typeface="Arial Bold" panose="020B0704020202020204" pitchFamily="34" charset="0"/>
      <p:bold r:id="rId39"/>
    </p:embeddedFont>
    <p:embeddedFont>
      <p:font typeface="Century Gothic" panose="020B0502020202020204" pitchFamily="34" charset="0"/>
      <p:regular r:id="rId40"/>
      <p:bold r:id="rId41"/>
      <p:italic r:id="rId42"/>
      <p:boldItalic r:id="rId43"/>
    </p:embeddedFont>
    <p:embeddedFont>
      <p:font typeface="Effra" panose="020B060402020202020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D4B18-8C5C-E843-283E-7E50BD7B1339}" v="4" dt="2025-03-11T17:47:06.128"/>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6883" autoAdjust="0"/>
  </p:normalViewPr>
  <p:slideViewPr>
    <p:cSldViewPr showGuides="1">
      <p:cViewPr varScale="1">
        <p:scale>
          <a:sx n="96" d="100"/>
          <a:sy n="96" d="100"/>
        </p:scale>
        <p:origin x="1038" y="84"/>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oberts" userId="S::xc911057@reading.ac.uk::b7050328-4cc7-4482-bf4f-eef36b0887d2" providerId="AD" clId="Web-{AF0D4B18-8C5C-E843-283E-7E50BD7B1339}"/>
    <pc:docChg chg="addSld modSld">
      <pc:chgData name="Rachel Roberts" userId="S::xc911057@reading.ac.uk::b7050328-4cc7-4482-bf4f-eef36b0887d2" providerId="AD" clId="Web-{AF0D4B18-8C5C-E843-283E-7E50BD7B1339}" dt="2025-03-11T17:47:06.128" v="15"/>
      <pc:docMkLst>
        <pc:docMk/>
      </pc:docMkLst>
      <pc:sldChg chg="modNotes">
        <pc:chgData name="Rachel Roberts" userId="S::xc911057@reading.ac.uk::b7050328-4cc7-4482-bf4f-eef36b0887d2" providerId="AD" clId="Web-{AF0D4B18-8C5C-E843-283E-7E50BD7B1339}" dt="2025-03-11T17:43:54.824" v="1"/>
        <pc:sldMkLst>
          <pc:docMk/>
          <pc:sldMk cId="94167045" sldId="265"/>
        </pc:sldMkLst>
      </pc:sldChg>
      <pc:sldChg chg="modSp">
        <pc:chgData name="Rachel Roberts" userId="S::xc911057@reading.ac.uk::b7050328-4cc7-4482-bf4f-eef36b0887d2" providerId="AD" clId="Web-{AF0D4B18-8C5C-E843-283E-7E50BD7B1339}" dt="2025-03-11T17:44:08.731" v="3" actId="20577"/>
        <pc:sldMkLst>
          <pc:docMk/>
          <pc:sldMk cId="1618634318" sldId="266"/>
        </pc:sldMkLst>
        <pc:graphicFrameChg chg="modGraphic">
          <ac:chgData name="Rachel Roberts" userId="S::xc911057@reading.ac.uk::b7050328-4cc7-4482-bf4f-eef36b0887d2" providerId="AD" clId="Web-{AF0D4B18-8C5C-E843-283E-7E50BD7B1339}" dt="2025-03-11T17:44:08.731" v="3" actId="20577"/>
          <ac:graphicFrameMkLst>
            <pc:docMk/>
            <pc:sldMk cId="1618634318" sldId="266"/>
            <ac:graphicFrameMk id="9" creationId="{5D1990DF-F9A0-D485-93A0-2562BEC19B52}"/>
          </ac:graphicFrameMkLst>
        </pc:graphicFrameChg>
      </pc:sldChg>
      <pc:sldChg chg="modNotes">
        <pc:chgData name="Rachel Roberts" userId="S::xc911057@reading.ac.uk::b7050328-4cc7-4482-bf4f-eef36b0887d2" providerId="AD" clId="Web-{AF0D4B18-8C5C-E843-283E-7E50BD7B1339}" dt="2025-03-11T17:45:32.640" v="6"/>
        <pc:sldMkLst>
          <pc:docMk/>
          <pc:sldMk cId="1785809783" sldId="273"/>
        </pc:sldMkLst>
      </pc:sldChg>
      <pc:sldChg chg="modNotes">
        <pc:chgData name="Rachel Roberts" userId="S::xc911057@reading.ac.uk::b7050328-4cc7-4482-bf4f-eef36b0887d2" providerId="AD" clId="Web-{AF0D4B18-8C5C-E843-283E-7E50BD7B1339}" dt="2025-03-11T17:46:00.626" v="10"/>
        <pc:sldMkLst>
          <pc:docMk/>
          <pc:sldMk cId="599007255" sldId="385"/>
        </pc:sldMkLst>
      </pc:sldChg>
      <pc:sldChg chg="modNotes">
        <pc:chgData name="Rachel Roberts" userId="S::xc911057@reading.ac.uk::b7050328-4cc7-4482-bf4f-eef36b0887d2" providerId="AD" clId="Web-{AF0D4B18-8C5C-E843-283E-7E50BD7B1339}" dt="2025-03-11T17:46:16.939" v="11"/>
        <pc:sldMkLst>
          <pc:docMk/>
          <pc:sldMk cId="3696292848" sldId="451"/>
        </pc:sldMkLst>
      </pc:sldChg>
      <pc:sldChg chg="modNotes">
        <pc:chgData name="Rachel Roberts" userId="S::xc911057@reading.ac.uk::b7050328-4cc7-4482-bf4f-eef36b0887d2" providerId="AD" clId="Web-{AF0D4B18-8C5C-E843-283E-7E50BD7B1339}" dt="2025-03-11T17:46:27.861" v="12"/>
        <pc:sldMkLst>
          <pc:docMk/>
          <pc:sldMk cId="4031916618" sldId="452"/>
        </pc:sldMkLst>
      </pc:sldChg>
      <pc:sldChg chg="modNotes">
        <pc:chgData name="Rachel Roberts" userId="S::xc911057@reading.ac.uk::b7050328-4cc7-4482-bf4f-eef36b0887d2" providerId="AD" clId="Web-{AF0D4B18-8C5C-E843-283E-7E50BD7B1339}" dt="2025-03-11T17:45:44.500" v="7"/>
        <pc:sldMkLst>
          <pc:docMk/>
          <pc:sldMk cId="3850757937" sldId="462"/>
        </pc:sldMkLst>
      </pc:sldChg>
      <pc:sldChg chg="modNotes">
        <pc:chgData name="Rachel Roberts" userId="S::xc911057@reading.ac.uk::b7050328-4cc7-4482-bf4f-eef36b0887d2" providerId="AD" clId="Web-{AF0D4B18-8C5C-E843-283E-7E50BD7B1339}" dt="2025-03-11T17:45:14.999" v="4"/>
        <pc:sldMkLst>
          <pc:docMk/>
          <pc:sldMk cId="1436971704" sldId="1133"/>
        </pc:sldMkLst>
      </pc:sldChg>
      <pc:sldChg chg="modNotes">
        <pc:chgData name="Rachel Roberts" userId="S::xc911057@reading.ac.uk::b7050328-4cc7-4482-bf4f-eef36b0887d2" providerId="AD" clId="Web-{AF0D4B18-8C5C-E843-283E-7E50BD7B1339}" dt="2025-03-11T17:46:51.565" v="14"/>
        <pc:sldMkLst>
          <pc:docMk/>
          <pc:sldMk cId="2612213798" sldId="1135"/>
        </pc:sldMkLst>
      </pc:sldChg>
      <pc:sldChg chg="add">
        <pc:chgData name="Rachel Roberts" userId="S::xc911057@reading.ac.uk::b7050328-4cc7-4482-bf4f-eef36b0887d2" providerId="AD" clId="Web-{AF0D4B18-8C5C-E843-283E-7E50BD7B1339}" dt="2025-03-11T17:43:43.839" v="0"/>
        <pc:sldMkLst>
          <pc:docMk/>
          <pc:sldMk cId="3361100589" sldId="1141"/>
        </pc:sldMkLst>
      </pc:sldChg>
      <pc:sldChg chg="add">
        <pc:chgData name="Rachel Roberts" userId="S::xc911057@reading.ac.uk::b7050328-4cc7-4482-bf4f-eef36b0887d2" providerId="AD" clId="Web-{AF0D4B18-8C5C-E843-283E-7E50BD7B1339}" dt="2025-03-11T17:47:06.128" v="15"/>
        <pc:sldMkLst>
          <pc:docMk/>
          <pc:sldMk cId="370830135" sldId="11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2E6F6-5DD4-4097-AABB-1AE749D4AA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E990F5-59FC-415D-85D0-B65DA6281D00}">
      <dgm:prSet/>
      <dgm:spPr/>
      <dgm:t>
        <a:bodyPr/>
        <a:lstStyle/>
        <a:p>
          <a:r>
            <a:rPr lang="en-GB" dirty="0"/>
            <a:t>Welcome </a:t>
          </a:r>
          <a:r>
            <a:rPr lang="en-US" dirty="0"/>
            <a:t>and </a:t>
          </a:r>
          <a:r>
            <a:rPr lang="en-US" dirty="0" err="1"/>
            <a:t>programme</a:t>
          </a:r>
          <a:r>
            <a:rPr lang="en-US" dirty="0"/>
            <a:t> </a:t>
          </a:r>
          <a:r>
            <a:rPr lang="en-US" dirty="0">
              <a:latin typeface="Effra Bold"/>
            </a:rPr>
            <a:t>overview</a:t>
          </a:r>
          <a:endParaRPr lang="en-US" dirty="0"/>
        </a:p>
      </dgm:t>
    </dgm:pt>
    <dgm:pt modelId="{83CAA36A-2588-4A64-8189-E9CA4A8985BF}" type="parTrans" cxnId="{E0BC8060-1288-4DA8-8B5E-680BEB83B700}">
      <dgm:prSet/>
      <dgm:spPr/>
      <dgm:t>
        <a:bodyPr/>
        <a:lstStyle/>
        <a:p>
          <a:endParaRPr lang="en-US"/>
        </a:p>
      </dgm:t>
    </dgm:pt>
    <dgm:pt modelId="{8610C4A2-DB82-456B-A52E-2814E197A86B}" type="sibTrans" cxnId="{E0BC8060-1288-4DA8-8B5E-680BEB83B700}">
      <dgm:prSet/>
      <dgm:spPr/>
      <dgm:t>
        <a:bodyPr/>
        <a:lstStyle/>
        <a:p>
          <a:endParaRPr lang="en-US"/>
        </a:p>
      </dgm:t>
    </dgm:pt>
    <dgm:pt modelId="{78169FDA-F5EA-4F0F-B846-7FE6511DE31F}">
      <dgm:prSet/>
      <dgm:spPr/>
      <dgm:t>
        <a:bodyPr/>
        <a:lstStyle/>
        <a:p>
          <a:pPr rtl="0"/>
          <a:r>
            <a:rPr lang="en-GB" dirty="0"/>
            <a:t>Being School B English mentor</a:t>
          </a:r>
          <a:r>
            <a:rPr lang="en-GB" dirty="0">
              <a:latin typeface="Effra Bold"/>
            </a:rPr>
            <a:t>:</a:t>
          </a:r>
          <a:r>
            <a:rPr lang="en-GB" dirty="0"/>
            <a:t> </a:t>
          </a:r>
          <a:r>
            <a:rPr lang="en-GB" dirty="0">
              <a:latin typeface="Effra Bold"/>
            </a:rPr>
            <a:t>sharing good practice </a:t>
          </a:r>
          <a:endParaRPr lang="en-US" dirty="0"/>
        </a:p>
      </dgm:t>
    </dgm:pt>
    <dgm:pt modelId="{9E97C565-8ACB-49C4-97F9-039D3CF9A93C}" type="parTrans" cxnId="{C116F897-FA7B-4B47-84C3-5915C98EC891}">
      <dgm:prSet/>
      <dgm:spPr/>
      <dgm:t>
        <a:bodyPr/>
        <a:lstStyle/>
        <a:p>
          <a:endParaRPr lang="en-US"/>
        </a:p>
      </dgm:t>
    </dgm:pt>
    <dgm:pt modelId="{7AF987DF-3B61-4A9B-A831-D0B777D072A5}" type="sibTrans" cxnId="{C116F897-FA7B-4B47-84C3-5915C98EC891}">
      <dgm:prSet/>
      <dgm:spPr/>
      <dgm:t>
        <a:bodyPr/>
        <a:lstStyle/>
        <a:p>
          <a:endParaRPr lang="en-US"/>
        </a:p>
      </dgm:t>
    </dgm:pt>
    <dgm:pt modelId="{FDFB4A88-5448-4921-8E29-C3AAC5AD2C7C}">
      <dgm:prSet/>
      <dgm:spPr/>
      <dgm:t>
        <a:bodyPr/>
        <a:lstStyle/>
        <a:p>
          <a:pPr rtl="0"/>
          <a:r>
            <a:rPr lang="en-GB" dirty="0"/>
            <a:t>Starting from where they are: </a:t>
          </a:r>
          <a:r>
            <a:rPr lang="en-GB" dirty="0">
              <a:latin typeface="Effra Bold"/>
            </a:rPr>
            <a:t>common strengths</a:t>
          </a:r>
          <a:r>
            <a:rPr lang="en-GB" dirty="0"/>
            <a:t> and areas for development from PPR2 visits </a:t>
          </a:r>
          <a:endParaRPr lang="en-US" dirty="0"/>
        </a:p>
      </dgm:t>
    </dgm:pt>
    <dgm:pt modelId="{FD718759-B6E7-4156-8A76-3008CF041335}" type="parTrans" cxnId="{3BDA0159-CDCC-42F9-85F3-7AED3978F8AA}">
      <dgm:prSet/>
      <dgm:spPr/>
      <dgm:t>
        <a:bodyPr/>
        <a:lstStyle/>
        <a:p>
          <a:endParaRPr lang="en-US"/>
        </a:p>
      </dgm:t>
    </dgm:pt>
    <dgm:pt modelId="{76698D6D-6999-474E-94A5-2A89A5013529}" type="sibTrans" cxnId="{3BDA0159-CDCC-42F9-85F3-7AED3978F8AA}">
      <dgm:prSet/>
      <dgm:spPr/>
      <dgm:t>
        <a:bodyPr/>
        <a:lstStyle/>
        <a:p>
          <a:endParaRPr lang="en-US"/>
        </a:p>
      </dgm:t>
    </dgm:pt>
    <dgm:pt modelId="{45B195A3-5264-4CEF-B854-7FA8BD8E179D}">
      <dgm:prSet/>
      <dgm:spPr/>
      <dgm:t>
        <a:bodyPr/>
        <a:lstStyle/>
        <a:p>
          <a:r>
            <a:rPr lang="en-US" dirty="0"/>
            <a:t>Supporting English RPTs in the independent stage: </a:t>
          </a:r>
        </a:p>
      </dgm:t>
    </dgm:pt>
    <dgm:pt modelId="{638D57C0-010A-48F0-A71B-74E3328B17EF}" type="parTrans" cxnId="{62AFB647-3700-4407-934C-49DCC5641594}">
      <dgm:prSet/>
      <dgm:spPr/>
      <dgm:t>
        <a:bodyPr/>
        <a:lstStyle/>
        <a:p>
          <a:endParaRPr lang="en-US"/>
        </a:p>
      </dgm:t>
    </dgm:pt>
    <dgm:pt modelId="{0E006329-A341-4CD4-A9C0-C14FE88E33C2}" type="sibTrans" cxnId="{62AFB647-3700-4407-934C-49DCC5641594}">
      <dgm:prSet/>
      <dgm:spPr/>
      <dgm:t>
        <a:bodyPr/>
        <a:lstStyle/>
        <a:p>
          <a:endParaRPr lang="en-US"/>
        </a:p>
      </dgm:t>
    </dgm:pt>
    <dgm:pt modelId="{3C1D3CBD-C9A1-4FEE-992B-DBC920EB4D0A}">
      <dgm:prSet/>
      <dgm:spPr/>
      <dgm:t>
        <a:bodyPr/>
        <a:lstStyle/>
        <a:p>
          <a:r>
            <a:rPr lang="en-US" dirty="0">
              <a:latin typeface="Abadi" panose="020B0604020104020204" pitchFamily="34" charset="0"/>
            </a:rPr>
            <a:t>Opportunities at School B</a:t>
          </a:r>
        </a:p>
      </dgm:t>
    </dgm:pt>
    <dgm:pt modelId="{2D457C6F-89C9-4130-949D-5AFA53479D94}" type="parTrans" cxnId="{C150E126-AA3E-4F07-91C2-AA18D01B3B5E}">
      <dgm:prSet/>
      <dgm:spPr/>
      <dgm:t>
        <a:bodyPr/>
        <a:lstStyle/>
        <a:p>
          <a:endParaRPr lang="en-US"/>
        </a:p>
      </dgm:t>
    </dgm:pt>
    <dgm:pt modelId="{ED73B164-9B56-453A-BEBC-5FD8282FF19A}" type="sibTrans" cxnId="{C150E126-AA3E-4F07-91C2-AA18D01B3B5E}">
      <dgm:prSet/>
      <dgm:spPr/>
      <dgm:t>
        <a:bodyPr/>
        <a:lstStyle/>
        <a:p>
          <a:endParaRPr lang="en-US"/>
        </a:p>
      </dgm:t>
    </dgm:pt>
    <dgm:pt modelId="{2303AF0B-963D-472E-87F1-4D7754250FD7}">
      <dgm:prSet/>
      <dgm:spPr/>
      <dgm:t>
        <a:bodyPr/>
        <a:lstStyle/>
        <a:p>
          <a:pPr rtl="0"/>
          <a:r>
            <a:rPr lang="en-US" dirty="0">
              <a:latin typeface="Abadi" panose="020B0604020104020204" pitchFamily="34" charset="0"/>
            </a:rPr>
            <a:t>Using the mentor bulletins, conversation prompts &amp; setting targets</a:t>
          </a:r>
        </a:p>
      </dgm:t>
    </dgm:pt>
    <dgm:pt modelId="{8CB28953-75A8-4FC1-95F5-A74894D4282F}" type="parTrans" cxnId="{851A484B-7C8A-446F-B896-645F0371D570}">
      <dgm:prSet/>
      <dgm:spPr/>
      <dgm:t>
        <a:bodyPr/>
        <a:lstStyle/>
        <a:p>
          <a:endParaRPr lang="en-US"/>
        </a:p>
      </dgm:t>
    </dgm:pt>
    <dgm:pt modelId="{692EBB2A-5BF8-4E77-B299-C8CA84739FFC}" type="sibTrans" cxnId="{851A484B-7C8A-446F-B896-645F0371D570}">
      <dgm:prSet/>
      <dgm:spPr/>
      <dgm:t>
        <a:bodyPr/>
        <a:lstStyle/>
        <a:p>
          <a:endParaRPr lang="en-US"/>
        </a:p>
      </dgm:t>
    </dgm:pt>
    <dgm:pt modelId="{6C823075-2626-42ED-AA9D-E7E120A1AFC5}">
      <dgm:prSet/>
      <dgm:spPr/>
      <dgm:t>
        <a:bodyPr/>
        <a:lstStyle/>
        <a:p>
          <a:r>
            <a:rPr lang="en-US" dirty="0">
              <a:latin typeface="Effra Bold"/>
            </a:rPr>
            <a:t>Questions/AOB</a:t>
          </a:r>
          <a:r>
            <a:rPr lang="en-US" dirty="0"/>
            <a:t> </a:t>
          </a:r>
        </a:p>
      </dgm:t>
    </dgm:pt>
    <dgm:pt modelId="{0A1628EE-B377-4D1C-81C5-BACB18EE5213}" type="parTrans" cxnId="{AB3C1FB9-6AD6-4AEB-A800-9A6AF3AAEB56}">
      <dgm:prSet/>
      <dgm:spPr/>
      <dgm:t>
        <a:bodyPr/>
        <a:lstStyle/>
        <a:p>
          <a:endParaRPr lang="en-US"/>
        </a:p>
      </dgm:t>
    </dgm:pt>
    <dgm:pt modelId="{9F44AAF5-EB61-422E-9CBB-304BEEF94263}" type="sibTrans" cxnId="{AB3C1FB9-6AD6-4AEB-A800-9A6AF3AAEB56}">
      <dgm:prSet/>
      <dgm:spPr/>
      <dgm:t>
        <a:bodyPr/>
        <a:lstStyle/>
        <a:p>
          <a:endParaRPr lang="en-US"/>
        </a:p>
      </dgm:t>
    </dgm:pt>
    <dgm:pt modelId="{86E118BA-2ED5-40A5-81A1-D34FDBED779E}">
      <dgm:prSet/>
      <dgm:spPr/>
      <dgm:t>
        <a:bodyPr/>
        <a:lstStyle/>
        <a:p>
          <a:pPr rtl="0"/>
          <a:r>
            <a:rPr lang="en-US" dirty="0">
              <a:latin typeface="Abadi"/>
            </a:rPr>
            <a:t>Supporting planning </a:t>
          </a:r>
          <a:endParaRPr lang="en-US" dirty="0">
            <a:highlight>
              <a:srgbClr val="FFFF00"/>
            </a:highlight>
            <a:latin typeface="Abadi"/>
          </a:endParaRPr>
        </a:p>
      </dgm:t>
    </dgm:pt>
    <dgm:pt modelId="{6EDD6B42-14B3-4C4A-8C8B-6CBF9E13B252}" type="parTrans" cxnId="{3BA4F508-C820-4231-9618-7733A1CAE692}">
      <dgm:prSet/>
      <dgm:spPr/>
      <dgm:t>
        <a:bodyPr/>
        <a:lstStyle/>
        <a:p>
          <a:endParaRPr lang="en-GB"/>
        </a:p>
      </dgm:t>
    </dgm:pt>
    <dgm:pt modelId="{D03CCCF1-4739-47C4-A607-A18B344F969E}" type="sibTrans" cxnId="{3BA4F508-C820-4231-9618-7733A1CAE692}">
      <dgm:prSet/>
      <dgm:spPr/>
      <dgm:t>
        <a:bodyPr/>
        <a:lstStyle/>
        <a:p>
          <a:endParaRPr lang="en-GB"/>
        </a:p>
      </dgm:t>
    </dgm:pt>
    <dgm:pt modelId="{2179FFA9-4F42-450B-BF2E-78D13D40A04E}">
      <dgm:prSet/>
      <dgm:spPr/>
      <dgm:t>
        <a:bodyPr/>
        <a:lstStyle/>
        <a:p>
          <a:r>
            <a:rPr lang="en-US" dirty="0">
              <a:latin typeface="Abadi" panose="020B0604020104020204" pitchFamily="34" charset="0"/>
            </a:rPr>
            <a:t>Thinking about English pedagogy and taking risks</a:t>
          </a:r>
        </a:p>
      </dgm:t>
    </dgm:pt>
    <dgm:pt modelId="{25A60C16-CB55-4015-A142-A18871325AB2}" type="parTrans" cxnId="{EA8EBF21-9199-4FE6-80DA-867AF865258A}">
      <dgm:prSet/>
      <dgm:spPr/>
      <dgm:t>
        <a:bodyPr/>
        <a:lstStyle/>
        <a:p>
          <a:endParaRPr lang="en-GB"/>
        </a:p>
      </dgm:t>
    </dgm:pt>
    <dgm:pt modelId="{A81661AA-B5E7-429B-8884-1C95DB14495A}" type="sibTrans" cxnId="{EA8EBF21-9199-4FE6-80DA-867AF865258A}">
      <dgm:prSet/>
      <dgm:spPr/>
      <dgm:t>
        <a:bodyPr/>
        <a:lstStyle/>
        <a:p>
          <a:endParaRPr lang="en-GB"/>
        </a:p>
      </dgm:t>
    </dgm:pt>
    <dgm:pt modelId="{A579543B-89A1-4571-A5C3-03813915D29E}" type="pres">
      <dgm:prSet presAssocID="{DB62E6F6-5DD4-4097-AABB-1AE749D4AA53}" presName="linear" presStyleCnt="0">
        <dgm:presLayoutVars>
          <dgm:dir/>
          <dgm:animLvl val="lvl"/>
          <dgm:resizeHandles val="exact"/>
        </dgm:presLayoutVars>
      </dgm:prSet>
      <dgm:spPr/>
    </dgm:pt>
    <dgm:pt modelId="{EADC76FF-03BC-4874-A17A-AECD5955759C}" type="pres">
      <dgm:prSet presAssocID="{09E990F5-59FC-415D-85D0-B65DA6281D00}" presName="parentLin" presStyleCnt="0"/>
      <dgm:spPr/>
    </dgm:pt>
    <dgm:pt modelId="{E2B4460B-E0E4-4561-B5B4-51F8AD8E07CB}" type="pres">
      <dgm:prSet presAssocID="{09E990F5-59FC-415D-85D0-B65DA6281D00}" presName="parentLeftMargin" presStyleLbl="node1" presStyleIdx="0" presStyleCnt="5"/>
      <dgm:spPr/>
    </dgm:pt>
    <dgm:pt modelId="{20DB4DC1-C220-4702-A648-358043BD2436}" type="pres">
      <dgm:prSet presAssocID="{09E990F5-59FC-415D-85D0-B65DA6281D00}" presName="parentText" presStyleLbl="node1" presStyleIdx="0" presStyleCnt="5">
        <dgm:presLayoutVars>
          <dgm:chMax val="0"/>
          <dgm:bulletEnabled val="1"/>
        </dgm:presLayoutVars>
      </dgm:prSet>
      <dgm:spPr/>
    </dgm:pt>
    <dgm:pt modelId="{13F8F5CE-138C-40A5-9E83-EDE63D5CF65D}" type="pres">
      <dgm:prSet presAssocID="{09E990F5-59FC-415D-85D0-B65DA6281D00}" presName="negativeSpace" presStyleCnt="0"/>
      <dgm:spPr/>
    </dgm:pt>
    <dgm:pt modelId="{7EE42AE6-515F-41A9-BAC2-386FD027385A}" type="pres">
      <dgm:prSet presAssocID="{09E990F5-59FC-415D-85D0-B65DA6281D00}" presName="childText" presStyleLbl="conFgAcc1" presStyleIdx="0" presStyleCnt="5">
        <dgm:presLayoutVars>
          <dgm:bulletEnabled val="1"/>
        </dgm:presLayoutVars>
      </dgm:prSet>
      <dgm:spPr/>
    </dgm:pt>
    <dgm:pt modelId="{1305101D-C6E1-48B9-A2E8-8D6CD293466F}" type="pres">
      <dgm:prSet presAssocID="{8610C4A2-DB82-456B-A52E-2814E197A86B}" presName="spaceBetweenRectangles" presStyleCnt="0"/>
      <dgm:spPr/>
    </dgm:pt>
    <dgm:pt modelId="{A3BC73C6-B587-4CFB-B3EE-4CD6380C2D22}" type="pres">
      <dgm:prSet presAssocID="{78169FDA-F5EA-4F0F-B846-7FE6511DE31F}" presName="parentLin" presStyleCnt="0"/>
      <dgm:spPr/>
    </dgm:pt>
    <dgm:pt modelId="{A9EC88D2-D515-47E9-A6D6-E22F6024719C}" type="pres">
      <dgm:prSet presAssocID="{78169FDA-F5EA-4F0F-B846-7FE6511DE31F}" presName="parentLeftMargin" presStyleLbl="node1" presStyleIdx="0" presStyleCnt="5"/>
      <dgm:spPr/>
    </dgm:pt>
    <dgm:pt modelId="{2564AFC6-E6DC-49D7-8A08-51B3249399F6}" type="pres">
      <dgm:prSet presAssocID="{78169FDA-F5EA-4F0F-B846-7FE6511DE31F}" presName="parentText" presStyleLbl="node1" presStyleIdx="1" presStyleCnt="5">
        <dgm:presLayoutVars>
          <dgm:chMax val="0"/>
          <dgm:bulletEnabled val="1"/>
        </dgm:presLayoutVars>
      </dgm:prSet>
      <dgm:spPr/>
    </dgm:pt>
    <dgm:pt modelId="{1250134D-A757-4418-B25A-02E81338AA4D}" type="pres">
      <dgm:prSet presAssocID="{78169FDA-F5EA-4F0F-B846-7FE6511DE31F}" presName="negativeSpace" presStyleCnt="0"/>
      <dgm:spPr/>
    </dgm:pt>
    <dgm:pt modelId="{1B825AAC-6488-4BDB-818B-C3B81CD9612C}" type="pres">
      <dgm:prSet presAssocID="{78169FDA-F5EA-4F0F-B846-7FE6511DE31F}" presName="childText" presStyleLbl="conFgAcc1" presStyleIdx="1" presStyleCnt="5">
        <dgm:presLayoutVars>
          <dgm:bulletEnabled val="1"/>
        </dgm:presLayoutVars>
      </dgm:prSet>
      <dgm:spPr/>
    </dgm:pt>
    <dgm:pt modelId="{677C1829-20BC-4E56-BA2B-BD87B330914C}" type="pres">
      <dgm:prSet presAssocID="{7AF987DF-3B61-4A9B-A831-D0B777D072A5}" presName="spaceBetweenRectangles" presStyleCnt="0"/>
      <dgm:spPr/>
    </dgm:pt>
    <dgm:pt modelId="{95FFE27D-663E-4F8D-AC34-B6AE108C2E3F}" type="pres">
      <dgm:prSet presAssocID="{FDFB4A88-5448-4921-8E29-C3AAC5AD2C7C}" presName="parentLin" presStyleCnt="0"/>
      <dgm:spPr/>
    </dgm:pt>
    <dgm:pt modelId="{B585B201-6F75-42FF-A93D-AEA43EF8AE66}" type="pres">
      <dgm:prSet presAssocID="{FDFB4A88-5448-4921-8E29-C3AAC5AD2C7C}" presName="parentLeftMargin" presStyleLbl="node1" presStyleIdx="1" presStyleCnt="5"/>
      <dgm:spPr/>
    </dgm:pt>
    <dgm:pt modelId="{B715748B-71DD-4FFD-8BAE-3AEB714C5649}" type="pres">
      <dgm:prSet presAssocID="{FDFB4A88-5448-4921-8E29-C3AAC5AD2C7C}" presName="parentText" presStyleLbl="node1" presStyleIdx="2" presStyleCnt="5">
        <dgm:presLayoutVars>
          <dgm:chMax val="0"/>
          <dgm:bulletEnabled val="1"/>
        </dgm:presLayoutVars>
      </dgm:prSet>
      <dgm:spPr/>
    </dgm:pt>
    <dgm:pt modelId="{41B47B6B-EDA4-4694-9C60-CAD848AF0B6B}" type="pres">
      <dgm:prSet presAssocID="{FDFB4A88-5448-4921-8E29-C3AAC5AD2C7C}" presName="negativeSpace" presStyleCnt="0"/>
      <dgm:spPr/>
    </dgm:pt>
    <dgm:pt modelId="{AF7548A3-66D4-45E0-BB49-B5C4C35D496C}" type="pres">
      <dgm:prSet presAssocID="{FDFB4A88-5448-4921-8E29-C3AAC5AD2C7C}" presName="childText" presStyleLbl="conFgAcc1" presStyleIdx="2" presStyleCnt="5">
        <dgm:presLayoutVars>
          <dgm:bulletEnabled val="1"/>
        </dgm:presLayoutVars>
      </dgm:prSet>
      <dgm:spPr/>
    </dgm:pt>
    <dgm:pt modelId="{25959233-11C0-45A1-BBEA-0891D8AD5B38}" type="pres">
      <dgm:prSet presAssocID="{76698D6D-6999-474E-94A5-2A89A5013529}" presName="spaceBetweenRectangles" presStyleCnt="0"/>
      <dgm:spPr/>
    </dgm:pt>
    <dgm:pt modelId="{CD51874E-A322-4B7C-9A34-348EEA921050}" type="pres">
      <dgm:prSet presAssocID="{45B195A3-5264-4CEF-B854-7FA8BD8E179D}" presName="parentLin" presStyleCnt="0"/>
      <dgm:spPr/>
    </dgm:pt>
    <dgm:pt modelId="{4A371500-26E9-4F23-993E-DFCDAC828EE6}" type="pres">
      <dgm:prSet presAssocID="{45B195A3-5264-4CEF-B854-7FA8BD8E179D}" presName="parentLeftMargin" presStyleLbl="node1" presStyleIdx="2" presStyleCnt="5"/>
      <dgm:spPr/>
    </dgm:pt>
    <dgm:pt modelId="{58F963EC-7F73-48BF-9E1B-27CF20333252}" type="pres">
      <dgm:prSet presAssocID="{45B195A3-5264-4CEF-B854-7FA8BD8E179D}" presName="parentText" presStyleLbl="node1" presStyleIdx="3" presStyleCnt="5">
        <dgm:presLayoutVars>
          <dgm:chMax val="0"/>
          <dgm:bulletEnabled val="1"/>
        </dgm:presLayoutVars>
      </dgm:prSet>
      <dgm:spPr/>
    </dgm:pt>
    <dgm:pt modelId="{CA39940D-549B-44E8-B0C2-D16BB819BD6E}" type="pres">
      <dgm:prSet presAssocID="{45B195A3-5264-4CEF-B854-7FA8BD8E179D}" presName="negativeSpace" presStyleCnt="0"/>
      <dgm:spPr/>
    </dgm:pt>
    <dgm:pt modelId="{64737FFB-DDB3-4F4C-A2DC-282A6B81F8C0}" type="pres">
      <dgm:prSet presAssocID="{45B195A3-5264-4CEF-B854-7FA8BD8E179D}" presName="childText" presStyleLbl="conFgAcc1" presStyleIdx="3" presStyleCnt="5">
        <dgm:presLayoutVars>
          <dgm:bulletEnabled val="1"/>
        </dgm:presLayoutVars>
      </dgm:prSet>
      <dgm:spPr/>
    </dgm:pt>
    <dgm:pt modelId="{7E4B27DF-DDF6-43A5-8836-FF9678540ADB}" type="pres">
      <dgm:prSet presAssocID="{0E006329-A341-4CD4-A9C0-C14FE88E33C2}" presName="spaceBetweenRectangles" presStyleCnt="0"/>
      <dgm:spPr/>
    </dgm:pt>
    <dgm:pt modelId="{B69CA1FE-987D-4D8E-9ECF-B2B1E74D9C1C}" type="pres">
      <dgm:prSet presAssocID="{6C823075-2626-42ED-AA9D-E7E120A1AFC5}" presName="parentLin" presStyleCnt="0"/>
      <dgm:spPr/>
    </dgm:pt>
    <dgm:pt modelId="{B58D8869-6296-4858-8591-2BBC8CCF665D}" type="pres">
      <dgm:prSet presAssocID="{6C823075-2626-42ED-AA9D-E7E120A1AFC5}" presName="parentLeftMargin" presStyleLbl="node1" presStyleIdx="3" presStyleCnt="5"/>
      <dgm:spPr/>
    </dgm:pt>
    <dgm:pt modelId="{8055EEA7-096E-476D-B3B2-B08FCB86BEF1}" type="pres">
      <dgm:prSet presAssocID="{6C823075-2626-42ED-AA9D-E7E120A1AFC5}" presName="parentText" presStyleLbl="node1" presStyleIdx="4" presStyleCnt="5">
        <dgm:presLayoutVars>
          <dgm:chMax val="0"/>
          <dgm:bulletEnabled val="1"/>
        </dgm:presLayoutVars>
      </dgm:prSet>
      <dgm:spPr/>
    </dgm:pt>
    <dgm:pt modelId="{0C025FA8-64FD-4D75-AC6E-C45A2EC24849}" type="pres">
      <dgm:prSet presAssocID="{6C823075-2626-42ED-AA9D-E7E120A1AFC5}" presName="negativeSpace" presStyleCnt="0"/>
      <dgm:spPr/>
    </dgm:pt>
    <dgm:pt modelId="{0C7A9726-1B8D-4797-B4DF-C202DA71B238}" type="pres">
      <dgm:prSet presAssocID="{6C823075-2626-42ED-AA9D-E7E120A1AFC5}" presName="childText" presStyleLbl="conFgAcc1" presStyleIdx="4" presStyleCnt="5">
        <dgm:presLayoutVars>
          <dgm:bulletEnabled val="1"/>
        </dgm:presLayoutVars>
      </dgm:prSet>
      <dgm:spPr/>
    </dgm:pt>
  </dgm:ptLst>
  <dgm:cxnLst>
    <dgm:cxn modelId="{6BB74F02-A369-48EA-A7AF-A9A630B51911}" type="presOf" srcId="{09E990F5-59FC-415D-85D0-B65DA6281D00}" destId="{E2B4460B-E0E4-4561-B5B4-51F8AD8E07CB}" srcOrd="0" destOrd="0" presId="urn:microsoft.com/office/officeart/2005/8/layout/list1"/>
    <dgm:cxn modelId="{3BA4F508-C820-4231-9618-7733A1CAE692}" srcId="{45B195A3-5264-4CEF-B854-7FA8BD8E179D}" destId="{86E118BA-2ED5-40A5-81A1-D34FDBED779E}" srcOrd="1" destOrd="0" parTransId="{6EDD6B42-14B3-4C4A-8C8B-6CBF9E13B252}" sibTransId="{D03CCCF1-4739-47C4-A607-A18B344F969E}"/>
    <dgm:cxn modelId="{F01BE80C-9466-4405-A841-C1206E31EA8E}" type="presOf" srcId="{78169FDA-F5EA-4F0F-B846-7FE6511DE31F}" destId="{A9EC88D2-D515-47E9-A6D6-E22F6024719C}" srcOrd="0" destOrd="0" presId="urn:microsoft.com/office/officeart/2005/8/layout/list1"/>
    <dgm:cxn modelId="{EA8EBF21-9199-4FE6-80DA-867AF865258A}" srcId="{45B195A3-5264-4CEF-B854-7FA8BD8E179D}" destId="{2179FFA9-4F42-450B-BF2E-78D13D40A04E}" srcOrd="2" destOrd="0" parTransId="{25A60C16-CB55-4015-A142-A18871325AB2}" sibTransId="{A81661AA-B5E7-429B-8884-1C95DB14495A}"/>
    <dgm:cxn modelId="{C150E126-AA3E-4F07-91C2-AA18D01B3B5E}" srcId="{45B195A3-5264-4CEF-B854-7FA8BD8E179D}" destId="{3C1D3CBD-C9A1-4FEE-992B-DBC920EB4D0A}" srcOrd="0" destOrd="0" parTransId="{2D457C6F-89C9-4130-949D-5AFA53479D94}" sibTransId="{ED73B164-9B56-453A-BEBC-5FD8282FF19A}"/>
    <dgm:cxn modelId="{E0BC8060-1288-4DA8-8B5E-680BEB83B700}" srcId="{DB62E6F6-5DD4-4097-AABB-1AE749D4AA53}" destId="{09E990F5-59FC-415D-85D0-B65DA6281D00}" srcOrd="0" destOrd="0" parTransId="{83CAA36A-2588-4A64-8189-E9CA4A8985BF}" sibTransId="{8610C4A2-DB82-456B-A52E-2814E197A86B}"/>
    <dgm:cxn modelId="{9C511D46-2451-4C97-95B2-12D6CF9E6070}" type="presOf" srcId="{6C823075-2626-42ED-AA9D-E7E120A1AFC5}" destId="{8055EEA7-096E-476D-B3B2-B08FCB86BEF1}" srcOrd="1" destOrd="0" presId="urn:microsoft.com/office/officeart/2005/8/layout/list1"/>
    <dgm:cxn modelId="{62AFB647-3700-4407-934C-49DCC5641594}" srcId="{DB62E6F6-5DD4-4097-AABB-1AE749D4AA53}" destId="{45B195A3-5264-4CEF-B854-7FA8BD8E179D}" srcOrd="3" destOrd="0" parTransId="{638D57C0-010A-48F0-A71B-74E3328B17EF}" sibTransId="{0E006329-A341-4CD4-A9C0-C14FE88E33C2}"/>
    <dgm:cxn modelId="{9E98DF6A-EA84-4453-B00B-3CB951633318}" type="presOf" srcId="{2179FFA9-4F42-450B-BF2E-78D13D40A04E}" destId="{64737FFB-DDB3-4F4C-A2DC-282A6B81F8C0}" srcOrd="0" destOrd="2" presId="urn:microsoft.com/office/officeart/2005/8/layout/list1"/>
    <dgm:cxn modelId="{851A484B-7C8A-446F-B896-645F0371D570}" srcId="{45B195A3-5264-4CEF-B854-7FA8BD8E179D}" destId="{2303AF0B-963D-472E-87F1-4D7754250FD7}" srcOrd="3" destOrd="0" parTransId="{8CB28953-75A8-4FC1-95F5-A74894D4282F}" sibTransId="{692EBB2A-5BF8-4E77-B299-C8CA84739FFC}"/>
    <dgm:cxn modelId="{C7C5986B-43AC-40F2-9EBC-BD9E68713E40}" type="presOf" srcId="{78169FDA-F5EA-4F0F-B846-7FE6511DE31F}" destId="{2564AFC6-E6DC-49D7-8A08-51B3249399F6}" srcOrd="1" destOrd="0" presId="urn:microsoft.com/office/officeart/2005/8/layout/list1"/>
    <dgm:cxn modelId="{7EA9F24D-F311-45FA-BA97-0D1B0FFDE6CF}" type="presOf" srcId="{86E118BA-2ED5-40A5-81A1-D34FDBED779E}" destId="{64737FFB-DDB3-4F4C-A2DC-282A6B81F8C0}" srcOrd="0" destOrd="1" presId="urn:microsoft.com/office/officeart/2005/8/layout/list1"/>
    <dgm:cxn modelId="{16016670-9CA1-4D66-B4AB-600F7E5B55E8}" type="presOf" srcId="{6C823075-2626-42ED-AA9D-E7E120A1AFC5}" destId="{B58D8869-6296-4858-8591-2BBC8CCF665D}" srcOrd="0" destOrd="0" presId="urn:microsoft.com/office/officeart/2005/8/layout/list1"/>
    <dgm:cxn modelId="{BD435F78-3301-47FA-84DC-0AF3EF4CEDE4}" type="presOf" srcId="{45B195A3-5264-4CEF-B854-7FA8BD8E179D}" destId="{4A371500-26E9-4F23-993E-DFCDAC828EE6}" srcOrd="0" destOrd="0" presId="urn:microsoft.com/office/officeart/2005/8/layout/list1"/>
    <dgm:cxn modelId="{3BDA0159-CDCC-42F9-85F3-7AED3978F8AA}" srcId="{DB62E6F6-5DD4-4097-AABB-1AE749D4AA53}" destId="{FDFB4A88-5448-4921-8E29-C3AAC5AD2C7C}" srcOrd="2" destOrd="0" parTransId="{FD718759-B6E7-4156-8A76-3008CF041335}" sibTransId="{76698D6D-6999-474E-94A5-2A89A5013529}"/>
    <dgm:cxn modelId="{2ACB167F-FC69-4B43-B032-A0B08E5F7D40}" type="presOf" srcId="{FDFB4A88-5448-4921-8E29-C3AAC5AD2C7C}" destId="{B585B201-6F75-42FF-A93D-AEA43EF8AE66}" srcOrd="0" destOrd="0" presId="urn:microsoft.com/office/officeart/2005/8/layout/list1"/>
    <dgm:cxn modelId="{646AC08E-DBAE-4004-9907-1A4804D91731}" type="presOf" srcId="{2303AF0B-963D-472E-87F1-4D7754250FD7}" destId="{64737FFB-DDB3-4F4C-A2DC-282A6B81F8C0}" srcOrd="0" destOrd="3" presId="urn:microsoft.com/office/officeart/2005/8/layout/list1"/>
    <dgm:cxn modelId="{C116F897-FA7B-4B47-84C3-5915C98EC891}" srcId="{DB62E6F6-5DD4-4097-AABB-1AE749D4AA53}" destId="{78169FDA-F5EA-4F0F-B846-7FE6511DE31F}" srcOrd="1" destOrd="0" parTransId="{9E97C565-8ACB-49C4-97F9-039D3CF9A93C}" sibTransId="{7AF987DF-3B61-4A9B-A831-D0B777D072A5}"/>
    <dgm:cxn modelId="{77503EA6-F850-4E97-B73D-58040EB2E633}" type="presOf" srcId="{45B195A3-5264-4CEF-B854-7FA8BD8E179D}" destId="{58F963EC-7F73-48BF-9E1B-27CF20333252}" srcOrd="1" destOrd="0" presId="urn:microsoft.com/office/officeart/2005/8/layout/list1"/>
    <dgm:cxn modelId="{AB3C1FB9-6AD6-4AEB-A800-9A6AF3AAEB56}" srcId="{DB62E6F6-5DD4-4097-AABB-1AE749D4AA53}" destId="{6C823075-2626-42ED-AA9D-E7E120A1AFC5}" srcOrd="4" destOrd="0" parTransId="{0A1628EE-B377-4D1C-81C5-BACB18EE5213}" sibTransId="{9F44AAF5-EB61-422E-9CBB-304BEEF94263}"/>
    <dgm:cxn modelId="{C9FD3CBD-53D0-4395-BAF4-119AC80562E3}" type="presOf" srcId="{DB62E6F6-5DD4-4097-AABB-1AE749D4AA53}" destId="{A579543B-89A1-4571-A5C3-03813915D29E}" srcOrd="0" destOrd="0" presId="urn:microsoft.com/office/officeart/2005/8/layout/list1"/>
    <dgm:cxn modelId="{A9B759C3-631C-4086-B7CD-40DC82218AE8}" type="presOf" srcId="{3C1D3CBD-C9A1-4FEE-992B-DBC920EB4D0A}" destId="{64737FFB-DDB3-4F4C-A2DC-282A6B81F8C0}" srcOrd="0" destOrd="0" presId="urn:microsoft.com/office/officeart/2005/8/layout/list1"/>
    <dgm:cxn modelId="{074B7FF7-7A92-49EB-A823-0DF65AC142FA}" type="presOf" srcId="{FDFB4A88-5448-4921-8E29-C3AAC5AD2C7C}" destId="{B715748B-71DD-4FFD-8BAE-3AEB714C5649}" srcOrd="1" destOrd="0" presId="urn:microsoft.com/office/officeart/2005/8/layout/list1"/>
    <dgm:cxn modelId="{442551FB-09E8-4E0F-BCC5-8893E9D61E85}" type="presOf" srcId="{09E990F5-59FC-415D-85D0-B65DA6281D00}" destId="{20DB4DC1-C220-4702-A648-358043BD2436}" srcOrd="1" destOrd="0" presId="urn:microsoft.com/office/officeart/2005/8/layout/list1"/>
    <dgm:cxn modelId="{59F351DF-3DC5-40AC-B7BE-7024BF01269A}" type="presParOf" srcId="{A579543B-89A1-4571-A5C3-03813915D29E}" destId="{EADC76FF-03BC-4874-A17A-AECD5955759C}" srcOrd="0" destOrd="0" presId="urn:microsoft.com/office/officeart/2005/8/layout/list1"/>
    <dgm:cxn modelId="{3B261A00-1C72-4B54-9016-9751C5A89E40}" type="presParOf" srcId="{EADC76FF-03BC-4874-A17A-AECD5955759C}" destId="{E2B4460B-E0E4-4561-B5B4-51F8AD8E07CB}" srcOrd="0" destOrd="0" presId="urn:microsoft.com/office/officeart/2005/8/layout/list1"/>
    <dgm:cxn modelId="{7C85515A-EB81-4F2C-B4AD-D2C0144D9265}" type="presParOf" srcId="{EADC76FF-03BC-4874-A17A-AECD5955759C}" destId="{20DB4DC1-C220-4702-A648-358043BD2436}" srcOrd="1" destOrd="0" presId="urn:microsoft.com/office/officeart/2005/8/layout/list1"/>
    <dgm:cxn modelId="{FB821787-2361-4C0F-8274-BC1E2035AE07}" type="presParOf" srcId="{A579543B-89A1-4571-A5C3-03813915D29E}" destId="{13F8F5CE-138C-40A5-9E83-EDE63D5CF65D}" srcOrd="1" destOrd="0" presId="urn:microsoft.com/office/officeart/2005/8/layout/list1"/>
    <dgm:cxn modelId="{F7C9DF34-CED2-49DD-A6C8-B0AC3D1CAF04}" type="presParOf" srcId="{A579543B-89A1-4571-A5C3-03813915D29E}" destId="{7EE42AE6-515F-41A9-BAC2-386FD027385A}" srcOrd="2" destOrd="0" presId="urn:microsoft.com/office/officeart/2005/8/layout/list1"/>
    <dgm:cxn modelId="{5D1215F7-DE91-4A9B-8B8E-953D89C566C2}" type="presParOf" srcId="{A579543B-89A1-4571-A5C3-03813915D29E}" destId="{1305101D-C6E1-48B9-A2E8-8D6CD293466F}" srcOrd="3" destOrd="0" presId="urn:microsoft.com/office/officeart/2005/8/layout/list1"/>
    <dgm:cxn modelId="{6773E3B5-72AB-4D08-A5E3-10551C4336D0}" type="presParOf" srcId="{A579543B-89A1-4571-A5C3-03813915D29E}" destId="{A3BC73C6-B587-4CFB-B3EE-4CD6380C2D22}" srcOrd="4" destOrd="0" presId="urn:microsoft.com/office/officeart/2005/8/layout/list1"/>
    <dgm:cxn modelId="{2CFF07DB-126C-4D50-B722-9B4329D2F047}" type="presParOf" srcId="{A3BC73C6-B587-4CFB-B3EE-4CD6380C2D22}" destId="{A9EC88D2-D515-47E9-A6D6-E22F6024719C}" srcOrd="0" destOrd="0" presId="urn:microsoft.com/office/officeart/2005/8/layout/list1"/>
    <dgm:cxn modelId="{C381EE43-D1F8-44F2-A6BC-FA136FD58723}" type="presParOf" srcId="{A3BC73C6-B587-4CFB-B3EE-4CD6380C2D22}" destId="{2564AFC6-E6DC-49D7-8A08-51B3249399F6}" srcOrd="1" destOrd="0" presId="urn:microsoft.com/office/officeart/2005/8/layout/list1"/>
    <dgm:cxn modelId="{91E6905F-7FCC-4BF8-B4EA-C074EEFF2CA5}" type="presParOf" srcId="{A579543B-89A1-4571-A5C3-03813915D29E}" destId="{1250134D-A757-4418-B25A-02E81338AA4D}" srcOrd="5" destOrd="0" presId="urn:microsoft.com/office/officeart/2005/8/layout/list1"/>
    <dgm:cxn modelId="{3CBA7138-BD8B-485B-8FC6-9B72FA791FBB}" type="presParOf" srcId="{A579543B-89A1-4571-A5C3-03813915D29E}" destId="{1B825AAC-6488-4BDB-818B-C3B81CD9612C}" srcOrd="6" destOrd="0" presId="urn:microsoft.com/office/officeart/2005/8/layout/list1"/>
    <dgm:cxn modelId="{AF955824-70D9-4404-944D-A74ABC92F755}" type="presParOf" srcId="{A579543B-89A1-4571-A5C3-03813915D29E}" destId="{677C1829-20BC-4E56-BA2B-BD87B330914C}" srcOrd="7" destOrd="0" presId="urn:microsoft.com/office/officeart/2005/8/layout/list1"/>
    <dgm:cxn modelId="{9E31EB0A-29D6-4BC1-A97F-46349E55D2DC}" type="presParOf" srcId="{A579543B-89A1-4571-A5C3-03813915D29E}" destId="{95FFE27D-663E-4F8D-AC34-B6AE108C2E3F}" srcOrd="8" destOrd="0" presId="urn:microsoft.com/office/officeart/2005/8/layout/list1"/>
    <dgm:cxn modelId="{CDC5858E-4958-418B-8E84-99493555C775}" type="presParOf" srcId="{95FFE27D-663E-4F8D-AC34-B6AE108C2E3F}" destId="{B585B201-6F75-42FF-A93D-AEA43EF8AE66}" srcOrd="0" destOrd="0" presId="urn:microsoft.com/office/officeart/2005/8/layout/list1"/>
    <dgm:cxn modelId="{02938F49-1568-456A-894F-45E5923C5C32}" type="presParOf" srcId="{95FFE27D-663E-4F8D-AC34-B6AE108C2E3F}" destId="{B715748B-71DD-4FFD-8BAE-3AEB714C5649}" srcOrd="1" destOrd="0" presId="urn:microsoft.com/office/officeart/2005/8/layout/list1"/>
    <dgm:cxn modelId="{B3653AAC-6824-4AA2-B969-08C7302C6AE5}" type="presParOf" srcId="{A579543B-89A1-4571-A5C3-03813915D29E}" destId="{41B47B6B-EDA4-4694-9C60-CAD848AF0B6B}" srcOrd="9" destOrd="0" presId="urn:microsoft.com/office/officeart/2005/8/layout/list1"/>
    <dgm:cxn modelId="{092CC23E-A53C-453B-9073-E509BFD31F3F}" type="presParOf" srcId="{A579543B-89A1-4571-A5C3-03813915D29E}" destId="{AF7548A3-66D4-45E0-BB49-B5C4C35D496C}" srcOrd="10" destOrd="0" presId="urn:microsoft.com/office/officeart/2005/8/layout/list1"/>
    <dgm:cxn modelId="{61BAEC8E-13ED-4ACB-BC76-273007E070AC}" type="presParOf" srcId="{A579543B-89A1-4571-A5C3-03813915D29E}" destId="{25959233-11C0-45A1-BBEA-0891D8AD5B38}" srcOrd="11" destOrd="0" presId="urn:microsoft.com/office/officeart/2005/8/layout/list1"/>
    <dgm:cxn modelId="{AAA71810-4A62-4AB3-8B5C-AA81A495EEEB}" type="presParOf" srcId="{A579543B-89A1-4571-A5C3-03813915D29E}" destId="{CD51874E-A322-4B7C-9A34-348EEA921050}" srcOrd="12" destOrd="0" presId="urn:microsoft.com/office/officeart/2005/8/layout/list1"/>
    <dgm:cxn modelId="{720534BF-A20B-42F0-A5EB-A41923B4BE86}" type="presParOf" srcId="{CD51874E-A322-4B7C-9A34-348EEA921050}" destId="{4A371500-26E9-4F23-993E-DFCDAC828EE6}" srcOrd="0" destOrd="0" presId="urn:microsoft.com/office/officeart/2005/8/layout/list1"/>
    <dgm:cxn modelId="{C27AA8C3-9838-4C8A-9897-F8087A6E9AEB}" type="presParOf" srcId="{CD51874E-A322-4B7C-9A34-348EEA921050}" destId="{58F963EC-7F73-48BF-9E1B-27CF20333252}" srcOrd="1" destOrd="0" presId="urn:microsoft.com/office/officeart/2005/8/layout/list1"/>
    <dgm:cxn modelId="{00E13AF4-8633-465F-B53C-B6AB2175E3CA}" type="presParOf" srcId="{A579543B-89A1-4571-A5C3-03813915D29E}" destId="{CA39940D-549B-44E8-B0C2-D16BB819BD6E}" srcOrd="13" destOrd="0" presId="urn:microsoft.com/office/officeart/2005/8/layout/list1"/>
    <dgm:cxn modelId="{6E3F15E1-6228-454D-A8B7-1EE3F6A5BAD3}" type="presParOf" srcId="{A579543B-89A1-4571-A5C3-03813915D29E}" destId="{64737FFB-DDB3-4F4C-A2DC-282A6B81F8C0}" srcOrd="14" destOrd="0" presId="urn:microsoft.com/office/officeart/2005/8/layout/list1"/>
    <dgm:cxn modelId="{C599A9B6-EFB6-4554-9FE6-C69BC6AF6695}" type="presParOf" srcId="{A579543B-89A1-4571-A5C3-03813915D29E}" destId="{7E4B27DF-DDF6-43A5-8836-FF9678540ADB}" srcOrd="15" destOrd="0" presId="urn:microsoft.com/office/officeart/2005/8/layout/list1"/>
    <dgm:cxn modelId="{F6F12EEF-208B-4D3A-9B7B-14164B6D4E76}" type="presParOf" srcId="{A579543B-89A1-4571-A5C3-03813915D29E}" destId="{B69CA1FE-987D-4D8E-9ECF-B2B1E74D9C1C}" srcOrd="16" destOrd="0" presId="urn:microsoft.com/office/officeart/2005/8/layout/list1"/>
    <dgm:cxn modelId="{4A4B9CB5-4102-4025-A7CE-042CEB810A92}" type="presParOf" srcId="{B69CA1FE-987D-4D8E-9ECF-B2B1E74D9C1C}" destId="{B58D8869-6296-4858-8591-2BBC8CCF665D}" srcOrd="0" destOrd="0" presId="urn:microsoft.com/office/officeart/2005/8/layout/list1"/>
    <dgm:cxn modelId="{4CAC2366-A001-4503-87D0-90D7CAA6D24C}" type="presParOf" srcId="{B69CA1FE-987D-4D8E-9ECF-B2B1E74D9C1C}" destId="{8055EEA7-096E-476D-B3B2-B08FCB86BEF1}" srcOrd="1" destOrd="0" presId="urn:microsoft.com/office/officeart/2005/8/layout/list1"/>
    <dgm:cxn modelId="{1A61DF6C-6325-4B8F-AD3A-02738572A9B5}" type="presParOf" srcId="{A579543B-89A1-4571-A5C3-03813915D29E}" destId="{0C025FA8-64FD-4D75-AC6E-C45A2EC24849}" srcOrd="17" destOrd="0" presId="urn:microsoft.com/office/officeart/2005/8/layout/list1"/>
    <dgm:cxn modelId="{A75BBD6C-E4F5-4FF0-BA3A-8C2014063C5D}" type="presParOf" srcId="{A579543B-89A1-4571-A5C3-03813915D29E}" destId="{0C7A9726-1B8D-4797-B4DF-C202DA71B2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42AE6-515F-41A9-BAC2-386FD027385A}">
      <dsp:nvSpPr>
        <dsp:cNvPr id="0" name=""/>
        <dsp:cNvSpPr/>
      </dsp:nvSpPr>
      <dsp:spPr>
        <a:xfrm>
          <a:off x="0" y="793852"/>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B4DC1-C220-4702-A648-358043BD2436}">
      <dsp:nvSpPr>
        <dsp:cNvPr id="0" name=""/>
        <dsp:cNvSpPr/>
      </dsp:nvSpPr>
      <dsp:spPr>
        <a:xfrm>
          <a:off x="571261" y="587212"/>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GB" sz="1400" kern="1200" dirty="0"/>
            <a:t>Welcome </a:t>
          </a:r>
          <a:r>
            <a:rPr lang="en-US" sz="1400" kern="1200" dirty="0"/>
            <a:t>and </a:t>
          </a:r>
          <a:r>
            <a:rPr lang="en-US" sz="1400" kern="1200" dirty="0" err="1"/>
            <a:t>programme</a:t>
          </a:r>
          <a:r>
            <a:rPr lang="en-US" sz="1400" kern="1200" dirty="0"/>
            <a:t> </a:t>
          </a:r>
          <a:r>
            <a:rPr lang="en-US" sz="1400" kern="1200" dirty="0">
              <a:latin typeface="Effra Bold"/>
            </a:rPr>
            <a:t>overview</a:t>
          </a:r>
          <a:endParaRPr lang="en-US" sz="1400" kern="1200" dirty="0"/>
        </a:p>
      </dsp:txBody>
      <dsp:txXfrm>
        <a:off x="591436" y="607387"/>
        <a:ext cx="7957315" cy="372930"/>
      </dsp:txXfrm>
    </dsp:sp>
    <dsp:sp modelId="{1B825AAC-6488-4BDB-818B-C3B81CD9612C}">
      <dsp:nvSpPr>
        <dsp:cNvPr id="0" name=""/>
        <dsp:cNvSpPr/>
      </dsp:nvSpPr>
      <dsp:spPr>
        <a:xfrm>
          <a:off x="0" y="1428892"/>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4AFC6-E6DC-49D7-8A08-51B3249399F6}">
      <dsp:nvSpPr>
        <dsp:cNvPr id="0" name=""/>
        <dsp:cNvSpPr/>
      </dsp:nvSpPr>
      <dsp:spPr>
        <a:xfrm>
          <a:off x="571261" y="1222252"/>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rtl="0">
            <a:lnSpc>
              <a:spcPct val="90000"/>
            </a:lnSpc>
            <a:spcBef>
              <a:spcPct val="0"/>
            </a:spcBef>
            <a:spcAft>
              <a:spcPct val="35000"/>
            </a:spcAft>
            <a:buNone/>
          </a:pPr>
          <a:r>
            <a:rPr lang="en-GB" sz="1400" kern="1200" dirty="0"/>
            <a:t>Being School B English mentor</a:t>
          </a:r>
          <a:r>
            <a:rPr lang="en-GB" sz="1400" kern="1200" dirty="0">
              <a:latin typeface="Effra Bold"/>
            </a:rPr>
            <a:t>:</a:t>
          </a:r>
          <a:r>
            <a:rPr lang="en-GB" sz="1400" kern="1200" dirty="0"/>
            <a:t> </a:t>
          </a:r>
          <a:r>
            <a:rPr lang="en-GB" sz="1400" kern="1200" dirty="0">
              <a:latin typeface="Effra Bold"/>
            </a:rPr>
            <a:t>sharing good practice </a:t>
          </a:r>
          <a:endParaRPr lang="en-US" sz="1400" kern="1200" dirty="0"/>
        </a:p>
      </dsp:txBody>
      <dsp:txXfrm>
        <a:off x="591436" y="1242427"/>
        <a:ext cx="7957315" cy="372930"/>
      </dsp:txXfrm>
    </dsp:sp>
    <dsp:sp modelId="{AF7548A3-66D4-45E0-BB49-B5C4C35D496C}">
      <dsp:nvSpPr>
        <dsp:cNvPr id="0" name=""/>
        <dsp:cNvSpPr/>
      </dsp:nvSpPr>
      <dsp:spPr>
        <a:xfrm>
          <a:off x="0" y="2063932"/>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5748B-71DD-4FFD-8BAE-3AEB714C5649}">
      <dsp:nvSpPr>
        <dsp:cNvPr id="0" name=""/>
        <dsp:cNvSpPr/>
      </dsp:nvSpPr>
      <dsp:spPr>
        <a:xfrm>
          <a:off x="571261" y="1857292"/>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rtl="0">
            <a:lnSpc>
              <a:spcPct val="90000"/>
            </a:lnSpc>
            <a:spcBef>
              <a:spcPct val="0"/>
            </a:spcBef>
            <a:spcAft>
              <a:spcPct val="35000"/>
            </a:spcAft>
            <a:buNone/>
          </a:pPr>
          <a:r>
            <a:rPr lang="en-GB" sz="1400" kern="1200" dirty="0"/>
            <a:t>Starting from where they are: </a:t>
          </a:r>
          <a:r>
            <a:rPr lang="en-GB" sz="1400" kern="1200" dirty="0">
              <a:latin typeface="Effra Bold"/>
            </a:rPr>
            <a:t>common strengths</a:t>
          </a:r>
          <a:r>
            <a:rPr lang="en-GB" sz="1400" kern="1200" dirty="0"/>
            <a:t> and areas for development from PPR2 visits </a:t>
          </a:r>
          <a:endParaRPr lang="en-US" sz="1400" kern="1200" dirty="0"/>
        </a:p>
      </dsp:txBody>
      <dsp:txXfrm>
        <a:off x="591436" y="1877467"/>
        <a:ext cx="7957315" cy="372930"/>
      </dsp:txXfrm>
    </dsp:sp>
    <dsp:sp modelId="{64737FFB-DDB3-4F4C-A2DC-282A6B81F8C0}">
      <dsp:nvSpPr>
        <dsp:cNvPr id="0" name=""/>
        <dsp:cNvSpPr/>
      </dsp:nvSpPr>
      <dsp:spPr>
        <a:xfrm>
          <a:off x="0" y="2698972"/>
          <a:ext cx="11425237"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725" tIns="291592" rIns="8867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badi" panose="020B0604020104020204" pitchFamily="34" charset="0"/>
            </a:rPr>
            <a:t>Opportunities at School B</a:t>
          </a:r>
        </a:p>
        <a:p>
          <a:pPr marL="114300" lvl="1" indent="-114300" algn="l" defTabSz="622300" rtl="0">
            <a:lnSpc>
              <a:spcPct val="90000"/>
            </a:lnSpc>
            <a:spcBef>
              <a:spcPct val="0"/>
            </a:spcBef>
            <a:spcAft>
              <a:spcPct val="15000"/>
            </a:spcAft>
            <a:buChar char="•"/>
          </a:pPr>
          <a:r>
            <a:rPr lang="en-US" sz="1400" kern="1200" dirty="0">
              <a:latin typeface="Abadi"/>
            </a:rPr>
            <a:t>Supporting planning </a:t>
          </a:r>
          <a:endParaRPr lang="en-US" sz="1400" kern="1200" dirty="0">
            <a:highlight>
              <a:srgbClr val="FFFF00"/>
            </a:highlight>
            <a:latin typeface="Abadi"/>
          </a:endParaRPr>
        </a:p>
        <a:p>
          <a:pPr marL="114300" lvl="1" indent="-114300" algn="l" defTabSz="622300">
            <a:lnSpc>
              <a:spcPct val="90000"/>
            </a:lnSpc>
            <a:spcBef>
              <a:spcPct val="0"/>
            </a:spcBef>
            <a:spcAft>
              <a:spcPct val="15000"/>
            </a:spcAft>
            <a:buChar char="•"/>
          </a:pPr>
          <a:r>
            <a:rPr lang="en-US" sz="1400" kern="1200" dirty="0">
              <a:latin typeface="Abadi" panose="020B0604020104020204" pitchFamily="34" charset="0"/>
            </a:rPr>
            <a:t>Thinking about English pedagogy and taking risks</a:t>
          </a:r>
        </a:p>
        <a:p>
          <a:pPr marL="114300" lvl="1" indent="-114300" algn="l" defTabSz="622300" rtl="0">
            <a:lnSpc>
              <a:spcPct val="90000"/>
            </a:lnSpc>
            <a:spcBef>
              <a:spcPct val="0"/>
            </a:spcBef>
            <a:spcAft>
              <a:spcPct val="15000"/>
            </a:spcAft>
            <a:buChar char="•"/>
          </a:pPr>
          <a:r>
            <a:rPr lang="en-US" sz="1400" kern="1200" dirty="0">
              <a:latin typeface="Abadi" panose="020B0604020104020204" pitchFamily="34" charset="0"/>
            </a:rPr>
            <a:t>Using the mentor bulletins, conversation prompts &amp; setting targets</a:t>
          </a:r>
        </a:p>
      </dsp:txBody>
      <dsp:txXfrm>
        <a:off x="0" y="2698972"/>
        <a:ext cx="11425237" cy="1212750"/>
      </dsp:txXfrm>
    </dsp:sp>
    <dsp:sp modelId="{58F963EC-7F73-48BF-9E1B-27CF20333252}">
      <dsp:nvSpPr>
        <dsp:cNvPr id="0" name=""/>
        <dsp:cNvSpPr/>
      </dsp:nvSpPr>
      <dsp:spPr>
        <a:xfrm>
          <a:off x="571261" y="2492332"/>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US" sz="1400" kern="1200" dirty="0"/>
            <a:t>Supporting English RPTs in the independent stage: </a:t>
          </a:r>
        </a:p>
      </dsp:txBody>
      <dsp:txXfrm>
        <a:off x="591436" y="2512507"/>
        <a:ext cx="7957315" cy="372930"/>
      </dsp:txXfrm>
    </dsp:sp>
    <dsp:sp modelId="{0C7A9726-1B8D-4797-B4DF-C202DA71B238}">
      <dsp:nvSpPr>
        <dsp:cNvPr id="0" name=""/>
        <dsp:cNvSpPr/>
      </dsp:nvSpPr>
      <dsp:spPr>
        <a:xfrm>
          <a:off x="0" y="4193962"/>
          <a:ext cx="11425237"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5EEA7-096E-476D-B3B2-B08FCB86BEF1}">
      <dsp:nvSpPr>
        <dsp:cNvPr id="0" name=""/>
        <dsp:cNvSpPr/>
      </dsp:nvSpPr>
      <dsp:spPr>
        <a:xfrm>
          <a:off x="571261" y="3987322"/>
          <a:ext cx="799766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Effra Bold"/>
            </a:rPr>
            <a:t>Questions/AOB</a:t>
          </a:r>
          <a:r>
            <a:rPr lang="en-US" sz="1400" kern="1200" dirty="0"/>
            <a:t> </a:t>
          </a:r>
        </a:p>
      </dsp:txBody>
      <dsp:txXfrm>
        <a:off x="591436" y="4007497"/>
        <a:ext cx="795731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es.com/magazine/teaching-learning/general/how-one-view-knowledge-came-dominate-lear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57075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What have you learnt about your RPT in terms of their strengths and areas for development? </a:t>
            </a:r>
            <a:r>
              <a:rPr lang="en-GB" sz="1200" dirty="0">
                <a:effectLst/>
                <a:latin typeface="Calibri" panose="020F0502020204030204" pitchFamily="34" charset="0"/>
                <a:ea typeface="Calibri" panose="020F0502020204030204" pitchFamily="34" charset="0"/>
                <a:cs typeface="Arial" panose="020B0604020202020204" pitchFamily="34" charset="0"/>
              </a:rPr>
              <a:t>– ideas in the chat.  Are there commonalities? What is very specific to your RPT?</a:t>
            </a:r>
          </a:p>
          <a:p>
            <a:r>
              <a:rPr lang="en-GB" dirty="0">
                <a:latin typeface="Calibri"/>
                <a:cs typeface="Calibri"/>
              </a:rPr>
              <a:t>WCF from PPR2 visits</a:t>
            </a:r>
          </a:p>
          <a:p>
            <a:endParaRPr lang="en-GB" dirty="0"/>
          </a:p>
          <a:p>
            <a:r>
              <a:rPr lang="en-GB" dirty="0">
                <a:latin typeface="Effra"/>
              </a:rPr>
              <a:t>This is the WCF we’ve collated from our PPR2 visits. How might we address some of the areas for development? </a:t>
            </a:r>
          </a:p>
          <a:p>
            <a:endParaRPr lang="en-GB" dirty="0"/>
          </a:p>
          <a:p>
            <a:r>
              <a:rPr lang="en-GB" dirty="0"/>
              <a:t>General advice for ‘starting from where there are’:</a:t>
            </a:r>
          </a:p>
          <a:p>
            <a:endParaRPr lang="en-GB" dirty="0"/>
          </a:p>
          <a:p>
            <a:pPr lvl="0"/>
            <a:r>
              <a:rPr lang="en-GB" baseline="0" dirty="0"/>
              <a:t>Linking to targets so that training is a spiral </a:t>
            </a:r>
            <a:endParaRPr lang="en-US" dirty="0"/>
          </a:p>
          <a:p>
            <a:pPr lvl="0"/>
            <a:r>
              <a:rPr lang="en-GB" baseline="0" dirty="0"/>
              <a:t>Making use of Interim R2 targets </a:t>
            </a:r>
            <a:endParaRPr lang="en-US" dirty="0"/>
          </a:p>
          <a:p>
            <a:pPr lvl="0"/>
            <a:r>
              <a:rPr lang="en-GB" baseline="0" dirty="0"/>
              <a:t>New environment</a:t>
            </a:r>
            <a:endParaRPr lang="en-US" dirty="0"/>
          </a:p>
          <a:p>
            <a:pPr lvl="0"/>
            <a:r>
              <a:rPr lang="en-GB" baseline="0" dirty="0"/>
              <a:t>Medium Term Planning</a:t>
            </a:r>
            <a:endParaRPr lang="en-US" dirty="0"/>
          </a:p>
          <a:p>
            <a:pPr lvl="0"/>
            <a:r>
              <a:rPr lang="en-GB" baseline="0" dirty="0">
                <a:latin typeface="Effra"/>
              </a:rPr>
              <a:t>Opportunities afforded in Sch B placement</a:t>
            </a:r>
            <a:endParaRPr lang="en-US" dirty="0">
              <a:latin typeface="Effra"/>
            </a:endParaRPr>
          </a:p>
          <a:p>
            <a:pPr lvl="1"/>
            <a:r>
              <a:rPr lang="en-GB" baseline="0" dirty="0"/>
              <a:t>Working with TAs, EAL, adaptive teaching, 6th Form, assessment…</a:t>
            </a:r>
            <a:endParaRPr lang="en-US"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128784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questions regarding completing R2? </a:t>
            </a:r>
          </a:p>
          <a:p>
            <a:r>
              <a:rPr lang="en-US" dirty="0">
                <a:latin typeface="Calibri"/>
                <a:cs typeface="Calibri"/>
              </a:rPr>
              <a:t>Reminder that it is on the same Excel spreadsheet.  Should be a copy in the RPTs' </a:t>
            </a:r>
            <a:r>
              <a:rPr lang="en-US" dirty="0" err="1">
                <a:latin typeface="Calibri"/>
                <a:cs typeface="Calibri"/>
              </a:rPr>
              <a:t>ePortfolio</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85892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a:t>
            </a:r>
          </a:p>
          <a:p>
            <a:endParaRPr lang="en-GB" dirty="0"/>
          </a:p>
          <a:p>
            <a:r>
              <a:rPr lang="en-GB" dirty="0"/>
              <a:t>https://sitesb.reading.ac.uk/ioe-mentoring/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a:p>
        </p:txBody>
      </p:sp>
    </p:spTree>
    <p:extLst>
      <p:ext uri="{BB962C8B-B14F-4D97-AF65-F5344CB8AC3E}">
        <p14:creationId xmlns:p14="http://schemas.microsoft.com/office/powerpoint/2010/main" val="274214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Completion of this training, including the mentor reflection, will result in </a:t>
            </a:r>
            <a:r>
              <a:rPr lang="en-GB" dirty="0" err="1"/>
              <a:t>UoR</a:t>
            </a:r>
            <a:r>
              <a:rPr lang="en-GB" dirty="0"/>
              <a:t> mentor certification. </a:t>
            </a:r>
            <a:r>
              <a:rPr kumimoji="0" lang="en-GB" altLang="en-US" sz="1200" b="0" i="0" u="none" strike="noStrike" cap="none" normalizeH="0" baseline="0" dirty="0">
                <a:ln>
                  <a:noFill/>
                </a:ln>
                <a:solidFill>
                  <a:schemeClr val="tx1"/>
                </a:solidFill>
                <a:effectLst/>
                <a:latin typeface="Aptos" panose="020B0004020202020204" pitchFamily="34" charset="0"/>
                <a:cs typeface="Segoe UI" panose="020B0502040204020203" pitchFamily="34" charset="0"/>
              </a:rPr>
              <a:t>Module 4 ‘Supporting Independence &amp; Specialism’ has started.  As you can see the mentor modules are aligned to the RPTs’ developmental stages.  </a:t>
            </a:r>
            <a:endParaRPr kumimoji="0" lang="en-GB" altLang="en-US" sz="900" b="0" i="0" u="none" strike="noStrike" cap="none" normalizeH="0" baseline="0" dirty="0">
              <a:ln>
                <a:noFill/>
              </a:ln>
              <a:solidFill>
                <a:schemeClr val="tx1"/>
              </a:solidFill>
              <a:effectLst/>
            </a:endParaRP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302577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Discuss support for planning that RPTs have had.  Any issues arisen from those who were Sch A mentors?</a:t>
            </a:r>
          </a:p>
          <a:p>
            <a:r>
              <a:rPr lang="en-GB" dirty="0">
                <a:latin typeface="Effra"/>
              </a:rPr>
              <a:t>Note that the forthcoming ITAP4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130450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kern="100" dirty="0">
                <a:latin typeface="Calibri" panose="020F0502020204030204" pitchFamily="34" charset="0"/>
                <a:ea typeface="Calibri" panose="020F0502020204030204" pitchFamily="34" charset="0"/>
              </a:rPr>
              <a:t>Taking risks and thinking about English pedagogy </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2574521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on Monday 3</a:t>
            </a:r>
            <a:r>
              <a:rPr lang="en-GB" baseline="30000" dirty="0"/>
              <a:t>rd</a:t>
            </a:r>
            <a:r>
              <a:rPr lang="en-GB" dirty="0"/>
              <a:t> March</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196901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130429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800" b="0" i="0" dirty="0">
                <a:solidFill>
                  <a:srgbClr val="000000"/>
                </a:solidFill>
                <a:effectLst/>
                <a:latin typeface="Calibri" panose="020F0502020204030204" pitchFamily="34" charset="0"/>
              </a:rPr>
              <a:t>Welcome and </a:t>
            </a:r>
            <a:r>
              <a:rPr lang="en-US" sz="1800" b="0" i="0" dirty="0" err="1">
                <a:solidFill>
                  <a:srgbClr val="000000"/>
                </a:solidFill>
                <a:effectLst/>
                <a:latin typeface="Calibri" panose="020F0502020204030204" pitchFamily="34" charset="0"/>
              </a:rPr>
              <a:t>programme</a:t>
            </a:r>
            <a:r>
              <a:rPr lang="en-US" sz="1800" b="0" i="0" dirty="0">
                <a:solidFill>
                  <a:srgbClr val="000000"/>
                </a:solidFill>
                <a:effectLst/>
                <a:latin typeface="Calibri" panose="020F0502020204030204" pitchFamily="34" charset="0"/>
              </a:rPr>
              <a:t> update  (5mins)</a:t>
            </a:r>
          </a:p>
          <a:p>
            <a:pPr algn="l" rtl="0" fontAlgn="base">
              <a:buFont typeface="+mj-lt"/>
              <a:buAutoNum type="arabicPeriod" startAt="2"/>
            </a:pPr>
            <a:r>
              <a:rPr lang="en-US" sz="1800" b="0" i="0" dirty="0">
                <a:solidFill>
                  <a:srgbClr val="000000"/>
                </a:solidFill>
                <a:effectLst/>
                <a:latin typeface="Calibri" panose="020F0502020204030204" pitchFamily="34" charset="0"/>
              </a:rPr>
              <a:t>Key messages from School B Mentor training &amp; being an English mentor  (15mins)</a:t>
            </a:r>
          </a:p>
          <a:p>
            <a:pPr algn="l" rtl="0" fontAlgn="base">
              <a:buFont typeface="+mj-lt"/>
              <a:buAutoNum type="arabicPeriod" startAt="3"/>
            </a:pPr>
            <a:r>
              <a:rPr lang="en-US" sz="1800" b="0" i="0" dirty="0">
                <a:solidFill>
                  <a:srgbClr val="000000"/>
                </a:solidFill>
                <a:effectLst/>
                <a:latin typeface="Calibri" panose="020F0502020204030204" pitchFamily="34" charset="0"/>
              </a:rPr>
              <a:t>Starting from where they are: key strengths and areas for development from PPR2 visits and Report 2  (15mins)</a:t>
            </a:r>
          </a:p>
          <a:p>
            <a:pPr algn="l" rtl="0" fontAlgn="base">
              <a:buFont typeface="+mj-lt"/>
              <a:buAutoNum type="arabicPeriod" startAt="3"/>
            </a:pPr>
            <a:r>
              <a:rPr lang="en-US" sz="1800" b="0" i="0" dirty="0">
                <a:solidFill>
                  <a:srgbClr val="000000"/>
                </a:solidFill>
                <a:effectLst/>
                <a:latin typeface="Calibri" panose="020F0502020204030204" pitchFamily="34" charset="0"/>
              </a:rPr>
              <a:t>Supporting English RPTs in the independent stage: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Opportunities at School B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Making the most of observation and feedback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Supporting planning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Thinking about English pedagogy and taking risks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Using the mentor bulletins and conversation prompts  </a:t>
            </a:r>
          </a:p>
          <a:p>
            <a:pPr marL="800100" lvl="1" indent="-342900" algn="l" rtl="0" fontAlgn="base">
              <a:buFont typeface="+mj-lt"/>
              <a:buAutoNum type="alphaLcParenR"/>
            </a:pPr>
            <a:r>
              <a:rPr lang="en-US" sz="1800" b="0" i="0" dirty="0">
                <a:solidFill>
                  <a:srgbClr val="000000"/>
                </a:solidFill>
                <a:effectLst/>
                <a:latin typeface="Calibri" panose="020F0502020204030204" pitchFamily="34" charset="0"/>
              </a:rPr>
              <a:t>Looking towards Report 3 and the Teachers’ Standards (40mins)</a:t>
            </a:r>
          </a:p>
          <a:p>
            <a:pPr algn="l" rtl="0" fontAlgn="base">
              <a:buFont typeface="+mj-lt"/>
              <a:buAutoNum type="arabicPeriod" startAt="5"/>
            </a:pPr>
            <a:r>
              <a:rPr lang="en-US" sz="1800" b="0" i="0" dirty="0">
                <a:solidFill>
                  <a:srgbClr val="000000"/>
                </a:solidFill>
                <a:effectLst/>
                <a:latin typeface="Calibri" panose="020F0502020204030204" pitchFamily="34" charset="0"/>
              </a:rPr>
              <a:t>AOB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54173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To have a really tight learning cycle for RPTs, targets do need careful crafting and thinking about.</a:t>
            </a:r>
            <a:endParaRPr lang="en-GB" dirty="0"/>
          </a:p>
          <a:p>
            <a:r>
              <a:rPr lang="en-GB" dirty="0">
                <a:latin typeface="Effra"/>
              </a:rPr>
              <a:t>It is helpful to first consider which curriculum strand it might fall under, then determine what kind of target it is (skill or knowledge), and its timeframe (this will help avoid vague or </a:t>
            </a:r>
            <a:r>
              <a:rPr lang="en-GB" dirty="0" err="1">
                <a:latin typeface="Effra"/>
              </a:rPr>
              <a:t>wooly</a:t>
            </a:r>
            <a:r>
              <a:rPr lang="en-GB" dirty="0">
                <a:latin typeface="Effra"/>
              </a:rPr>
              <a:t> targets that are much harder to measure).  Beginning the target with a verb (again, with thought) can also make clear the intended learning, as in these examples.  </a:t>
            </a:r>
            <a:endParaRPr lang="en-GB" dirty="0"/>
          </a:p>
          <a:p>
            <a:r>
              <a:rPr lang="en-GB" dirty="0">
                <a:latin typeface="Effra"/>
              </a:rPr>
              <a:t>The next stage is to consider what strategies might be employed to help the RPT meet their target (this would be an action or task).  It can be helpful to use the phrase 'so that', as this will indicate what the RPT will learn from engaging with the suggested actions or strategies (this should link to the target!).  </a:t>
            </a:r>
            <a:endParaRPr lang="en-GB" dirty="0"/>
          </a:p>
          <a:p>
            <a:r>
              <a:rPr lang="en-GB" dirty="0">
                <a:latin typeface="Effra"/>
              </a:rPr>
              <a:t>Finally, you should have a good idea of how you and your RPT will be able to measure or evaluate their progress towards the target – what evidence would demonstrate that they have achieved it? </a:t>
            </a:r>
            <a:endParaRPr lang="en-GB" dirty="0"/>
          </a:p>
          <a:p>
            <a:r>
              <a:rPr lang="en-GB" dirty="0">
                <a:latin typeface="Effra"/>
              </a:rPr>
              <a:t>Effective target-setting and review does take time and, ideally, should form a key part of your weekly mentor meeting with your trainee.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26</a:t>
            </a:fld>
            <a:endParaRPr lang="en-GB" altLang="en-US" dirty="0"/>
          </a:p>
        </p:txBody>
      </p:sp>
    </p:spTree>
    <p:extLst>
      <p:ext uri="{BB962C8B-B14F-4D97-AF65-F5344CB8AC3E}">
        <p14:creationId xmlns:p14="http://schemas.microsoft.com/office/powerpoint/2010/main" val="249134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Targets should address intended </a:t>
            </a:r>
            <a:r>
              <a:rPr lang="en-US" i="1" dirty="0">
                <a:latin typeface="Calibri"/>
                <a:cs typeface="Calibri"/>
              </a:rPr>
              <a:t>learning</a:t>
            </a:r>
            <a:r>
              <a:rPr lang="en-US" dirty="0">
                <a:latin typeface="Calibri"/>
                <a:cs typeface="Calibri"/>
              </a:rPr>
              <a:t> of the RPT e.g. tighter/clearer use of time in lessons.  Using 'so that' can help clarify the </a:t>
            </a:r>
            <a:r>
              <a:rPr lang="en-US" i="1" dirty="0">
                <a:latin typeface="Calibri"/>
                <a:cs typeface="Calibri"/>
              </a:rPr>
              <a:t>purpose</a:t>
            </a:r>
            <a:r>
              <a:rPr lang="en-US" dirty="0">
                <a:latin typeface="Calibri"/>
                <a:cs typeface="Calibri"/>
              </a:rPr>
              <a:t> of the target.  </a:t>
            </a:r>
          </a:p>
          <a:p>
            <a:r>
              <a:rPr lang="en-US" dirty="0">
                <a:latin typeface="Calibri"/>
                <a:cs typeface="Calibri"/>
              </a:rPr>
              <a:t>Should be able to demonstrate they've addressed the targets each week.  </a:t>
            </a:r>
          </a:p>
          <a:p>
            <a:r>
              <a:rPr lang="en-US" dirty="0">
                <a:latin typeface="Calibri"/>
                <a:cs typeface="Calibri"/>
              </a:rPr>
              <a:t>Reminder that this is covered in mentor curriculum video 3.2 available in the Mentor Hub: https://sitesb.reading.ac.uk/ioe-mentoring/sample-page/pgce-secondary/  https://www.youtube.com/watch?v=qlzDVGn4KrM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27</a:t>
            </a:fld>
            <a:endParaRPr lang="en-GB" altLang="en-US" dirty="0"/>
          </a:p>
        </p:txBody>
      </p:sp>
    </p:spTree>
    <p:extLst>
      <p:ext uri="{BB962C8B-B14F-4D97-AF65-F5344CB8AC3E}">
        <p14:creationId xmlns:p14="http://schemas.microsoft.com/office/powerpoint/2010/main" val="1509493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Example B from previous slide: </a:t>
            </a:r>
            <a:r>
              <a:rPr lang="en-US" i="1">
                <a:latin typeface="Effra"/>
              </a:rPr>
              <a:t>Assign approximate timings to each lesson activity, so that things don't over run.  Use a timer to help. </a:t>
            </a:r>
            <a:endParaRPr lang="en-US">
              <a:latin typeface="Effra"/>
            </a:endParaRPr>
          </a:p>
          <a:p>
            <a:r>
              <a:rPr lang="en-US" dirty="0">
                <a:latin typeface="Calibri"/>
                <a:cs typeface="Calibri"/>
              </a:rPr>
              <a:t>What to do when targets are carried over.</a:t>
            </a:r>
            <a:endParaRPr lang="en-US" dirty="0"/>
          </a:p>
          <a:p>
            <a:r>
              <a:rPr lang="en-US" dirty="0">
                <a:latin typeface="Calibri"/>
                <a:cs typeface="Calibri"/>
              </a:rPr>
              <a:t>Strategies to meet the target.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28</a:t>
            </a:fld>
            <a:endParaRPr lang="en-GB" altLang="en-US" dirty="0"/>
          </a:p>
        </p:txBody>
      </p:sp>
    </p:spTree>
    <p:extLst>
      <p:ext uri="{BB962C8B-B14F-4D97-AF65-F5344CB8AC3E}">
        <p14:creationId xmlns:p14="http://schemas.microsoft.com/office/powerpoint/2010/main" val="62219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29</a:t>
            </a:fld>
            <a:endParaRPr lang="en-GB" altLang="en-US" dirty="0"/>
          </a:p>
        </p:txBody>
      </p:sp>
    </p:spTree>
    <p:extLst>
      <p:ext uri="{BB962C8B-B14F-4D97-AF65-F5344CB8AC3E}">
        <p14:creationId xmlns:p14="http://schemas.microsoft.com/office/powerpoint/2010/main" val="82057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Effra"/>
              </a:rPr>
              <a:t>Be aware of the stages of development (and where your RPT is in this journey):</a:t>
            </a:r>
            <a:endParaRPr lang="en-US" b="0" i="0" u="none" strike="noStrike" dirty="0">
              <a:solidFill>
                <a:srgbClr val="808080"/>
              </a:solidFill>
              <a:effectLst/>
              <a:latin typeface="Effra" panose="020B060402020202020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Early idealism</a:t>
            </a:r>
            <a:r>
              <a:rPr lang="en-GB" b="0" i="0" u="none" strike="noStrike" dirty="0">
                <a:solidFill>
                  <a:srgbClr val="000000"/>
                </a:solidFill>
                <a:effectLst/>
                <a:latin typeface="Effra" panose="020B0604020202020204" charset="0"/>
              </a:rPr>
              <a:t>: ‘in which trainees tend to identify quite closely with the pupils and seek inspiration in the example of significant teachers recalled from their own schooldays.  Their analysis of these teachers... Tends to be framed in terms of the teachers’ personality and the relationships that they established, rather than reference to the planning and structure of their lessons or their pedagogical strategies.’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Personal survival: </a:t>
            </a:r>
            <a:r>
              <a:rPr lang="en-GB" b="0" i="0" u="none" strike="noStrike" dirty="0">
                <a:solidFill>
                  <a:srgbClr val="000000"/>
                </a:solidFill>
                <a:effectLst/>
                <a:latin typeface="Effra" panose="020B0604020202020204" charset="0"/>
              </a:rPr>
              <a:t>‘in which trainees tend to feel vulnerable and crave the assurance of being seen as a teachers.  They are therefore keen to fit in and become anxious ab out securing effective control of their classes.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Dealing with difficulties: </a:t>
            </a:r>
            <a:r>
              <a:rPr lang="en-GB" b="0" i="0" u="none" strike="noStrike" dirty="0">
                <a:solidFill>
                  <a:srgbClr val="000000"/>
                </a:solidFill>
                <a:effectLst/>
                <a:latin typeface="Effra" panose="020B0604020202020204" charset="0"/>
              </a:rPr>
              <a:t>‘in which the emphasis is on establishing themselves as a teacher by implementing specific policies (particularly in relation to managing pupils’ behaviour) and demonstrating their ability to organise and execute different kinds of learning activities.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Hitting a plateau: </a:t>
            </a:r>
            <a:r>
              <a:rPr lang="en-GB" b="0" i="0" u="none" strike="noStrike" dirty="0">
                <a:solidFill>
                  <a:srgbClr val="000000"/>
                </a:solidFill>
                <a:effectLst/>
                <a:latin typeface="Effra" panose="020B0604020202020204" charset="0"/>
              </a:rPr>
              <a:t>in which progress my stall as the trainees demonstrate their competence and confidence in running a classroom, and implementing different kinds of activity. Only if they are sufficiently challenged and encouraged to look more closely at the pupils’ experience and the evidence of their learning will they move on.</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Moving on: </a:t>
            </a:r>
            <a:r>
              <a:rPr lang="en-GB" b="0" i="0" u="none" strike="noStrike" dirty="0">
                <a:solidFill>
                  <a:srgbClr val="000000"/>
                </a:solidFill>
                <a:effectLst/>
                <a:latin typeface="Effra" panose="020B0604020202020204" charset="0"/>
              </a:rPr>
              <a:t>the final phase in which they are able and willing to adapt their teaching in response to critical evaluation of the pupils’ needs and their ongoing learning.</a:t>
            </a:r>
            <a:r>
              <a:rPr lang="en-US" b="0" i="0" dirty="0">
                <a:solidFill>
                  <a:srgbClr val="808080"/>
                </a:solidFill>
                <a:effectLst/>
                <a:latin typeface="Effra" panose="020B0604020202020204" charset="0"/>
              </a:rPr>
              <a:t>​ (Furlong &amp; Maynard, 1995; Burn et al, 2015)</a:t>
            </a:r>
            <a:endParaRPr lang="en-US" b="0" i="0" dirty="0">
              <a:solidFill>
                <a:srgbClr val="444444"/>
              </a:solidFill>
              <a:effectLst/>
              <a:latin typeface="Calibri" panose="020F0502020204030204" pitchFamily="34" charset="0"/>
            </a:endParaRPr>
          </a:p>
          <a:p>
            <a:endParaRPr lang="en-GB" dirty="0"/>
          </a:p>
          <a:p>
            <a:r>
              <a:rPr lang="en-GB" dirty="0"/>
              <a:t>Suggestions:</a:t>
            </a:r>
          </a:p>
          <a:p>
            <a:r>
              <a:rPr lang="en-GB" dirty="0"/>
              <a:t>Conversation questions for initial/first meetings/’contract’ and reflective cycle questions: see Mentor Handbook: </a:t>
            </a:r>
            <a:r>
              <a:rPr lang="en-GB" b="0" i="0" dirty="0">
                <a:solidFill>
                  <a:srgbClr val="000000"/>
                </a:solidFill>
                <a:effectLst/>
                <a:latin typeface="WordVisi_MSFontService"/>
              </a:rPr>
              <a:t>Section 4 ‘Guidance for Mentors’ and you could make use of a mentoring expectations ‘contract’ (see Appendix 16). Also ‘needs analysis’, this will have been established from the mentor handover meetings and the RPTs’ self-audit document,  linked to interim Report 2. </a:t>
            </a:r>
          </a:p>
          <a:p>
            <a:endParaRPr lang="en-GB" dirty="0">
              <a:latin typeface="WordVisi_MSFontService"/>
            </a:endParaRPr>
          </a:p>
          <a:p>
            <a:r>
              <a:rPr lang="en-GB" dirty="0">
                <a:latin typeface="WordVisi_MSFontService"/>
              </a:rPr>
              <a:t>Not novices but also still require support!  How are they getting on so far? </a:t>
            </a:r>
          </a:p>
          <a:p>
            <a:endParaRPr lang="en-GB" dirty="0">
              <a:latin typeface="WordVisi_MSFontService"/>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reflections on your experiences so far as a mentor?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51921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algn="l" rtl="0" fontAlgn="base"/>
            <a:r>
              <a:rPr lang="en-GB" b="0" i="0" u="none" strike="noStrike">
                <a:solidFill>
                  <a:srgbClr val="000000"/>
                </a:solidFill>
                <a:effectLst/>
                <a:latin typeface="Effra"/>
              </a:rPr>
              <a:t>PGCE students’ responses to </a:t>
            </a:r>
            <a:r>
              <a:rPr lang="en-GB" b="1" i="0" u="none" strike="noStrike">
                <a:solidFill>
                  <a:srgbClr val="000000"/>
                </a:solidFill>
                <a:effectLst/>
                <a:latin typeface="Effra"/>
              </a:rPr>
              <a:t>substantive</a:t>
            </a:r>
            <a:r>
              <a:rPr lang="en-GB" b="0" i="0" u="none" strike="noStrike">
                <a:solidFill>
                  <a:srgbClr val="000000"/>
                </a:solidFill>
                <a:effectLst/>
                <a:latin typeface="Effra"/>
              </a:rPr>
              <a:t> knowledge (difficulty in this): ‘</a:t>
            </a:r>
            <a:r>
              <a:rPr lang="en-GB" b="0" i="1" u="none" strike="noStrike">
                <a:solidFill>
                  <a:srgbClr val="000000"/>
                </a:solidFill>
                <a:effectLst/>
                <a:latin typeface="Effra"/>
              </a:rPr>
              <a:t>are</a:t>
            </a:r>
            <a:r>
              <a:rPr lang="en-GB" b="0" i="0" u="none" strike="noStrike">
                <a:solidFill>
                  <a:srgbClr val="000000"/>
                </a:solidFill>
                <a:effectLst/>
                <a:latin typeface="Effra"/>
              </a:rPr>
              <a:t> there facts in English?’; ‘systems that underlie communication’; ‘seminal authors’; ‘history of the English language’; ‘quotes’; ‘knowledge of terminology’ (Feb 2020)</a:t>
            </a:r>
            <a:r>
              <a:rPr lang="en-US" b="0" i="0">
                <a:solidFill>
                  <a:srgbClr val="000000"/>
                </a:solidFill>
                <a:effectLst/>
                <a:latin typeface="Effra"/>
              </a:rPr>
              <a:t>​</a:t>
            </a:r>
            <a:endParaRPr lang="en-US" b="0" i="0">
              <a:solidFill>
                <a:srgbClr val="444444"/>
              </a:solidFill>
              <a:effectLst/>
              <a:latin typeface="Calibri" panose="020F0502020204030204" pitchFamily="34" charset="0"/>
            </a:endParaRPr>
          </a:p>
          <a:p>
            <a:pPr algn="l" rtl="0" fontAlgn="base"/>
            <a:r>
              <a:rPr lang="en-GB" b="0" i="0" u="none" strike="noStrike">
                <a:solidFill>
                  <a:srgbClr val="000000"/>
                </a:solidFill>
                <a:effectLst/>
                <a:latin typeface="Effra"/>
              </a:rPr>
              <a:t>Even if we were to agree that </a:t>
            </a:r>
            <a:r>
              <a:rPr lang="en-GB" b="0" i="1" u="none" strike="noStrike">
                <a:solidFill>
                  <a:srgbClr val="000000"/>
                </a:solidFill>
                <a:effectLst/>
                <a:latin typeface="Effra"/>
              </a:rPr>
              <a:t>knowledge of a text</a:t>
            </a:r>
            <a:r>
              <a:rPr lang="en-GB" b="0" i="0" u="none" strike="noStrike">
                <a:solidFill>
                  <a:srgbClr val="000000"/>
                </a:solidFill>
                <a:effectLst/>
                <a:latin typeface="Effra"/>
              </a:rPr>
              <a:t> equates to substantive knowledge, what it means to </a:t>
            </a:r>
            <a:r>
              <a:rPr lang="en-GB" b="0" i="1" u="none" strike="noStrike">
                <a:solidFill>
                  <a:srgbClr val="000000"/>
                </a:solidFill>
                <a:effectLst/>
                <a:latin typeface="Effra"/>
              </a:rPr>
              <a:t>know a text</a:t>
            </a:r>
            <a:r>
              <a:rPr lang="en-GB" b="0" i="0" u="none" strike="noStrike">
                <a:solidFill>
                  <a:srgbClr val="000000"/>
                </a:solidFill>
                <a:effectLst/>
                <a:latin typeface="Effra"/>
              </a:rPr>
              <a:t> is subject to levels of familiarity.  I could say that I </a:t>
            </a:r>
            <a:r>
              <a:rPr lang="en-GB" b="0" i="1" u="none" strike="noStrike">
                <a:solidFill>
                  <a:srgbClr val="000000"/>
                </a:solidFill>
                <a:effectLst/>
                <a:latin typeface="Effra"/>
              </a:rPr>
              <a:t>know my Shakespeare</a:t>
            </a:r>
            <a:r>
              <a:rPr lang="en-GB" b="0" i="0" u="none" strike="noStrike">
                <a:solidFill>
                  <a:srgbClr val="000000"/>
                </a:solidFill>
                <a:effectLst/>
                <a:latin typeface="Effra"/>
              </a:rPr>
              <a:t> because I can, with some accuracy, recount the plot of a number of his plays.  I can also quote quite a lot of Shakespeare and can mutter with an air of superiority when I hear mis-quotations (all that</a:t>
            </a:r>
            <a:r>
              <a:rPr lang="en-GB" b="0" i="1" u="none" strike="noStrike">
                <a:solidFill>
                  <a:srgbClr val="000000"/>
                </a:solidFill>
                <a:effectLst/>
                <a:latin typeface="Effra"/>
              </a:rPr>
              <a:t> glistens </a:t>
            </a:r>
            <a:r>
              <a:rPr lang="en-GB" b="0" i="0" u="none" strike="noStrike">
                <a:solidFill>
                  <a:srgbClr val="000000"/>
                </a:solidFill>
                <a:effectLst/>
                <a:latin typeface="Effra"/>
              </a:rPr>
              <a:t>instead of </a:t>
            </a:r>
            <a:r>
              <a:rPr lang="en-GB" b="0" i="1" u="none" strike="noStrike">
                <a:solidFill>
                  <a:srgbClr val="000000"/>
                </a:solidFill>
                <a:effectLst/>
                <a:latin typeface="Effra"/>
              </a:rPr>
              <a:t>glisters</a:t>
            </a:r>
            <a:r>
              <a:rPr lang="en-GB" b="0" i="0" u="none" strike="noStrike">
                <a:solidFill>
                  <a:srgbClr val="000000"/>
                </a:solidFill>
                <a:effectLst/>
                <a:latin typeface="Effra"/>
              </a:rPr>
              <a:t>).  Substantive knowledge, in this instance, is reduced to Mastermind-style question and recall.  My point is not that substantive and disciplinary knowledge in English could not be established or agreed upon, rather that it is difficult and there is, thanks to the combination of </a:t>
            </a:r>
            <a:r>
              <a:rPr lang="en-GB" b="0" i="1" u="none" strike="noStrike">
                <a:solidFill>
                  <a:srgbClr val="000000"/>
                </a:solidFill>
                <a:effectLst/>
                <a:latin typeface="Effra"/>
              </a:rPr>
              <a:t>techne </a:t>
            </a:r>
            <a:r>
              <a:rPr lang="en-GB" b="0" i="0" u="none" strike="noStrike">
                <a:solidFill>
                  <a:srgbClr val="000000"/>
                </a:solidFill>
                <a:effectLst/>
                <a:latin typeface="Effra"/>
              </a:rPr>
              <a:t>and </a:t>
            </a:r>
            <a:r>
              <a:rPr lang="en-GB" b="0" i="1" u="none" strike="noStrike">
                <a:solidFill>
                  <a:srgbClr val="000000"/>
                </a:solidFill>
                <a:effectLst/>
                <a:latin typeface="Effra"/>
              </a:rPr>
              <a:t>phronesis </a:t>
            </a:r>
            <a:r>
              <a:rPr lang="en-GB" b="0" i="0" u="none" strike="noStrike">
                <a:solidFill>
                  <a:srgbClr val="000000"/>
                </a:solidFill>
                <a:effectLst/>
                <a:latin typeface="Effra"/>
              </a:rPr>
              <a:t>that exists in English, less of a clear demarcation between them.  </a:t>
            </a:r>
            <a:r>
              <a:rPr lang="en-US" b="0" i="0">
                <a:solidFill>
                  <a:srgbClr val="000000"/>
                </a:solidFill>
                <a:effectLst/>
                <a:latin typeface="Effra"/>
              </a:rPr>
              <a:t>​</a:t>
            </a:r>
            <a:endParaRPr lang="en-US" b="0" i="0">
              <a:solidFill>
                <a:srgbClr val="444444"/>
              </a:solidFill>
              <a:effectLst/>
              <a:latin typeface="Calibri" panose="020F0502020204030204" pitchFamily="34" charset="0"/>
            </a:endParaRPr>
          </a:p>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t>
            </a:r>
            <a:r>
              <a:rPr lang="en-US" b="1" dirty="0"/>
              <a:t>Knowledge in English is contextual and dynamic</a:t>
            </a:r>
            <a:r>
              <a:rPr lang="en-US" dirty="0"/>
              <a:t>: “the process of meaning-making is summoned into being in conversation . . . between readers or between students and their teachers” (Knights 2018). It is more than being able to recount the narrative of a novel or identify and define poetic devices; it may be more accurate to consider this “process of meaning-making” as employing lots of different “knowledges” (such as cultural or historical context) which are brought to bear when engaging with texts (Roberts 2019a), linked to personal experience (</a:t>
            </a:r>
            <a:r>
              <a:rPr lang="en-US" dirty="0" err="1"/>
              <a:t>Eaglestone</a:t>
            </a:r>
            <a:r>
              <a:rPr lang="en-US" dirty="0"/>
              <a:t> 2019)…</a:t>
            </a:r>
          </a:p>
          <a:p>
            <a:pPr algn="l" rtl="0" fontAlgn="base">
              <a:buFont typeface="Arial" panose="020B0604020202020204" pitchFamily="34" charset="0"/>
              <a:buChar char="•"/>
            </a:pPr>
            <a:r>
              <a:rPr lang="en-US" sz="1100" b="1" i="0" u="none" strike="noStrike" dirty="0">
                <a:solidFill>
                  <a:srgbClr val="FFFFFF"/>
                </a:solidFill>
                <a:effectLst/>
                <a:latin typeface="Rdg Vesta"/>
              </a:rPr>
              <a:t>Intrinsic</a:t>
            </a:r>
            <a:r>
              <a:rPr lang="en-US" sz="1100" b="0" i="0" u="none" strike="noStrike" dirty="0">
                <a:solidFill>
                  <a:srgbClr val="FFFFFF"/>
                </a:solidFill>
                <a:effectLst/>
                <a:latin typeface="Rdg Vesta"/>
              </a:rPr>
              <a:t> approach to literature (‘formalism’ – </a:t>
            </a:r>
            <a:r>
              <a:rPr lang="en-US" sz="1100" b="0" i="1" u="none" strike="noStrike" dirty="0">
                <a:solidFill>
                  <a:srgbClr val="FFFFFF"/>
                </a:solidFill>
                <a:effectLst/>
                <a:latin typeface="Rdg Vesta"/>
              </a:rPr>
              <a:t>the words on the page matter</a:t>
            </a:r>
            <a:r>
              <a:rPr lang="en-US" sz="1100" b="0" i="0" u="none" strike="noStrike" dirty="0">
                <a:solidFill>
                  <a:srgbClr val="FFFFFF"/>
                </a:solidFill>
                <a:effectLst/>
                <a:latin typeface="Rdg Vesta"/>
              </a:rPr>
              <a:t>)</a:t>
            </a:r>
            <a:r>
              <a:rPr lang="en-US" sz="1100" b="0" i="0" dirty="0">
                <a:solidFill>
                  <a:srgbClr val="FFFFFF"/>
                </a:solidFill>
                <a:effectLst/>
                <a:latin typeface="Rdg Vesta"/>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sz="1100" b="1" i="0" u="none" strike="noStrike" dirty="0">
                <a:solidFill>
                  <a:srgbClr val="FFFFFF"/>
                </a:solidFill>
                <a:effectLst/>
                <a:latin typeface="Rdg Vesta"/>
              </a:rPr>
              <a:t>Extrinsic</a:t>
            </a:r>
            <a:r>
              <a:rPr lang="en-US" sz="1100" b="0" i="0" u="none" strike="noStrike" dirty="0">
                <a:solidFill>
                  <a:srgbClr val="FFFFFF"/>
                </a:solidFill>
                <a:effectLst/>
                <a:latin typeface="Rdg Vesta"/>
              </a:rPr>
              <a:t> approach to literature  (‘historicism’ – </a:t>
            </a:r>
            <a:r>
              <a:rPr lang="en-US" sz="1100" b="0" i="1" u="none" strike="noStrike" dirty="0">
                <a:solidFill>
                  <a:srgbClr val="FFFFFF"/>
                </a:solidFill>
                <a:effectLst/>
                <a:latin typeface="Rdg Vesta"/>
              </a:rPr>
              <a:t>the world outside/around the text matters</a:t>
            </a:r>
            <a:r>
              <a:rPr lang="en-US" sz="1100" b="0" i="0" u="none" strike="noStrike" dirty="0">
                <a:solidFill>
                  <a:srgbClr val="FFFFFF"/>
                </a:solidFill>
                <a:effectLst/>
                <a:latin typeface="Rdg Vesta"/>
              </a:rPr>
              <a:t>)</a:t>
            </a:r>
            <a:r>
              <a:rPr lang="en-US" sz="1100" b="0" i="0" dirty="0">
                <a:solidFill>
                  <a:srgbClr val="FFFFFF"/>
                </a:solidFill>
                <a:effectLst/>
                <a:latin typeface="Rdg Vesta"/>
              </a:rPr>
              <a:t>​</a:t>
            </a:r>
            <a:endParaRPr lang="en-US" b="0" i="0" dirty="0">
              <a:solidFill>
                <a:srgbClr val="FFFFFF"/>
              </a:solidFill>
              <a:effectLst/>
              <a:latin typeface="Arial" panose="020B0604020202020204" pitchFamily="34" charset="0"/>
            </a:endParaRPr>
          </a:p>
          <a:p>
            <a:pPr marL="0" indent="0">
              <a:buNone/>
            </a:pPr>
            <a:r>
              <a:rPr lang="en-US" dirty="0">
                <a:hlinkClick r:id="rId3"/>
              </a:rPr>
              <a:t>https://www.tes.com/magazine/teaching-learning/general/how-one-view-knowledge-came-dominate-learning</a:t>
            </a:r>
            <a:r>
              <a:rPr lang="en-US" dirty="0"/>
              <a:t> 28th June 2023</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188054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 72% teaching timetable </a:t>
            </a:r>
          </a:p>
          <a:p>
            <a:r>
              <a:rPr lang="en-GB" dirty="0"/>
              <a:t>See Appendix 20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290155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Listen to them</a:t>
            </a:r>
          </a:p>
          <a:p>
            <a:r>
              <a:rPr lang="en-GB" dirty="0"/>
              <a:t>They would have learnt a great deal from placement A. setbacks we need to create a safe space where they feels comfortable sharing the ups and the downs from their last placement. Actively listen without judgment, ask open-ended questions, and provide honest, constructive feedback.</a:t>
            </a:r>
          </a:p>
          <a:p>
            <a:pPr>
              <a:buNone/>
            </a:pPr>
            <a:r>
              <a:rPr lang="en-GB" dirty="0"/>
              <a:t>Guidance</a:t>
            </a:r>
          </a:p>
          <a:p>
            <a:r>
              <a:rPr lang="en-GB" dirty="0"/>
              <a:t>Easy to tell them the answers-get into teaching quicker, but instead keep encouraging mentees to think critically and develop their own solutions. Share experiences and insights of classes, teaching staff and set texts/resources, but we need them to take ownership of their learning and decisions.</a:t>
            </a:r>
          </a:p>
          <a:p>
            <a:pPr>
              <a:buNone/>
            </a:pPr>
            <a:r>
              <a:rPr lang="en-GB" dirty="0"/>
              <a:t>Goals and Accountability</a:t>
            </a:r>
          </a:p>
          <a:p>
            <a:r>
              <a:rPr lang="en-GB" dirty="0"/>
              <a:t>They will have setbacks early on. They may try to replicate something they did in Placement A and it fails! So, we need to help them reflect then define specific, achievable goals where we check in regularly on progress. We need to cheerlead-Offer support, celebrate wins, but also challenge them to push beyond what they achieved previously.</a:t>
            </a:r>
          </a:p>
        </p:txBody>
      </p:sp>
      <p:sp>
        <p:nvSpPr>
          <p:cNvPr id="4" name="Slide Number Placeholder 3"/>
          <p:cNvSpPr>
            <a:spLocks noGrp="1"/>
          </p:cNvSpPr>
          <p:nvPr>
            <p:ph type="sldNum" sz="quarter" idx="5"/>
          </p:nvPr>
        </p:nvSpPr>
        <p:spPr/>
        <p:txBody>
          <a:bodyPr/>
          <a:lstStyle/>
          <a:p>
            <a:fld id="{564C11A1-34EE-44ED-9624-06C5DB4803CE}" type="slidenum">
              <a:rPr lang="en-GB" smtClean="0"/>
              <a:t>11</a:t>
            </a:fld>
            <a:endParaRPr lang="en-GB"/>
          </a:p>
        </p:txBody>
      </p:sp>
    </p:spTree>
    <p:extLst>
      <p:ext uri="{BB962C8B-B14F-4D97-AF65-F5344CB8AC3E}">
        <p14:creationId xmlns:p14="http://schemas.microsoft.com/office/powerpoint/2010/main" val="25877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81632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898587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sitesb.reading.ac.uk/ioe-mentoring/"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dexterous.home.blog/2021/08/08/literary-puzzles-using-the-do-now-in-english/" TargetMode="External"/><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hyperlink" Target="https://learningfrommymistakesenglish.blogspot.com/"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gcesecondary@reading.ac.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orms.office.com/e/sMS54PpKv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alkthrus.co.uk/" TargetMode="External"/><Relationship Id="rId2" Type="http://schemas.openxmlformats.org/officeDocument/2006/relationships/hyperlink" Target="https://niot.org.uk/teacher-mentoring-re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71575" y="1133475"/>
            <a:ext cx="7725300" cy="957900"/>
          </a:xfrm>
        </p:spPr>
        <p:txBody>
          <a:bodyPr/>
          <a:lstStyle/>
          <a:p>
            <a:r>
              <a:rPr lang="en-GB" sz="2400" dirty="0">
                <a:latin typeface="Century Gothic"/>
                <a:cs typeface="Arial Bold"/>
              </a:rPr>
              <a:t>English Professional Development Mentor Meeting</a:t>
            </a:r>
            <a:br>
              <a:rPr lang="en-GB" sz="2400" dirty="0">
                <a:latin typeface="Century Gothic"/>
              </a:rPr>
            </a:br>
            <a:r>
              <a:rPr lang="en-GB" sz="2400" dirty="0">
                <a:latin typeface="Century Gothic"/>
                <a:cs typeface="Arial Bold"/>
              </a:rPr>
              <a:t>(Mentor Curriculum 4.1)</a:t>
            </a:r>
            <a:endParaRPr lang="en-US" sz="2400" dirty="0">
              <a:cs typeface="Arial Bold"/>
            </a:endParaRPr>
          </a:p>
        </p:txBody>
      </p:sp>
      <p:sp>
        <p:nvSpPr>
          <p:cNvPr id="9" name="Subtitle 8"/>
          <p:cNvSpPr>
            <a:spLocks noGrp="1"/>
          </p:cNvSpPr>
          <p:nvPr>
            <p:ph type="subTitle" idx="1"/>
          </p:nvPr>
        </p:nvSpPr>
        <p:spPr>
          <a:xfrm>
            <a:off x="385425" y="5072236"/>
            <a:ext cx="11040000" cy="925512"/>
          </a:xfrm>
        </p:spPr>
        <p:txBody>
          <a:bodyPr/>
          <a:lstStyle/>
          <a:p>
            <a:r>
              <a:rPr lang="en-GB">
                <a:latin typeface="Century Gothic"/>
              </a:rPr>
              <a:t>11.3.25</a:t>
            </a:r>
            <a:endParaRPr lang="en-US"/>
          </a:p>
          <a:p>
            <a:r>
              <a:rPr lang="en-GB">
                <a:latin typeface="Century Gothic"/>
              </a:rPr>
              <a:t>Dr Rachel Roberts</a:t>
            </a:r>
            <a:endParaRPr lang="en-GB"/>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1064083"/>
          </a:xfrm>
        </p:spPr>
        <p:txBody>
          <a:bodyPr/>
          <a:lstStyle/>
          <a:p>
            <a:r>
              <a:rPr lang="en-GB" dirty="0">
                <a:latin typeface="Arial Bold"/>
                <a:cs typeface="Arial Bold"/>
              </a:rPr>
              <a:t>PGCE Secondary English </a:t>
            </a:r>
            <a:endParaRPr lang="en-US" dirty="0">
              <a:latin typeface="Arial Bold"/>
              <a:cs typeface="Arial Bold"/>
            </a:endParaRPr>
          </a:p>
          <a:p>
            <a:r>
              <a:rPr lang="en-GB"/>
              <a:t>2024-25</a:t>
            </a:r>
          </a:p>
          <a:p>
            <a:endParaRPr lang="en-GB" dirty="0"/>
          </a:p>
        </p:txBody>
      </p:sp>
      <p:pic>
        <p:nvPicPr>
          <p:cNvPr id="2" name="Picture 1" descr="A shelf of books on a shelf&#10;&#10;AI-generated content may be incorrect.">
            <a:extLst>
              <a:ext uri="{FF2B5EF4-FFF2-40B4-BE49-F238E27FC236}">
                <a16:creationId xmlns:a16="http://schemas.microsoft.com/office/drawing/2014/main" id="{9263440C-F255-0A39-5722-9801943B6C04}"/>
              </a:ext>
            </a:extLst>
          </p:cNvPr>
          <p:cNvPicPr>
            <a:picLocks noChangeAspect="1"/>
          </p:cNvPicPr>
          <p:nvPr/>
        </p:nvPicPr>
        <p:blipFill>
          <a:blip r:embed="rId3"/>
          <a:stretch>
            <a:fillRect/>
          </a:stretch>
        </p:blipFill>
        <p:spPr>
          <a:xfrm>
            <a:off x="0" y="2097024"/>
            <a:ext cx="12192000" cy="2663952"/>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C17BFF-D0EA-FC0B-51CA-B3E8E4D7514B}"/>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F8D212C8-E9C1-8F93-15FB-1F36ADF1313C}"/>
              </a:ext>
            </a:extLst>
          </p:cNvPr>
          <p:cNvSpPr>
            <a:spLocks noGrp="1"/>
          </p:cNvSpPr>
          <p:nvPr>
            <p:ph type="sldNum" sz="quarter" idx="10"/>
          </p:nvPr>
        </p:nvSpPr>
        <p:spPr/>
        <p:txBody>
          <a:bodyPr/>
          <a:lstStyle/>
          <a:p>
            <a:pPr>
              <a:spcAft>
                <a:spcPts val="0"/>
              </a:spcAft>
            </a:pPr>
            <a:fld id="{00000000-1234-1234-1234-123412341234}" type="slidenum">
              <a:rPr lang="en-US" smtClean="0"/>
              <a:pPr>
                <a:spcAft>
                  <a:spcPts val="0"/>
                </a:spcAft>
              </a:pPr>
              <a:t>10</a:t>
            </a:fld>
            <a:endParaRPr lang="en-US"/>
          </a:p>
        </p:txBody>
      </p:sp>
      <p:sp>
        <p:nvSpPr>
          <p:cNvPr id="3" name="Title 2">
            <a:extLst>
              <a:ext uri="{FF2B5EF4-FFF2-40B4-BE49-F238E27FC236}">
                <a16:creationId xmlns:a16="http://schemas.microsoft.com/office/drawing/2014/main" id="{D08E188D-B076-CB21-5C95-0D810129D249}"/>
              </a:ext>
            </a:extLst>
          </p:cNvPr>
          <p:cNvSpPr>
            <a:spLocks noGrp="1"/>
          </p:cNvSpPr>
          <p:nvPr>
            <p:ph type="title"/>
          </p:nvPr>
        </p:nvSpPr>
        <p:spPr/>
        <p:txBody>
          <a:bodyPr/>
          <a:lstStyle/>
          <a:p>
            <a:r>
              <a:rPr lang="en-US" dirty="0">
                <a:latin typeface="Arial Bold"/>
                <a:cs typeface="Arial Bold"/>
              </a:rPr>
              <a:t>Sharing Good Practice</a:t>
            </a:r>
            <a:endParaRPr lang="en-US" dirty="0"/>
          </a:p>
        </p:txBody>
      </p:sp>
    </p:spTree>
    <p:extLst>
      <p:ext uri="{BB962C8B-B14F-4D97-AF65-F5344CB8AC3E}">
        <p14:creationId xmlns:p14="http://schemas.microsoft.com/office/powerpoint/2010/main" val="20211057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B7EC7-3BFD-EABA-20F8-75B0BA877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1D403-D37C-816D-72A4-3ECD82519277}"/>
              </a:ext>
            </a:extLst>
          </p:cNvPr>
          <p:cNvSpPr>
            <a:spLocks noGrp="1"/>
          </p:cNvSpPr>
          <p:nvPr>
            <p:ph type="title"/>
          </p:nvPr>
        </p:nvSpPr>
        <p:spPr>
          <a:xfrm>
            <a:off x="476249" y="579145"/>
            <a:ext cx="9724030" cy="834251"/>
          </a:xfrm>
        </p:spPr>
        <p:txBody>
          <a:bodyPr anchor="ctr">
            <a:norm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4400" dirty="0">
                <a:solidFill>
                  <a:srgbClr val="FF0000"/>
                </a:solidFill>
                <a:latin typeface="+mn-lt"/>
              </a:rPr>
              <a:t>Mentoring Top Tips</a:t>
            </a:r>
          </a:p>
        </p:txBody>
      </p:sp>
      <p:pic>
        <p:nvPicPr>
          <p:cNvPr id="14" name="Graphic 13" descr="Aspiration outline">
            <a:extLst>
              <a:ext uri="{FF2B5EF4-FFF2-40B4-BE49-F238E27FC236}">
                <a16:creationId xmlns:a16="http://schemas.microsoft.com/office/drawing/2014/main" id="{9F55E649-2251-F2CA-4D2F-D6D319EC53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9329" y="2200459"/>
            <a:ext cx="2133001" cy="2133001"/>
          </a:xfrm>
          <a:prstGeom prst="rect">
            <a:avLst/>
          </a:prstGeom>
        </p:spPr>
      </p:pic>
      <p:pic>
        <p:nvPicPr>
          <p:cNvPr id="10" name="Graphic 9" descr="Social network outline">
            <a:extLst>
              <a:ext uri="{FF2B5EF4-FFF2-40B4-BE49-F238E27FC236}">
                <a16:creationId xmlns:a16="http://schemas.microsoft.com/office/drawing/2014/main" id="{538ED52B-78D4-52D0-AF78-733B090CEF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6297" y="2200459"/>
            <a:ext cx="2133001" cy="2133001"/>
          </a:xfrm>
          <a:prstGeom prst="rect">
            <a:avLst/>
          </a:prstGeom>
        </p:spPr>
      </p:pic>
      <p:pic>
        <p:nvPicPr>
          <p:cNvPr id="18" name="Graphic 17" descr="Ear outline">
            <a:extLst>
              <a:ext uri="{FF2B5EF4-FFF2-40B4-BE49-F238E27FC236}">
                <a16:creationId xmlns:a16="http://schemas.microsoft.com/office/drawing/2014/main" id="{764BA903-A483-B3A6-B20F-82B171B0A0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4825" y="2362500"/>
            <a:ext cx="2133001" cy="2133001"/>
          </a:xfrm>
          <a:prstGeom prst="rect">
            <a:avLst/>
          </a:prstGeom>
        </p:spPr>
      </p:pic>
      <p:sp>
        <p:nvSpPr>
          <p:cNvPr id="5" name="Content Placeholder 4">
            <a:extLst>
              <a:ext uri="{FF2B5EF4-FFF2-40B4-BE49-F238E27FC236}">
                <a16:creationId xmlns:a16="http://schemas.microsoft.com/office/drawing/2014/main" id="{9DAA90D7-C85A-5CD7-14C7-CE56A5D5ED22}"/>
              </a:ext>
            </a:extLst>
          </p:cNvPr>
          <p:cNvSpPr>
            <a:spLocks noGrp="1"/>
          </p:cNvSpPr>
          <p:nvPr>
            <p:ph idx="1"/>
          </p:nvPr>
        </p:nvSpPr>
        <p:spPr>
          <a:xfrm>
            <a:off x="611226" y="4788016"/>
            <a:ext cx="9448800" cy="1442631"/>
          </a:xfrm>
        </p:spPr>
        <p:txBody>
          <a:bodyPr>
            <a:norm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0" indent="0">
              <a:buNone/>
            </a:pPr>
            <a:r>
              <a:rPr lang="en-GB" sz="3143" dirty="0"/>
              <a:t>Listen to them</a:t>
            </a:r>
          </a:p>
          <a:p>
            <a:endParaRPr lang="en-GB" sz="3143" dirty="0"/>
          </a:p>
        </p:txBody>
      </p:sp>
      <p:sp>
        <p:nvSpPr>
          <p:cNvPr id="20" name="TextBox 19">
            <a:extLst>
              <a:ext uri="{FF2B5EF4-FFF2-40B4-BE49-F238E27FC236}">
                <a16:creationId xmlns:a16="http://schemas.microsoft.com/office/drawing/2014/main" id="{E77814BC-1B80-FB01-B559-102DD433AA06}"/>
              </a:ext>
            </a:extLst>
          </p:cNvPr>
          <p:cNvSpPr txBox="1"/>
          <p:nvPr/>
        </p:nvSpPr>
        <p:spPr>
          <a:xfrm>
            <a:off x="4648202" y="4826840"/>
            <a:ext cx="6097624" cy="575992"/>
          </a:xfrm>
          <a:prstGeom prst="rect">
            <a:avLst/>
          </a:prstGeom>
          <a:noFill/>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3143" dirty="0"/>
              <a:t>Give guidance</a:t>
            </a:r>
          </a:p>
        </p:txBody>
      </p:sp>
      <p:sp>
        <p:nvSpPr>
          <p:cNvPr id="22" name="TextBox 21">
            <a:extLst>
              <a:ext uri="{FF2B5EF4-FFF2-40B4-BE49-F238E27FC236}">
                <a16:creationId xmlns:a16="http://schemas.microsoft.com/office/drawing/2014/main" id="{DF3FDCC1-BF04-F676-301B-60D9402F4C23}"/>
              </a:ext>
            </a:extLst>
          </p:cNvPr>
          <p:cNvSpPr txBox="1"/>
          <p:nvPr/>
        </p:nvSpPr>
        <p:spPr>
          <a:xfrm>
            <a:off x="8039914" y="4826840"/>
            <a:ext cx="3960368" cy="1059649"/>
          </a:xfrm>
          <a:prstGeom prst="rect">
            <a:avLst/>
          </a:prstGeom>
          <a:noFill/>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3143" dirty="0"/>
              <a:t>Set goals and create accountability</a:t>
            </a:r>
          </a:p>
        </p:txBody>
      </p:sp>
    </p:spTree>
    <p:extLst>
      <p:ext uri="{BB962C8B-B14F-4D97-AF65-F5344CB8AC3E}">
        <p14:creationId xmlns:p14="http://schemas.microsoft.com/office/powerpoint/2010/main" val="336110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2FA26-60E2-F750-15B2-2D0967D5E88A}"/>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12</a:t>
            </a:fld>
            <a:endParaRPr lang="en-GB" altLang="en-US"/>
          </a:p>
        </p:txBody>
      </p:sp>
      <p:pic>
        <p:nvPicPr>
          <p:cNvPr id="1026" name="Picture 2" descr="A road with a sign on it&#10;&#10;AI-generated content may be incorrect.">
            <a:extLst>
              <a:ext uri="{FF2B5EF4-FFF2-40B4-BE49-F238E27FC236}">
                <a16:creationId xmlns:a16="http://schemas.microsoft.com/office/drawing/2014/main" id="{18740825-950E-AA8F-8A0F-FD0436481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74" b="19692"/>
          <a:stretch/>
        </p:blipFill>
        <p:spPr bwMode="auto">
          <a:xfrm>
            <a:off x="20" y="10"/>
            <a:ext cx="12191980" cy="5664194"/>
          </a:xfrm>
          <a:prstGeom prst="rect">
            <a:avLst/>
          </a:prstGeom>
          <a:solidFill>
            <a:srgbClr val="FFFFFF"/>
          </a:solidFill>
          <a:ln>
            <a:noFill/>
          </a:ln>
        </p:spPr>
      </p:pic>
      <p:sp>
        <p:nvSpPr>
          <p:cNvPr id="4" name="Title 3">
            <a:extLst>
              <a:ext uri="{FF2B5EF4-FFF2-40B4-BE49-F238E27FC236}">
                <a16:creationId xmlns:a16="http://schemas.microsoft.com/office/drawing/2014/main" id="{69ABD697-F1B6-0C41-B6A8-8E586AC48BC2}"/>
              </a:ext>
            </a:extLst>
          </p:cNvPr>
          <p:cNvSpPr>
            <a:spLocks noGrp="1"/>
          </p:cNvSpPr>
          <p:nvPr>
            <p:ph type="title"/>
          </p:nvPr>
        </p:nvSpPr>
        <p:spPr>
          <a:xfrm>
            <a:off x="335360" y="5785870"/>
            <a:ext cx="11425269" cy="955498"/>
          </a:xfrm>
        </p:spPr>
        <p:txBody>
          <a:bodyPr wrap="square" anchor="t">
            <a:normAutofit/>
          </a:bodyPr>
          <a:lstStyle/>
          <a:p>
            <a:r>
              <a:rPr lang="en-US"/>
              <a:t>Starting from where they are</a:t>
            </a:r>
          </a:p>
          <a:p>
            <a:endParaRPr lang="en-US" dirty="0"/>
          </a:p>
        </p:txBody>
      </p:sp>
    </p:spTree>
    <p:extLst>
      <p:ext uri="{BB962C8B-B14F-4D97-AF65-F5344CB8AC3E}">
        <p14:creationId xmlns:p14="http://schemas.microsoft.com/office/powerpoint/2010/main" val="2100697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7B566-4909-D52D-EB81-7B53B9899B9E}"/>
              </a:ext>
            </a:extLst>
          </p:cNvPr>
          <p:cNvSpPr>
            <a:spLocks noGrp="1"/>
          </p:cNvSpPr>
          <p:nvPr>
            <p:ph type="title"/>
          </p:nvPr>
        </p:nvSpPr>
        <p:spPr>
          <a:xfrm>
            <a:off x="525223" y="219788"/>
            <a:ext cx="11040000" cy="828000"/>
          </a:xfrm>
        </p:spPr>
        <p:txBody>
          <a:bodyPr/>
          <a:lstStyle/>
          <a:p>
            <a:endParaRPr lang="en-US" dirty="0"/>
          </a:p>
        </p:txBody>
      </p:sp>
      <p:sp>
        <p:nvSpPr>
          <p:cNvPr id="2" name="Content Placeholder 1">
            <a:extLst>
              <a:ext uri="{FF2B5EF4-FFF2-40B4-BE49-F238E27FC236}">
                <a16:creationId xmlns:a16="http://schemas.microsoft.com/office/drawing/2014/main" id="{C2A31F23-778D-1C77-0A95-0BC17ECD5066}"/>
              </a:ext>
            </a:extLst>
          </p:cNvPr>
          <p:cNvSpPr>
            <a:spLocks noGrp="1"/>
          </p:cNvSpPr>
          <p:nvPr>
            <p:ph idx="1"/>
          </p:nvPr>
        </p:nvSpPr>
        <p:spPr>
          <a:xfrm>
            <a:off x="555962" y="1215574"/>
            <a:ext cx="11040000" cy="746920"/>
          </a:xfrm>
        </p:spPr>
        <p:txBody>
          <a:bodyPr/>
          <a:lstStyle/>
          <a:p>
            <a:r>
              <a:rPr lang="en-GB" dirty="0"/>
              <a:t>What have you learnt about your RPT in terms of their strengths and areas for development? </a:t>
            </a:r>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13</a:t>
            </a:fld>
            <a:endParaRPr lang="en-GB" altLang="en-US"/>
          </a:p>
        </p:txBody>
      </p:sp>
      <p:sp>
        <p:nvSpPr>
          <p:cNvPr id="6" name="TextBox 5">
            <a:extLst>
              <a:ext uri="{FF2B5EF4-FFF2-40B4-BE49-F238E27FC236}">
                <a16:creationId xmlns:a16="http://schemas.microsoft.com/office/drawing/2014/main" id="{D07F1CB0-25A6-A750-3141-1DC626395826}"/>
              </a:ext>
            </a:extLst>
          </p:cNvPr>
          <p:cNvSpPr txBox="1"/>
          <p:nvPr/>
        </p:nvSpPr>
        <p:spPr>
          <a:xfrm>
            <a:off x="407368" y="3419853"/>
            <a:ext cx="4248472" cy="2554545"/>
          </a:xfrm>
          <a:prstGeom prst="rect">
            <a:avLst/>
          </a:prstGeom>
          <a:noFill/>
        </p:spPr>
        <p:txBody>
          <a:bodyPr wrap="square">
            <a:spAutoFit/>
          </a:bodyPr>
          <a:lstStyle/>
          <a:p>
            <a:pPr algn="l" rtl="0" fontAlgn="base"/>
            <a:r>
              <a:rPr lang="en-GB" sz="2000" b="0" i="0" u="sng" dirty="0">
                <a:solidFill>
                  <a:schemeClr val="accent5">
                    <a:lumMod val="75000"/>
                  </a:schemeClr>
                </a:solidFill>
                <a:effectLst/>
                <a:latin typeface="Arial Bold" panose="020B0704020202020204" pitchFamily="34" charset="0"/>
              </a:rPr>
              <a:t>Strengths</a:t>
            </a:r>
            <a:r>
              <a:rPr lang="en-GB" sz="2000" b="0" i="0" u="none" strike="noStrike" dirty="0">
                <a:solidFill>
                  <a:schemeClr val="accent5">
                    <a:lumMod val="75000"/>
                  </a:schemeClr>
                </a:solidFill>
                <a:effectLst/>
                <a:latin typeface="Arial Bold" panose="020B0704020202020204" pitchFamily="34" charset="0"/>
              </a:rPr>
              <a:t> </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Segoe UI" panose="020B0502040204020203"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Behaviour Management</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Subject Knowledge</a:t>
            </a:r>
            <a:r>
              <a:rPr lang="en-GB" sz="2000" b="0" i="0" dirty="0">
                <a:solidFill>
                  <a:schemeClr val="accent5">
                    <a:lumMod val="75000"/>
                  </a:schemeClr>
                </a:solidFill>
                <a:effectLst/>
                <a:latin typeface="Arial Bold" panose="020B0704020202020204" pitchFamily="34" charset="0"/>
              </a:rPr>
              <a:t>​</a:t>
            </a:r>
            <a:endParaRPr lang="en-GB"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LOs and sequencing of tasks</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Relationships with classes</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Positive and friendly </a:t>
            </a:r>
            <a:r>
              <a:rPr lang="en-US" sz="2000" b="0" i="0" dirty="0">
                <a:solidFill>
                  <a:schemeClr val="accent5">
                    <a:lumMod val="75000"/>
                  </a:schemeClr>
                </a:solidFill>
                <a:effectLst/>
                <a:latin typeface="Arial Bold" panose="020B0704020202020204" pitchFamily="34" charset="0"/>
              </a:rPr>
              <a:t>​</a:t>
            </a:r>
            <a:endParaRPr lang="en-US" b="0" i="0" dirty="0">
              <a:solidFill>
                <a:schemeClr val="accent5">
                  <a:lumMod val="75000"/>
                </a:schemeClr>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dirty="0">
                <a:solidFill>
                  <a:schemeClr val="accent5">
                    <a:lumMod val="75000"/>
                  </a:schemeClr>
                </a:solidFill>
                <a:effectLst/>
                <a:latin typeface="Arial Bold" panose="020B0704020202020204" pitchFamily="34" charset="0"/>
              </a:rPr>
              <a:t>Knowledge of pupils (and how to support them) </a:t>
            </a:r>
            <a:endParaRPr lang="en-US" b="0" i="0" dirty="0">
              <a:solidFill>
                <a:schemeClr val="accent5">
                  <a:lumMod val="75000"/>
                </a:schemeClr>
              </a:solidFill>
              <a:effectLst/>
              <a:latin typeface="Arial" panose="020B0604020202020204" pitchFamily="34" charset="0"/>
            </a:endParaRPr>
          </a:p>
        </p:txBody>
      </p:sp>
      <p:sp>
        <p:nvSpPr>
          <p:cNvPr id="8" name="TextBox 7">
            <a:extLst>
              <a:ext uri="{FF2B5EF4-FFF2-40B4-BE49-F238E27FC236}">
                <a16:creationId xmlns:a16="http://schemas.microsoft.com/office/drawing/2014/main" id="{BD31830B-6045-CA9B-CEFC-C09987F5FA9D}"/>
              </a:ext>
            </a:extLst>
          </p:cNvPr>
          <p:cNvSpPr txBox="1"/>
          <p:nvPr/>
        </p:nvSpPr>
        <p:spPr>
          <a:xfrm>
            <a:off x="6021951" y="3356501"/>
            <a:ext cx="6097904" cy="3477875"/>
          </a:xfrm>
          <a:prstGeom prst="rect">
            <a:avLst/>
          </a:prstGeom>
          <a:noFill/>
        </p:spPr>
        <p:txBody>
          <a:bodyPr wrap="square">
            <a:spAutoFit/>
          </a:bodyPr>
          <a:lstStyle/>
          <a:p>
            <a:pPr algn="l" rtl="0" fontAlgn="base"/>
            <a:r>
              <a:rPr lang="en-US" sz="2000" b="0" i="0" u="sng" dirty="0">
                <a:solidFill>
                  <a:srgbClr val="00CC99"/>
                </a:solidFill>
                <a:effectLst/>
                <a:latin typeface="Arial Bold" panose="020B0704020202020204" pitchFamily="34" charset="0"/>
              </a:rPr>
              <a:t>Development </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Segoe UI" panose="020B0502040204020203" pitchFamily="34" charset="0"/>
            </a:endParaRPr>
          </a:p>
          <a:p>
            <a:pPr marL="342900" indent="-342900" algn="l" rtl="0" fontAlgn="base">
              <a:buFont typeface="Arial" panose="020B0604020202020204" pitchFamily="34" charset="0"/>
              <a:buChar char="•"/>
            </a:pPr>
            <a:r>
              <a:rPr lang="en-GB" sz="2000" b="0" i="0" u="none" strike="noStrike" dirty="0" err="1">
                <a:solidFill>
                  <a:srgbClr val="00CC99"/>
                </a:solidFill>
                <a:effectLst/>
                <a:latin typeface="Arial Bold" panose="020B0704020202020204" pitchFamily="34" charset="0"/>
              </a:rPr>
              <a:t>AfL</a:t>
            </a:r>
            <a:r>
              <a:rPr lang="en-GB" sz="2000" b="0" i="0" u="none" strike="noStrike" dirty="0">
                <a:solidFill>
                  <a:srgbClr val="00CC99"/>
                </a:solidFill>
                <a:effectLst/>
                <a:latin typeface="Arial Bold" panose="020B0704020202020204" pitchFamily="34" charset="0"/>
              </a:rPr>
              <a:t>/checking for understanding and progress</a:t>
            </a:r>
            <a:r>
              <a:rPr lang="en-US" sz="2000" b="0" i="0" dirty="0">
                <a:solidFill>
                  <a:srgbClr val="00CC99"/>
                </a:solidFill>
                <a:effectLst/>
                <a:latin typeface="Arial Bold" panose="020B0704020202020204" pitchFamily="34" charset="0"/>
              </a:rPr>
              <a:t>​</a:t>
            </a:r>
            <a:endParaRPr lang="en-US" b="0" i="0" dirty="0">
              <a:solidFill>
                <a:srgbClr val="00CC99"/>
              </a:solidFill>
              <a:effectLst/>
              <a:latin typeface="Arial" panose="020B0604020202020204" pitchFamily="34" charset="0"/>
            </a:endParaRPr>
          </a:p>
          <a:p>
            <a:pPr marL="342900" indent="-342900" algn="l" rtl="0" fontAlgn="base">
              <a:buFont typeface="Arial" panose="020B0604020202020204" pitchFamily="34" charset="0"/>
              <a:buChar char="•"/>
            </a:pPr>
            <a:r>
              <a:rPr lang="en-GB" sz="2000" b="0" i="0" u="none" strike="noStrike" dirty="0">
                <a:solidFill>
                  <a:srgbClr val="00CC99"/>
                </a:solidFill>
                <a:effectLst/>
                <a:latin typeface="Arial Bold" panose="020B0704020202020204" pitchFamily="34" charset="0"/>
              </a:rPr>
              <a:t>Consequences/following through (e.g. Waiting for silence)</a:t>
            </a:r>
            <a:r>
              <a:rPr lang="en-GB" sz="2000" b="0" i="0" dirty="0">
                <a:solidFill>
                  <a:srgbClr val="00CC99"/>
                </a:solidFill>
                <a:effectLst/>
                <a:latin typeface="Arial Bold" panose="020B0704020202020204" pitchFamily="34" charset="0"/>
              </a:rPr>
              <a:t>​</a:t>
            </a:r>
            <a:endParaRPr lang="en-GB" b="0" i="0" dirty="0">
              <a:solidFill>
                <a:srgbClr val="00CC99"/>
              </a:solidFill>
              <a:effectLst/>
              <a:latin typeface="Arial" panose="020B0604020202020204" pitchFamily="34" charset="0"/>
            </a:endParaRPr>
          </a:p>
          <a:p>
            <a:pPr marL="342900" indent="-342900">
              <a:buFont typeface="Arial" panose="020B0604020202020204" pitchFamily="34" charset="0"/>
              <a:buChar char="•"/>
            </a:pPr>
            <a:r>
              <a:rPr lang="en-GB" sz="2000" b="0" i="0" u="none" strike="noStrike" dirty="0">
                <a:solidFill>
                  <a:srgbClr val="00CC99"/>
                </a:solidFill>
                <a:effectLst/>
                <a:latin typeface="Arial Bold" panose="020B0704020202020204" pitchFamily="34" charset="0"/>
                <a:cs typeface="Arial Bold" panose="020B0704020202020204" pitchFamily="34" charset="0"/>
              </a:rPr>
              <a:t>Ensuring key learning is 'front and centre’ (</a:t>
            </a:r>
            <a:r>
              <a:rPr lang="en-US" sz="2000" b="0" i="0" dirty="0">
                <a:solidFill>
                  <a:srgbClr val="00CC99"/>
                </a:solidFill>
                <a:effectLst/>
                <a:latin typeface="Arial Bold" panose="020B0704020202020204" pitchFamily="34" charset="0"/>
                <a:cs typeface="Arial Bold" panose="020B0704020202020204" pitchFamily="34" charset="0"/>
              </a:rPr>
              <a:t>​</a:t>
            </a:r>
            <a:r>
              <a:rPr lang="en-GB" dirty="0">
                <a:solidFill>
                  <a:srgbClr val="00CC99"/>
                </a:solidFill>
                <a:latin typeface="Arial Bold" panose="020B0704020202020204" pitchFamily="34" charset="0"/>
                <a:cs typeface="Arial Bold" panose="020B0704020202020204" pitchFamily="34" charset="0"/>
              </a:rPr>
              <a:t>plan backwards from an intended outcome and think about timing of activities so things don’t run over)</a:t>
            </a:r>
          </a:p>
          <a:p>
            <a:pPr marL="342900" indent="-342900">
              <a:buFont typeface="Arial" panose="020B0604020202020204" pitchFamily="34" charset="0"/>
              <a:buChar char="•"/>
            </a:pPr>
            <a:r>
              <a:rPr lang="en-GB" dirty="0">
                <a:solidFill>
                  <a:srgbClr val="00CC99"/>
                </a:solidFill>
                <a:latin typeface="Arial Bold" panose="020B0704020202020204" pitchFamily="34" charset="0"/>
                <a:cs typeface="Arial Bold" panose="020B0704020202020204" pitchFamily="34" charset="0"/>
              </a:rPr>
              <a:t>Use of a visualiser! ​(For modelling/sharing pupils’ work etc.) </a:t>
            </a:r>
          </a:p>
          <a:p>
            <a:pPr algn="l" rtl="0" fontAlgn="base">
              <a:buFont typeface="Arial" panose="020B0604020202020204" pitchFamily="34" charset="0"/>
              <a:buChar char="•"/>
            </a:pPr>
            <a:endParaRPr lang="en-US" b="0" i="0" dirty="0">
              <a:solidFill>
                <a:schemeClr val="accent3"/>
              </a:solidFill>
              <a:effectLst/>
              <a:latin typeface="Arial" panose="020B0604020202020204" pitchFamily="34" charset="0"/>
            </a:endParaRPr>
          </a:p>
        </p:txBody>
      </p:sp>
      <p:sp>
        <p:nvSpPr>
          <p:cNvPr id="5" name="TextBox 4">
            <a:extLst>
              <a:ext uri="{FF2B5EF4-FFF2-40B4-BE49-F238E27FC236}">
                <a16:creationId xmlns:a16="http://schemas.microsoft.com/office/drawing/2014/main" id="{6DE45D59-6DBC-142C-02CB-218538D6BD69}"/>
              </a:ext>
            </a:extLst>
          </p:cNvPr>
          <p:cNvSpPr txBox="1"/>
          <p:nvPr/>
        </p:nvSpPr>
        <p:spPr>
          <a:xfrm>
            <a:off x="2999656" y="2399207"/>
            <a:ext cx="5463106" cy="400110"/>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Some Whole Class Feedback from PPR2:</a:t>
            </a:r>
            <a:endParaRPr lang="en-US" dirty="0">
              <a:solidFill>
                <a:schemeClr val="tx2"/>
              </a:solidFill>
              <a:latin typeface="+mn-lt"/>
            </a:endParaRPr>
          </a:p>
        </p:txBody>
      </p:sp>
    </p:spTree>
    <p:extLst>
      <p:ext uri="{BB962C8B-B14F-4D97-AF65-F5344CB8AC3E}">
        <p14:creationId xmlns:p14="http://schemas.microsoft.com/office/powerpoint/2010/main" val="178580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5D278-C699-971C-7833-AB4B94615DC7}"/>
              </a:ext>
            </a:extLst>
          </p:cNvPr>
          <p:cNvSpPr>
            <a:spLocks noGrp="1"/>
          </p:cNvSpPr>
          <p:nvPr>
            <p:ph type="title"/>
          </p:nvPr>
        </p:nvSpPr>
        <p:spPr>
          <a:xfrm>
            <a:off x="263352" y="-200157"/>
            <a:ext cx="11040000" cy="828000"/>
          </a:xfrm>
        </p:spPr>
        <p:txBody>
          <a:bodyPr/>
          <a:lstStyle/>
          <a:p>
            <a:r>
              <a:rPr lang="en-GB" dirty="0"/>
              <a:t>Report 2</a:t>
            </a:r>
          </a:p>
        </p:txBody>
      </p:sp>
      <p:sp>
        <p:nvSpPr>
          <p:cNvPr id="3" name="Slide Number Placeholder 2">
            <a:extLst>
              <a:ext uri="{FF2B5EF4-FFF2-40B4-BE49-F238E27FC236}">
                <a16:creationId xmlns:a16="http://schemas.microsoft.com/office/drawing/2014/main" id="{A4DE386B-5A1C-7548-3978-F7FF6D628EA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14</a:t>
            </a:fld>
            <a:endParaRPr lang="en-GB" altLang="en-US"/>
          </a:p>
        </p:txBody>
      </p:sp>
      <p:pic>
        <p:nvPicPr>
          <p:cNvPr id="5" name="Picture 4">
            <a:extLst>
              <a:ext uri="{FF2B5EF4-FFF2-40B4-BE49-F238E27FC236}">
                <a16:creationId xmlns:a16="http://schemas.microsoft.com/office/drawing/2014/main" id="{FE3AE5F5-1923-2610-1224-2AED47BA1305}"/>
              </a:ext>
            </a:extLst>
          </p:cNvPr>
          <p:cNvPicPr>
            <a:picLocks noChangeAspect="1"/>
          </p:cNvPicPr>
          <p:nvPr/>
        </p:nvPicPr>
        <p:blipFill>
          <a:blip r:embed="rId3"/>
          <a:srcRect b="58291"/>
          <a:stretch/>
        </p:blipFill>
        <p:spPr>
          <a:xfrm>
            <a:off x="598744" y="1209000"/>
            <a:ext cx="11004048" cy="2508032"/>
          </a:xfrm>
          <a:prstGeom prst="rect">
            <a:avLst/>
          </a:prstGeom>
        </p:spPr>
      </p:pic>
      <p:sp>
        <p:nvSpPr>
          <p:cNvPr id="9" name="Arrow: Right 8">
            <a:extLst>
              <a:ext uri="{FF2B5EF4-FFF2-40B4-BE49-F238E27FC236}">
                <a16:creationId xmlns:a16="http://schemas.microsoft.com/office/drawing/2014/main" id="{8CA567DE-BB84-1631-E1B1-E50CA12C8A8A}"/>
              </a:ext>
            </a:extLst>
          </p:cNvPr>
          <p:cNvSpPr/>
          <p:nvPr/>
        </p:nvSpPr>
        <p:spPr>
          <a:xfrm rot="7225314">
            <a:off x="10048868" y="1977573"/>
            <a:ext cx="2651089" cy="438310"/>
          </a:xfrm>
          <a:prstGeom prst="rightArrow">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pic>
        <p:nvPicPr>
          <p:cNvPr id="8" name="Picture 7">
            <a:extLst>
              <a:ext uri="{FF2B5EF4-FFF2-40B4-BE49-F238E27FC236}">
                <a16:creationId xmlns:a16="http://schemas.microsoft.com/office/drawing/2014/main" id="{6393CEAE-3754-FE6F-7BAC-B9CD78C6C923}"/>
              </a:ext>
            </a:extLst>
          </p:cNvPr>
          <p:cNvPicPr>
            <a:picLocks noChangeAspect="1"/>
          </p:cNvPicPr>
          <p:nvPr/>
        </p:nvPicPr>
        <p:blipFill>
          <a:blip r:embed="rId3"/>
          <a:srcRect t="81783"/>
          <a:stretch/>
        </p:blipFill>
        <p:spPr>
          <a:xfrm>
            <a:off x="589207" y="3717031"/>
            <a:ext cx="11004048" cy="1095421"/>
          </a:xfrm>
          <a:prstGeom prst="rect">
            <a:avLst/>
          </a:prstGeom>
        </p:spPr>
      </p:pic>
    </p:spTree>
    <p:extLst>
      <p:ext uri="{BB962C8B-B14F-4D97-AF65-F5344CB8AC3E}">
        <p14:creationId xmlns:p14="http://schemas.microsoft.com/office/powerpoint/2010/main" val="15955576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9F4B8-DA15-AC26-A192-651DBD75FB86}"/>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15</a:t>
            </a:fld>
            <a:endParaRPr lang="en-GB" altLang="en-US"/>
          </a:p>
        </p:txBody>
      </p:sp>
      <p:pic>
        <p:nvPicPr>
          <p:cNvPr id="10" name="Picture 9" descr="A blue and white background with white dots&#10;&#10;Description automatically generated">
            <a:extLst>
              <a:ext uri="{FF2B5EF4-FFF2-40B4-BE49-F238E27FC236}">
                <a16:creationId xmlns:a16="http://schemas.microsoft.com/office/drawing/2014/main" id="{BFF7B186-B37E-110C-EBE6-E11A28793E0F}"/>
              </a:ext>
            </a:extLst>
          </p:cNvPr>
          <p:cNvPicPr>
            <a:picLocks noChangeAspect="1"/>
          </p:cNvPicPr>
          <p:nvPr/>
        </p:nvPicPr>
        <p:blipFill rotWithShape="1">
          <a:blip r:embed="rId2"/>
          <a:srcRect b="38056"/>
          <a:stretch/>
        </p:blipFill>
        <p:spPr>
          <a:xfrm>
            <a:off x="20" y="10"/>
            <a:ext cx="12191980" cy="5664194"/>
          </a:xfrm>
          <a:prstGeom prst="rect">
            <a:avLst/>
          </a:prstGeom>
          <a:noFill/>
          <a:ln>
            <a:noFill/>
          </a:ln>
        </p:spPr>
      </p:pic>
      <p:sp>
        <p:nvSpPr>
          <p:cNvPr id="5" name="Title 4">
            <a:extLst>
              <a:ext uri="{FF2B5EF4-FFF2-40B4-BE49-F238E27FC236}">
                <a16:creationId xmlns:a16="http://schemas.microsoft.com/office/drawing/2014/main" id="{57D74E15-13CC-01D1-BA64-A28315883C3A}"/>
              </a:ext>
            </a:extLst>
          </p:cNvPr>
          <p:cNvSpPr>
            <a:spLocks noGrp="1"/>
          </p:cNvSpPr>
          <p:nvPr>
            <p:ph type="title"/>
          </p:nvPr>
        </p:nvSpPr>
        <p:spPr>
          <a:xfrm>
            <a:off x="335360" y="5785870"/>
            <a:ext cx="11425269" cy="955498"/>
          </a:xfrm>
        </p:spPr>
        <p:txBody>
          <a:bodyPr wrap="square" anchor="t">
            <a:normAutofit/>
          </a:bodyPr>
          <a:lstStyle/>
          <a:p>
            <a:pPr marL="342900" lvl="0" indent="-342900">
              <a:spcAft>
                <a:spcPts val="800"/>
              </a:spcAft>
              <a:tabLst>
                <a:tab pos="457200" algn="l"/>
              </a:tabLst>
            </a:pPr>
            <a:r>
              <a:rPr lang="en-US" kern="100">
                <a:effectLst/>
              </a:rPr>
              <a:t>Supporting English RPTs in the Independent </a:t>
            </a:r>
            <a:r>
              <a:rPr lang="en-US" kern="100"/>
              <a:t>S</a:t>
            </a:r>
            <a:r>
              <a:rPr lang="en-US" kern="100">
                <a:effectLst/>
              </a:rPr>
              <a:t>tage</a:t>
            </a:r>
            <a:endParaRPr lang="en-GB"/>
          </a:p>
        </p:txBody>
      </p:sp>
    </p:spTree>
    <p:extLst>
      <p:ext uri="{BB962C8B-B14F-4D97-AF65-F5344CB8AC3E}">
        <p14:creationId xmlns:p14="http://schemas.microsoft.com/office/powerpoint/2010/main" val="35232195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00D8E-491D-7E5A-4E1F-6FDEEAAE2B15}"/>
              </a:ext>
            </a:extLst>
          </p:cNvPr>
          <p:cNvSpPr>
            <a:spLocks noGrp="1"/>
          </p:cNvSpPr>
          <p:nvPr>
            <p:ph type="sldNum" sz="quarter" idx="10"/>
          </p:nvPr>
        </p:nvSpPr>
        <p:spPr/>
        <p:txBody>
          <a:bodyPr wrap="square" anchor="t">
            <a:normAutofit/>
          </a:bodyPr>
          <a:lstStyle/>
          <a:p>
            <a:pPr>
              <a:spcAft>
                <a:spcPts val="600"/>
              </a:spcAft>
            </a:pPr>
            <a:fld id="{DCF6A46F-80AB-49F3-8C7E-9717ED945456}" type="slidenum">
              <a:rPr lang="en-GB" altLang="en-US" smtClean="0"/>
              <a:pPr>
                <a:spcAft>
                  <a:spcPts val="600"/>
                </a:spcAft>
              </a:pPr>
              <a:t>16</a:t>
            </a:fld>
            <a:endParaRPr lang="en-GB" altLang="en-US"/>
          </a:p>
        </p:txBody>
      </p:sp>
      <p:pic>
        <p:nvPicPr>
          <p:cNvPr id="7170" name="Picture 2">
            <a:extLst>
              <a:ext uri="{FF2B5EF4-FFF2-40B4-BE49-F238E27FC236}">
                <a16:creationId xmlns:a16="http://schemas.microsoft.com/office/drawing/2014/main" id="{1E2A536B-0669-0E05-A72F-A94F556D1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368" y="548680"/>
            <a:ext cx="11040000" cy="1959600"/>
          </a:xfrm>
          <a:prstGeom prst="rect">
            <a:avLst/>
          </a:prstGeom>
          <a:solidFill>
            <a:srgbClr val="FFFFFF"/>
          </a:solidFill>
        </p:spPr>
      </p:pic>
      <p:pic>
        <p:nvPicPr>
          <p:cNvPr id="7172" name="Picture 4">
            <a:extLst>
              <a:ext uri="{FF2B5EF4-FFF2-40B4-BE49-F238E27FC236}">
                <a16:creationId xmlns:a16="http://schemas.microsoft.com/office/drawing/2014/main" id="{B3F79F1B-31A4-DAD5-4FD3-0F19DDC0A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81" y="3083663"/>
            <a:ext cx="10515600" cy="37242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117210B3-D696-CE80-1523-07DC0ED31E54}"/>
              </a:ext>
            </a:extLst>
          </p:cNvPr>
          <p:cNvSpPr/>
          <p:nvPr/>
        </p:nvSpPr>
        <p:spPr>
          <a:xfrm>
            <a:off x="6934200" y="2508280"/>
            <a:ext cx="432048" cy="1152128"/>
          </a:xfrm>
          <a:prstGeom prst="downArrow">
            <a:avLst/>
          </a:prstGeom>
          <a:solidFill>
            <a:schemeClr val="accent1"/>
          </a:solidFill>
          <a:ln w="38100">
            <a:solidFill>
              <a:schemeClr val="accent1"/>
            </a:solidFill>
          </a:ln>
        </p:spPr>
        <p:txBody>
          <a:bodyPr wrap="none" rtlCol="0" anchor="ctr">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lgn="ctr"/>
            <a:endParaRPr lang="en-GB">
              <a:solidFill>
                <a:schemeClr val="tx2"/>
              </a:solidFill>
              <a:latin typeface="+mn-lt"/>
            </a:endParaRPr>
          </a:p>
        </p:txBody>
      </p:sp>
      <p:sp>
        <p:nvSpPr>
          <p:cNvPr id="8" name="TextBox 7">
            <a:extLst>
              <a:ext uri="{FF2B5EF4-FFF2-40B4-BE49-F238E27FC236}">
                <a16:creationId xmlns:a16="http://schemas.microsoft.com/office/drawing/2014/main" id="{7FF5B15F-609B-DD08-22F3-E5D4F97F2333}"/>
              </a:ext>
            </a:extLst>
          </p:cNvPr>
          <p:cNvSpPr txBox="1"/>
          <p:nvPr/>
        </p:nvSpPr>
        <p:spPr>
          <a:xfrm>
            <a:off x="3143672" y="148570"/>
            <a:ext cx="6106884" cy="400110"/>
          </a:xfrm>
          <a:prstGeom prst="rect">
            <a:avLst/>
          </a:prstGeom>
          <a:solidFill>
            <a:schemeClr val="accent5">
              <a:lumMod val="20000"/>
              <a:lumOff val="80000"/>
            </a:schemeClr>
          </a:solidFill>
        </p:spPr>
        <p:txBody>
          <a:bodyPr wrap="square">
            <a:spAutoFit/>
          </a:bodyPr>
          <a:lstStyle/>
          <a:p>
            <a:r>
              <a:rPr lang="en-GB">
                <a:hlinkClick r:id="rId5"/>
              </a:rPr>
              <a:t>https://sitesb.reading.ac.uk/ioe-mentoring/</a:t>
            </a:r>
            <a:r>
              <a:rPr lang="en-GB"/>
              <a:t> </a:t>
            </a:r>
          </a:p>
        </p:txBody>
      </p:sp>
    </p:spTree>
    <p:extLst>
      <p:ext uri="{BB962C8B-B14F-4D97-AF65-F5344CB8AC3E}">
        <p14:creationId xmlns:p14="http://schemas.microsoft.com/office/powerpoint/2010/main" val="24557897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3C7CA-B217-47C7-9E1B-10A23B1251D7}"/>
              </a:ext>
            </a:extLst>
          </p:cNvPr>
          <p:cNvSpPr>
            <a:spLocks noGrp="1"/>
          </p:cNvSpPr>
          <p:nvPr>
            <p:ph type="title"/>
          </p:nvPr>
        </p:nvSpPr>
        <p:spPr>
          <a:xfrm>
            <a:off x="566400" y="1342840"/>
            <a:ext cx="2050019" cy="828000"/>
          </a:xfrm>
        </p:spPr>
        <p:txBody>
          <a:bodyPr/>
          <a:lstStyle/>
          <a:p>
            <a:r>
              <a:rPr lang="en-GB" dirty="0"/>
              <a:t>Mentor </a:t>
            </a:r>
            <a:br>
              <a:rPr lang="en-GB" dirty="0"/>
            </a:br>
            <a:r>
              <a:rPr lang="en-GB" dirty="0"/>
              <a:t>Curriculum</a:t>
            </a:r>
          </a:p>
        </p:txBody>
      </p:sp>
      <p:sp>
        <p:nvSpPr>
          <p:cNvPr id="2" name="Content Placeholder 1">
            <a:extLst>
              <a:ext uri="{FF2B5EF4-FFF2-40B4-BE49-F238E27FC236}">
                <a16:creationId xmlns:a16="http://schemas.microsoft.com/office/drawing/2014/main" id="{A47652C2-1322-6578-F144-8EED9CC3A18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2169B4DB-3F6F-2383-3AA2-E9C76004675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17</a:t>
            </a:fld>
            <a:endParaRPr lang="en-GB" altLang="en-US"/>
          </a:p>
        </p:txBody>
      </p:sp>
      <p:pic>
        <p:nvPicPr>
          <p:cNvPr id="6" name="Picture 5">
            <a:extLst>
              <a:ext uri="{FF2B5EF4-FFF2-40B4-BE49-F238E27FC236}">
                <a16:creationId xmlns:a16="http://schemas.microsoft.com/office/drawing/2014/main" id="{F04342C2-450D-AAEE-3721-F88DF2F681F3}"/>
              </a:ext>
            </a:extLst>
          </p:cNvPr>
          <p:cNvPicPr>
            <a:picLocks noChangeAspect="1"/>
          </p:cNvPicPr>
          <p:nvPr/>
        </p:nvPicPr>
        <p:blipFill>
          <a:blip r:embed="rId3"/>
          <a:stretch>
            <a:fillRect/>
          </a:stretch>
        </p:blipFill>
        <p:spPr>
          <a:xfrm>
            <a:off x="3719736" y="160554"/>
            <a:ext cx="7544853" cy="5515745"/>
          </a:xfrm>
          <a:prstGeom prst="rect">
            <a:avLst/>
          </a:prstGeom>
        </p:spPr>
      </p:pic>
      <p:pic>
        <p:nvPicPr>
          <p:cNvPr id="8" name="Picture 7">
            <a:extLst>
              <a:ext uri="{FF2B5EF4-FFF2-40B4-BE49-F238E27FC236}">
                <a16:creationId xmlns:a16="http://schemas.microsoft.com/office/drawing/2014/main" id="{781B620F-B3EE-C798-77F4-67C1574CB04D}"/>
              </a:ext>
            </a:extLst>
          </p:cNvPr>
          <p:cNvPicPr>
            <a:picLocks noChangeAspect="1"/>
          </p:cNvPicPr>
          <p:nvPr/>
        </p:nvPicPr>
        <p:blipFill>
          <a:blip r:embed="rId4"/>
          <a:srcRect t="-6854" r="12195"/>
          <a:stretch/>
        </p:blipFill>
        <p:spPr>
          <a:xfrm>
            <a:off x="3840541" y="5591312"/>
            <a:ext cx="7544853" cy="1099355"/>
          </a:xfrm>
          <a:prstGeom prst="rect">
            <a:avLst/>
          </a:prstGeom>
        </p:spPr>
      </p:pic>
    </p:spTree>
    <p:extLst>
      <p:ext uri="{BB962C8B-B14F-4D97-AF65-F5344CB8AC3E}">
        <p14:creationId xmlns:p14="http://schemas.microsoft.com/office/powerpoint/2010/main" val="38507579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8C9FD9-18A9-7285-180F-BEEC5DEF4D75}"/>
              </a:ext>
            </a:extLst>
          </p:cNvPr>
          <p:cNvSpPr>
            <a:spLocks noGrp="1"/>
          </p:cNvSpPr>
          <p:nvPr>
            <p:ph type="title"/>
          </p:nvPr>
        </p:nvSpPr>
        <p:spPr/>
        <p:txBody>
          <a:bodyPr>
            <a:normAutofit fontScale="90000"/>
          </a:bodyPr>
          <a:lstStyle/>
          <a:p>
            <a:r>
              <a:rPr lang="en-US" kern="100" dirty="0">
                <a:latin typeface="Calibri" panose="020F0502020204030204" pitchFamily="34" charset="0"/>
                <a:ea typeface="Calibri" panose="020F0502020204030204" pitchFamily="34" charset="0"/>
              </a:rPr>
              <a:t>Making the most of the opportunities Sch B can afford</a:t>
            </a:r>
            <a:br>
              <a:rPr lang="en-US" sz="40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7" name="Content Placeholder 6">
            <a:extLst>
              <a:ext uri="{FF2B5EF4-FFF2-40B4-BE49-F238E27FC236}">
                <a16:creationId xmlns:a16="http://schemas.microsoft.com/office/drawing/2014/main" id="{BDD92AF9-AE10-88B9-AA83-7C03DE8DD075}"/>
              </a:ext>
            </a:extLst>
          </p:cNvPr>
          <p:cNvSpPr>
            <a:spLocks noGrp="1"/>
          </p:cNvSpPr>
          <p:nvPr>
            <p:ph idx="1"/>
          </p:nvPr>
        </p:nvSpPr>
        <p:spPr/>
        <p:txBody>
          <a:bodyPr/>
          <a:lstStyle/>
          <a:p>
            <a:r>
              <a:rPr lang="en-GB" dirty="0"/>
              <a:t>How is your school context different to School A?</a:t>
            </a:r>
          </a:p>
          <a:p>
            <a:r>
              <a:rPr lang="en-GB" dirty="0"/>
              <a:t>What opportunities will this provide for your RPT and how can they capitalise on this?  </a:t>
            </a:r>
          </a:p>
        </p:txBody>
      </p:sp>
      <p:sp>
        <p:nvSpPr>
          <p:cNvPr id="2" name="Slide Number Placeholder 1">
            <a:extLst>
              <a:ext uri="{FF2B5EF4-FFF2-40B4-BE49-F238E27FC236}">
                <a16:creationId xmlns:a16="http://schemas.microsoft.com/office/drawing/2014/main" id="{6471FF54-5B69-D4B0-028D-DDEB0CF11D9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18</a:t>
            </a:fld>
            <a:endParaRPr lang="en-GB" altLang="en-US"/>
          </a:p>
        </p:txBody>
      </p:sp>
    </p:spTree>
    <p:extLst>
      <p:ext uri="{BB962C8B-B14F-4D97-AF65-F5344CB8AC3E}">
        <p14:creationId xmlns:p14="http://schemas.microsoft.com/office/powerpoint/2010/main" val="27295230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180966" y="446092"/>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nvPr>
        </p:nvGraphicFramePr>
        <p:xfrm>
          <a:off x="157714" y="1378780"/>
          <a:ext cx="11876568" cy="5188130"/>
        </p:xfrm>
        <a:graphic>
          <a:graphicData uri="http://schemas.openxmlformats.org/drawingml/2006/table">
            <a:tbl>
              <a:tblPr firstRow="1" bandRow="1"/>
              <a:tblGrid>
                <a:gridCol w="3242773">
                  <a:extLst>
                    <a:ext uri="{9D8B030D-6E8A-4147-A177-3AD203B41FA5}">
                      <a16:colId xmlns:a16="http://schemas.microsoft.com/office/drawing/2014/main" val="1058072833"/>
                    </a:ext>
                  </a:extLst>
                </a:gridCol>
                <a:gridCol w="8633795">
                  <a:extLst>
                    <a:ext uri="{9D8B030D-6E8A-4147-A177-3AD203B41FA5}">
                      <a16:colId xmlns:a16="http://schemas.microsoft.com/office/drawing/2014/main" val="2882860285"/>
                    </a:ext>
                  </a:extLst>
                </a:gridCol>
              </a:tblGrid>
              <a:tr h="1085874">
                <a:tc>
                  <a:txBody>
                    <a:bodyPr/>
                    <a:lstStyle/>
                    <a:p>
                      <a:pPr algn="l" rtl="0" fontAlgn="base"/>
                      <a:r>
                        <a:rPr lang="en-GB" sz="2400" b="1" i="0" dirty="0">
                          <a:effectLst/>
                          <a:latin typeface="Calibri" panose="020F0502020204030204" pitchFamily="34" charset="0"/>
                        </a:rPr>
                        <a:t>Shared Implementation stage</a:t>
                      </a:r>
                      <a:r>
                        <a:rPr lang="en-GB" sz="2400" b="0" i="0" dirty="0">
                          <a:effectLst/>
                          <a:latin typeface="Calibri" panose="020F0502020204030204" pitchFamily="34" charset="0"/>
                        </a:rPr>
                        <a:t> (Oct-Dec)</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tc>
                  <a:txBody>
                    <a:bodyPr/>
                    <a:lstStyle/>
                    <a:p>
                      <a:pPr algn="l" rtl="0" fontAlgn="base"/>
                      <a:r>
                        <a:rPr lang="en-US" sz="1800" b="0" i="0" dirty="0">
                          <a:effectLst/>
                          <a:highlight>
                            <a:srgbClr val="FF0000"/>
                          </a:highlight>
                          <a:latin typeface="Calibri" panose="020F0502020204030204" pitchFamily="34" charset="0"/>
                        </a:rPr>
                        <a:t>RPTs </a:t>
                      </a:r>
                      <a:r>
                        <a:rPr lang="en-US" sz="1800" b="1" i="0" dirty="0">
                          <a:effectLst/>
                          <a:highlight>
                            <a:srgbClr val="FF0000"/>
                          </a:highlight>
                          <a:latin typeface="Calibri" panose="020F0502020204030204" pitchFamily="34" charset="0"/>
                        </a:rPr>
                        <a:t>complete a full lesson planning pro-forma </a:t>
                      </a:r>
                      <a:r>
                        <a:rPr lang="en-US" sz="1800" b="0" i="0" dirty="0">
                          <a:effectLst/>
                          <a:highlight>
                            <a:srgbClr val="FF0000"/>
                          </a:highlight>
                          <a:latin typeface="Calibri" panose="020F0502020204030204" pitchFamily="34" charset="0"/>
                        </a:rPr>
                        <a:t>designed by their Subject Lead </a:t>
                      </a:r>
                      <a:r>
                        <a:rPr lang="en-US" sz="1800" b="0" i="0" dirty="0">
                          <a:effectLst/>
                          <a:latin typeface="Calibri" panose="020F0502020204030204" pitchFamily="34" charset="0"/>
                        </a:rPr>
                        <a:t>for every lesson. </a:t>
                      </a:r>
                      <a:endParaRPr lang="en-US" sz="2800" b="0" i="0" dirty="0">
                        <a:effectLst/>
                      </a:endParaRPr>
                    </a:p>
                    <a:p>
                      <a:pPr algn="l" rtl="0" fontAlgn="base"/>
                      <a:r>
                        <a:rPr lang="en-US" sz="1800" b="0" i="0" dirty="0">
                          <a:effectLst/>
                          <a:latin typeface="Calibri" panose="020F0502020204030204" pitchFamily="34" charset="0"/>
                        </a:rPr>
                        <a:t>When teaching parts of lessons, RPTs still must follow this process. </a:t>
                      </a:r>
                      <a:endParaRPr lang="en-US" sz="28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155571678"/>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Guided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(Jan-March)</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1" i="0" dirty="0">
                          <a:effectLst/>
                          <a:latin typeface="Calibri" panose="020F0502020204030204" pitchFamily="34" charset="0"/>
                        </a:rPr>
                        <a:t>Plan using a medium-term plan </a:t>
                      </a:r>
                      <a:r>
                        <a:rPr lang="en-US" sz="1800" b="0" i="0" dirty="0">
                          <a:effectLst/>
                          <a:latin typeface="Calibri" panose="020F0502020204030204" pitchFamily="34" charset="0"/>
                        </a:rPr>
                        <a:t>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a:t>
                      </a:r>
                      <a:r>
                        <a:rPr lang="en-US" sz="1800" b="1" i="0" dirty="0">
                          <a:effectLst/>
                          <a:latin typeface="Calibri" panose="020F0502020204030204" pitchFamily="34" charset="0"/>
                        </a:rPr>
                        <a:t>simplified ‘non-negotiables’ lesson pro-forma </a:t>
                      </a:r>
                      <a:r>
                        <a:rPr lang="en-US" sz="1800" b="0" i="0" dirty="0">
                          <a:effectLst/>
                          <a:latin typeface="Calibri" panose="020F0502020204030204" pitchFamily="34" charset="0"/>
                        </a:rPr>
                        <a:t>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pro-forma for </a:t>
                      </a:r>
                      <a:r>
                        <a:rPr lang="en-US" sz="1800" b="1" i="0" dirty="0">
                          <a:effectLst/>
                          <a:highlight>
                            <a:srgbClr val="FF0000"/>
                          </a:highlight>
                          <a:latin typeface="Calibri" panose="020F0502020204030204" pitchFamily="34" charset="0"/>
                        </a:rPr>
                        <a:t>1 in 3</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Independent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(March-June)</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0" i="0" dirty="0">
                          <a:effectLst/>
                          <a:latin typeface="Calibri" panose="020F0502020204030204" pitchFamily="34" charset="0"/>
                        </a:rPr>
                        <a:t>Plan using a medium-term plan 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simplified ‘non-negotiables’ lesson pro-forma 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 for </a:t>
                      </a:r>
                      <a:r>
                        <a:rPr lang="en-US" sz="1800" b="1" i="0" dirty="0">
                          <a:effectLst/>
                          <a:highlight>
                            <a:srgbClr val="FF0000"/>
                          </a:highlight>
                          <a:latin typeface="Calibri" panose="020F0502020204030204" pitchFamily="34" charset="0"/>
                        </a:rPr>
                        <a:t>1 in 5</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7392144" y="6537246"/>
            <a:ext cx="4857740" cy="400110"/>
          </a:xfrm>
          <a:prstGeom prst="rect">
            <a:avLst/>
          </a:prstGeom>
          <a:noFill/>
        </p:spPr>
        <p:txBody>
          <a:bodyPr wrap="none" rtlCol="0">
            <a:spAutoFit/>
          </a:bodyPr>
          <a:lstStyle/>
          <a:p>
            <a:r>
              <a:rPr lang="en-GB" dirty="0"/>
              <a:t>(</a:t>
            </a:r>
            <a:r>
              <a:rPr lang="en-GB" dirty="0" err="1"/>
              <a:t>MoG</a:t>
            </a:r>
            <a:r>
              <a:rPr lang="en-GB" dirty="0"/>
              <a:t>, Appendix 19 ‘Principles of Planning’)</a:t>
            </a:r>
          </a:p>
        </p:txBody>
      </p:sp>
    </p:spTree>
    <p:extLst>
      <p:ext uri="{BB962C8B-B14F-4D97-AF65-F5344CB8AC3E}">
        <p14:creationId xmlns:p14="http://schemas.microsoft.com/office/powerpoint/2010/main" val="5990072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chor="b">
            <a:normAutofit/>
          </a:bodyPr>
          <a:lstStyle/>
          <a:p>
            <a:r>
              <a:rPr lang="en-GB" dirty="0"/>
              <a:t>Agenda</a:t>
            </a:r>
          </a:p>
        </p:txBody>
      </p:sp>
      <p:graphicFrame>
        <p:nvGraphicFramePr>
          <p:cNvPr id="9" name="Content Placeholder 6">
            <a:extLst>
              <a:ext uri="{FF2B5EF4-FFF2-40B4-BE49-F238E27FC236}">
                <a16:creationId xmlns:a16="http://schemas.microsoft.com/office/drawing/2014/main" id="{5D1990DF-F9A0-D485-93A0-2562BEC19B52}"/>
              </a:ext>
            </a:extLst>
          </p:cNvPr>
          <p:cNvGraphicFramePr>
            <a:graphicFrameLocks noGrp="1"/>
          </p:cNvGraphicFramePr>
          <p:nvPr>
            <p:ph type="tbl" sz="quarter" idx="11"/>
            <p:extLst>
              <p:ext uri="{D42A27DB-BD31-4B8C-83A1-F6EECF244321}">
                <p14:modId xmlns:p14="http://schemas.microsoft.com/office/powerpoint/2010/main" val="3274741044"/>
              </p:ext>
            </p:extLst>
          </p:nvPr>
        </p:nvGraphicFramePr>
        <p:xfrm>
          <a:off x="334963" y="1484313"/>
          <a:ext cx="11425237" cy="5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p:cNvSpPr>
            <a:spLocks noGrp="1"/>
          </p:cNvSpPr>
          <p:nvPr>
            <p:ph type="sldNum" sz="quarter" idx="4294967295"/>
          </p:nvPr>
        </p:nvSpPr>
        <p:spPr>
          <a:xfrm>
            <a:off x="11290300" y="6345238"/>
            <a:ext cx="901700" cy="252412"/>
          </a:xfrm>
        </p:spPr>
        <p:txBody>
          <a:bodyPr/>
          <a:lstStyle/>
          <a:p>
            <a:pPr>
              <a:spcAft>
                <a:spcPts val="600"/>
              </a:spcAft>
            </a:pPr>
            <a:fld id="{DCF6A46F-80AB-49F3-8C7E-9717ED945456}" type="slidenum">
              <a:rPr lang="en-GB" altLang="en-US" smtClean="0"/>
              <a:pPr>
                <a:spcAft>
                  <a:spcPts val="600"/>
                </a:spcAft>
              </a:pPr>
              <a:t>2</a:t>
            </a:fld>
            <a:endParaRPr lang="en-GB" altLang="en-US"/>
          </a:p>
        </p:txBody>
      </p:sp>
    </p:spTree>
    <p:extLst>
      <p:ext uri="{BB962C8B-B14F-4D97-AF65-F5344CB8AC3E}">
        <p14:creationId xmlns:p14="http://schemas.microsoft.com/office/powerpoint/2010/main" val="16186343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C6A-CEB9-160F-51F3-89337E69D141}"/>
              </a:ext>
            </a:extLst>
          </p:cNvPr>
          <p:cNvSpPr>
            <a:spLocks noGrp="1"/>
          </p:cNvSpPr>
          <p:nvPr>
            <p:ph type="title"/>
          </p:nvPr>
        </p:nvSpPr>
        <p:spPr>
          <a:xfrm>
            <a:off x="565666" y="723631"/>
            <a:ext cx="11040000" cy="828000"/>
          </a:xfrm>
        </p:spPr>
        <p:txBody>
          <a:bodyPr>
            <a:normAutofit fontScale="90000"/>
          </a:bodyPr>
          <a:lstStyle/>
          <a:p>
            <a:r>
              <a:rPr lang="en-US" sz="4000" b="1" dirty="0"/>
              <a:t>Making Generic Pedagogy English-y</a:t>
            </a:r>
            <a:br>
              <a:rPr lang="en-US" sz="4000" b="1" dirty="0"/>
            </a:br>
            <a:endParaRPr lang="en-GB" dirty="0"/>
          </a:p>
        </p:txBody>
      </p:sp>
      <p:sp>
        <p:nvSpPr>
          <p:cNvPr id="2" name="Content Placeholder 1">
            <a:extLst>
              <a:ext uri="{FF2B5EF4-FFF2-40B4-BE49-F238E27FC236}">
                <a16:creationId xmlns:a16="http://schemas.microsoft.com/office/drawing/2014/main" id="{CDEB16F1-E794-66E5-7B2F-85A270908B9A}"/>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7A9340A7-5E44-69DD-CC44-B242F1BA911F}"/>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20</a:t>
            </a:fld>
            <a:endParaRPr lang="en-GB" altLang="en-US"/>
          </a:p>
        </p:txBody>
      </p:sp>
      <p:pic>
        <p:nvPicPr>
          <p:cNvPr id="12" name="Picture 12" descr="Text, letter&#10;&#10;Description automatically generated">
            <a:extLst>
              <a:ext uri="{FF2B5EF4-FFF2-40B4-BE49-F238E27FC236}">
                <a16:creationId xmlns:a16="http://schemas.microsoft.com/office/drawing/2014/main" id="{8B5F2833-0348-6BE3-F272-D58D71169AFB}"/>
              </a:ext>
            </a:extLst>
          </p:cNvPr>
          <p:cNvPicPr>
            <a:picLocks noChangeAspect="1"/>
          </p:cNvPicPr>
          <p:nvPr/>
        </p:nvPicPr>
        <p:blipFill>
          <a:blip r:embed="rId3"/>
          <a:stretch>
            <a:fillRect/>
          </a:stretch>
        </p:blipFill>
        <p:spPr>
          <a:xfrm>
            <a:off x="2923" y="1985772"/>
            <a:ext cx="12290854" cy="4319297"/>
          </a:xfrm>
          <a:prstGeom prst="rect">
            <a:avLst/>
          </a:prstGeom>
        </p:spPr>
      </p:pic>
      <p:sp>
        <p:nvSpPr>
          <p:cNvPr id="11" name="TextBox 10">
            <a:extLst>
              <a:ext uri="{FF2B5EF4-FFF2-40B4-BE49-F238E27FC236}">
                <a16:creationId xmlns:a16="http://schemas.microsoft.com/office/drawing/2014/main" id="{D18933D9-899D-A45B-3E9A-69735974139C}"/>
              </a:ext>
            </a:extLst>
          </p:cNvPr>
          <p:cNvSpPr txBox="1"/>
          <p:nvPr/>
        </p:nvSpPr>
        <p:spPr>
          <a:xfrm>
            <a:off x="6512061" y="6399201"/>
            <a:ext cx="3733799" cy="307777"/>
          </a:xfrm>
          <a:prstGeom prst="rect">
            <a:avLst/>
          </a:prstGeom>
          <a:solidFill>
            <a:schemeClr val="accent5">
              <a:lumMod val="20000"/>
              <a:lumOff val="80000"/>
            </a:schemeClr>
          </a:solid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r>
              <a:rPr lang="en-US" sz="1600" dirty="0"/>
              <a:t>(</a:t>
            </a:r>
            <a:r>
              <a:rPr lang="en-US" sz="1600" dirty="0" err="1"/>
              <a:t>Rosenshine</a:t>
            </a:r>
            <a:r>
              <a:rPr lang="en-US" sz="1600" dirty="0"/>
              <a:t> &amp; Stevens, 1986, p379)</a:t>
            </a:r>
          </a:p>
        </p:txBody>
      </p:sp>
    </p:spTree>
    <p:extLst>
      <p:ext uri="{BB962C8B-B14F-4D97-AF65-F5344CB8AC3E}">
        <p14:creationId xmlns:p14="http://schemas.microsoft.com/office/powerpoint/2010/main" val="3498022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74C41B-B5E2-BB09-9993-A3BE2FE049DC}"/>
              </a:ext>
            </a:extLst>
          </p:cNvPr>
          <p:cNvSpPr>
            <a:spLocks noGrp="1"/>
          </p:cNvSpPr>
          <p:nvPr>
            <p:ph type="sldNum" sz="quarter" idx="12"/>
          </p:nvPr>
        </p:nvSpPr>
        <p:spPr/>
        <p:txBody>
          <a:bodyPr/>
          <a:lstStyle/>
          <a:p>
            <a:fld id="{DCF6A46F-80AB-49F3-8C7E-9717ED945456}" type="slidenum">
              <a:rPr lang="en-GB" altLang="en-US" smtClean="0"/>
              <a:pPr/>
              <a:t>21</a:t>
            </a:fld>
            <a:endParaRPr lang="en-GB" altLang="en-US"/>
          </a:p>
        </p:txBody>
      </p:sp>
      <p:pic>
        <p:nvPicPr>
          <p:cNvPr id="6" name="Picture 5">
            <a:extLst>
              <a:ext uri="{FF2B5EF4-FFF2-40B4-BE49-F238E27FC236}">
                <a16:creationId xmlns:a16="http://schemas.microsoft.com/office/drawing/2014/main" id="{534B634A-8ECD-2337-D5BB-ABC9F2CB4763}"/>
              </a:ext>
            </a:extLst>
          </p:cNvPr>
          <p:cNvPicPr>
            <a:picLocks noChangeAspect="1"/>
          </p:cNvPicPr>
          <p:nvPr/>
        </p:nvPicPr>
        <p:blipFill>
          <a:blip r:embed="rId2"/>
          <a:stretch>
            <a:fillRect/>
          </a:stretch>
        </p:blipFill>
        <p:spPr>
          <a:xfrm>
            <a:off x="-15612" y="796592"/>
            <a:ext cx="6364625" cy="5112568"/>
          </a:xfrm>
          <a:prstGeom prst="rect">
            <a:avLst/>
          </a:prstGeom>
        </p:spPr>
      </p:pic>
      <p:sp>
        <p:nvSpPr>
          <p:cNvPr id="8" name="TextBox 7">
            <a:extLst>
              <a:ext uri="{FF2B5EF4-FFF2-40B4-BE49-F238E27FC236}">
                <a16:creationId xmlns:a16="http://schemas.microsoft.com/office/drawing/2014/main" id="{E17D487E-DD72-7822-A22F-CC54AF0286D9}"/>
              </a:ext>
            </a:extLst>
          </p:cNvPr>
          <p:cNvSpPr txBox="1"/>
          <p:nvPr/>
        </p:nvSpPr>
        <p:spPr>
          <a:xfrm>
            <a:off x="551384" y="6021288"/>
            <a:ext cx="6097904" cy="584775"/>
          </a:xfrm>
          <a:prstGeom prst="rect">
            <a:avLst/>
          </a:prstGeom>
          <a:noFill/>
        </p:spPr>
        <p:txBody>
          <a:bodyPr wrap="square">
            <a:spAutoFit/>
          </a:bodyPr>
          <a:lstStyle/>
          <a:p>
            <a:r>
              <a:rPr lang="en-US" sz="1600" dirty="0">
                <a:solidFill>
                  <a:schemeClr val="accent5">
                    <a:lumMod val="75000"/>
                  </a:schemeClr>
                </a:solidFill>
                <a:hlinkClick r:id="rId3">
                  <a:extLst>
                    <a:ext uri="{A12FA001-AC4F-418D-AE19-62706E023703}">
                      <ahyp:hlinkClr xmlns:ahyp="http://schemas.microsoft.com/office/drawing/2018/hyperlinkcolor" val="tx"/>
                    </a:ext>
                  </a:extLst>
                </a:hlinkClick>
              </a:rPr>
              <a:t>https://codexterous.home.blog/2021/08/08/literary-puzzles-using-the-do-now-in-english/</a:t>
            </a:r>
            <a:r>
              <a:rPr lang="en-US" sz="1600" dirty="0">
                <a:solidFill>
                  <a:schemeClr val="accent5">
                    <a:lumMod val="75000"/>
                  </a:schemeClr>
                </a:solidFill>
              </a:rPr>
              <a:t>  </a:t>
            </a:r>
          </a:p>
        </p:txBody>
      </p:sp>
      <p:pic>
        <p:nvPicPr>
          <p:cNvPr id="9" name="Picture 8">
            <a:extLst>
              <a:ext uri="{FF2B5EF4-FFF2-40B4-BE49-F238E27FC236}">
                <a16:creationId xmlns:a16="http://schemas.microsoft.com/office/drawing/2014/main" id="{5E977BA1-5C0C-DCB0-B69B-3D74322CD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224" y="1052736"/>
            <a:ext cx="5636550" cy="33421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DF71267-34B0-807A-FE41-C5A0097D63F3}"/>
              </a:ext>
            </a:extLst>
          </p:cNvPr>
          <p:cNvSpPr txBox="1"/>
          <p:nvPr/>
        </p:nvSpPr>
        <p:spPr>
          <a:xfrm>
            <a:off x="7824192" y="4653136"/>
            <a:ext cx="4118774" cy="707886"/>
          </a:xfrm>
          <a:prstGeom prst="rect">
            <a:avLst/>
          </a:prstGeom>
          <a:noFill/>
        </p:spPr>
        <p:txBody>
          <a:bodyPr wrap="square">
            <a:spAutoFit/>
          </a:bodyPr>
          <a:lstStyle/>
          <a:p>
            <a:r>
              <a:rPr lang="en-US" sz="2000" dirty="0">
                <a:solidFill>
                  <a:schemeClr val="accent5">
                    <a:lumMod val="75000"/>
                  </a:schemeClr>
                </a:solidFill>
                <a:hlinkClick r:id="rId5">
                  <a:extLst>
                    <a:ext uri="{A12FA001-AC4F-418D-AE19-62706E023703}">
                      <ahyp:hlinkClr xmlns:ahyp="http://schemas.microsoft.com/office/drawing/2018/hyperlinkcolor" val="tx"/>
                    </a:ext>
                  </a:extLst>
                </a:hlinkClick>
              </a:rPr>
              <a:t>https://learningfrommymistakesenglish.blogspot.com/</a:t>
            </a:r>
            <a:r>
              <a:rPr lang="en-US" sz="2000" dirty="0">
                <a:solidFill>
                  <a:schemeClr val="accent5">
                    <a:lumMod val="75000"/>
                  </a:schemeClr>
                </a:solidFill>
              </a:rPr>
              <a:t>  </a:t>
            </a:r>
          </a:p>
        </p:txBody>
      </p:sp>
    </p:spTree>
    <p:extLst>
      <p:ext uri="{BB962C8B-B14F-4D97-AF65-F5344CB8AC3E}">
        <p14:creationId xmlns:p14="http://schemas.microsoft.com/office/powerpoint/2010/main" val="1362984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6AC731-AD9B-3A89-D4E3-E19FDD679E46}"/>
              </a:ext>
            </a:extLst>
          </p:cNvPr>
          <p:cNvSpPr>
            <a:spLocks noGrp="1"/>
          </p:cNvSpPr>
          <p:nvPr>
            <p:ph idx="1"/>
          </p:nvPr>
        </p:nvSpPr>
        <p:spPr>
          <a:xfrm>
            <a:off x="126392" y="1183500"/>
            <a:ext cx="11040000" cy="3960000"/>
          </a:xfrm>
        </p:spPr>
        <p:txBody>
          <a:bodyPr/>
          <a:lstStyle/>
          <a:p>
            <a:r>
              <a:rPr lang="en-GB" dirty="0"/>
              <a:t>Revisited aspects of cognitive science </a:t>
            </a:r>
          </a:p>
          <a:p>
            <a:r>
              <a:rPr lang="en-GB" dirty="0"/>
              <a:t>Looked at research on memorising poetry </a:t>
            </a:r>
          </a:p>
          <a:p>
            <a:r>
              <a:rPr lang="en-GB" dirty="0"/>
              <a:t>Used </a:t>
            </a:r>
            <a:r>
              <a:rPr lang="en-GB" dirty="0" err="1"/>
              <a:t>Walkthus</a:t>
            </a:r>
            <a:r>
              <a:rPr lang="en-GB" dirty="0"/>
              <a:t> to focus on specific techniques </a:t>
            </a:r>
          </a:p>
        </p:txBody>
      </p:sp>
      <p:sp>
        <p:nvSpPr>
          <p:cNvPr id="2" name="Slide Number Placeholder 1">
            <a:extLst>
              <a:ext uri="{FF2B5EF4-FFF2-40B4-BE49-F238E27FC236}">
                <a16:creationId xmlns:a16="http://schemas.microsoft.com/office/drawing/2014/main" id="{0D2D150B-0AB1-C82B-8FF9-71268FE838B3}"/>
              </a:ext>
            </a:extLst>
          </p:cNvPr>
          <p:cNvSpPr>
            <a:spLocks noGrp="1"/>
          </p:cNvSpPr>
          <p:nvPr>
            <p:ph type="sldNum" sz="quarter" idx="10"/>
          </p:nvPr>
        </p:nvSpPr>
        <p:spPr/>
        <p:txBody>
          <a:bodyPr/>
          <a:lstStyle/>
          <a:p>
            <a:pPr>
              <a:spcAft>
                <a:spcPts val="0"/>
              </a:spcAft>
            </a:pPr>
            <a:fld id="{00000000-1234-1234-1234-123412341234}" type="slidenum">
              <a:rPr lang="en-US" smtClean="0"/>
              <a:pPr>
                <a:spcAft>
                  <a:spcPts val="0"/>
                </a:spcAft>
              </a:pPr>
              <a:t>22</a:t>
            </a:fld>
            <a:endParaRPr lang="en-US"/>
          </a:p>
        </p:txBody>
      </p:sp>
      <p:sp>
        <p:nvSpPr>
          <p:cNvPr id="3" name="Title 2">
            <a:extLst>
              <a:ext uri="{FF2B5EF4-FFF2-40B4-BE49-F238E27FC236}">
                <a16:creationId xmlns:a16="http://schemas.microsoft.com/office/drawing/2014/main" id="{37FA712E-2C26-BF60-F204-EA60E50D688C}"/>
              </a:ext>
            </a:extLst>
          </p:cNvPr>
          <p:cNvSpPr>
            <a:spLocks noGrp="1"/>
          </p:cNvSpPr>
          <p:nvPr>
            <p:ph type="title"/>
          </p:nvPr>
        </p:nvSpPr>
        <p:spPr>
          <a:xfrm>
            <a:off x="126392" y="225541"/>
            <a:ext cx="11040000" cy="828000"/>
          </a:xfrm>
        </p:spPr>
        <p:txBody>
          <a:bodyPr/>
          <a:lstStyle/>
          <a:p>
            <a:r>
              <a:rPr lang="en-GB" dirty="0"/>
              <a:t>Memory &amp; Poetry</a:t>
            </a:r>
          </a:p>
        </p:txBody>
      </p:sp>
      <p:pic>
        <p:nvPicPr>
          <p:cNvPr id="6" name="Picture 5">
            <a:extLst>
              <a:ext uri="{FF2B5EF4-FFF2-40B4-BE49-F238E27FC236}">
                <a16:creationId xmlns:a16="http://schemas.microsoft.com/office/drawing/2014/main" id="{BC8BB0DD-3F28-BCC9-972F-795856649EEC}"/>
              </a:ext>
            </a:extLst>
          </p:cNvPr>
          <p:cNvPicPr>
            <a:picLocks noChangeAspect="1"/>
          </p:cNvPicPr>
          <p:nvPr/>
        </p:nvPicPr>
        <p:blipFill>
          <a:blip r:embed="rId3"/>
          <a:stretch>
            <a:fillRect/>
          </a:stretch>
        </p:blipFill>
        <p:spPr>
          <a:xfrm>
            <a:off x="8778138" y="228906"/>
            <a:ext cx="3078275" cy="2169709"/>
          </a:xfrm>
          <a:prstGeom prst="rect">
            <a:avLst/>
          </a:prstGeom>
        </p:spPr>
      </p:pic>
      <p:pic>
        <p:nvPicPr>
          <p:cNvPr id="2050" name="Picture 2">
            <a:extLst>
              <a:ext uri="{FF2B5EF4-FFF2-40B4-BE49-F238E27FC236}">
                <a16:creationId xmlns:a16="http://schemas.microsoft.com/office/drawing/2014/main" id="{E865918C-3173-60B3-3576-1E92D19F8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2899997"/>
            <a:ext cx="497046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85A08DE-ED44-7CDA-BDF3-440223BB3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700" y="2797182"/>
            <a:ext cx="5756716" cy="367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325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566400" y="1342840"/>
            <a:ext cx="11040000" cy="429976"/>
          </a:xfrm>
        </p:spPr>
        <p:txBody>
          <a:bodyPr>
            <a:normAutofit fontScale="90000"/>
          </a:bodyPr>
          <a:lstStyle/>
          <a:p>
            <a:r>
              <a:rPr lang="en-US" sz="3600" kern="100" dirty="0">
                <a:effectLst/>
                <a:latin typeface="Calibri" panose="020F0502020204030204" pitchFamily="34" charset="0"/>
                <a:ea typeface="Calibri" panose="020F0502020204030204" pitchFamily="34" charset="0"/>
                <a:cs typeface="Arial" panose="020B0604020202020204" pitchFamily="34" charset="0"/>
              </a:rPr>
              <a:t>Using the Mentor </a:t>
            </a:r>
            <a:r>
              <a:rPr lang="en-US" sz="3600" kern="100" dirty="0">
                <a:latin typeface="Calibri" panose="020F0502020204030204" pitchFamily="34" charset="0"/>
                <a:ea typeface="Calibri" panose="020F0502020204030204" pitchFamily="34" charset="0"/>
                <a:cs typeface="Arial" panose="020B0604020202020204" pitchFamily="34" charset="0"/>
              </a:rPr>
              <a:t>B</a:t>
            </a:r>
            <a:r>
              <a:rPr lang="en-US" sz="3600" kern="100" dirty="0">
                <a:effectLst/>
                <a:latin typeface="Calibri" panose="020F0502020204030204" pitchFamily="34" charset="0"/>
                <a:ea typeface="Calibri" panose="020F0502020204030204" pitchFamily="34" charset="0"/>
                <a:cs typeface="Arial" panose="020B0604020202020204" pitchFamily="34" charset="0"/>
              </a:rPr>
              <a:t>ulletins &amp; Conversation </a:t>
            </a:r>
            <a:r>
              <a:rPr lang="en-US" sz="3600" kern="100" dirty="0">
                <a:latin typeface="Calibri" panose="020F0502020204030204" pitchFamily="34" charset="0"/>
                <a:ea typeface="Calibri" panose="020F0502020204030204" pitchFamily="34" charset="0"/>
                <a:cs typeface="Arial" panose="020B0604020202020204" pitchFamily="34" charset="0"/>
              </a:rPr>
              <a:t>P</a:t>
            </a:r>
            <a:r>
              <a:rPr lang="en-US" sz="3600" kern="100" dirty="0">
                <a:effectLst/>
                <a:latin typeface="Calibri" panose="020F0502020204030204" pitchFamily="34" charset="0"/>
                <a:ea typeface="Calibri" panose="020F0502020204030204" pitchFamily="34" charset="0"/>
                <a:cs typeface="Arial" panose="020B0604020202020204" pitchFamily="34" charset="0"/>
              </a:rPr>
              <a:t>rompts </a:t>
            </a:r>
            <a:br>
              <a:rPr lang="en-GB" sz="3600" kern="1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2" name="Content Placeholder 1">
            <a:extLst>
              <a:ext uri="{FF2B5EF4-FFF2-40B4-BE49-F238E27FC236}">
                <a16:creationId xmlns:a16="http://schemas.microsoft.com/office/drawing/2014/main" id="{1C65A429-0764-F729-07D5-13A9077750DF}"/>
              </a:ext>
            </a:extLst>
          </p:cNvPr>
          <p:cNvSpPr>
            <a:spLocks noGrp="1"/>
          </p:cNvSpPr>
          <p:nvPr>
            <p:ph idx="1"/>
          </p:nvPr>
        </p:nvSpPr>
        <p:spPr/>
        <p:txBody>
          <a:bodyPr/>
          <a:lstStyle/>
          <a:p>
            <a:r>
              <a:rPr lang="en-GB" dirty="0"/>
              <a:t>Fortnightly in the </a:t>
            </a:r>
            <a:r>
              <a:rPr lang="en-GB"/>
              <a:t>Independent Phase </a:t>
            </a:r>
            <a:endParaRPr lang="en-GB" dirty="0"/>
          </a:p>
          <a:p>
            <a:r>
              <a:rPr lang="en-GB" dirty="0"/>
              <a:t>Connected to a curriculum strand</a:t>
            </a:r>
          </a:p>
        </p:txBody>
      </p:sp>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23</a:t>
            </a:fld>
            <a:endParaRPr lang="en-GB" altLang="en-US"/>
          </a:p>
        </p:txBody>
      </p:sp>
      <p:pic>
        <p:nvPicPr>
          <p:cNvPr id="6" name="Picture 5">
            <a:extLst>
              <a:ext uri="{FF2B5EF4-FFF2-40B4-BE49-F238E27FC236}">
                <a16:creationId xmlns:a16="http://schemas.microsoft.com/office/drawing/2014/main" id="{4CE88CB1-D03D-8A56-53A4-AF0766627483}"/>
              </a:ext>
            </a:extLst>
          </p:cNvPr>
          <p:cNvPicPr>
            <a:picLocks noChangeAspect="1"/>
          </p:cNvPicPr>
          <p:nvPr/>
        </p:nvPicPr>
        <p:blipFill>
          <a:blip r:embed="rId3"/>
          <a:stretch>
            <a:fillRect/>
          </a:stretch>
        </p:blipFill>
        <p:spPr>
          <a:xfrm>
            <a:off x="6672064" y="1916832"/>
            <a:ext cx="4388076" cy="4305521"/>
          </a:xfrm>
          <a:prstGeom prst="rect">
            <a:avLst/>
          </a:prstGeom>
        </p:spPr>
      </p:pic>
    </p:spTree>
    <p:extLst>
      <p:ext uri="{BB962C8B-B14F-4D97-AF65-F5344CB8AC3E}">
        <p14:creationId xmlns:p14="http://schemas.microsoft.com/office/powerpoint/2010/main" val="4996259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F24B4-96E4-8575-15E6-06D327527CAF}"/>
              </a:ext>
            </a:extLst>
          </p:cNvPr>
          <p:cNvPicPr>
            <a:picLocks noChangeAspect="1"/>
          </p:cNvPicPr>
          <p:nvPr/>
        </p:nvPicPr>
        <p:blipFill>
          <a:blip r:embed="rId3"/>
          <a:stretch>
            <a:fillRect/>
          </a:stretch>
        </p:blipFill>
        <p:spPr>
          <a:xfrm>
            <a:off x="551384" y="-48804"/>
            <a:ext cx="4968552" cy="6618556"/>
          </a:xfrm>
          <a:prstGeom prst="rect">
            <a:avLst/>
          </a:prstGeom>
        </p:spPr>
      </p:pic>
      <p:pic>
        <p:nvPicPr>
          <p:cNvPr id="8" name="Picture 7">
            <a:extLst>
              <a:ext uri="{FF2B5EF4-FFF2-40B4-BE49-F238E27FC236}">
                <a16:creationId xmlns:a16="http://schemas.microsoft.com/office/drawing/2014/main" id="{0C3372E7-DEAF-C6F1-FFE3-CA9B6495EA20}"/>
              </a:ext>
            </a:extLst>
          </p:cNvPr>
          <p:cNvPicPr>
            <a:picLocks noChangeAspect="1"/>
          </p:cNvPicPr>
          <p:nvPr/>
        </p:nvPicPr>
        <p:blipFill>
          <a:blip r:embed="rId4"/>
          <a:stretch>
            <a:fillRect/>
          </a:stretch>
        </p:blipFill>
        <p:spPr>
          <a:xfrm>
            <a:off x="5899279" y="171314"/>
            <a:ext cx="6257509" cy="6210014"/>
          </a:xfrm>
          <a:prstGeom prst="rect">
            <a:avLst/>
          </a:prstGeom>
        </p:spPr>
      </p:pic>
      <p:sp>
        <p:nvSpPr>
          <p:cNvPr id="9" name="TextBox 8">
            <a:extLst>
              <a:ext uri="{FF2B5EF4-FFF2-40B4-BE49-F238E27FC236}">
                <a16:creationId xmlns:a16="http://schemas.microsoft.com/office/drawing/2014/main" id="{480DC7DB-8200-499B-B4FE-6312C424565A}"/>
              </a:ext>
            </a:extLst>
          </p:cNvPr>
          <p:cNvSpPr txBox="1"/>
          <p:nvPr/>
        </p:nvSpPr>
        <p:spPr>
          <a:xfrm>
            <a:off x="983432" y="3573016"/>
            <a:ext cx="1061509" cy="400110"/>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mn-lt"/>
              </a:rPr>
              <a:t>Generic</a:t>
            </a:r>
          </a:p>
        </p:txBody>
      </p:sp>
      <p:sp>
        <p:nvSpPr>
          <p:cNvPr id="10" name="TextBox 9">
            <a:extLst>
              <a:ext uri="{FF2B5EF4-FFF2-40B4-BE49-F238E27FC236}">
                <a16:creationId xmlns:a16="http://schemas.microsoft.com/office/drawing/2014/main" id="{C076D959-4296-52FC-3CEC-DCFE459D6529}"/>
              </a:ext>
            </a:extLst>
          </p:cNvPr>
          <p:cNvSpPr txBox="1"/>
          <p:nvPr/>
        </p:nvSpPr>
        <p:spPr>
          <a:xfrm>
            <a:off x="3719736" y="5805264"/>
            <a:ext cx="2002471" cy="400110"/>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mn-lt"/>
              </a:rPr>
              <a:t>Subject-specific</a:t>
            </a:r>
          </a:p>
        </p:txBody>
      </p:sp>
      <p:sp>
        <p:nvSpPr>
          <p:cNvPr id="11" name="TextBox 10">
            <a:extLst>
              <a:ext uri="{FF2B5EF4-FFF2-40B4-BE49-F238E27FC236}">
                <a16:creationId xmlns:a16="http://schemas.microsoft.com/office/drawing/2014/main" id="{F81508C0-F452-D3BE-8E35-350DFA333710}"/>
              </a:ext>
            </a:extLst>
          </p:cNvPr>
          <p:cNvSpPr txBox="1"/>
          <p:nvPr/>
        </p:nvSpPr>
        <p:spPr>
          <a:xfrm>
            <a:off x="8472264" y="1340768"/>
            <a:ext cx="1611339" cy="400110"/>
          </a:xfrm>
          <a:prstGeom prst="rect">
            <a:avLst/>
          </a:prstGeom>
          <a:solidFill>
            <a:schemeClr val="accent6">
              <a:lumMod val="40000"/>
              <a:lumOff val="60000"/>
            </a:schemeClr>
          </a:solidFill>
        </p:spPr>
        <p:txBody>
          <a:bodyPr wrap="none" rtlCol="0">
            <a:spAutoFit/>
          </a:bodyPr>
          <a:lstStyle/>
          <a:p>
            <a:r>
              <a:rPr lang="en-GB" dirty="0">
                <a:solidFill>
                  <a:schemeClr val="tx2"/>
                </a:solidFill>
                <a:latin typeface="+mn-lt"/>
              </a:rPr>
              <a:t>Personalised</a:t>
            </a:r>
          </a:p>
        </p:txBody>
      </p:sp>
      <p:sp>
        <p:nvSpPr>
          <p:cNvPr id="12" name="TextBox 11">
            <a:extLst>
              <a:ext uri="{FF2B5EF4-FFF2-40B4-BE49-F238E27FC236}">
                <a16:creationId xmlns:a16="http://schemas.microsoft.com/office/drawing/2014/main" id="{48CC2C0F-EB5D-A2A6-695D-A97A5D81602A}"/>
              </a:ext>
            </a:extLst>
          </p:cNvPr>
          <p:cNvSpPr txBox="1"/>
          <p:nvPr/>
        </p:nvSpPr>
        <p:spPr>
          <a:xfrm>
            <a:off x="9552384" y="5589240"/>
            <a:ext cx="667170" cy="400110"/>
          </a:xfrm>
          <a:prstGeom prst="rect">
            <a:avLst/>
          </a:prstGeom>
          <a:solidFill>
            <a:srgbClr val="FFC000"/>
          </a:solidFill>
        </p:spPr>
        <p:txBody>
          <a:bodyPr wrap="none" rtlCol="0">
            <a:spAutoFit/>
          </a:bodyPr>
          <a:lstStyle/>
          <a:p>
            <a:r>
              <a:rPr lang="en-GB" dirty="0">
                <a:solidFill>
                  <a:schemeClr val="tx2"/>
                </a:solidFill>
                <a:latin typeface="+mn-lt"/>
              </a:rPr>
              <a:t>CCF</a:t>
            </a: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AC4D2D-D0FC-6CC1-F20A-E4E92F3174B0}"/>
              </a:ext>
            </a:extLst>
          </p:cNvPr>
          <p:cNvPicPr>
            <a:picLocks noChangeAspect="1"/>
          </p:cNvPicPr>
          <p:nvPr/>
        </p:nvPicPr>
        <p:blipFill>
          <a:blip r:embed="rId3"/>
          <a:stretch>
            <a:fillRect/>
          </a:stretch>
        </p:blipFill>
        <p:spPr>
          <a:xfrm>
            <a:off x="418673" y="2132856"/>
            <a:ext cx="11039246" cy="2520279"/>
          </a:xfrm>
          <a:prstGeom prst="rect">
            <a:avLst/>
          </a:prstGeom>
        </p:spPr>
      </p:pic>
    </p:spTree>
    <p:extLst>
      <p:ext uri="{BB962C8B-B14F-4D97-AF65-F5344CB8AC3E}">
        <p14:creationId xmlns:p14="http://schemas.microsoft.com/office/powerpoint/2010/main" val="403191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0F670-6819-961E-62CC-F9251E448774}"/>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00000000-1234-1234-1234-123412341234}" type="slidenum">
              <a:rPr lang="en-US" smtClean="0"/>
              <a:pPr>
                <a:spcAft>
                  <a:spcPts val="600"/>
                </a:spcAft>
              </a:pPr>
              <a:t>26</a:t>
            </a:fld>
            <a:endParaRPr lang="en-US"/>
          </a:p>
        </p:txBody>
      </p:sp>
      <p:pic>
        <p:nvPicPr>
          <p:cNvPr id="6" name="Picture 5" descr="An arrow hitting a bull's eye target">
            <a:extLst>
              <a:ext uri="{FF2B5EF4-FFF2-40B4-BE49-F238E27FC236}">
                <a16:creationId xmlns:a16="http://schemas.microsoft.com/office/drawing/2014/main" id="{643EDD25-C307-3958-F44A-658E2BDF7002}"/>
              </a:ext>
            </a:extLst>
          </p:cNvPr>
          <p:cNvPicPr>
            <a:picLocks noChangeAspect="1"/>
          </p:cNvPicPr>
          <p:nvPr/>
        </p:nvPicPr>
        <p:blipFill>
          <a:blip r:embed="rId2"/>
          <a:srcRect t="26667" b="26875"/>
          <a:stretch/>
        </p:blipFill>
        <p:spPr>
          <a:xfrm>
            <a:off x="20" y="10"/>
            <a:ext cx="12191980" cy="5664194"/>
          </a:xfrm>
          <a:prstGeom prst="rect">
            <a:avLst/>
          </a:prstGeom>
          <a:noFill/>
          <a:ln>
            <a:noFill/>
          </a:ln>
        </p:spPr>
      </p:pic>
      <p:sp>
        <p:nvSpPr>
          <p:cNvPr id="3" name="Title 2">
            <a:extLst>
              <a:ext uri="{FF2B5EF4-FFF2-40B4-BE49-F238E27FC236}">
                <a16:creationId xmlns:a16="http://schemas.microsoft.com/office/drawing/2014/main" id="{D562BA7A-1786-5E4E-E78B-9D60283590B6}"/>
              </a:ext>
            </a:extLst>
          </p:cNvPr>
          <p:cNvSpPr>
            <a:spLocks noGrp="1"/>
          </p:cNvSpPr>
          <p:nvPr>
            <p:ph type="title"/>
          </p:nvPr>
        </p:nvSpPr>
        <p:spPr>
          <a:xfrm>
            <a:off x="335360" y="5785870"/>
            <a:ext cx="11425269" cy="955498"/>
          </a:xfrm>
        </p:spPr>
        <p:txBody>
          <a:bodyPr wrap="square" anchor="t">
            <a:normAutofit/>
          </a:bodyPr>
          <a:lstStyle/>
          <a:p>
            <a:r>
              <a:rPr lang="en-GB" dirty="0"/>
              <a:t>Target Setting</a:t>
            </a:r>
          </a:p>
        </p:txBody>
      </p:sp>
    </p:spTree>
    <p:extLst>
      <p:ext uri="{BB962C8B-B14F-4D97-AF65-F5344CB8AC3E}">
        <p14:creationId xmlns:p14="http://schemas.microsoft.com/office/powerpoint/2010/main" val="370685242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373ED2-D526-11DC-4634-BBD1E3DC1233}"/>
              </a:ext>
            </a:extLst>
          </p:cNvPr>
          <p:cNvGraphicFramePr>
            <a:graphicFrameLocks noGrp="1"/>
          </p:cNvGraphicFramePr>
          <p:nvPr>
            <p:ph idx="1"/>
          </p:nvPr>
        </p:nvGraphicFramePr>
        <p:xfrm>
          <a:off x="39767" y="7775"/>
          <a:ext cx="12103847" cy="6814641"/>
        </p:xfrm>
        <a:graphic>
          <a:graphicData uri="http://schemas.openxmlformats.org/drawingml/2006/table">
            <a:tbl>
              <a:tblPr firstRow="1" bandRow="1">
                <a:tableStyleId>{5C22544A-7EE6-4342-B048-85BDC9FD1C3A}</a:tableStyleId>
              </a:tblPr>
              <a:tblGrid>
                <a:gridCol w="1796142">
                  <a:extLst>
                    <a:ext uri="{9D8B030D-6E8A-4147-A177-3AD203B41FA5}">
                      <a16:colId xmlns:a16="http://schemas.microsoft.com/office/drawing/2014/main" val="2202903024"/>
                    </a:ext>
                  </a:extLst>
                </a:gridCol>
                <a:gridCol w="3412671">
                  <a:extLst>
                    <a:ext uri="{9D8B030D-6E8A-4147-A177-3AD203B41FA5}">
                      <a16:colId xmlns:a16="http://schemas.microsoft.com/office/drawing/2014/main" val="224539642"/>
                    </a:ext>
                  </a:extLst>
                </a:gridCol>
                <a:gridCol w="4637314">
                  <a:extLst>
                    <a:ext uri="{9D8B030D-6E8A-4147-A177-3AD203B41FA5}">
                      <a16:colId xmlns:a16="http://schemas.microsoft.com/office/drawing/2014/main" val="2417679752"/>
                    </a:ext>
                  </a:extLst>
                </a:gridCol>
                <a:gridCol w="2257720">
                  <a:extLst>
                    <a:ext uri="{9D8B030D-6E8A-4147-A177-3AD203B41FA5}">
                      <a16:colId xmlns:a16="http://schemas.microsoft.com/office/drawing/2014/main" val="3494508588"/>
                    </a:ext>
                  </a:extLst>
                </a:gridCol>
              </a:tblGrid>
              <a:tr h="1208314">
                <a:tc>
                  <a:txBody>
                    <a:bodyPr/>
                    <a:lstStyle/>
                    <a:p>
                      <a:r>
                        <a:rPr lang="en-GB" sz="1600" b="1" dirty="0"/>
                        <a:t>ITE Curriculum Strand</a:t>
                      </a:r>
                    </a:p>
                  </a:txBody>
                  <a:tcPr/>
                </a:tc>
                <a:tc>
                  <a:txBody>
                    <a:bodyPr/>
                    <a:lstStyle/>
                    <a:p>
                      <a:r>
                        <a:rPr lang="en-GB" sz="1600" u="sng" dirty="0"/>
                        <a:t>Target</a:t>
                      </a:r>
                    </a:p>
                    <a:p>
                      <a:r>
                        <a:rPr lang="en-GB" sz="1600" dirty="0"/>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t>Strategy</a:t>
                      </a:r>
                    </a:p>
                    <a:p>
                      <a:r>
                        <a:rPr lang="en-GB" sz="1600" dirty="0"/>
                        <a:t>(What </a:t>
                      </a:r>
                      <a:r>
                        <a:rPr lang="en-GB" sz="1600" u="sng" dirty="0"/>
                        <a:t>actions</a:t>
                      </a:r>
                      <a:r>
                        <a:rPr lang="en-GB" sz="1600" dirty="0"/>
                        <a:t>/tasks will enable them to achieve the target?)</a:t>
                      </a:r>
                    </a:p>
                  </a:txBody>
                  <a:tcPr/>
                </a:tc>
                <a:tc>
                  <a:txBody>
                    <a:bodyPr/>
                    <a:lstStyle/>
                    <a:p>
                      <a:r>
                        <a:rPr lang="en-GB" sz="1600" u="sng" dirty="0"/>
                        <a:t>Progress</a:t>
                      </a:r>
                      <a:r>
                        <a:rPr lang="en-GB" sz="1600" dirty="0"/>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879627">
                <a:tc>
                  <a:txBody>
                    <a:bodyPr/>
                    <a:lstStyle/>
                    <a:p>
                      <a:r>
                        <a:rPr lang="en-GB" sz="1600" dirty="0"/>
                        <a:t>Professional Behaviours &amp; Teacher Wellbeing</a:t>
                      </a:r>
                    </a:p>
                  </a:txBody>
                  <a:tcPr/>
                </a:tc>
                <a:tc>
                  <a:txBody>
                    <a:bodyPr/>
                    <a:lstStyle/>
                    <a:p>
                      <a:r>
                        <a:rPr lang="en-GB" sz="1600" dirty="0"/>
                        <a:t>Build your presence as a teacher around the school </a:t>
                      </a:r>
                      <a:r>
                        <a:rPr lang="en-GB" sz="1600" b="1" dirty="0"/>
                        <a:t>[SKILL; medium-term) </a:t>
                      </a:r>
                    </a:p>
                  </a:txBody>
                  <a:tcPr/>
                </a:tc>
                <a:tc>
                  <a:txBody>
                    <a:bodyPr/>
                    <a:lstStyle/>
                    <a:p>
                      <a:r>
                        <a:rPr lang="en-GB" sz="1600" dirty="0"/>
                        <a:t>Read the school policies on behaviour moving around the school site; shadow a teacher on duty; talk to students outside of the classroom  SO THAT the trainee builds their teacher presence beyond the c/room.  </a:t>
                      </a:r>
                    </a:p>
                  </a:txBody>
                  <a:tcPr/>
                </a:tc>
                <a:tc>
                  <a:txBody>
                    <a:bodyPr/>
                    <a:lstStyle/>
                    <a:p>
                      <a:r>
                        <a:rPr lang="en-GB" sz="1600" dirty="0"/>
                        <a:t>Trainee regularly shadows a duty; they feel more confident in their role; they've started to build relationships outside of the c/room</a:t>
                      </a:r>
                    </a:p>
                  </a:txBody>
                  <a:tcPr/>
                </a:tc>
                <a:extLst>
                  <a:ext uri="{0D108BD9-81ED-4DB2-BD59-A6C34878D82A}">
                    <a16:rowId xmlns:a16="http://schemas.microsoft.com/office/drawing/2014/main" val="4169846586"/>
                  </a:ext>
                </a:extLst>
              </a:tr>
              <a:tr h="879627">
                <a:tc>
                  <a:txBody>
                    <a:bodyPr/>
                    <a:lstStyle/>
                    <a:p>
                      <a:r>
                        <a:rPr lang="en-GB" sz="1600" dirty="0"/>
                        <a:t>High Expectations &amp; Managing Behaviours</a:t>
                      </a:r>
                    </a:p>
                  </a:txBody>
                  <a:tcPr/>
                </a:tc>
                <a:tc>
                  <a:txBody>
                    <a:bodyPr/>
                    <a:lstStyle/>
                    <a:p>
                      <a:r>
                        <a:rPr lang="en-GB" sz="1600" dirty="0"/>
                        <a:t>Develop a range of strategies in the classroom to engage and motivate students </a:t>
                      </a:r>
                      <a:r>
                        <a:rPr lang="en-GB" sz="1600" b="1" dirty="0"/>
                        <a:t>[SKILL; long-term]</a:t>
                      </a:r>
                    </a:p>
                  </a:txBody>
                  <a:tcPr/>
                </a:tc>
                <a:tc>
                  <a:txBody>
                    <a:bodyPr/>
                    <a:lstStyle/>
                    <a:p>
                      <a:r>
                        <a:rPr lang="en-GB" sz="1600" dirty="0"/>
                        <a:t>Observe teacher X and note how they use non-verbal cues and waiting for silence. Practice different ways of doing this (e.g. hand up/counting down) SO THAT...</a:t>
                      </a:r>
                    </a:p>
                  </a:txBody>
                  <a:tcPr/>
                </a:tc>
                <a:tc>
                  <a:txBody>
                    <a:bodyPr/>
                    <a:lstStyle/>
                    <a:p>
                      <a:endParaRPr lang="en-GB" sz="1600" dirty="0"/>
                    </a:p>
                  </a:txBody>
                  <a:tcPr/>
                </a:tc>
                <a:extLst>
                  <a:ext uri="{0D108BD9-81ED-4DB2-BD59-A6C34878D82A}">
                    <a16:rowId xmlns:a16="http://schemas.microsoft.com/office/drawing/2014/main" val="2281783399"/>
                  </a:ext>
                </a:extLst>
              </a:tr>
              <a:tr h="879627">
                <a:tc>
                  <a:txBody>
                    <a:bodyPr/>
                    <a:lstStyle/>
                    <a:p>
                      <a:r>
                        <a:rPr lang="en-GB" sz="1600" dirty="0"/>
                        <a:t>Subject &amp; Curriculum Knowledge</a:t>
                      </a:r>
                    </a:p>
                  </a:txBody>
                  <a:tcPr/>
                </a:tc>
                <a:tc>
                  <a:txBody>
                    <a:bodyPr/>
                    <a:lstStyle/>
                    <a:p>
                      <a:r>
                        <a:rPr lang="en-GB" sz="1600" dirty="0"/>
                        <a:t>Build subject knowledge of topic X </a:t>
                      </a:r>
                      <a:r>
                        <a:rPr lang="en-GB" sz="1600" b="1" dirty="0"/>
                        <a:t>[KNOWLEDGE; short-term]</a:t>
                      </a:r>
                    </a:p>
                  </a:txBody>
                  <a:tcPr/>
                </a:tc>
                <a:tc>
                  <a:txBody>
                    <a:bodyPr/>
                    <a:lstStyle/>
                    <a:p>
                      <a:r>
                        <a:rPr lang="en-GB" sz="1600" dirty="0"/>
                        <a:t>Attend subject association CPD on topic X SO THAT...</a:t>
                      </a:r>
                    </a:p>
                  </a:txBody>
                  <a:tcPr/>
                </a:tc>
                <a:tc>
                  <a:txBody>
                    <a:bodyPr/>
                    <a:lstStyle/>
                    <a:p>
                      <a:endParaRPr lang="en-GB" sz="1600" dirty="0"/>
                    </a:p>
                  </a:txBody>
                  <a:tcPr/>
                </a:tc>
                <a:extLst>
                  <a:ext uri="{0D108BD9-81ED-4DB2-BD59-A6C34878D82A}">
                    <a16:rowId xmlns:a16="http://schemas.microsoft.com/office/drawing/2014/main" val="3516607589"/>
                  </a:ext>
                </a:extLst>
              </a:tr>
              <a:tr h="879627">
                <a:tc>
                  <a:txBody>
                    <a:bodyPr/>
                    <a:lstStyle/>
                    <a:p>
                      <a:r>
                        <a:rPr lang="en-GB" sz="1600" dirty="0"/>
                        <a:t>Planning, Teaching &amp; Adapting Practice</a:t>
                      </a:r>
                    </a:p>
                  </a:txBody>
                  <a:tcPr/>
                </a:tc>
                <a:tc>
                  <a:txBody>
                    <a:bodyPr/>
                    <a:lstStyle/>
                    <a:p>
                      <a:r>
                        <a:rPr lang="en-GB" sz="1600" dirty="0"/>
                        <a:t>Refine use of model answers </a:t>
                      </a:r>
                      <a:r>
                        <a:rPr lang="en-GB" sz="1600" b="1" dirty="0"/>
                        <a:t>[SKILL; short-term]</a:t>
                      </a:r>
                    </a:p>
                  </a:txBody>
                  <a:tcPr/>
                </a:tc>
                <a:tc>
                  <a:txBody>
                    <a:bodyPr/>
                    <a:lstStyle/>
                    <a:p>
                      <a:r>
                        <a:rPr lang="en-GB" sz="1600" dirty="0"/>
                        <a:t>Practice writing model answers for an exam question (Grade 9, Grade 7, Grade 5), using exam board training materials SO THAT...</a:t>
                      </a:r>
                    </a:p>
                  </a:txBody>
                  <a:tcPr/>
                </a:tc>
                <a:tc>
                  <a:txBody>
                    <a:bodyPr/>
                    <a:lstStyle/>
                    <a:p>
                      <a:endParaRPr lang="en-GB" sz="1600" dirty="0"/>
                    </a:p>
                  </a:txBody>
                  <a:tcPr/>
                </a:tc>
                <a:extLst>
                  <a:ext uri="{0D108BD9-81ED-4DB2-BD59-A6C34878D82A}">
                    <a16:rowId xmlns:a16="http://schemas.microsoft.com/office/drawing/2014/main" val="602568413"/>
                  </a:ext>
                </a:extLst>
              </a:tr>
              <a:tr h="879627">
                <a:tc>
                  <a:txBody>
                    <a:bodyPr/>
                    <a:lstStyle/>
                    <a:p>
                      <a:r>
                        <a:rPr lang="en-GB" sz="1600" dirty="0"/>
                        <a:t>Progress, Outcomes &amp; Assessment</a:t>
                      </a:r>
                    </a:p>
                  </a:txBody>
                  <a:tcPr/>
                </a:tc>
                <a:tc>
                  <a:txBody>
                    <a:bodyPr/>
                    <a:lstStyle/>
                    <a:p>
                      <a:r>
                        <a:rPr lang="en-GB" sz="1600" dirty="0"/>
                        <a:t>Understand how the mark scheme is applied for an exam. </a:t>
                      </a:r>
                      <a:r>
                        <a:rPr lang="en-GB" sz="1600" b="1" dirty="0"/>
                        <a:t>[KNOWLEDGE &amp; SKILL; short-term]</a:t>
                      </a:r>
                    </a:p>
                  </a:txBody>
                  <a:tcPr/>
                </a:tc>
                <a:tc>
                  <a:txBody>
                    <a:bodyPr/>
                    <a:lstStyle/>
                    <a:p>
                      <a:r>
                        <a:rPr lang="en-GB" sz="1600" dirty="0"/>
                        <a:t>Co-mark a set of mock exam responses, using the exam mark scheme SO THAT...</a:t>
                      </a:r>
                    </a:p>
                  </a:txBody>
                  <a:tcPr/>
                </a:tc>
                <a:tc>
                  <a:txBody>
                    <a:bodyPr/>
                    <a:lstStyle/>
                    <a:p>
                      <a:endParaRPr lang="en-GB" sz="1600" dirty="0"/>
                    </a:p>
                  </a:txBody>
                  <a:tcPr/>
                </a:tc>
                <a:extLst>
                  <a:ext uri="{0D108BD9-81ED-4DB2-BD59-A6C34878D82A}">
                    <a16:rowId xmlns:a16="http://schemas.microsoft.com/office/drawing/2014/main" val="492052953"/>
                  </a:ext>
                </a:extLst>
              </a:tr>
            </a:tbl>
          </a:graphicData>
        </a:graphic>
      </p:graphicFrame>
      <p:sp>
        <p:nvSpPr>
          <p:cNvPr id="5" name="TextBox 4">
            <a:extLst>
              <a:ext uri="{FF2B5EF4-FFF2-40B4-BE49-F238E27FC236}">
                <a16:creationId xmlns:a16="http://schemas.microsoft.com/office/drawing/2014/main" id="{677F9304-9D7B-6A08-3500-68A7BB434ECD}"/>
              </a:ext>
            </a:extLst>
          </p:cNvPr>
          <p:cNvSpPr txBox="1"/>
          <p:nvPr/>
        </p:nvSpPr>
        <p:spPr>
          <a:xfrm>
            <a:off x="10016774" y="3069590"/>
            <a:ext cx="1919537" cy="3785652"/>
          </a:xfrm>
          <a:prstGeom prst="rect">
            <a:avLst/>
          </a:prstGeom>
          <a:solidFill>
            <a:srgbClr val="FFFF00"/>
          </a:solidFill>
        </p:spPr>
        <p:txBody>
          <a:bodyPr wrap="square" rtlCol="0">
            <a:spAutoFit/>
          </a:bodyPr>
          <a:lstStyle/>
          <a:p>
            <a:r>
              <a:rPr lang="en-GB" dirty="0"/>
              <a:t>Verbs for targets:</a:t>
            </a:r>
          </a:p>
          <a:p>
            <a:pPr marL="342900" indent="-342900">
              <a:buFont typeface="Arial" panose="020B0604020202020204" pitchFamily="34" charset="0"/>
              <a:buChar char="•"/>
            </a:pPr>
            <a:r>
              <a:rPr lang="en-GB" i="1" dirty="0"/>
              <a:t>Learn</a:t>
            </a:r>
          </a:p>
          <a:p>
            <a:pPr marL="342900" indent="-342900">
              <a:buFont typeface="Arial" panose="020B0604020202020204" pitchFamily="34" charset="0"/>
              <a:buChar char="•"/>
            </a:pPr>
            <a:r>
              <a:rPr lang="en-GB" i="1" dirty="0"/>
              <a:t>Establish</a:t>
            </a:r>
          </a:p>
          <a:p>
            <a:pPr marL="342900" indent="-342900">
              <a:buFont typeface="Arial" panose="020B0604020202020204" pitchFamily="34" charset="0"/>
              <a:buChar char="•"/>
            </a:pPr>
            <a:r>
              <a:rPr lang="en-GB" i="1" dirty="0"/>
              <a:t>Maintain</a:t>
            </a:r>
          </a:p>
          <a:p>
            <a:pPr marL="342900" indent="-342900">
              <a:buFont typeface="Arial" panose="020B0604020202020204" pitchFamily="34" charset="0"/>
              <a:buChar char="•"/>
            </a:pPr>
            <a:r>
              <a:rPr lang="en-GB" i="1" dirty="0"/>
              <a:t>Develop</a:t>
            </a:r>
          </a:p>
          <a:p>
            <a:pPr marL="342900" indent="-342900">
              <a:buFont typeface="Arial" panose="020B0604020202020204" pitchFamily="34" charset="0"/>
              <a:buChar char="•"/>
            </a:pPr>
            <a:r>
              <a:rPr lang="en-GB" i="1" dirty="0"/>
              <a:t>Adapt</a:t>
            </a:r>
          </a:p>
          <a:p>
            <a:pPr marL="342900" indent="-342900">
              <a:buFont typeface="Arial" panose="020B0604020202020204" pitchFamily="34" charset="0"/>
              <a:buChar char="•"/>
            </a:pPr>
            <a:r>
              <a:rPr lang="en-GB" i="1" dirty="0"/>
              <a:t>Refine</a:t>
            </a:r>
          </a:p>
          <a:p>
            <a:pPr marL="342900" indent="-342900">
              <a:buFont typeface="Arial" panose="020B0604020202020204" pitchFamily="34" charset="0"/>
              <a:buChar char="•"/>
            </a:pPr>
            <a:r>
              <a:rPr lang="en-GB" i="1" dirty="0"/>
              <a:t>Embed</a:t>
            </a:r>
          </a:p>
          <a:p>
            <a:pPr marL="342900" indent="-342900">
              <a:buFont typeface="Arial" panose="020B0604020202020204" pitchFamily="34" charset="0"/>
              <a:buChar char="•"/>
            </a:pPr>
            <a:r>
              <a:rPr lang="en-GB" i="1" dirty="0"/>
              <a:t>Respond</a:t>
            </a:r>
          </a:p>
          <a:p>
            <a:pPr marL="342900" indent="-342900">
              <a:buFont typeface="Arial" panose="020B0604020202020204" pitchFamily="34" charset="0"/>
              <a:buChar char="•"/>
            </a:pPr>
            <a:r>
              <a:rPr lang="en-GB" i="1" dirty="0"/>
              <a:t>Ensure </a:t>
            </a:r>
          </a:p>
          <a:p>
            <a:pPr marL="342900" indent="-342900">
              <a:buFont typeface="Arial" panose="020B0604020202020204" pitchFamily="34" charset="0"/>
              <a:buChar char="•"/>
            </a:pPr>
            <a:r>
              <a:rPr lang="en-GB" i="1" dirty="0"/>
              <a:t>Understand</a:t>
            </a:r>
          </a:p>
        </p:txBody>
      </p:sp>
    </p:spTree>
    <p:extLst>
      <p:ext uri="{BB962C8B-B14F-4D97-AF65-F5344CB8AC3E}">
        <p14:creationId xmlns:p14="http://schemas.microsoft.com/office/powerpoint/2010/main" val="41773791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9700-E1B4-4A6E-86CF-D5AB536C361F}"/>
              </a:ext>
            </a:extLst>
          </p:cNvPr>
          <p:cNvSpPr>
            <a:spLocks noGrp="1"/>
          </p:cNvSpPr>
          <p:nvPr>
            <p:ph type="title"/>
          </p:nvPr>
        </p:nvSpPr>
        <p:spPr>
          <a:xfrm>
            <a:off x="576046" y="281827"/>
            <a:ext cx="11040000" cy="828000"/>
          </a:xfrm>
        </p:spPr>
        <p:txBody>
          <a:bodyPr/>
          <a:lstStyle/>
          <a:p>
            <a:r>
              <a:rPr lang="en-US" dirty="0">
                <a:latin typeface="Arial Bold"/>
                <a:cs typeface="Arial Bold"/>
              </a:rPr>
              <a:t>Setting Weekly Targets</a:t>
            </a:r>
            <a:endParaRPr lang="en-US" dirty="0"/>
          </a:p>
        </p:txBody>
      </p:sp>
      <p:sp>
        <p:nvSpPr>
          <p:cNvPr id="4" name="Content Placeholder 3">
            <a:extLst>
              <a:ext uri="{FF2B5EF4-FFF2-40B4-BE49-F238E27FC236}">
                <a16:creationId xmlns:a16="http://schemas.microsoft.com/office/drawing/2014/main" id="{75021D48-A631-AAB7-6CFC-5FA8E69BE041}"/>
              </a:ext>
            </a:extLst>
          </p:cNvPr>
          <p:cNvSpPr>
            <a:spLocks noGrp="1"/>
          </p:cNvSpPr>
          <p:nvPr>
            <p:ph idx="1"/>
          </p:nvPr>
        </p:nvSpPr>
        <p:spPr>
          <a:xfrm>
            <a:off x="576045" y="1425002"/>
            <a:ext cx="4133773" cy="3458431"/>
          </a:xfrm>
        </p:spPr>
        <p:txBody>
          <a:bodyPr>
            <a:normAutofit/>
          </a:bodyPr>
          <a:lstStyle/>
          <a:p>
            <a:pPr marL="0" indent="0">
              <a:buNone/>
            </a:pPr>
            <a:endParaRPr lang="en-US" dirty="0"/>
          </a:p>
          <a:p>
            <a:pPr marL="0" indent="0">
              <a:buNone/>
            </a:pPr>
            <a:r>
              <a:rPr lang="en-US" dirty="0">
                <a:solidFill>
                  <a:srgbClr val="FF0000"/>
                </a:solidFill>
                <a:latin typeface="Arial"/>
                <a:cs typeface="Arial"/>
              </a:rPr>
              <a:t>Targets should address the intended </a:t>
            </a:r>
            <a:r>
              <a:rPr lang="en-US" i="1" dirty="0">
                <a:solidFill>
                  <a:srgbClr val="FF0000"/>
                </a:solidFill>
                <a:latin typeface="Arial"/>
                <a:cs typeface="Arial"/>
              </a:rPr>
              <a:t>learning</a:t>
            </a:r>
            <a:r>
              <a:rPr lang="en-US" dirty="0">
                <a:solidFill>
                  <a:srgbClr val="FF0000"/>
                </a:solidFill>
                <a:latin typeface="Arial"/>
                <a:cs typeface="Arial"/>
              </a:rPr>
              <a:t> of the RPT.</a:t>
            </a:r>
            <a:endParaRPr lang="en-US" dirty="0">
              <a:solidFill>
                <a:srgbClr val="FF0000"/>
              </a:solidFill>
            </a:endParaRPr>
          </a:p>
        </p:txBody>
      </p:sp>
      <p:sp>
        <p:nvSpPr>
          <p:cNvPr id="2" name="Slide Number Placeholder 1">
            <a:extLst>
              <a:ext uri="{FF2B5EF4-FFF2-40B4-BE49-F238E27FC236}">
                <a16:creationId xmlns:a16="http://schemas.microsoft.com/office/drawing/2014/main" id="{C1939675-DF37-E38C-2EA0-7FF7AC79F56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pPr>
                <a:spcAft>
                  <a:spcPts val="0"/>
                </a:spcAft>
              </a:pPr>
              <a:t>28</a:t>
            </a:fld>
            <a:endParaRPr lang="en-US"/>
          </a:p>
        </p:txBody>
      </p:sp>
      <p:sp>
        <p:nvSpPr>
          <p:cNvPr id="5" name="TextBox 4">
            <a:extLst>
              <a:ext uri="{FF2B5EF4-FFF2-40B4-BE49-F238E27FC236}">
                <a16:creationId xmlns:a16="http://schemas.microsoft.com/office/drawing/2014/main" id="{64E8B05C-3AC0-6995-E96D-807E8EF35D4C}"/>
              </a:ext>
            </a:extLst>
          </p:cNvPr>
          <p:cNvSpPr txBox="1"/>
          <p:nvPr/>
        </p:nvSpPr>
        <p:spPr>
          <a:xfrm>
            <a:off x="6151944" y="2438400"/>
            <a:ext cx="3900668"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lphaUcPeriod"/>
            </a:pPr>
            <a:r>
              <a:rPr lang="en-US" sz="2400" i="1" dirty="0">
                <a:highlight>
                  <a:srgbClr val="FFFFFF"/>
                </a:highlight>
                <a:latin typeface="Calibri"/>
              </a:rPr>
              <a:t>Pitching of work for year 7  - clear instructions and chunking of instructions for low-ability class.</a:t>
            </a:r>
            <a:r>
              <a:rPr lang="en-US" sz="2400" i="1" dirty="0">
                <a:highlight>
                  <a:srgbClr val="FFFFFF"/>
                </a:highlight>
                <a:latin typeface="Calibri"/>
                <a:cs typeface="Calibri"/>
              </a:rPr>
              <a:t> </a:t>
            </a:r>
            <a:endParaRPr lang="en-US" sz="2400" i="1"/>
          </a:p>
        </p:txBody>
      </p:sp>
      <p:sp>
        <p:nvSpPr>
          <p:cNvPr id="6" name="TextBox 5">
            <a:extLst>
              <a:ext uri="{FF2B5EF4-FFF2-40B4-BE49-F238E27FC236}">
                <a16:creationId xmlns:a16="http://schemas.microsoft.com/office/drawing/2014/main" id="{AFF2F1F8-9B20-331D-9043-3F93C55ECD76}"/>
              </a:ext>
            </a:extLst>
          </p:cNvPr>
          <p:cNvSpPr txBox="1"/>
          <p:nvPr/>
        </p:nvSpPr>
        <p:spPr>
          <a:xfrm>
            <a:off x="6234503" y="1241412"/>
            <a:ext cx="38524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How might these example targets be improved? </a:t>
            </a:r>
            <a:endParaRPr lang="en-US" dirty="0">
              <a:solidFill>
                <a:schemeClr val="tx2"/>
              </a:solidFill>
              <a:latin typeface="+mn-lt"/>
            </a:endParaRPr>
          </a:p>
        </p:txBody>
      </p:sp>
      <p:sp>
        <p:nvSpPr>
          <p:cNvPr id="7" name="TextBox 6">
            <a:extLst>
              <a:ext uri="{FF2B5EF4-FFF2-40B4-BE49-F238E27FC236}">
                <a16:creationId xmlns:a16="http://schemas.microsoft.com/office/drawing/2014/main" id="{395A21C1-1F70-8C96-276F-B1449C08CDC2}"/>
              </a:ext>
            </a:extLst>
          </p:cNvPr>
          <p:cNvSpPr txBox="1"/>
          <p:nvPr/>
        </p:nvSpPr>
        <p:spPr>
          <a:xfrm>
            <a:off x="6090595" y="4601367"/>
            <a:ext cx="4508337" cy="1015663"/>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B. Assign approximate timings to each lesson activity, so that things don't over run.  Use a timer to help.  </a:t>
            </a:r>
            <a:endParaRPr lang="en-US" i="1" dirty="0">
              <a:solidFill>
                <a:schemeClr val="tx2"/>
              </a:solidFill>
              <a:latin typeface="+mn-lt"/>
            </a:endParaRPr>
          </a:p>
        </p:txBody>
      </p:sp>
    </p:spTree>
    <p:extLst>
      <p:ext uri="{BB962C8B-B14F-4D97-AF65-F5344CB8AC3E}">
        <p14:creationId xmlns:p14="http://schemas.microsoft.com/office/powerpoint/2010/main" val="739660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rectangular box with black text&#10;&#10;Description automatically generated">
            <a:extLst>
              <a:ext uri="{FF2B5EF4-FFF2-40B4-BE49-F238E27FC236}">
                <a16:creationId xmlns:a16="http://schemas.microsoft.com/office/drawing/2014/main" id="{8E2058FF-5F73-0B23-CADF-12D583B33DE0}"/>
              </a:ext>
            </a:extLst>
          </p:cNvPr>
          <p:cNvPicPr>
            <a:picLocks noGrp="1" noChangeAspect="1"/>
          </p:cNvPicPr>
          <p:nvPr>
            <p:ph idx="1"/>
          </p:nvPr>
        </p:nvPicPr>
        <p:blipFill>
          <a:blip r:embed="rId3"/>
          <a:stretch>
            <a:fillRect/>
          </a:stretch>
        </p:blipFill>
        <p:spPr>
          <a:xfrm>
            <a:off x="611270" y="1540750"/>
            <a:ext cx="11075652" cy="4095037"/>
          </a:xfrm>
          <a:noFill/>
        </p:spPr>
      </p:pic>
      <p:sp>
        <p:nvSpPr>
          <p:cNvPr id="3" name="Slide Number Placeholder 2">
            <a:extLst>
              <a:ext uri="{FF2B5EF4-FFF2-40B4-BE49-F238E27FC236}">
                <a16:creationId xmlns:a16="http://schemas.microsoft.com/office/drawing/2014/main" id="{AE889565-5A33-7355-79A6-C658E9903F3A}"/>
              </a:ext>
            </a:extLst>
          </p:cNvPr>
          <p:cNvSpPr>
            <a:spLocks noGrp="1"/>
          </p:cNvSpPr>
          <p:nvPr>
            <p:ph type="sldNum" sz="quarter" idx="12"/>
          </p:nvPr>
        </p:nvSpPr>
        <p:spPr>
          <a:xfrm>
            <a:off x="8763000" y="381000"/>
            <a:ext cx="2743200" cy="365125"/>
          </a:xfrm>
          <a:prstGeom prst="rect">
            <a:avLst/>
          </a:prstGeom>
        </p:spPr>
        <p:txBody>
          <a:bodyPr vert="horz" wrap="square" lIns="91440" tIns="45720" rIns="91440" bIns="45720" rtlCol="0" anchor="ctr">
            <a:normAutofit/>
          </a:bodyP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600"/>
              </a:spcAft>
            </a:pPr>
            <a:fld id="{DCF6A46F-80AB-49F3-8C7E-9717ED945456}" type="slidenum">
              <a:rPr lang="en-GB" altLang="en-US" smtClean="0"/>
              <a:pPr>
                <a:spcAft>
                  <a:spcPts val="600"/>
                </a:spcAft>
              </a:pPr>
              <a:t>29</a:t>
            </a:fld>
            <a:endParaRPr lang="en-GB" altLang="en-US"/>
          </a:p>
        </p:txBody>
      </p:sp>
    </p:spTree>
    <p:extLst>
      <p:ext uri="{BB962C8B-B14F-4D97-AF65-F5344CB8AC3E}">
        <p14:creationId xmlns:p14="http://schemas.microsoft.com/office/powerpoint/2010/main" val="10252353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A9FFB-53A5-1C83-8489-8F99F7AE5C9C}"/>
              </a:ext>
            </a:extLst>
          </p:cNvPr>
          <p:cNvSpPr>
            <a:spLocks noGrp="1"/>
          </p:cNvSpPr>
          <p:nvPr>
            <p:ph type="title"/>
          </p:nvPr>
        </p:nvSpPr>
        <p:spPr/>
        <p:txBody>
          <a:bodyPr/>
          <a:lstStyle/>
          <a:p>
            <a:r>
              <a:rPr lang="en-GB" dirty="0"/>
              <a:t>Welcome &amp; Programme Updates</a:t>
            </a:r>
          </a:p>
        </p:txBody>
      </p:sp>
      <p:sp>
        <p:nvSpPr>
          <p:cNvPr id="5" name="Content Placeholder 4">
            <a:extLst>
              <a:ext uri="{FF2B5EF4-FFF2-40B4-BE49-F238E27FC236}">
                <a16:creationId xmlns:a16="http://schemas.microsoft.com/office/drawing/2014/main" id="{25AEF492-EB23-8510-8AF6-1E08E7E69E7A}"/>
              </a:ext>
            </a:extLst>
          </p:cNvPr>
          <p:cNvSpPr>
            <a:spLocks noGrp="1"/>
          </p:cNvSpPr>
          <p:nvPr>
            <p:ph idx="1"/>
          </p:nvPr>
        </p:nvSpPr>
        <p:spPr/>
        <p:txBody>
          <a:bodyPr/>
          <a:lstStyle/>
          <a:p>
            <a:pPr marL="0" indent="0">
              <a:buNone/>
            </a:pPr>
            <a:r>
              <a:rPr lang="en-US" altLang="en-US" sz="2200" u="sng" dirty="0"/>
              <a:t>Staffing</a:t>
            </a:r>
          </a:p>
          <a:p>
            <a:r>
              <a:rPr lang="en-US" altLang="en-US" sz="2200" dirty="0"/>
              <a:t>Margie Choi - </a:t>
            </a:r>
            <a:r>
              <a:rPr lang="en-US" altLang="en-US" sz="2200" b="1" dirty="0"/>
              <a:t>administrator</a:t>
            </a:r>
          </a:p>
          <a:p>
            <a:pPr lvl="1"/>
            <a:r>
              <a:rPr lang="en-US" altLang="en-US" sz="2200" dirty="0">
                <a:hlinkClick r:id="rId2"/>
              </a:rPr>
              <a:t>pgcesecondary@reading.ac.uk</a:t>
            </a:r>
            <a:r>
              <a:rPr lang="en-US" altLang="en-US" sz="2200" dirty="0"/>
              <a:t> </a:t>
            </a:r>
          </a:p>
          <a:p>
            <a:r>
              <a:rPr lang="en-US" altLang="en-US" sz="2200" b="1" dirty="0"/>
              <a:t>Head of School</a:t>
            </a:r>
            <a:r>
              <a:rPr lang="en-US" altLang="en-US" sz="2200" dirty="0"/>
              <a:t>: Dr Sarah Marston </a:t>
            </a:r>
          </a:p>
          <a:p>
            <a:r>
              <a:rPr lang="en-US" altLang="en-US" sz="2200" b="1" dirty="0"/>
              <a:t>Director of Teaching and Learning</a:t>
            </a:r>
            <a:r>
              <a:rPr lang="en-US" altLang="en-US" sz="2200" dirty="0"/>
              <a:t>: Dr Jo Anna Reed-Johnson</a:t>
            </a:r>
          </a:p>
          <a:p>
            <a:r>
              <a:rPr lang="en-US" altLang="en-US" sz="2200" b="1" dirty="0"/>
              <a:t>Head of ITT</a:t>
            </a:r>
            <a:r>
              <a:rPr lang="en-US" altLang="en-US" sz="2200" dirty="0"/>
              <a:t>: Dr Catherine Foley</a:t>
            </a:r>
          </a:p>
          <a:p>
            <a:r>
              <a:rPr lang="en-US" altLang="en-US" sz="2200" b="1" dirty="0"/>
              <a:t>Director of Secondary</a:t>
            </a:r>
            <a:r>
              <a:rPr lang="en-US" altLang="en-US" sz="2200" dirty="0"/>
              <a:t>: Will Bailey-Watson</a:t>
            </a:r>
          </a:p>
          <a:p>
            <a:endParaRPr lang="en-GB" dirty="0"/>
          </a:p>
        </p:txBody>
      </p:sp>
    </p:spTree>
    <p:extLst>
      <p:ext uri="{BB962C8B-B14F-4D97-AF65-F5344CB8AC3E}">
        <p14:creationId xmlns:p14="http://schemas.microsoft.com/office/powerpoint/2010/main" val="22062322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C43E5-9EFB-9681-3254-82D820B321D4}"/>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4CC30651-72E1-FDED-E014-C850DB064C45}"/>
              </a:ext>
            </a:extLst>
          </p:cNvPr>
          <p:cNvSpPr>
            <a:spLocks noGrp="1"/>
          </p:cNvSpPr>
          <p:nvPr>
            <p:ph type="sldNum" sz="quarter" idx="10"/>
          </p:nvPr>
        </p:nvSpPr>
        <p:spPr/>
        <p:txBody>
          <a:bodyPr/>
          <a:lstStyle/>
          <a:p>
            <a:fld id="{DCF6A46F-80AB-49F3-8C7E-9717ED945456}" type="slidenum">
              <a:rPr lang="en-GB" altLang="en-US" smtClean="0"/>
              <a:pPr/>
              <a:t>30</a:t>
            </a:fld>
            <a:endParaRPr lang="en-GB" altLang="en-US"/>
          </a:p>
        </p:txBody>
      </p:sp>
      <p:sp>
        <p:nvSpPr>
          <p:cNvPr id="4" name="Title 3">
            <a:extLst>
              <a:ext uri="{FF2B5EF4-FFF2-40B4-BE49-F238E27FC236}">
                <a16:creationId xmlns:a16="http://schemas.microsoft.com/office/drawing/2014/main" id="{CD0E05F9-7919-8ABA-6EC7-904406EB912F}"/>
              </a:ext>
            </a:extLst>
          </p:cNvPr>
          <p:cNvSpPr>
            <a:spLocks noGrp="1"/>
          </p:cNvSpPr>
          <p:nvPr>
            <p:ph type="title"/>
          </p:nvPr>
        </p:nvSpPr>
        <p:spPr/>
        <p:txBody>
          <a:bodyPr/>
          <a:lstStyle/>
          <a:p>
            <a:r>
              <a:rPr lang="en-GB" dirty="0"/>
              <a:t>Using the Curriculum Check Point </a:t>
            </a:r>
            <a:br>
              <a:rPr lang="en-GB" dirty="0"/>
            </a:br>
            <a:r>
              <a:rPr lang="en-GB" dirty="0"/>
              <a:t>Strategy Bank</a:t>
            </a:r>
          </a:p>
        </p:txBody>
      </p:sp>
      <p:pic>
        <p:nvPicPr>
          <p:cNvPr id="6" name="Picture 5">
            <a:extLst>
              <a:ext uri="{FF2B5EF4-FFF2-40B4-BE49-F238E27FC236}">
                <a16:creationId xmlns:a16="http://schemas.microsoft.com/office/drawing/2014/main" id="{5DA86CEF-2105-7500-30DA-416FF0A3C059}"/>
              </a:ext>
            </a:extLst>
          </p:cNvPr>
          <p:cNvPicPr>
            <a:picLocks noChangeAspect="1"/>
          </p:cNvPicPr>
          <p:nvPr/>
        </p:nvPicPr>
        <p:blipFill>
          <a:blip r:embed="rId3"/>
          <a:stretch>
            <a:fillRect/>
          </a:stretch>
        </p:blipFill>
        <p:spPr>
          <a:xfrm>
            <a:off x="1127448" y="2887526"/>
            <a:ext cx="9768408" cy="3422382"/>
          </a:xfrm>
          <a:prstGeom prst="rect">
            <a:avLst/>
          </a:prstGeom>
        </p:spPr>
      </p:pic>
    </p:spTree>
    <p:extLst>
      <p:ext uri="{BB962C8B-B14F-4D97-AF65-F5344CB8AC3E}">
        <p14:creationId xmlns:p14="http://schemas.microsoft.com/office/powerpoint/2010/main" val="261221379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p>
        </p:txBody>
      </p:sp>
      <p:sp>
        <p:nvSpPr>
          <p:cNvPr id="2" name="Content Placeholder 1">
            <a:extLst>
              <a:ext uri="{FF2B5EF4-FFF2-40B4-BE49-F238E27FC236}">
                <a16:creationId xmlns:a16="http://schemas.microsoft.com/office/drawing/2014/main" id="{9357573B-9943-4F7F-E58E-2F3CA5355A4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31</a:t>
            </a:fld>
            <a:endParaRPr lang="en-GB" altLang="en-US"/>
          </a:p>
        </p:txBody>
      </p:sp>
    </p:spTree>
    <p:extLst>
      <p:ext uri="{BB962C8B-B14F-4D97-AF65-F5344CB8AC3E}">
        <p14:creationId xmlns:p14="http://schemas.microsoft.com/office/powerpoint/2010/main" val="33167699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p>
        </p:txBody>
      </p:sp>
      <p:sp>
        <p:nvSpPr>
          <p:cNvPr id="2" name="Content Placeholder 1">
            <a:extLst>
              <a:ext uri="{FF2B5EF4-FFF2-40B4-BE49-F238E27FC236}">
                <a16:creationId xmlns:a16="http://schemas.microsoft.com/office/drawing/2014/main" id="{9357573B-9943-4F7F-E58E-2F3CA5355A4F}"/>
              </a:ext>
            </a:extLst>
          </p:cNvPr>
          <p:cNvSpPr>
            <a:spLocks noGrp="1"/>
          </p:cNvSpPr>
          <p:nvPr>
            <p:ph idx="1"/>
          </p:nvPr>
        </p:nvSpPr>
        <p:spPr>
          <a:xfrm>
            <a:off x="566400" y="4693765"/>
            <a:ext cx="11040000" cy="1588275"/>
          </a:xfrm>
        </p:spPr>
        <p:txBody>
          <a:bodyPr/>
          <a:lstStyle/>
          <a:p>
            <a:pPr marL="179705" indent="-179705"/>
            <a:r>
              <a:rPr lang="en-GB" dirty="0">
                <a:latin typeface="Arial"/>
                <a:cs typeface="Arial"/>
                <a:hlinkClick r:id="rId2"/>
              </a:rPr>
              <a:t>https://forms.office.com/e/sMS54PpKv6</a:t>
            </a:r>
            <a:r>
              <a:rPr lang="en-GB" dirty="0">
                <a:latin typeface="Arial"/>
                <a:cs typeface="Arial"/>
              </a:rPr>
              <a:t> </a:t>
            </a:r>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32</a:t>
            </a:fld>
            <a:endParaRPr lang="en-GB" altLang="en-US"/>
          </a:p>
        </p:txBody>
      </p:sp>
      <p:pic>
        <p:nvPicPr>
          <p:cNvPr id="5" name="Picture 4" descr="A qr code on a blue background&#10;&#10;AI-generated content may be incorrect.">
            <a:extLst>
              <a:ext uri="{FF2B5EF4-FFF2-40B4-BE49-F238E27FC236}">
                <a16:creationId xmlns:a16="http://schemas.microsoft.com/office/drawing/2014/main" id="{EF5DEF76-ABC1-2371-45C9-0B3B932ECECC}"/>
              </a:ext>
            </a:extLst>
          </p:cNvPr>
          <p:cNvPicPr>
            <a:picLocks noChangeAspect="1"/>
          </p:cNvPicPr>
          <p:nvPr/>
        </p:nvPicPr>
        <p:blipFill>
          <a:blip r:embed="rId3"/>
          <a:stretch>
            <a:fillRect/>
          </a:stretch>
        </p:blipFill>
        <p:spPr>
          <a:xfrm>
            <a:off x="6929438" y="2252663"/>
            <a:ext cx="4314825" cy="4238625"/>
          </a:xfrm>
          <a:prstGeom prst="rect">
            <a:avLst/>
          </a:prstGeom>
        </p:spPr>
      </p:pic>
    </p:spTree>
    <p:extLst>
      <p:ext uri="{BB962C8B-B14F-4D97-AF65-F5344CB8AC3E}">
        <p14:creationId xmlns:p14="http://schemas.microsoft.com/office/powerpoint/2010/main" val="3708301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EFD29-4DB4-9E64-A510-9AB7233DBA17}"/>
              </a:ext>
            </a:extLst>
          </p:cNvPr>
          <p:cNvSpPr>
            <a:spLocks noGrp="1"/>
          </p:cNvSpPr>
          <p:nvPr>
            <p:ph type="title"/>
          </p:nvPr>
        </p:nvSpPr>
        <p:spPr>
          <a:xfrm>
            <a:off x="538691" y="851004"/>
            <a:ext cx="11040000" cy="828000"/>
          </a:xfrm>
        </p:spPr>
        <p:txBody>
          <a:bodyPr/>
          <a:lstStyle/>
          <a:p>
            <a:r>
              <a:rPr lang="en-GB" dirty="0"/>
              <a:t>References</a:t>
            </a:r>
          </a:p>
        </p:txBody>
      </p:sp>
      <p:sp>
        <p:nvSpPr>
          <p:cNvPr id="2" name="Content Placeholder 1">
            <a:extLst>
              <a:ext uri="{FF2B5EF4-FFF2-40B4-BE49-F238E27FC236}">
                <a16:creationId xmlns:a16="http://schemas.microsoft.com/office/drawing/2014/main" id="{199FA1B0-B744-E7ED-87A5-D706FB30276F}"/>
              </a:ext>
            </a:extLst>
          </p:cNvPr>
          <p:cNvSpPr>
            <a:spLocks noGrp="1"/>
          </p:cNvSpPr>
          <p:nvPr>
            <p:ph idx="1"/>
          </p:nvPr>
        </p:nvSpPr>
        <p:spPr>
          <a:xfrm>
            <a:off x="573327" y="1712440"/>
            <a:ext cx="11040000" cy="3960000"/>
          </a:xfrm>
        </p:spPr>
        <p:txBody>
          <a:bodyPr>
            <a:normAutofit fontScale="92500" lnSpcReduction="20000"/>
          </a:bodyPr>
          <a:lstStyle/>
          <a:p>
            <a:pPr marL="179705" indent="-179705"/>
            <a:r>
              <a:rPr lang="en-GB" sz="2000" dirty="0" err="1">
                <a:latin typeface="Arial"/>
                <a:cs typeface="Arial"/>
              </a:rPr>
              <a:t>Eaglestone</a:t>
            </a:r>
            <a:r>
              <a:rPr lang="en-GB" sz="2000" dirty="0">
                <a:latin typeface="Arial"/>
                <a:cs typeface="Arial"/>
              </a:rPr>
              <a:t>, R. (2021). 'Powerful knowledge', 'cultural literacy' and the study of literature in schools.’ </a:t>
            </a:r>
            <a:r>
              <a:rPr lang="en-GB" sz="2000" i="1" dirty="0">
                <a:latin typeface="Arial"/>
                <a:cs typeface="Arial"/>
              </a:rPr>
              <a:t>Impact: Philosophical Perspectives on Education Policy</a:t>
            </a:r>
            <a:r>
              <a:rPr lang="en-GB" sz="2000" dirty="0">
                <a:latin typeface="Arial"/>
                <a:cs typeface="Arial"/>
              </a:rPr>
              <a:t>(No. 26), 1-40.  </a:t>
            </a:r>
            <a:endParaRPr lang="en-GB" dirty="0">
              <a:latin typeface="Arial"/>
              <a:cs typeface="Arial"/>
            </a:endParaRPr>
          </a:p>
          <a:p>
            <a:pPr marL="179705" indent="-179705"/>
            <a:r>
              <a:rPr lang="en-GB" sz="2000" dirty="0">
                <a:latin typeface="Arial"/>
                <a:cs typeface="Arial"/>
              </a:rPr>
              <a:t>Furlong, J. and Maynard, T. (1995). </a:t>
            </a:r>
            <a:r>
              <a:rPr lang="en-GB" sz="2000" i="1" dirty="0">
                <a:latin typeface="Arial"/>
                <a:cs typeface="Arial"/>
              </a:rPr>
              <a:t>Mentoring Student Teachers: The Growth of Professional Knowledge. </a:t>
            </a:r>
            <a:r>
              <a:rPr lang="en-GB" sz="2000" dirty="0">
                <a:latin typeface="Arial"/>
                <a:cs typeface="Arial"/>
              </a:rPr>
              <a:t>London: Routledge.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Hagger, H., Burn, K., Mutton, T. &amp; Brindley, S. (2008). Practice makes perfect? Learning to learn as a teacher, </a:t>
            </a:r>
            <a:r>
              <a:rPr lang="en-GB" sz="2000" i="1" dirty="0">
                <a:latin typeface="Arial"/>
                <a:cs typeface="Arial"/>
              </a:rPr>
              <a:t>Oxford Review of Education</a:t>
            </a:r>
            <a:r>
              <a:rPr lang="en-GB" sz="2000" dirty="0">
                <a:latin typeface="Arial"/>
                <a:cs typeface="Arial"/>
              </a:rPr>
              <a:t>, 34:2, 159-178.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Harris, R. &amp; Graham, S. (2019) 'Engaging with curriculum reform: insights from English history teachers’ willingness to support curriculum change', </a:t>
            </a:r>
            <a:r>
              <a:rPr lang="en-GB" sz="2000" i="1" dirty="0">
                <a:latin typeface="Arial"/>
                <a:cs typeface="Arial"/>
              </a:rPr>
              <a:t>Journal of Curriculum Studies</a:t>
            </a:r>
            <a:r>
              <a:rPr lang="en-GB" sz="2000" dirty="0">
                <a:latin typeface="Arial"/>
                <a:cs typeface="Arial"/>
              </a:rPr>
              <a:t>, 51:1, 43-61  </a:t>
            </a:r>
            <a:r>
              <a:rPr lang="en-GB" sz="2000" dirty="0">
                <a:solidFill>
                  <a:srgbClr val="808080"/>
                </a:solidFill>
                <a:latin typeface="Arial"/>
                <a:cs typeface="Arial"/>
              </a:rPr>
              <a:t> </a:t>
            </a:r>
            <a:endParaRPr lang="en-GB" dirty="0">
              <a:solidFill>
                <a:srgbClr val="000000"/>
              </a:solidFill>
            </a:endParaRPr>
          </a:p>
          <a:p>
            <a:pPr marL="179705" indent="-179705"/>
            <a:r>
              <a:rPr lang="en-GB" sz="2000" dirty="0">
                <a:latin typeface="Arial"/>
                <a:cs typeface="Arial"/>
              </a:rPr>
              <a:t>Knight, J. (2022). </a:t>
            </a:r>
            <a:r>
              <a:rPr lang="en-GB" sz="2000" i="1" dirty="0">
                <a:latin typeface="Arial"/>
                <a:cs typeface="Arial"/>
              </a:rPr>
              <a:t>The Definitive Guide to Instructional Coaching: Seven Factors for Success</a:t>
            </a:r>
            <a:r>
              <a:rPr lang="en-GB" sz="2000" dirty="0">
                <a:latin typeface="Arial"/>
                <a:cs typeface="Arial"/>
              </a:rPr>
              <a:t>. ASCD.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National Institute of Teaching (2023) ‘Mentoring and Coaching of Teachers: What does the research tell us?’  </a:t>
            </a:r>
            <a:r>
              <a:rPr lang="en-GB" sz="2000" dirty="0">
                <a:latin typeface="Arial"/>
                <a:cs typeface="Arial"/>
                <a:hlinkClick r:id="rId2">
                  <a:extLst>
                    <a:ext uri="{A12FA001-AC4F-418D-AE19-62706E023703}">
                      <ahyp:hlinkClr xmlns:ahyp="http://schemas.microsoft.com/office/drawing/2018/hyperlinkcolor" val="tx"/>
                    </a:ext>
                  </a:extLst>
                </a:hlinkClick>
              </a:rPr>
              <a:t>https://niot.org.uk/teacher-mentoring-research</a:t>
            </a:r>
            <a:r>
              <a:rPr lang="en-GB" sz="2000" dirty="0">
                <a:latin typeface="Arial"/>
                <a:cs typeface="Arial"/>
              </a:rPr>
              <a:t> </a:t>
            </a:r>
            <a:endParaRPr lang="en-GB" dirty="0"/>
          </a:p>
          <a:p>
            <a:pPr marL="179705" indent="-179705"/>
            <a:r>
              <a:rPr lang="en-GB" sz="2000" dirty="0" err="1">
                <a:latin typeface="Arial"/>
                <a:cs typeface="Arial"/>
              </a:rPr>
              <a:t>Rosenshine</a:t>
            </a:r>
            <a:r>
              <a:rPr lang="en-GB" sz="2000" dirty="0">
                <a:latin typeface="Arial"/>
                <a:cs typeface="Arial"/>
              </a:rPr>
              <a:t>, B. &amp; Stevens, R. (1986). 'Teaching Functions'. </a:t>
            </a:r>
            <a:r>
              <a:rPr lang="en-GB" sz="2000" i="1" dirty="0">
                <a:latin typeface="Arial"/>
                <a:cs typeface="Arial"/>
              </a:rPr>
              <a:t>Handbook of Research on Teaching. </a:t>
            </a:r>
            <a:r>
              <a:rPr lang="en-GB" sz="2000" dirty="0">
                <a:latin typeface="Arial"/>
                <a:cs typeface="Arial"/>
              </a:rPr>
              <a:t>376-391. </a:t>
            </a:r>
          </a:p>
          <a:p>
            <a:pPr marL="179705" indent="-179705"/>
            <a:r>
              <a:rPr lang="en-GB" sz="2000" dirty="0">
                <a:latin typeface="Arial"/>
                <a:cs typeface="Arial"/>
              </a:rPr>
              <a:t>Sherrington, T. &amp; </a:t>
            </a:r>
            <a:r>
              <a:rPr lang="en-GB" sz="2000" dirty="0" err="1">
                <a:latin typeface="Arial"/>
                <a:cs typeface="Arial"/>
              </a:rPr>
              <a:t>Caviglioli</a:t>
            </a:r>
            <a:r>
              <a:rPr lang="en-GB" sz="2000" dirty="0">
                <a:latin typeface="Arial"/>
                <a:cs typeface="Arial"/>
              </a:rPr>
              <a:t>, O. (2020) </a:t>
            </a:r>
            <a:r>
              <a:rPr lang="en-GB" sz="2000" i="1" dirty="0">
                <a:latin typeface="Arial"/>
                <a:cs typeface="Arial"/>
              </a:rPr>
              <a:t>Teaching </a:t>
            </a:r>
            <a:r>
              <a:rPr lang="en-GB" sz="2000" i="1" dirty="0" err="1">
                <a:latin typeface="Arial"/>
                <a:cs typeface="Arial"/>
              </a:rPr>
              <a:t>Walkthrus</a:t>
            </a:r>
            <a:r>
              <a:rPr lang="en-GB" sz="2000" i="1" dirty="0">
                <a:latin typeface="Arial"/>
                <a:cs typeface="Arial"/>
              </a:rPr>
              <a:t>.</a:t>
            </a:r>
            <a:r>
              <a:rPr lang="en-GB" sz="2000" dirty="0">
                <a:latin typeface="Arial"/>
                <a:cs typeface="Arial"/>
              </a:rPr>
              <a:t> John Catt Ltd.</a:t>
            </a:r>
            <a:r>
              <a:rPr lang="en-GB" sz="2000" i="1" dirty="0">
                <a:latin typeface="Arial"/>
                <a:cs typeface="Arial"/>
              </a:rPr>
              <a:t> </a:t>
            </a:r>
            <a:r>
              <a:rPr lang="en-GB" sz="2000" i="1" dirty="0">
                <a:latin typeface="Arial"/>
                <a:cs typeface="Arial"/>
                <a:hlinkClick r:id="rId3">
                  <a:extLst>
                    <a:ext uri="{A12FA001-AC4F-418D-AE19-62706E023703}">
                      <ahyp:hlinkClr xmlns:ahyp="http://schemas.microsoft.com/office/drawing/2018/hyperlinkcolor" val="tx"/>
                    </a:ext>
                  </a:extLst>
                </a:hlinkClick>
              </a:rPr>
              <a:t>https://walkthrus</a:t>
            </a:r>
            <a:r>
              <a:rPr lang="en-GB" sz="2000" i="1" dirty="0">
                <a:solidFill>
                  <a:srgbClr val="000000"/>
                </a:solidFill>
                <a:latin typeface="Arial"/>
                <a:cs typeface="Arial"/>
                <a:hlinkClick r:id="rId3">
                  <a:extLst>
                    <a:ext uri="{A12FA001-AC4F-418D-AE19-62706E023703}">
                      <ahyp:hlinkClr xmlns:ahyp="http://schemas.microsoft.com/office/drawing/2018/hyperlinkcolor" val="tx"/>
                    </a:ext>
                  </a:extLst>
                </a:hlinkClick>
              </a:rPr>
              <a:t>.co.uk/</a:t>
            </a:r>
            <a:r>
              <a:rPr lang="en-GB" sz="2000" dirty="0">
                <a:solidFill>
                  <a:srgbClr val="808080"/>
                </a:solidFill>
                <a:latin typeface="Arial"/>
                <a:cs typeface="Arial"/>
              </a:rPr>
              <a:t> </a:t>
            </a:r>
            <a:endParaRPr lang="en-GB" dirty="0">
              <a:latin typeface="Arial"/>
              <a:cs typeface="Arial"/>
            </a:endParaRPr>
          </a:p>
        </p:txBody>
      </p:sp>
      <p:sp>
        <p:nvSpPr>
          <p:cNvPr id="3" name="Slide Number Placeholder 2">
            <a:extLst>
              <a:ext uri="{FF2B5EF4-FFF2-40B4-BE49-F238E27FC236}">
                <a16:creationId xmlns:a16="http://schemas.microsoft.com/office/drawing/2014/main" id="{A95F22EA-D514-E749-B113-C555DD4F613F}"/>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33</a:t>
            </a:fld>
            <a:endParaRPr lang="en-GB" altLang="en-US"/>
          </a:p>
        </p:txBody>
      </p:sp>
    </p:spTree>
    <p:extLst>
      <p:ext uri="{BB962C8B-B14F-4D97-AF65-F5344CB8AC3E}">
        <p14:creationId xmlns:p14="http://schemas.microsoft.com/office/powerpoint/2010/main" val="28516983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A397-AA02-A947-AE4B-7FC2AC4AEF18}"/>
              </a:ext>
            </a:extLst>
          </p:cNvPr>
          <p:cNvSpPr>
            <a:spLocks noGrp="1"/>
          </p:cNvSpPr>
          <p:nvPr>
            <p:ph type="sldNum" sz="quarter" idx="10"/>
          </p:nvPr>
        </p:nvSpPr>
        <p:spPr>
          <a:xfrm>
            <a:off x="10704702" y="6345352"/>
            <a:ext cx="901700" cy="252000"/>
          </a:xfrm>
        </p:spPr>
        <p:txBody>
          <a:bodyPr vert="horz" wrap="square" lIns="91440" tIns="45720" rIns="91440" bIns="45720" rtlCol="0" anchor="t">
            <a:normAutofit/>
          </a:bodyPr>
          <a:lstStyle/>
          <a:p>
            <a:pPr defTabSz="457200">
              <a:lnSpc>
                <a:spcPct val="90000"/>
              </a:lnSpc>
              <a:spcAft>
                <a:spcPts val="600"/>
              </a:spcAft>
            </a:pPr>
            <a:fld id="{DCF6A46F-80AB-49F3-8C7E-9717ED945456}" type="slidenum">
              <a:rPr lang="en-US" altLang="en-US" sz="1100" smtClean="0"/>
              <a:pPr defTabSz="457200">
                <a:lnSpc>
                  <a:spcPct val="90000"/>
                </a:lnSpc>
                <a:spcAft>
                  <a:spcPts val="600"/>
                </a:spcAft>
              </a:pPr>
              <a:t>4</a:t>
            </a:fld>
            <a:endParaRPr lang="en-US" altLang="en-US" sz="1100"/>
          </a:p>
        </p:txBody>
      </p:sp>
      <p:pic>
        <p:nvPicPr>
          <p:cNvPr id="1028" name="Picture 4">
            <a:extLst>
              <a:ext uri="{FF2B5EF4-FFF2-40B4-BE49-F238E27FC236}">
                <a16:creationId xmlns:a16="http://schemas.microsoft.com/office/drawing/2014/main" id="{BEB33FF5-09B3-CE57-C5D0-09A3CE736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25" r="5770" b="-1"/>
          <a:stretch/>
        </p:blipFill>
        <p:spPr bwMode="auto">
          <a:xfrm>
            <a:off x="20" y="10"/>
            <a:ext cx="12191980" cy="5664194"/>
          </a:xfrm>
          <a:prstGeom prst="rect">
            <a:avLst/>
          </a:prstGeom>
          <a:solidFill>
            <a:srgbClr val="FFFFFF"/>
          </a:solidFill>
          <a:ln>
            <a:noFill/>
          </a:ln>
        </p:spPr>
      </p:pic>
      <p:sp>
        <p:nvSpPr>
          <p:cNvPr id="5" name="Title 4">
            <a:extLst>
              <a:ext uri="{FF2B5EF4-FFF2-40B4-BE49-F238E27FC236}">
                <a16:creationId xmlns:a16="http://schemas.microsoft.com/office/drawing/2014/main" id="{36F758C5-2B24-04FB-129D-6BE2076D9065}"/>
              </a:ext>
            </a:extLst>
          </p:cNvPr>
          <p:cNvSpPr>
            <a:spLocks noGrp="1"/>
          </p:cNvSpPr>
          <p:nvPr>
            <p:ph type="title"/>
          </p:nvPr>
        </p:nvSpPr>
        <p:spPr>
          <a:xfrm>
            <a:off x="335360" y="5785870"/>
            <a:ext cx="11425269" cy="955498"/>
          </a:xfrm>
        </p:spPr>
        <p:txBody>
          <a:bodyPr vert="horz" wrap="square" lIns="91440" tIns="45720" rIns="91440" bIns="45720" rtlCol="0" anchor="t">
            <a:normAutofit fontScale="90000"/>
          </a:bodyPr>
          <a:lstStyle/>
          <a:p>
            <a:r>
              <a:rPr lang="en-US" cap="all" dirty="0">
                <a:solidFill>
                  <a:srgbClr val="FFFFFF"/>
                </a:solidFill>
                <a:latin typeface="Arial Bold"/>
                <a:ea typeface="Calibri"/>
                <a:cs typeface="Arial Bold"/>
              </a:rPr>
              <a:t>Being a School B English mentor: sharing good practice</a:t>
            </a:r>
            <a:endParaRPr lang="en-US" dirty="0"/>
          </a:p>
        </p:txBody>
      </p:sp>
    </p:spTree>
    <p:extLst>
      <p:ext uri="{BB962C8B-B14F-4D97-AF65-F5344CB8AC3E}">
        <p14:creationId xmlns:p14="http://schemas.microsoft.com/office/powerpoint/2010/main" val="2421225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2" name="Content Placeholder 1">
            <a:extLst>
              <a:ext uri="{FF2B5EF4-FFF2-40B4-BE49-F238E27FC236}">
                <a16:creationId xmlns:a16="http://schemas.microsoft.com/office/drawing/2014/main" id="{B59CD031-191B-CC1B-F390-296E48B057FA}"/>
              </a:ext>
            </a:extLst>
          </p:cNvPr>
          <p:cNvSpPr>
            <a:spLocks noGrp="1"/>
          </p:cNvSpPr>
          <p:nvPr>
            <p:ph idx="1"/>
          </p:nvPr>
        </p:nvSpPr>
        <p:spPr>
          <a:xfrm>
            <a:off x="415822" y="1279970"/>
            <a:ext cx="4600058" cy="3960000"/>
          </a:xfrm>
        </p:spPr>
        <p:txBody>
          <a:bodyPr/>
          <a:lstStyle/>
          <a:p>
            <a:r>
              <a:rPr lang="en-GB" dirty="0"/>
              <a:t>Mentor role: range of support</a:t>
            </a:r>
          </a:p>
          <a:p>
            <a:r>
              <a:rPr lang="en-GB" dirty="0"/>
              <a:t>Stages of development: </a:t>
            </a:r>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5</a:t>
            </a:fld>
            <a:endParaRPr lang="en-GB" altLang="en-US"/>
          </a:p>
        </p:txBody>
      </p:sp>
      <p:sp>
        <p:nvSpPr>
          <p:cNvPr id="5" name="TextBox 6">
            <a:extLst>
              <a:ext uri="{FF2B5EF4-FFF2-40B4-BE49-F238E27FC236}">
                <a16:creationId xmlns:a16="http://schemas.microsoft.com/office/drawing/2014/main" id="{9C981AE7-F35A-4681-AADB-D83FF5807BCA}"/>
              </a:ext>
            </a:extLst>
          </p:cNvPr>
          <p:cNvSpPr txBox="1"/>
          <p:nvPr/>
        </p:nvSpPr>
        <p:spPr>
          <a:xfrm>
            <a:off x="7052440" y="989960"/>
            <a:ext cx="5139560" cy="2831544"/>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marL="514350" indent="-514350">
              <a:buFont typeface="+mj-lt"/>
              <a:buAutoNum type="arabicPeriod"/>
            </a:pPr>
            <a:r>
              <a:rPr lang="en-GB" sz="3200" b="1" dirty="0"/>
              <a:t>Early idealism</a:t>
            </a:r>
          </a:p>
          <a:p>
            <a:pPr marL="514350" indent="-514350">
              <a:buFont typeface="+mj-lt"/>
              <a:buAutoNum type="arabicPeriod"/>
            </a:pPr>
            <a:r>
              <a:rPr lang="en-GB" sz="3200" b="1" dirty="0"/>
              <a:t>Personal survival</a:t>
            </a:r>
          </a:p>
          <a:p>
            <a:pPr marL="514350" indent="-514350">
              <a:buFont typeface="+mj-lt"/>
              <a:buAutoNum type="arabicPeriod"/>
            </a:pPr>
            <a:r>
              <a:rPr lang="en-GB" sz="3200" b="1" dirty="0"/>
              <a:t>Dealing with difficulties</a:t>
            </a:r>
          </a:p>
          <a:p>
            <a:pPr marL="514350" indent="-514350">
              <a:buFont typeface="+mj-lt"/>
              <a:buAutoNum type="arabicPeriod"/>
            </a:pPr>
            <a:r>
              <a:rPr lang="en-GB" sz="3200" b="1" dirty="0"/>
              <a:t>Hitting a plateau</a:t>
            </a:r>
          </a:p>
          <a:p>
            <a:pPr marL="514350" indent="-514350">
              <a:buFont typeface="+mj-lt"/>
              <a:buAutoNum type="arabicPeriod"/>
            </a:pPr>
            <a:r>
              <a:rPr lang="en-GB" sz="3200" b="1" dirty="0"/>
              <a:t>Moving on </a:t>
            </a:r>
            <a:r>
              <a:rPr lang="en-US" sz="1800" b="0" i="0" u="none" strike="noStrike" dirty="0">
                <a:solidFill>
                  <a:srgbClr val="000000"/>
                </a:solidFill>
                <a:effectLst/>
                <a:latin typeface="Effra" panose="020B0604020202020204" charset="0"/>
              </a:rPr>
              <a:t>(Furlong &amp; Maynard ,1995; Burn et al, 2015)</a:t>
            </a:r>
            <a:r>
              <a:rPr lang="en-US" sz="1800" b="0" i="0" dirty="0">
                <a:solidFill>
                  <a:srgbClr val="808080"/>
                </a:solidFill>
                <a:effectLst/>
                <a:latin typeface="Effra" panose="020B0604020202020204" charset="0"/>
              </a:rPr>
              <a:t>​</a:t>
            </a:r>
            <a:endParaRPr lang="en-GB" sz="3200" b="1" dirty="0"/>
          </a:p>
        </p:txBody>
      </p:sp>
      <p:sp>
        <p:nvSpPr>
          <p:cNvPr id="6" name="Rectangle: Rounded Corners 5">
            <a:extLst>
              <a:ext uri="{FF2B5EF4-FFF2-40B4-BE49-F238E27FC236}">
                <a16:creationId xmlns:a16="http://schemas.microsoft.com/office/drawing/2014/main" id="{7E92C15B-3BD7-3284-D8B6-2B8D5FDF8081}"/>
              </a:ext>
            </a:extLst>
          </p:cNvPr>
          <p:cNvSpPr/>
          <p:nvPr/>
        </p:nvSpPr>
        <p:spPr>
          <a:xfrm>
            <a:off x="263352" y="3151294"/>
            <a:ext cx="6264696" cy="3166824"/>
          </a:xfrm>
          <a:prstGeom prst="roundRect">
            <a:avLst/>
          </a:prstGeom>
          <a:solidFill>
            <a:srgbClr val="FFC000"/>
          </a:solidFill>
          <a:ln w="38100">
            <a:solidFill>
              <a:schemeClr val="accent1"/>
            </a:solidFill>
          </a:ln>
        </p:spPr>
        <p:txBody>
          <a:bodyPr wrap="square" rtlCol="0" anchor="ctr">
            <a:spAutoFit/>
          </a:bodyPr>
          <a:lstStyle/>
          <a:p>
            <a:r>
              <a:rPr lang="en-GB" sz="1800" b="1" u="sng" dirty="0"/>
              <a:t>SUGGESTIONS:</a:t>
            </a:r>
          </a:p>
          <a:p>
            <a:pPr marL="342900" indent="-342900">
              <a:buFont typeface="+mj-lt"/>
              <a:buAutoNum type="arabicPeriod"/>
            </a:pPr>
            <a:r>
              <a:rPr lang="en-GB" sz="1800" b="1" dirty="0"/>
              <a:t>Establish a positive relationship </a:t>
            </a:r>
            <a:r>
              <a:rPr lang="en-GB" sz="1800" dirty="0"/>
              <a:t>from the outset, showing that you believe they are significant, competent, and likeable.</a:t>
            </a:r>
          </a:p>
          <a:p>
            <a:pPr marL="342900" indent="-342900">
              <a:buFont typeface="+mj-lt"/>
              <a:buAutoNum type="arabicPeriod"/>
            </a:pPr>
            <a:r>
              <a:rPr lang="en-GB" sz="1800" dirty="0"/>
              <a:t>Use the </a:t>
            </a:r>
            <a:r>
              <a:rPr lang="en-GB" sz="1800" b="1" dirty="0"/>
              <a:t>reflective cycle questions </a:t>
            </a:r>
            <a:r>
              <a:rPr lang="en-GB" sz="1800" dirty="0"/>
              <a:t>to help structure your conversations. </a:t>
            </a:r>
          </a:p>
          <a:p>
            <a:pPr marL="342900" indent="-342900">
              <a:buFont typeface="+mj-lt"/>
              <a:buAutoNum type="arabicPeriod"/>
            </a:pPr>
            <a:r>
              <a:rPr lang="en-GB" sz="1800" b="1" dirty="0"/>
              <a:t>Be explicit </a:t>
            </a:r>
            <a:r>
              <a:rPr lang="en-GB" sz="1800" dirty="0"/>
              <a:t>about </a:t>
            </a:r>
            <a:r>
              <a:rPr lang="en-GB" sz="1800" b="1" dirty="0"/>
              <a:t>what</a:t>
            </a:r>
            <a:r>
              <a:rPr lang="en-GB" sz="1800" dirty="0"/>
              <a:t> you do, </a:t>
            </a:r>
            <a:r>
              <a:rPr lang="en-GB" sz="1800" b="1" dirty="0"/>
              <a:t>how</a:t>
            </a:r>
            <a:r>
              <a:rPr lang="en-GB" sz="1800" dirty="0"/>
              <a:t> you do it and </a:t>
            </a:r>
            <a:r>
              <a:rPr lang="en-GB" sz="1800" b="1" dirty="0"/>
              <a:t>why</a:t>
            </a:r>
            <a:r>
              <a:rPr lang="en-GB" sz="1800" dirty="0"/>
              <a:t> you do it. </a:t>
            </a:r>
          </a:p>
          <a:p>
            <a:pPr marL="342900" indent="-342900">
              <a:buFont typeface="+mj-lt"/>
              <a:buAutoNum type="arabicPeriod"/>
            </a:pPr>
            <a:r>
              <a:rPr lang="en-GB" sz="1800" b="1" dirty="0"/>
              <a:t>Plan topics </a:t>
            </a:r>
            <a:r>
              <a:rPr lang="en-GB" sz="1800" dirty="0"/>
              <a:t>to cover at different stages of the course.</a:t>
            </a:r>
          </a:p>
          <a:p>
            <a:pPr marL="342900" indent="-342900">
              <a:buFont typeface="+mj-lt"/>
              <a:buAutoNum type="arabicPeriod"/>
            </a:pPr>
            <a:r>
              <a:rPr lang="en-GB" sz="1800" dirty="0"/>
              <a:t>Highlight </a:t>
            </a:r>
            <a:r>
              <a:rPr lang="en-GB" sz="1800" b="1" dirty="0"/>
              <a:t>praise</a:t>
            </a:r>
            <a:r>
              <a:rPr lang="en-GB" sz="1800" dirty="0"/>
              <a:t> and make it specific. </a:t>
            </a:r>
          </a:p>
        </p:txBody>
      </p:sp>
      <p:sp>
        <p:nvSpPr>
          <p:cNvPr id="7" name="Arrow: Right 6">
            <a:extLst>
              <a:ext uri="{FF2B5EF4-FFF2-40B4-BE49-F238E27FC236}">
                <a16:creationId xmlns:a16="http://schemas.microsoft.com/office/drawing/2014/main" id="{3450C19C-1A8C-3C0F-A4F9-A5717D806DDE}"/>
              </a:ext>
            </a:extLst>
          </p:cNvPr>
          <p:cNvSpPr/>
          <p:nvPr/>
        </p:nvSpPr>
        <p:spPr>
          <a:xfrm>
            <a:off x="3863752" y="1766679"/>
            <a:ext cx="3044672" cy="360040"/>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2420725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1001C-610A-087D-F149-EFD58B3A7FBC}"/>
              </a:ext>
            </a:extLst>
          </p:cNvPr>
          <p:cNvSpPr>
            <a:spLocks noGrp="1"/>
          </p:cNvSpPr>
          <p:nvPr>
            <p:ph type="title"/>
          </p:nvPr>
        </p:nvSpPr>
        <p:spPr/>
        <p:txBody>
          <a:bodyPr/>
          <a:lstStyle/>
          <a:p>
            <a:r>
              <a:rPr lang="en-GB" dirty="0"/>
              <a:t>Being an English Mentor</a:t>
            </a:r>
          </a:p>
        </p:txBody>
      </p:sp>
      <p:sp>
        <p:nvSpPr>
          <p:cNvPr id="2" name="Content Placeholder 1">
            <a:extLst>
              <a:ext uri="{FF2B5EF4-FFF2-40B4-BE49-F238E27FC236}">
                <a16:creationId xmlns:a16="http://schemas.microsoft.com/office/drawing/2014/main" id="{7180C1C3-3967-B3C6-6127-644FCF0F70FA}"/>
              </a:ext>
            </a:extLst>
          </p:cNvPr>
          <p:cNvSpPr>
            <a:spLocks noGrp="1"/>
          </p:cNvSpPr>
          <p:nvPr>
            <p:ph idx="1"/>
          </p:nvPr>
        </p:nvSpPr>
        <p:spPr/>
        <p:txBody>
          <a:bodyPr/>
          <a:lstStyle/>
          <a:p>
            <a:pPr marL="0" indent="0">
              <a:buNone/>
            </a:pPr>
            <a:r>
              <a:rPr lang="en-US" dirty="0"/>
              <a:t>‘Mentors who have volunteered for their role, and those who are within the same key stage and/or subject area specialties as their mentees, are more likely to develop effective relationships’ (</a:t>
            </a:r>
            <a:r>
              <a:rPr lang="en-US" dirty="0" err="1"/>
              <a:t>NIoT</a:t>
            </a:r>
            <a:r>
              <a:rPr lang="en-US" dirty="0"/>
              <a:t>, 2023, p4)</a:t>
            </a:r>
            <a:endParaRPr lang="en-GB" dirty="0"/>
          </a:p>
        </p:txBody>
      </p:sp>
      <p:sp>
        <p:nvSpPr>
          <p:cNvPr id="3" name="Slide Number Placeholder 2">
            <a:extLst>
              <a:ext uri="{FF2B5EF4-FFF2-40B4-BE49-F238E27FC236}">
                <a16:creationId xmlns:a16="http://schemas.microsoft.com/office/drawing/2014/main" id="{77C3A454-100B-4365-0854-FEFAC79E0C54}"/>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6</a:t>
            </a:fld>
            <a:endParaRPr lang="en-GB" altLang="en-US"/>
          </a:p>
        </p:txBody>
      </p:sp>
    </p:spTree>
    <p:extLst>
      <p:ext uri="{BB962C8B-B14F-4D97-AF65-F5344CB8AC3E}">
        <p14:creationId xmlns:p14="http://schemas.microsoft.com/office/powerpoint/2010/main" val="38936652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7992417" y="685800"/>
            <a:ext cx="2778774" cy="2404903"/>
          </a:xfrm>
          <a:prstGeom prst="rect">
            <a:avLst/>
          </a:prstGeom>
          <a:noFill/>
          <a:ln>
            <a:noFill/>
          </a:ln>
        </p:spPr>
      </p:pic>
      <p:pic>
        <p:nvPicPr>
          <p:cNvPr id="172" name="Google Shape;172;p6"/>
          <p:cNvPicPr preferRelativeResize="0"/>
          <p:nvPr/>
        </p:nvPicPr>
        <p:blipFill rotWithShape="1">
          <a:blip r:embed="rId4">
            <a:alphaModFix/>
          </a:blip>
          <a:srcRect t="14622" b="11724"/>
          <a:stretch/>
        </p:blipFill>
        <p:spPr>
          <a:xfrm>
            <a:off x="8842659" y="99128"/>
            <a:ext cx="2221919" cy="887807"/>
          </a:xfrm>
          <a:prstGeom prst="rect">
            <a:avLst/>
          </a:prstGeom>
          <a:noFill/>
          <a:ln>
            <a:noFill/>
          </a:ln>
        </p:spPr>
      </p:pic>
      <p:cxnSp>
        <p:nvCxnSpPr>
          <p:cNvPr id="173" name="Google Shape;173;p6"/>
          <p:cNvCxnSpPr/>
          <p:nvPr/>
        </p:nvCxnSpPr>
        <p:spPr>
          <a:xfrm rot="10800000" flipH="1">
            <a:off x="689613" y="685800"/>
            <a:ext cx="7927199" cy="7620"/>
          </a:xfrm>
          <a:prstGeom prst="straightConnector1">
            <a:avLst/>
          </a:prstGeom>
          <a:noFill/>
          <a:ln w="9525" cap="rnd" cmpd="sng">
            <a:solidFill>
              <a:srgbClr val="1B1A19"/>
            </a:solidFill>
            <a:prstDash val="solid"/>
            <a:round/>
            <a:headEnd type="none" w="sm" len="sm"/>
            <a:tailEnd type="none" w="sm" len="sm"/>
          </a:ln>
        </p:spPr>
      </p:cxnSp>
      <p:cxnSp>
        <p:nvCxnSpPr>
          <p:cNvPr id="174" name="Google Shape;174;p6"/>
          <p:cNvCxnSpPr/>
          <p:nvPr/>
        </p:nvCxnSpPr>
        <p:spPr>
          <a:xfrm rot="10800000" flipH="1">
            <a:off x="689610" y="689613"/>
            <a:ext cx="7622" cy="5482587"/>
          </a:xfrm>
          <a:prstGeom prst="straightConnector1">
            <a:avLst/>
          </a:prstGeom>
          <a:noFill/>
          <a:ln w="9525" cap="rnd" cmpd="sng">
            <a:solidFill>
              <a:srgbClr val="1B1A19"/>
            </a:solidFill>
            <a:prstDash val="solid"/>
            <a:round/>
            <a:headEnd type="none" w="sm" len="sm"/>
            <a:tailEnd type="none" w="sm" len="sm"/>
          </a:ln>
        </p:spPr>
      </p:cxnSp>
      <p:grpSp>
        <p:nvGrpSpPr>
          <p:cNvPr id="181" name="Google Shape;181;p6"/>
          <p:cNvGrpSpPr/>
          <p:nvPr/>
        </p:nvGrpSpPr>
        <p:grpSpPr>
          <a:xfrm>
            <a:off x="8969080" y="1852443"/>
            <a:ext cx="1845882" cy="766272"/>
            <a:chOff x="0" y="0"/>
            <a:chExt cx="3691764" cy="1532542"/>
          </a:xfrm>
        </p:grpSpPr>
        <p:sp>
          <p:nvSpPr>
            <p:cNvPr id="182" name="Google Shape;182;p6"/>
            <p:cNvSpPr txBox="1"/>
            <p:nvPr/>
          </p:nvSpPr>
          <p:spPr>
            <a:xfrm>
              <a:off x="592052" y="864025"/>
              <a:ext cx="2507662" cy="668517"/>
            </a:xfrm>
            <a:prstGeom prst="rect">
              <a:avLst/>
            </a:prstGeom>
            <a:noFill/>
            <a:ln>
              <a:noFill/>
            </a:ln>
          </p:spPr>
          <p:txBody>
            <a:bodyPr spcFirstLastPara="1" wrap="square" lIns="0" tIns="0" rIns="0" bIns="0" anchor="t" anchorCtr="0">
              <a:spAutoFit/>
            </a:bodyPr>
            <a:lstStyle/>
            <a:p>
              <a:pPr>
                <a:lnSpc>
                  <a:spcPct val="181388"/>
                </a:lnSpc>
                <a:spcBef>
                  <a:spcPts val="0"/>
                </a:spcBef>
                <a:spcAft>
                  <a:spcPts val="0"/>
                </a:spcAft>
              </a:pPr>
              <a:endParaRPr sz="1200">
                <a:solidFill>
                  <a:schemeClr val="dk1"/>
                </a:solidFill>
                <a:latin typeface="Calibri"/>
                <a:ea typeface="Calibri"/>
                <a:cs typeface="Calibri"/>
                <a:sym typeface="Calibri"/>
              </a:endParaRPr>
            </a:p>
          </p:txBody>
        </p:sp>
        <p:sp>
          <p:nvSpPr>
            <p:cNvPr id="183" name="Google Shape;183;p6"/>
            <p:cNvSpPr txBox="1"/>
            <p:nvPr/>
          </p:nvSpPr>
          <p:spPr>
            <a:xfrm>
              <a:off x="0" y="0"/>
              <a:ext cx="3691764" cy="956543"/>
            </a:xfrm>
            <a:prstGeom prst="rect">
              <a:avLst/>
            </a:prstGeom>
            <a:noFill/>
            <a:ln>
              <a:noFill/>
            </a:ln>
          </p:spPr>
          <p:txBody>
            <a:bodyPr spcFirstLastPara="1" wrap="square" lIns="0" tIns="0" rIns="0" bIns="0" anchor="t" anchorCtr="0">
              <a:spAutoFit/>
            </a:bodyPr>
            <a:lstStyle/>
            <a:p>
              <a:pPr algn="ctr">
                <a:lnSpc>
                  <a:spcPct val="259111"/>
                </a:lnSpc>
                <a:spcBef>
                  <a:spcPts val="0"/>
                </a:spcBef>
                <a:spcAft>
                  <a:spcPts val="0"/>
                </a:spcAft>
              </a:pPr>
              <a:endParaRPr sz="1200">
                <a:solidFill>
                  <a:schemeClr val="dk1"/>
                </a:solidFill>
                <a:latin typeface="Calibri"/>
                <a:ea typeface="Calibri"/>
                <a:cs typeface="Calibri"/>
                <a:sym typeface="Calibri"/>
              </a:endParaRPr>
            </a:p>
          </p:txBody>
        </p:sp>
      </p:grpSp>
      <p:pic>
        <p:nvPicPr>
          <p:cNvPr id="2" name="Content Placeholder 4">
            <a:extLst>
              <a:ext uri="{FF2B5EF4-FFF2-40B4-BE49-F238E27FC236}">
                <a16:creationId xmlns:a16="http://schemas.microsoft.com/office/drawing/2014/main" id="{73A0203C-145A-18FA-3B35-93C52E42DA65}"/>
              </a:ext>
            </a:extLst>
          </p:cNvPr>
          <p:cNvPicPr>
            <a:picLocks/>
          </p:cNvPicPr>
          <p:nvPr/>
        </p:nvPicPr>
        <p:blipFill>
          <a:blip r:embed="rId5" cstate="print">
            <a:extLst>
              <a:ext uri="{28A0092B-C50C-407E-A947-70E740481C1C}">
                <a14:useLocalDpi xmlns:a14="http://schemas.microsoft.com/office/drawing/2010/main" val="0"/>
              </a:ext>
            </a:extLst>
          </a:blip>
          <a:srcRect l="8263" t="27600" r="10625" b="8002"/>
          <a:stretch>
            <a:fillRect/>
          </a:stretch>
        </p:blipFill>
        <p:spPr bwMode="auto">
          <a:xfrm>
            <a:off x="46367" y="160125"/>
            <a:ext cx="12048609" cy="66461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FB451CF-9CCD-5A11-CA39-8E87C0A4AD87}"/>
              </a:ext>
            </a:extLst>
          </p:cNvPr>
          <p:cNvSpPr txBox="1"/>
          <p:nvPr/>
        </p:nvSpPr>
        <p:spPr>
          <a:xfrm>
            <a:off x="6332179" y="4507715"/>
            <a:ext cx="5658793" cy="2061718"/>
          </a:xfrm>
          <a:prstGeom prst="rect">
            <a:avLst/>
          </a:prstGeom>
          <a:solidFill>
            <a:srgbClr val="FFFF00"/>
          </a:solidFill>
        </p:spPr>
        <p:txBody>
          <a:bodyPr wrap="square">
            <a:spAutoFit/>
          </a:bodyPr>
          <a:lstStyle/>
          <a:p>
            <a:r>
              <a:rPr lang="en-US" sz="2133" dirty="0">
                <a:solidFill>
                  <a:srgbClr val="000000"/>
                </a:solidFill>
                <a:latin typeface="Effra"/>
              </a:rPr>
              <a:t>‘Initial teacher education (ITE) and continuing professional development (CPD) should reflect the fact that knowing a discipline is not simply knowing its content, but involves understanding the wider concepts that frame the discipline itself.’ </a:t>
            </a:r>
            <a:r>
              <a:rPr lang="en-US" sz="1600" dirty="0">
                <a:solidFill>
                  <a:srgbClr val="000000"/>
                </a:solidFill>
                <a:latin typeface="Effra"/>
              </a:rPr>
              <a:t>(</a:t>
            </a:r>
            <a:r>
              <a:rPr lang="en-US" sz="1600" dirty="0" err="1">
                <a:solidFill>
                  <a:srgbClr val="000000"/>
                </a:solidFill>
                <a:latin typeface="Effra"/>
              </a:rPr>
              <a:t>Eaglestone</a:t>
            </a:r>
            <a:r>
              <a:rPr lang="en-US" sz="1600" dirty="0">
                <a:solidFill>
                  <a:srgbClr val="000000"/>
                </a:solidFill>
                <a:latin typeface="Effra"/>
              </a:rPr>
              <a:t>, 2021, p35)​</a:t>
            </a:r>
            <a:endParaRPr lang="en-GB" sz="2133"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1C04A-C38A-CFBD-8B7B-9FA0080AAEDA}"/>
              </a:ext>
            </a:extLst>
          </p:cNvPr>
          <p:cNvSpPr txBox="1"/>
          <p:nvPr/>
        </p:nvSpPr>
        <p:spPr>
          <a:xfrm>
            <a:off x="263352" y="260648"/>
            <a:ext cx="6912768" cy="1945148"/>
          </a:xfrm>
          <a:prstGeom prst="rect">
            <a:avLst/>
          </a:prstGeom>
          <a:noFill/>
        </p:spPr>
        <p:txBody>
          <a:bodyPr wrap="square" lIns="60960" tIns="30480" rIns="60960" bIns="30480" anchor="t">
            <a:spAutoFit/>
          </a:bodyPr>
          <a:lstStyle/>
          <a:p>
            <a:pPr>
              <a:lnSpc>
                <a:spcPct val="90000"/>
              </a:lnSpc>
            </a:pPr>
            <a:r>
              <a:rPr lang="en-GB" sz="2400" dirty="0"/>
              <a:t>‘Different disciplines grow from these different kinds of knowledge… We </a:t>
            </a:r>
            <a:r>
              <a:rPr lang="en-GB" sz="2400" i="1" dirty="0"/>
              <a:t>calculate </a:t>
            </a:r>
            <a:r>
              <a:rPr lang="en-GB" sz="2400" dirty="0"/>
              <a:t>the solution to an equation but we </a:t>
            </a:r>
            <a:r>
              <a:rPr lang="en-GB" sz="2400" b="1" i="1" dirty="0"/>
              <a:t>deliberate</a:t>
            </a:r>
            <a:r>
              <a:rPr lang="en-GB" sz="2400" dirty="0"/>
              <a:t> together the meaning of a poem; a physicist </a:t>
            </a:r>
            <a:r>
              <a:rPr lang="en-GB" sz="2400" i="1" dirty="0"/>
              <a:t>discovers</a:t>
            </a:r>
            <a:r>
              <a:rPr lang="en-GB" sz="2400" dirty="0"/>
              <a:t> an answer but a literary critic </a:t>
            </a:r>
            <a:r>
              <a:rPr lang="en-GB" sz="2400" b="1" i="1" dirty="0"/>
              <a:t>persuades</a:t>
            </a:r>
            <a:r>
              <a:rPr lang="en-GB" sz="2400" i="1" dirty="0"/>
              <a:t> </a:t>
            </a:r>
            <a:r>
              <a:rPr lang="en-GB" sz="2400" dirty="0"/>
              <a:t>of an opinion.’ </a:t>
            </a:r>
            <a:r>
              <a:rPr lang="en-GB" sz="1600" dirty="0"/>
              <a:t>(</a:t>
            </a:r>
            <a:r>
              <a:rPr lang="en-GB" sz="1600" dirty="0" err="1"/>
              <a:t>Eaglestone</a:t>
            </a:r>
            <a:r>
              <a:rPr lang="en-GB" sz="1600" dirty="0"/>
              <a:t>, 2021, p11) </a:t>
            </a:r>
          </a:p>
        </p:txBody>
      </p:sp>
      <p:pic>
        <p:nvPicPr>
          <p:cNvPr id="4" name="Picture 5">
            <a:extLst>
              <a:ext uri="{FF2B5EF4-FFF2-40B4-BE49-F238E27FC236}">
                <a16:creationId xmlns:a16="http://schemas.microsoft.com/office/drawing/2014/main" id="{2EA7046B-2195-2396-1D6E-73EF24C22FAD}"/>
              </a:ext>
            </a:extLst>
          </p:cNvPr>
          <p:cNvPicPr>
            <a:picLocks noChangeAspect="1"/>
          </p:cNvPicPr>
          <p:nvPr/>
        </p:nvPicPr>
        <p:blipFill>
          <a:blip r:embed="rId3"/>
          <a:stretch>
            <a:fillRect/>
          </a:stretch>
        </p:blipFill>
        <p:spPr>
          <a:xfrm>
            <a:off x="3071664" y="3239080"/>
            <a:ext cx="6048672" cy="3100923"/>
          </a:xfrm>
          <a:prstGeom prst="rect">
            <a:avLst/>
          </a:prstGeom>
        </p:spPr>
      </p:pic>
      <p:sp>
        <p:nvSpPr>
          <p:cNvPr id="3" name="TextBox 2">
            <a:extLst>
              <a:ext uri="{FF2B5EF4-FFF2-40B4-BE49-F238E27FC236}">
                <a16:creationId xmlns:a16="http://schemas.microsoft.com/office/drawing/2014/main" id="{8E815745-25B9-62B1-DDEA-0F18C9A6DD56}"/>
              </a:ext>
            </a:extLst>
          </p:cNvPr>
          <p:cNvSpPr txBox="1"/>
          <p:nvPr/>
        </p:nvSpPr>
        <p:spPr>
          <a:xfrm>
            <a:off x="6960096" y="6147588"/>
            <a:ext cx="2252540" cy="400110"/>
          </a:xfrm>
          <a:prstGeom prst="rect">
            <a:avLst/>
          </a:prstGeom>
          <a:noFill/>
        </p:spPr>
        <p:txBody>
          <a:bodyPr wrap="none" rtlCol="0">
            <a:spAutoFit/>
          </a:bodyPr>
          <a:lstStyle/>
          <a:p>
            <a:r>
              <a:rPr lang="en-GB" dirty="0">
                <a:solidFill>
                  <a:schemeClr val="tx2"/>
                </a:solidFill>
                <a:latin typeface="+mn-lt"/>
              </a:rPr>
              <a:t>(</a:t>
            </a:r>
            <a:r>
              <a:rPr lang="en-GB" dirty="0" err="1">
                <a:solidFill>
                  <a:schemeClr val="tx2"/>
                </a:solidFill>
                <a:latin typeface="+mn-lt"/>
              </a:rPr>
              <a:t>Eaglestone</a:t>
            </a:r>
            <a:r>
              <a:rPr lang="en-GB" dirty="0">
                <a:solidFill>
                  <a:schemeClr val="tx2"/>
                </a:solidFill>
                <a:latin typeface="+mn-lt"/>
              </a:rPr>
              <a:t>, 2023)</a:t>
            </a:r>
          </a:p>
        </p:txBody>
      </p:sp>
      <p:pic>
        <p:nvPicPr>
          <p:cNvPr id="6" name="Picture 5">
            <a:extLst>
              <a:ext uri="{FF2B5EF4-FFF2-40B4-BE49-F238E27FC236}">
                <a16:creationId xmlns:a16="http://schemas.microsoft.com/office/drawing/2014/main" id="{26777F8F-513A-B5CE-2BF0-F6515EE2AE57}"/>
              </a:ext>
            </a:extLst>
          </p:cNvPr>
          <p:cNvPicPr>
            <a:picLocks noChangeAspect="1"/>
          </p:cNvPicPr>
          <p:nvPr/>
        </p:nvPicPr>
        <p:blipFill>
          <a:blip r:embed="rId4"/>
          <a:stretch>
            <a:fillRect/>
          </a:stretch>
        </p:blipFill>
        <p:spPr>
          <a:xfrm>
            <a:off x="9005357" y="-37771"/>
            <a:ext cx="2778774" cy="4341835"/>
          </a:xfrm>
          <a:prstGeom prst="rect">
            <a:avLst/>
          </a:prstGeom>
          <a:noFill/>
        </p:spPr>
      </p:pic>
    </p:spTree>
    <p:extLst>
      <p:ext uri="{BB962C8B-B14F-4D97-AF65-F5344CB8AC3E}">
        <p14:creationId xmlns:p14="http://schemas.microsoft.com/office/powerpoint/2010/main" val="39214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F730B-976F-0D6B-9087-7B6B445198EA}"/>
              </a:ext>
            </a:extLst>
          </p:cNvPr>
          <p:cNvSpPr>
            <a:spLocks noGrp="1"/>
          </p:cNvSpPr>
          <p:nvPr>
            <p:ph type="sldNum" sz="quarter" idx="10"/>
          </p:nvPr>
        </p:nvSpPr>
        <p:spPr/>
        <p:txBody>
          <a:bodyPr/>
          <a:lstStyle/>
          <a:p>
            <a:fld id="{8CAE96E1-FE19-476C-9CF0-3BB4903735D9}" type="slidenum">
              <a:rPr lang="en-GB" altLang="en-US" smtClean="0"/>
              <a:pPr/>
              <a:t>9</a:t>
            </a:fld>
            <a:endParaRPr lang="en-GB" altLang="en-US"/>
          </a:p>
        </p:txBody>
      </p:sp>
      <p:sp>
        <p:nvSpPr>
          <p:cNvPr id="4" name="Title 3">
            <a:extLst>
              <a:ext uri="{FF2B5EF4-FFF2-40B4-BE49-F238E27FC236}">
                <a16:creationId xmlns:a16="http://schemas.microsoft.com/office/drawing/2014/main" id="{7B6A806D-93FE-83A7-C253-9A34B8AAFC5D}"/>
              </a:ext>
            </a:extLst>
          </p:cNvPr>
          <p:cNvSpPr>
            <a:spLocks noGrp="1"/>
          </p:cNvSpPr>
          <p:nvPr>
            <p:ph type="title"/>
          </p:nvPr>
        </p:nvSpPr>
        <p:spPr>
          <a:xfrm>
            <a:off x="9933153" y="5301208"/>
            <a:ext cx="11040000" cy="828000"/>
          </a:xfrm>
        </p:spPr>
        <p:txBody>
          <a:bodyPr/>
          <a:lstStyle/>
          <a:p>
            <a:r>
              <a:rPr lang="en-GB" dirty="0"/>
              <a:t>Timetable</a:t>
            </a:r>
          </a:p>
        </p:txBody>
      </p:sp>
      <p:pic>
        <p:nvPicPr>
          <p:cNvPr id="7" name="Picture 6">
            <a:extLst>
              <a:ext uri="{FF2B5EF4-FFF2-40B4-BE49-F238E27FC236}">
                <a16:creationId xmlns:a16="http://schemas.microsoft.com/office/drawing/2014/main" id="{D78D2DC2-715D-7834-EF1A-35B4C0766060}"/>
              </a:ext>
            </a:extLst>
          </p:cNvPr>
          <p:cNvPicPr>
            <a:picLocks noChangeAspect="1"/>
          </p:cNvPicPr>
          <p:nvPr/>
        </p:nvPicPr>
        <p:blipFill>
          <a:blip r:embed="rId3"/>
          <a:srcRect b="68900"/>
          <a:stretch/>
        </p:blipFill>
        <p:spPr>
          <a:xfrm>
            <a:off x="1337194" y="0"/>
            <a:ext cx="8575230" cy="1921672"/>
          </a:xfrm>
          <a:prstGeom prst="rect">
            <a:avLst/>
          </a:prstGeom>
        </p:spPr>
      </p:pic>
      <p:pic>
        <p:nvPicPr>
          <p:cNvPr id="9" name="Picture 8">
            <a:extLst>
              <a:ext uri="{FF2B5EF4-FFF2-40B4-BE49-F238E27FC236}">
                <a16:creationId xmlns:a16="http://schemas.microsoft.com/office/drawing/2014/main" id="{2DDE4A2C-AE74-6AEB-AB5D-12C7CFCEA82C}"/>
              </a:ext>
            </a:extLst>
          </p:cNvPr>
          <p:cNvPicPr>
            <a:picLocks noChangeAspect="1"/>
          </p:cNvPicPr>
          <p:nvPr/>
        </p:nvPicPr>
        <p:blipFill>
          <a:blip r:embed="rId3"/>
          <a:srcRect t="62600"/>
          <a:stretch/>
        </p:blipFill>
        <p:spPr>
          <a:xfrm>
            <a:off x="1337194" y="1921672"/>
            <a:ext cx="8575230" cy="2310941"/>
          </a:xfrm>
          <a:prstGeom prst="rect">
            <a:avLst/>
          </a:prstGeom>
        </p:spPr>
      </p:pic>
      <p:pic>
        <p:nvPicPr>
          <p:cNvPr id="11" name="Picture 10">
            <a:extLst>
              <a:ext uri="{FF2B5EF4-FFF2-40B4-BE49-F238E27FC236}">
                <a16:creationId xmlns:a16="http://schemas.microsoft.com/office/drawing/2014/main" id="{0DA5EEF8-DC1E-2EC8-E918-B6626654DACC}"/>
              </a:ext>
            </a:extLst>
          </p:cNvPr>
          <p:cNvPicPr>
            <a:picLocks noChangeAspect="1"/>
          </p:cNvPicPr>
          <p:nvPr/>
        </p:nvPicPr>
        <p:blipFill>
          <a:blip r:embed="rId4"/>
          <a:stretch>
            <a:fillRect/>
          </a:stretch>
        </p:blipFill>
        <p:spPr>
          <a:xfrm>
            <a:off x="1337194" y="4100759"/>
            <a:ext cx="8575230" cy="2787667"/>
          </a:xfrm>
          <a:prstGeom prst="rect">
            <a:avLst/>
          </a:prstGeom>
        </p:spPr>
      </p:pic>
      <p:sp>
        <p:nvSpPr>
          <p:cNvPr id="12" name="Arrow: Down 11">
            <a:extLst>
              <a:ext uri="{FF2B5EF4-FFF2-40B4-BE49-F238E27FC236}">
                <a16:creationId xmlns:a16="http://schemas.microsoft.com/office/drawing/2014/main" id="{A11CE1E3-F01C-4633-3265-7EA6B0C0E1BE}"/>
              </a:ext>
            </a:extLst>
          </p:cNvPr>
          <p:cNvSpPr/>
          <p:nvPr/>
        </p:nvSpPr>
        <p:spPr>
          <a:xfrm>
            <a:off x="2567608" y="332656"/>
            <a:ext cx="360040" cy="3408063"/>
          </a:xfrm>
          <a:prstGeom prst="down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1436971704"/>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rdg-accessible-ppt-widescreen-19 (1)</Template>
  <TotalTime>142</TotalTime>
  <Words>3099</Words>
  <Application>Microsoft Office PowerPoint</Application>
  <PresentationFormat>Widescreen</PresentationFormat>
  <Paragraphs>273</Paragraphs>
  <Slides>33</Slides>
  <Notes>23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UoR Theme</vt:lpstr>
      <vt:lpstr>1_UoR Theme off-white background</vt:lpstr>
      <vt:lpstr>English Professional Development Mentor Meeting (Mentor Curriculum 4.1)</vt:lpstr>
      <vt:lpstr>Agenda</vt:lpstr>
      <vt:lpstr>Welcome &amp; Programme Updates</vt:lpstr>
      <vt:lpstr>Being a School B English mentor: sharing good practice</vt:lpstr>
      <vt:lpstr>Being a School B Mentor</vt:lpstr>
      <vt:lpstr>Being an English Mentor</vt:lpstr>
      <vt:lpstr>PowerPoint Presentation</vt:lpstr>
      <vt:lpstr>PowerPoint Presentation</vt:lpstr>
      <vt:lpstr>Timetable</vt:lpstr>
      <vt:lpstr>Sharing Good Practice</vt:lpstr>
      <vt:lpstr>Mentoring Top Tips</vt:lpstr>
      <vt:lpstr>Starting from where they are </vt:lpstr>
      <vt:lpstr>PowerPoint Presentation</vt:lpstr>
      <vt:lpstr>Report 2</vt:lpstr>
      <vt:lpstr>Supporting English RPTs in the Independent Stage</vt:lpstr>
      <vt:lpstr>PowerPoint Presentation</vt:lpstr>
      <vt:lpstr>Mentor  Curriculum</vt:lpstr>
      <vt:lpstr>Making the most of the opportunities Sch B can afford </vt:lpstr>
      <vt:lpstr>Course Expectations for Planning</vt:lpstr>
      <vt:lpstr>Making Generic Pedagogy English-y </vt:lpstr>
      <vt:lpstr>PowerPoint Presentation</vt:lpstr>
      <vt:lpstr>Memory &amp; Poetry</vt:lpstr>
      <vt:lpstr>Using the Mentor Bulletins &amp; Conversation Prompts  </vt:lpstr>
      <vt:lpstr>PowerPoint Presentation</vt:lpstr>
      <vt:lpstr>PowerPoint Presentation</vt:lpstr>
      <vt:lpstr>Target Setting</vt:lpstr>
      <vt:lpstr>PowerPoint Presentation</vt:lpstr>
      <vt:lpstr>Setting Weekly Targets</vt:lpstr>
      <vt:lpstr>PowerPoint Presentation</vt:lpstr>
      <vt:lpstr>Using the Curriculum Check Point  Strategy Bank</vt:lpstr>
      <vt:lpstr>Questions? </vt:lpstr>
      <vt:lpstr>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58</cp:revision>
  <cp:lastPrinted>2006-09-19T14:59:33Z</cp:lastPrinted>
  <dcterms:created xsi:type="dcterms:W3CDTF">2023-09-03T17:50:25Z</dcterms:created>
  <dcterms:modified xsi:type="dcterms:W3CDTF">2025-03-11T17:47:07Z</dcterms:modified>
</cp:coreProperties>
</file>