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ink/ink1.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 id="2147483723" r:id="rId2"/>
  </p:sldMasterIdLst>
  <p:notesMasterIdLst>
    <p:notesMasterId r:id="rId51"/>
  </p:notesMasterIdLst>
  <p:handoutMasterIdLst>
    <p:handoutMasterId r:id="rId52"/>
  </p:handoutMasterIdLst>
  <p:sldIdLst>
    <p:sldId id="265" r:id="rId3"/>
    <p:sldId id="276" r:id="rId4"/>
    <p:sldId id="267" r:id="rId5"/>
    <p:sldId id="278" r:id="rId6"/>
    <p:sldId id="452" r:id="rId7"/>
    <p:sldId id="450" r:id="rId8"/>
    <p:sldId id="268" r:id="rId9"/>
    <p:sldId id="451" r:id="rId10"/>
    <p:sldId id="270" r:id="rId11"/>
    <p:sldId id="1055" r:id="rId12"/>
    <p:sldId id="257" r:id="rId13"/>
    <p:sldId id="1126" r:id="rId14"/>
    <p:sldId id="260" r:id="rId15"/>
    <p:sldId id="1058" r:id="rId16"/>
    <p:sldId id="258" r:id="rId17"/>
    <p:sldId id="1127" r:id="rId18"/>
    <p:sldId id="266" r:id="rId19"/>
    <p:sldId id="269" r:id="rId20"/>
    <p:sldId id="271" r:id="rId21"/>
    <p:sldId id="458" r:id="rId22"/>
    <p:sldId id="396" r:id="rId23"/>
    <p:sldId id="374" r:id="rId24"/>
    <p:sldId id="346" r:id="rId25"/>
    <p:sldId id="394" r:id="rId26"/>
    <p:sldId id="318" r:id="rId27"/>
    <p:sldId id="411" r:id="rId28"/>
    <p:sldId id="424" r:id="rId29"/>
    <p:sldId id="429" r:id="rId30"/>
    <p:sldId id="423" r:id="rId31"/>
    <p:sldId id="288" r:id="rId32"/>
    <p:sldId id="352" r:id="rId33"/>
    <p:sldId id="440" r:id="rId34"/>
    <p:sldId id="437" r:id="rId35"/>
    <p:sldId id="443" r:id="rId36"/>
    <p:sldId id="449" r:id="rId37"/>
    <p:sldId id="1137" r:id="rId38"/>
    <p:sldId id="1133" r:id="rId39"/>
    <p:sldId id="1134" r:id="rId40"/>
    <p:sldId id="1135" r:id="rId41"/>
    <p:sldId id="1136" r:id="rId42"/>
    <p:sldId id="435" r:id="rId43"/>
    <p:sldId id="447" r:id="rId44"/>
    <p:sldId id="492" r:id="rId45"/>
    <p:sldId id="1132" r:id="rId46"/>
    <p:sldId id="1124" r:id="rId47"/>
    <p:sldId id="1138" r:id="rId48"/>
    <p:sldId id="494" r:id="rId49"/>
    <p:sldId id="1139" r:id="rId50"/>
  </p:sldIdLst>
  <p:sldSz cx="12192000" cy="6858000"/>
  <p:notesSz cx="6718300" cy="9867900"/>
  <p:embeddedFontLst>
    <p:embeddedFont>
      <p:font typeface="Arial Bold" panose="020B0704020202020204" pitchFamily="34" charset="0"/>
      <p:bold r:id="rId53"/>
    </p:embeddedFont>
    <p:embeddedFont>
      <p:font typeface="Effra" panose="020B0604020202020204" charset="0"/>
      <p:regular r:id="rId54"/>
      <p:bold r:id="rId55"/>
      <p:italic r:id="rId56"/>
      <p:boldItalic r:id="rId57"/>
    </p:embeddedFont>
    <p:embeddedFont>
      <p:font typeface="Segoe UI" panose="020B0502040204020203" pitchFamily="34" charset="0"/>
      <p:regular r:id="rId58"/>
      <p:bold r:id="rId59"/>
      <p:italic r:id="rId60"/>
      <p:boldItalic r:id="rId61"/>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8">
          <p15:clr>
            <a:srgbClr val="A4A3A4"/>
          </p15:clr>
        </p15:guide>
        <p15:guide id="2" pos="21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DE6AB"/>
    <a:srgbClr val="D799A1"/>
    <a:srgbClr val="BF0071"/>
    <a:srgbClr val="7EAF35"/>
    <a:srgbClr val="F3F3F3"/>
    <a:srgbClr val="F0F0F0"/>
    <a:srgbClr val="EEEEEE"/>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52A64C-E513-472E-85AC-01BEAFEAC7B3}" v="16" dt="2025-02-05T10:49:58.971"/>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65977" autoAdjust="0"/>
  </p:normalViewPr>
  <p:slideViewPr>
    <p:cSldViewPr showGuides="1">
      <p:cViewPr varScale="1">
        <p:scale>
          <a:sx n="38" d="100"/>
          <a:sy n="38" d="100"/>
        </p:scale>
        <p:origin x="1688" y="260"/>
      </p:cViewPr>
      <p:guideLst>
        <p:guide orient="horz" pos="2160"/>
        <p:guide pos="3840"/>
      </p:guideLst>
    </p:cSldViewPr>
  </p:slideViewPr>
  <p:notesTextViewPr>
    <p:cViewPr>
      <p:scale>
        <a:sx n="100" d="100"/>
        <a:sy n="100" d="100"/>
      </p:scale>
      <p:origin x="0" y="0"/>
    </p:cViewPr>
  </p:notesTextViewPr>
  <p:notesViewPr>
    <p:cSldViewPr showGuides="1">
      <p:cViewPr varScale="1">
        <p:scale>
          <a:sx n="113" d="100"/>
          <a:sy n="113" d="100"/>
        </p:scale>
        <p:origin x="-1326" y="-102"/>
      </p:cViewPr>
      <p:guideLst>
        <p:guide orient="horz" pos="3108"/>
        <p:guide pos="211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font" Target="fonts/font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DA6894-34B0-4F15-B7D0-C87513BD76CB}"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F480B21E-8C8C-4941-8C7A-3B2F5D573087}">
      <dgm:prSet/>
      <dgm:spPr/>
      <dgm:t>
        <a:bodyPr/>
        <a:lstStyle/>
        <a:p>
          <a:r>
            <a:rPr lang="en-GB" b="1"/>
            <a:t>Professional support </a:t>
          </a:r>
          <a:endParaRPr lang="en-US"/>
        </a:p>
      </dgm:t>
    </dgm:pt>
    <dgm:pt modelId="{C9479627-9B5D-4C76-922F-B52D85A3AF98}" type="parTrans" cxnId="{C955E17F-D349-414E-9316-D884CBE1AEE6}">
      <dgm:prSet/>
      <dgm:spPr/>
      <dgm:t>
        <a:bodyPr/>
        <a:lstStyle/>
        <a:p>
          <a:endParaRPr lang="en-US"/>
        </a:p>
      </dgm:t>
    </dgm:pt>
    <dgm:pt modelId="{5E0D8EDA-9A24-4663-BC5C-E047CBF45BF2}" type="sibTrans" cxnId="{C955E17F-D349-414E-9316-D884CBE1AEE6}">
      <dgm:prSet/>
      <dgm:spPr/>
      <dgm:t>
        <a:bodyPr/>
        <a:lstStyle/>
        <a:p>
          <a:endParaRPr lang="en-US"/>
        </a:p>
      </dgm:t>
    </dgm:pt>
    <dgm:pt modelId="{72BCEA38-6E42-4E9E-83CD-BF496707AEDA}">
      <dgm:prSet/>
      <dgm:spPr/>
      <dgm:t>
        <a:bodyPr/>
        <a:lstStyle/>
        <a:p>
          <a:r>
            <a:rPr lang="en-GB" b="1"/>
            <a:t>Pedagogic support </a:t>
          </a:r>
          <a:endParaRPr lang="en-US"/>
        </a:p>
      </dgm:t>
    </dgm:pt>
    <dgm:pt modelId="{70EDEB73-7A27-4EF0-8D6F-420D67838E58}" type="parTrans" cxnId="{823921C8-CE64-4FB0-A107-B20F0C03A704}">
      <dgm:prSet/>
      <dgm:spPr/>
      <dgm:t>
        <a:bodyPr/>
        <a:lstStyle/>
        <a:p>
          <a:endParaRPr lang="en-US"/>
        </a:p>
      </dgm:t>
    </dgm:pt>
    <dgm:pt modelId="{77CB2A7A-CC58-4BAC-A5BD-09B6C5E3E6F7}" type="sibTrans" cxnId="{823921C8-CE64-4FB0-A107-B20F0C03A704}">
      <dgm:prSet/>
      <dgm:spPr/>
      <dgm:t>
        <a:bodyPr/>
        <a:lstStyle/>
        <a:p>
          <a:endParaRPr lang="en-US"/>
        </a:p>
      </dgm:t>
    </dgm:pt>
    <dgm:pt modelId="{00377262-BB99-4B68-8BA0-221BE72F3A89}">
      <dgm:prSet/>
      <dgm:spPr/>
      <dgm:t>
        <a:bodyPr/>
        <a:lstStyle/>
        <a:p>
          <a:r>
            <a:rPr lang="en-GB" b="1"/>
            <a:t>Academic support </a:t>
          </a:r>
          <a:endParaRPr lang="en-US"/>
        </a:p>
      </dgm:t>
    </dgm:pt>
    <dgm:pt modelId="{4E162F7D-3518-463D-90E4-633679FEE474}" type="parTrans" cxnId="{B731DD96-8AD2-4BA7-BB86-05901520BA7A}">
      <dgm:prSet/>
      <dgm:spPr/>
      <dgm:t>
        <a:bodyPr/>
        <a:lstStyle/>
        <a:p>
          <a:endParaRPr lang="en-US"/>
        </a:p>
      </dgm:t>
    </dgm:pt>
    <dgm:pt modelId="{810B641C-7EEF-49CB-9001-1B82BCF8BD8F}" type="sibTrans" cxnId="{B731DD96-8AD2-4BA7-BB86-05901520BA7A}">
      <dgm:prSet/>
      <dgm:spPr/>
      <dgm:t>
        <a:bodyPr/>
        <a:lstStyle/>
        <a:p>
          <a:endParaRPr lang="en-US"/>
        </a:p>
      </dgm:t>
    </dgm:pt>
    <dgm:pt modelId="{59F1C742-D676-4C13-A4A3-4A7D5278FEA8}">
      <dgm:prSet/>
      <dgm:spPr/>
      <dgm:t>
        <a:bodyPr/>
        <a:lstStyle/>
        <a:p>
          <a:r>
            <a:rPr lang="en-GB" b="1"/>
            <a:t>Emotional support </a:t>
          </a:r>
          <a:r>
            <a:rPr lang="en-GB"/>
            <a:t>(Roberts, 2019)</a:t>
          </a:r>
          <a:endParaRPr lang="en-US"/>
        </a:p>
      </dgm:t>
    </dgm:pt>
    <dgm:pt modelId="{AB0E2206-0443-4020-9EA0-886824CDC8DA}" type="parTrans" cxnId="{92C17245-4822-4EB5-807F-9133236C527C}">
      <dgm:prSet/>
      <dgm:spPr/>
      <dgm:t>
        <a:bodyPr/>
        <a:lstStyle/>
        <a:p>
          <a:endParaRPr lang="en-US"/>
        </a:p>
      </dgm:t>
    </dgm:pt>
    <dgm:pt modelId="{30DE8357-33FC-4AA4-A99F-512FBB21A3FF}" type="sibTrans" cxnId="{92C17245-4822-4EB5-807F-9133236C527C}">
      <dgm:prSet/>
      <dgm:spPr/>
      <dgm:t>
        <a:bodyPr/>
        <a:lstStyle/>
        <a:p>
          <a:endParaRPr lang="en-US"/>
        </a:p>
      </dgm:t>
    </dgm:pt>
    <dgm:pt modelId="{53CBB207-2C9C-45D2-BF0E-6FBFF5B2C9C3}" type="pres">
      <dgm:prSet presAssocID="{C1DA6894-34B0-4F15-B7D0-C87513BD76CB}" presName="root" presStyleCnt="0">
        <dgm:presLayoutVars>
          <dgm:dir/>
          <dgm:resizeHandles val="exact"/>
        </dgm:presLayoutVars>
      </dgm:prSet>
      <dgm:spPr/>
    </dgm:pt>
    <dgm:pt modelId="{8090ED70-6A2B-427C-AB6B-33102640F49D}" type="pres">
      <dgm:prSet presAssocID="{C1DA6894-34B0-4F15-B7D0-C87513BD76CB}" presName="container" presStyleCnt="0">
        <dgm:presLayoutVars>
          <dgm:dir/>
          <dgm:resizeHandles val="exact"/>
        </dgm:presLayoutVars>
      </dgm:prSet>
      <dgm:spPr/>
    </dgm:pt>
    <dgm:pt modelId="{98C1040A-CCD0-4384-B77B-87278D173144}" type="pres">
      <dgm:prSet presAssocID="{F480B21E-8C8C-4941-8C7A-3B2F5D573087}" presName="compNode" presStyleCnt="0"/>
      <dgm:spPr/>
    </dgm:pt>
    <dgm:pt modelId="{196FF91E-9A91-41D7-A55D-F1BF92B1359F}" type="pres">
      <dgm:prSet presAssocID="{F480B21E-8C8C-4941-8C7A-3B2F5D573087}" presName="iconBgRect" presStyleLbl="bgShp" presStyleIdx="0" presStyleCnt="4"/>
      <dgm:spPr/>
    </dgm:pt>
    <dgm:pt modelId="{8FF48108-6C17-4657-8E2D-D3AD007B078F}" type="pres">
      <dgm:prSet presAssocID="{F480B21E-8C8C-4941-8C7A-3B2F5D57308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ll center"/>
        </a:ext>
      </dgm:extLst>
    </dgm:pt>
    <dgm:pt modelId="{CE79A6E9-88CD-4357-9A67-6FE4E0A1CF93}" type="pres">
      <dgm:prSet presAssocID="{F480B21E-8C8C-4941-8C7A-3B2F5D573087}" presName="spaceRect" presStyleCnt="0"/>
      <dgm:spPr/>
    </dgm:pt>
    <dgm:pt modelId="{A347C39A-A08A-4C7C-BBEE-EF2530FBB750}" type="pres">
      <dgm:prSet presAssocID="{F480B21E-8C8C-4941-8C7A-3B2F5D573087}" presName="textRect" presStyleLbl="revTx" presStyleIdx="0" presStyleCnt="4">
        <dgm:presLayoutVars>
          <dgm:chMax val="1"/>
          <dgm:chPref val="1"/>
        </dgm:presLayoutVars>
      </dgm:prSet>
      <dgm:spPr/>
    </dgm:pt>
    <dgm:pt modelId="{A545CC26-659E-4B08-9C00-E452F19C8234}" type="pres">
      <dgm:prSet presAssocID="{5E0D8EDA-9A24-4663-BC5C-E047CBF45BF2}" presName="sibTrans" presStyleLbl="sibTrans2D1" presStyleIdx="0" presStyleCnt="0"/>
      <dgm:spPr/>
    </dgm:pt>
    <dgm:pt modelId="{CAE5D177-F95C-4E3D-9318-65BAE09C0773}" type="pres">
      <dgm:prSet presAssocID="{72BCEA38-6E42-4E9E-83CD-BF496707AEDA}" presName="compNode" presStyleCnt="0"/>
      <dgm:spPr/>
    </dgm:pt>
    <dgm:pt modelId="{0068CD63-8E47-48E8-AFD0-A4E1CB1318C1}" type="pres">
      <dgm:prSet presAssocID="{72BCEA38-6E42-4E9E-83CD-BF496707AEDA}" presName="iconBgRect" presStyleLbl="bgShp" presStyleIdx="1" presStyleCnt="4"/>
      <dgm:spPr/>
    </dgm:pt>
    <dgm:pt modelId="{AF9213AA-8BCC-4EDC-920E-9768A60ECEAB}" type="pres">
      <dgm:prSet presAssocID="{72BCEA38-6E42-4E9E-83CD-BF496707AED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70068EBE-94BC-4627-945A-5B1AC2720E66}" type="pres">
      <dgm:prSet presAssocID="{72BCEA38-6E42-4E9E-83CD-BF496707AEDA}" presName="spaceRect" presStyleCnt="0"/>
      <dgm:spPr/>
    </dgm:pt>
    <dgm:pt modelId="{5ECF9BDD-3461-49F2-B44A-314CD92E6757}" type="pres">
      <dgm:prSet presAssocID="{72BCEA38-6E42-4E9E-83CD-BF496707AEDA}" presName="textRect" presStyleLbl="revTx" presStyleIdx="1" presStyleCnt="4">
        <dgm:presLayoutVars>
          <dgm:chMax val="1"/>
          <dgm:chPref val="1"/>
        </dgm:presLayoutVars>
      </dgm:prSet>
      <dgm:spPr/>
    </dgm:pt>
    <dgm:pt modelId="{176E1976-FCAE-4345-A116-59C1B5DB0033}" type="pres">
      <dgm:prSet presAssocID="{77CB2A7A-CC58-4BAC-A5BD-09B6C5E3E6F7}" presName="sibTrans" presStyleLbl="sibTrans2D1" presStyleIdx="0" presStyleCnt="0"/>
      <dgm:spPr/>
    </dgm:pt>
    <dgm:pt modelId="{BA61271A-AFD0-4F7F-961A-D884D827C73C}" type="pres">
      <dgm:prSet presAssocID="{00377262-BB99-4B68-8BA0-221BE72F3A89}" presName="compNode" presStyleCnt="0"/>
      <dgm:spPr/>
    </dgm:pt>
    <dgm:pt modelId="{B551282D-2470-4A76-80F2-B3E597D7AFEB}" type="pres">
      <dgm:prSet presAssocID="{00377262-BB99-4B68-8BA0-221BE72F3A89}" presName="iconBgRect" presStyleLbl="bgShp" presStyleIdx="2" presStyleCnt="4"/>
      <dgm:spPr/>
    </dgm:pt>
    <dgm:pt modelId="{62C0FDD8-1A73-46FB-9385-508836787371}" type="pres">
      <dgm:prSet presAssocID="{00377262-BB99-4B68-8BA0-221BE72F3A8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FBA78834-5028-4A2D-9786-54AFDDE2C9F5}" type="pres">
      <dgm:prSet presAssocID="{00377262-BB99-4B68-8BA0-221BE72F3A89}" presName="spaceRect" presStyleCnt="0"/>
      <dgm:spPr/>
    </dgm:pt>
    <dgm:pt modelId="{746AD6E9-F1D7-436A-88A8-CC1052EBA7B5}" type="pres">
      <dgm:prSet presAssocID="{00377262-BB99-4B68-8BA0-221BE72F3A89}" presName="textRect" presStyleLbl="revTx" presStyleIdx="2" presStyleCnt="4">
        <dgm:presLayoutVars>
          <dgm:chMax val="1"/>
          <dgm:chPref val="1"/>
        </dgm:presLayoutVars>
      </dgm:prSet>
      <dgm:spPr/>
    </dgm:pt>
    <dgm:pt modelId="{CB100E77-53AF-47C3-BC7E-155D45AFDE23}" type="pres">
      <dgm:prSet presAssocID="{810B641C-7EEF-49CB-9001-1B82BCF8BD8F}" presName="sibTrans" presStyleLbl="sibTrans2D1" presStyleIdx="0" presStyleCnt="0"/>
      <dgm:spPr/>
    </dgm:pt>
    <dgm:pt modelId="{2C0EFCAB-7B1D-4406-8AC3-F33F0AA40024}" type="pres">
      <dgm:prSet presAssocID="{59F1C742-D676-4C13-A4A3-4A7D5278FEA8}" presName="compNode" presStyleCnt="0"/>
      <dgm:spPr/>
    </dgm:pt>
    <dgm:pt modelId="{7EDB1DFB-C6DD-4355-8152-6726B7844ED7}" type="pres">
      <dgm:prSet presAssocID="{59F1C742-D676-4C13-A4A3-4A7D5278FEA8}" presName="iconBgRect" presStyleLbl="bgShp" presStyleIdx="3" presStyleCnt="4"/>
      <dgm:spPr/>
    </dgm:pt>
    <dgm:pt modelId="{C41CDC64-F9CD-4C43-887D-CAE0C3B2664B}" type="pres">
      <dgm:prSet presAssocID="{59F1C742-D676-4C13-A4A3-4A7D5278FEA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ers"/>
        </a:ext>
      </dgm:extLst>
    </dgm:pt>
    <dgm:pt modelId="{63BD3158-45E8-4352-B530-0C027539FF02}" type="pres">
      <dgm:prSet presAssocID="{59F1C742-D676-4C13-A4A3-4A7D5278FEA8}" presName="spaceRect" presStyleCnt="0"/>
      <dgm:spPr/>
    </dgm:pt>
    <dgm:pt modelId="{E0843F44-9F91-4435-B39C-17DBC0C40D7F}" type="pres">
      <dgm:prSet presAssocID="{59F1C742-D676-4C13-A4A3-4A7D5278FEA8}" presName="textRect" presStyleLbl="revTx" presStyleIdx="3" presStyleCnt="4">
        <dgm:presLayoutVars>
          <dgm:chMax val="1"/>
          <dgm:chPref val="1"/>
        </dgm:presLayoutVars>
      </dgm:prSet>
      <dgm:spPr/>
    </dgm:pt>
  </dgm:ptLst>
  <dgm:cxnLst>
    <dgm:cxn modelId="{3AE90112-14BA-48B9-8A84-906F5C8BCA83}" type="presOf" srcId="{59F1C742-D676-4C13-A4A3-4A7D5278FEA8}" destId="{E0843F44-9F91-4435-B39C-17DBC0C40D7F}" srcOrd="0" destOrd="0" presId="urn:microsoft.com/office/officeart/2018/2/layout/IconCircleList"/>
    <dgm:cxn modelId="{7CA4C812-AB37-41DD-B743-CBB87E903792}" type="presOf" srcId="{F480B21E-8C8C-4941-8C7A-3B2F5D573087}" destId="{A347C39A-A08A-4C7C-BBEE-EF2530FBB750}" srcOrd="0" destOrd="0" presId="urn:microsoft.com/office/officeart/2018/2/layout/IconCircleList"/>
    <dgm:cxn modelId="{73ECC030-C7FE-4263-84AD-4241CBF5E22F}" type="presOf" srcId="{00377262-BB99-4B68-8BA0-221BE72F3A89}" destId="{746AD6E9-F1D7-436A-88A8-CC1052EBA7B5}" srcOrd="0" destOrd="0" presId="urn:microsoft.com/office/officeart/2018/2/layout/IconCircleList"/>
    <dgm:cxn modelId="{92C17245-4822-4EB5-807F-9133236C527C}" srcId="{C1DA6894-34B0-4F15-B7D0-C87513BD76CB}" destId="{59F1C742-D676-4C13-A4A3-4A7D5278FEA8}" srcOrd="3" destOrd="0" parTransId="{AB0E2206-0443-4020-9EA0-886824CDC8DA}" sibTransId="{30DE8357-33FC-4AA4-A99F-512FBB21A3FF}"/>
    <dgm:cxn modelId="{53C41C49-35A9-4DEA-A4E1-B2B395020346}" type="presOf" srcId="{72BCEA38-6E42-4E9E-83CD-BF496707AEDA}" destId="{5ECF9BDD-3461-49F2-B44A-314CD92E6757}" srcOrd="0" destOrd="0" presId="urn:microsoft.com/office/officeart/2018/2/layout/IconCircleList"/>
    <dgm:cxn modelId="{C955E17F-D349-414E-9316-D884CBE1AEE6}" srcId="{C1DA6894-34B0-4F15-B7D0-C87513BD76CB}" destId="{F480B21E-8C8C-4941-8C7A-3B2F5D573087}" srcOrd="0" destOrd="0" parTransId="{C9479627-9B5D-4C76-922F-B52D85A3AF98}" sibTransId="{5E0D8EDA-9A24-4663-BC5C-E047CBF45BF2}"/>
    <dgm:cxn modelId="{B731DD96-8AD2-4BA7-BB86-05901520BA7A}" srcId="{C1DA6894-34B0-4F15-B7D0-C87513BD76CB}" destId="{00377262-BB99-4B68-8BA0-221BE72F3A89}" srcOrd="2" destOrd="0" parTransId="{4E162F7D-3518-463D-90E4-633679FEE474}" sibTransId="{810B641C-7EEF-49CB-9001-1B82BCF8BD8F}"/>
    <dgm:cxn modelId="{823921C8-CE64-4FB0-A107-B20F0C03A704}" srcId="{C1DA6894-34B0-4F15-B7D0-C87513BD76CB}" destId="{72BCEA38-6E42-4E9E-83CD-BF496707AEDA}" srcOrd="1" destOrd="0" parTransId="{70EDEB73-7A27-4EF0-8D6F-420D67838E58}" sibTransId="{77CB2A7A-CC58-4BAC-A5BD-09B6C5E3E6F7}"/>
    <dgm:cxn modelId="{B6CACDDB-B1CB-405C-910C-5734BBDF69DB}" type="presOf" srcId="{810B641C-7EEF-49CB-9001-1B82BCF8BD8F}" destId="{CB100E77-53AF-47C3-BC7E-155D45AFDE23}" srcOrd="0" destOrd="0" presId="urn:microsoft.com/office/officeart/2018/2/layout/IconCircleList"/>
    <dgm:cxn modelId="{17E60EE1-A45E-4282-A909-69FF05B30E67}" type="presOf" srcId="{77CB2A7A-CC58-4BAC-A5BD-09B6C5E3E6F7}" destId="{176E1976-FCAE-4345-A116-59C1B5DB0033}" srcOrd="0" destOrd="0" presId="urn:microsoft.com/office/officeart/2018/2/layout/IconCircleList"/>
    <dgm:cxn modelId="{76C7CDE1-79C1-465E-8B53-38D95C22A995}" type="presOf" srcId="{C1DA6894-34B0-4F15-B7D0-C87513BD76CB}" destId="{53CBB207-2C9C-45D2-BF0E-6FBFF5B2C9C3}" srcOrd="0" destOrd="0" presId="urn:microsoft.com/office/officeart/2018/2/layout/IconCircleList"/>
    <dgm:cxn modelId="{D2DB36FE-CEC9-4260-95DB-CD9680DC2A29}" type="presOf" srcId="{5E0D8EDA-9A24-4663-BC5C-E047CBF45BF2}" destId="{A545CC26-659E-4B08-9C00-E452F19C8234}" srcOrd="0" destOrd="0" presId="urn:microsoft.com/office/officeart/2018/2/layout/IconCircleList"/>
    <dgm:cxn modelId="{42D0EFB6-0A1A-4DA4-82A1-22511E75390D}" type="presParOf" srcId="{53CBB207-2C9C-45D2-BF0E-6FBFF5B2C9C3}" destId="{8090ED70-6A2B-427C-AB6B-33102640F49D}" srcOrd="0" destOrd="0" presId="urn:microsoft.com/office/officeart/2018/2/layout/IconCircleList"/>
    <dgm:cxn modelId="{410D8C2E-0AE5-4BB6-ACA9-D0C843274870}" type="presParOf" srcId="{8090ED70-6A2B-427C-AB6B-33102640F49D}" destId="{98C1040A-CCD0-4384-B77B-87278D173144}" srcOrd="0" destOrd="0" presId="urn:microsoft.com/office/officeart/2018/2/layout/IconCircleList"/>
    <dgm:cxn modelId="{54512F91-A606-4DEC-AD0E-6E217FC792C4}" type="presParOf" srcId="{98C1040A-CCD0-4384-B77B-87278D173144}" destId="{196FF91E-9A91-41D7-A55D-F1BF92B1359F}" srcOrd="0" destOrd="0" presId="urn:microsoft.com/office/officeart/2018/2/layout/IconCircleList"/>
    <dgm:cxn modelId="{D9C2AB72-E90E-46B6-BC71-7717A4041A7F}" type="presParOf" srcId="{98C1040A-CCD0-4384-B77B-87278D173144}" destId="{8FF48108-6C17-4657-8E2D-D3AD007B078F}" srcOrd="1" destOrd="0" presId="urn:microsoft.com/office/officeart/2018/2/layout/IconCircleList"/>
    <dgm:cxn modelId="{B106E6B0-C518-47D3-AC78-801D394C0352}" type="presParOf" srcId="{98C1040A-CCD0-4384-B77B-87278D173144}" destId="{CE79A6E9-88CD-4357-9A67-6FE4E0A1CF93}" srcOrd="2" destOrd="0" presId="urn:microsoft.com/office/officeart/2018/2/layout/IconCircleList"/>
    <dgm:cxn modelId="{DD6DE54D-4E4C-4022-818C-637C60DB8E9E}" type="presParOf" srcId="{98C1040A-CCD0-4384-B77B-87278D173144}" destId="{A347C39A-A08A-4C7C-BBEE-EF2530FBB750}" srcOrd="3" destOrd="0" presId="urn:microsoft.com/office/officeart/2018/2/layout/IconCircleList"/>
    <dgm:cxn modelId="{D85A74DE-08F5-4781-98EF-A36555B875C5}" type="presParOf" srcId="{8090ED70-6A2B-427C-AB6B-33102640F49D}" destId="{A545CC26-659E-4B08-9C00-E452F19C8234}" srcOrd="1" destOrd="0" presId="urn:microsoft.com/office/officeart/2018/2/layout/IconCircleList"/>
    <dgm:cxn modelId="{CE3CE4C1-D324-4905-B21A-7DCF722FB147}" type="presParOf" srcId="{8090ED70-6A2B-427C-AB6B-33102640F49D}" destId="{CAE5D177-F95C-4E3D-9318-65BAE09C0773}" srcOrd="2" destOrd="0" presId="urn:microsoft.com/office/officeart/2018/2/layout/IconCircleList"/>
    <dgm:cxn modelId="{F368324B-853B-47BB-8B62-27EABC8AEBD3}" type="presParOf" srcId="{CAE5D177-F95C-4E3D-9318-65BAE09C0773}" destId="{0068CD63-8E47-48E8-AFD0-A4E1CB1318C1}" srcOrd="0" destOrd="0" presId="urn:microsoft.com/office/officeart/2018/2/layout/IconCircleList"/>
    <dgm:cxn modelId="{059C1648-1312-413D-B53D-7B768A32F344}" type="presParOf" srcId="{CAE5D177-F95C-4E3D-9318-65BAE09C0773}" destId="{AF9213AA-8BCC-4EDC-920E-9768A60ECEAB}" srcOrd="1" destOrd="0" presId="urn:microsoft.com/office/officeart/2018/2/layout/IconCircleList"/>
    <dgm:cxn modelId="{AA08427C-7CC9-4B9F-9FD3-AC7E839BFE86}" type="presParOf" srcId="{CAE5D177-F95C-4E3D-9318-65BAE09C0773}" destId="{70068EBE-94BC-4627-945A-5B1AC2720E66}" srcOrd="2" destOrd="0" presId="urn:microsoft.com/office/officeart/2018/2/layout/IconCircleList"/>
    <dgm:cxn modelId="{DD642180-5F2D-499B-A3A2-FAF3E8227A93}" type="presParOf" srcId="{CAE5D177-F95C-4E3D-9318-65BAE09C0773}" destId="{5ECF9BDD-3461-49F2-B44A-314CD92E6757}" srcOrd="3" destOrd="0" presId="urn:microsoft.com/office/officeart/2018/2/layout/IconCircleList"/>
    <dgm:cxn modelId="{4B1518F4-11A8-4A53-BDF5-93C5DE76838C}" type="presParOf" srcId="{8090ED70-6A2B-427C-AB6B-33102640F49D}" destId="{176E1976-FCAE-4345-A116-59C1B5DB0033}" srcOrd="3" destOrd="0" presId="urn:microsoft.com/office/officeart/2018/2/layout/IconCircleList"/>
    <dgm:cxn modelId="{06DAC3F9-82D2-41BA-8361-1DC7750AEC10}" type="presParOf" srcId="{8090ED70-6A2B-427C-AB6B-33102640F49D}" destId="{BA61271A-AFD0-4F7F-961A-D884D827C73C}" srcOrd="4" destOrd="0" presId="urn:microsoft.com/office/officeart/2018/2/layout/IconCircleList"/>
    <dgm:cxn modelId="{336E9179-790D-4B49-84D9-C7E713E579AE}" type="presParOf" srcId="{BA61271A-AFD0-4F7F-961A-D884D827C73C}" destId="{B551282D-2470-4A76-80F2-B3E597D7AFEB}" srcOrd="0" destOrd="0" presId="urn:microsoft.com/office/officeart/2018/2/layout/IconCircleList"/>
    <dgm:cxn modelId="{95AFC009-8A5F-4EB4-950D-3BD14CF79FA9}" type="presParOf" srcId="{BA61271A-AFD0-4F7F-961A-D884D827C73C}" destId="{62C0FDD8-1A73-46FB-9385-508836787371}" srcOrd="1" destOrd="0" presId="urn:microsoft.com/office/officeart/2018/2/layout/IconCircleList"/>
    <dgm:cxn modelId="{5491202B-F0A6-4FF5-BF15-842F202B470A}" type="presParOf" srcId="{BA61271A-AFD0-4F7F-961A-D884D827C73C}" destId="{FBA78834-5028-4A2D-9786-54AFDDE2C9F5}" srcOrd="2" destOrd="0" presId="urn:microsoft.com/office/officeart/2018/2/layout/IconCircleList"/>
    <dgm:cxn modelId="{8ABCE903-C61E-44F2-9709-7598EA10426D}" type="presParOf" srcId="{BA61271A-AFD0-4F7F-961A-D884D827C73C}" destId="{746AD6E9-F1D7-436A-88A8-CC1052EBA7B5}" srcOrd="3" destOrd="0" presId="urn:microsoft.com/office/officeart/2018/2/layout/IconCircleList"/>
    <dgm:cxn modelId="{33430BF4-0DBB-4161-910C-F7495DA1224E}" type="presParOf" srcId="{8090ED70-6A2B-427C-AB6B-33102640F49D}" destId="{CB100E77-53AF-47C3-BC7E-155D45AFDE23}" srcOrd="5" destOrd="0" presId="urn:microsoft.com/office/officeart/2018/2/layout/IconCircleList"/>
    <dgm:cxn modelId="{E5AF3EA7-F056-4295-B16C-057140FEA72E}" type="presParOf" srcId="{8090ED70-6A2B-427C-AB6B-33102640F49D}" destId="{2C0EFCAB-7B1D-4406-8AC3-F33F0AA40024}" srcOrd="6" destOrd="0" presId="urn:microsoft.com/office/officeart/2018/2/layout/IconCircleList"/>
    <dgm:cxn modelId="{4A7D65DB-4A9F-4CB4-AC08-F69447338D49}" type="presParOf" srcId="{2C0EFCAB-7B1D-4406-8AC3-F33F0AA40024}" destId="{7EDB1DFB-C6DD-4355-8152-6726B7844ED7}" srcOrd="0" destOrd="0" presId="urn:microsoft.com/office/officeart/2018/2/layout/IconCircleList"/>
    <dgm:cxn modelId="{739EB2AA-850D-4824-ADCD-465026164EA8}" type="presParOf" srcId="{2C0EFCAB-7B1D-4406-8AC3-F33F0AA40024}" destId="{C41CDC64-F9CD-4C43-887D-CAE0C3B2664B}" srcOrd="1" destOrd="0" presId="urn:microsoft.com/office/officeart/2018/2/layout/IconCircleList"/>
    <dgm:cxn modelId="{225E4142-8BC8-42A5-95D7-61113D52479E}" type="presParOf" srcId="{2C0EFCAB-7B1D-4406-8AC3-F33F0AA40024}" destId="{63BD3158-45E8-4352-B530-0C027539FF02}" srcOrd="2" destOrd="0" presId="urn:microsoft.com/office/officeart/2018/2/layout/IconCircleList"/>
    <dgm:cxn modelId="{EB0B1535-55B7-4480-B776-9AF0BD701352}" type="presParOf" srcId="{2C0EFCAB-7B1D-4406-8AC3-F33F0AA40024}" destId="{E0843F44-9F91-4435-B39C-17DBC0C40D7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02BD31-690D-43C7-AAFE-E99AB0A68C33}"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GB"/>
        </a:p>
      </dgm:t>
    </dgm:pt>
    <dgm:pt modelId="{4A579F21-9EF5-4E49-AE81-4C5BBC3E3BF5}">
      <dgm:prSet phldrT="[Text]"/>
      <dgm:spPr/>
      <dgm:t>
        <a:bodyPr/>
        <a:lstStyle/>
        <a:p>
          <a:r>
            <a:rPr lang="en-GB" dirty="0"/>
            <a:t>Challenging the beginning teacher’s assumptions, being a critical friend and demonstrating how to do something they are having difficulties with. </a:t>
          </a:r>
        </a:p>
      </dgm:t>
    </dgm:pt>
    <dgm:pt modelId="{BE9EB0E1-00DF-4E57-B8FF-CA08EAFFEB5A}" type="parTrans" cxnId="{A1F86EF0-6D92-4EED-B155-080049ADCE32}">
      <dgm:prSet/>
      <dgm:spPr/>
      <dgm:t>
        <a:bodyPr/>
        <a:lstStyle/>
        <a:p>
          <a:endParaRPr lang="en-GB"/>
        </a:p>
      </dgm:t>
    </dgm:pt>
    <dgm:pt modelId="{3BA0A16B-DE37-4079-B731-663DB59F061E}" type="sibTrans" cxnId="{A1F86EF0-6D92-4EED-B155-080049ADCE32}">
      <dgm:prSet/>
      <dgm:spPr/>
      <dgm:t>
        <a:bodyPr/>
        <a:lstStyle/>
        <a:p>
          <a:endParaRPr lang="en-GB"/>
        </a:p>
      </dgm:t>
    </dgm:pt>
    <dgm:pt modelId="{157935E4-D973-4F91-B7AC-DB47112E4405}">
      <dgm:prSet phldrT="[Text]"/>
      <dgm:spPr/>
      <dgm:t>
        <a:bodyPr/>
        <a:lstStyle/>
        <a:p>
          <a:r>
            <a:rPr lang="en-GB" dirty="0"/>
            <a:t>Coaching</a:t>
          </a:r>
        </a:p>
      </dgm:t>
    </dgm:pt>
    <dgm:pt modelId="{435CDA9E-2D59-4755-9EB1-25D8A9181F8F}" type="parTrans" cxnId="{2F9E84BC-D264-4754-8EAC-12E28411B065}">
      <dgm:prSet/>
      <dgm:spPr/>
      <dgm:t>
        <a:bodyPr/>
        <a:lstStyle/>
        <a:p>
          <a:endParaRPr lang="en-GB"/>
        </a:p>
      </dgm:t>
    </dgm:pt>
    <dgm:pt modelId="{D31376A2-50A0-4679-A972-844E01490D89}" type="sibTrans" cxnId="{2F9E84BC-D264-4754-8EAC-12E28411B065}">
      <dgm:prSet/>
      <dgm:spPr/>
      <dgm:t>
        <a:bodyPr/>
        <a:lstStyle/>
        <a:p>
          <a:endParaRPr lang="en-GB"/>
        </a:p>
      </dgm:t>
    </dgm:pt>
    <dgm:pt modelId="{88C97E49-AD19-4F23-864C-687F74D2F36A}">
      <dgm:prSet phldrT="[Text]"/>
      <dgm:spPr/>
      <dgm:t>
        <a:bodyPr/>
        <a:lstStyle/>
        <a:p>
          <a:r>
            <a:rPr lang="en-GB" dirty="0"/>
            <a:t>Acting as a sounding-board, being there to listen and offer support. </a:t>
          </a:r>
        </a:p>
      </dgm:t>
    </dgm:pt>
    <dgm:pt modelId="{C2CC2916-2495-4E17-AEE8-2100926CADDA}" type="parTrans" cxnId="{54AE5870-FC0A-4CA0-8F02-BF8228499B92}">
      <dgm:prSet/>
      <dgm:spPr/>
      <dgm:t>
        <a:bodyPr/>
        <a:lstStyle/>
        <a:p>
          <a:endParaRPr lang="en-GB"/>
        </a:p>
      </dgm:t>
    </dgm:pt>
    <dgm:pt modelId="{E14E5E0B-051D-4B7C-9BBF-956880FAC6A3}" type="sibTrans" cxnId="{54AE5870-FC0A-4CA0-8F02-BF8228499B92}">
      <dgm:prSet/>
      <dgm:spPr/>
      <dgm:t>
        <a:bodyPr/>
        <a:lstStyle/>
        <a:p>
          <a:endParaRPr lang="en-GB"/>
        </a:p>
      </dgm:t>
    </dgm:pt>
    <dgm:pt modelId="{064608EB-666E-41C2-87C0-A1F7A0B0EA89}">
      <dgm:prSet phldrT="[Text]"/>
      <dgm:spPr/>
      <dgm:t>
        <a:bodyPr/>
        <a:lstStyle/>
        <a:p>
          <a:r>
            <a:rPr lang="en-GB" dirty="0"/>
            <a:t>Counselling</a:t>
          </a:r>
        </a:p>
      </dgm:t>
    </dgm:pt>
    <dgm:pt modelId="{91D69703-F76D-46A0-9E30-BA3DB08D83BB}" type="parTrans" cxnId="{A2D57486-5A50-4BEC-B80E-D0F9E4529873}">
      <dgm:prSet/>
      <dgm:spPr/>
      <dgm:t>
        <a:bodyPr/>
        <a:lstStyle/>
        <a:p>
          <a:endParaRPr lang="en-GB"/>
        </a:p>
      </dgm:t>
    </dgm:pt>
    <dgm:pt modelId="{6D83B66F-064C-437E-8048-6FAFC6FB42D2}" type="sibTrans" cxnId="{A2D57486-5A50-4BEC-B80E-D0F9E4529873}">
      <dgm:prSet/>
      <dgm:spPr/>
      <dgm:t>
        <a:bodyPr/>
        <a:lstStyle/>
        <a:p>
          <a:endParaRPr lang="en-GB"/>
        </a:p>
      </dgm:t>
    </dgm:pt>
    <dgm:pt modelId="{B837B65E-953B-46CD-9D0A-F927CD39A8B5}">
      <dgm:prSet phldrT="[Text]"/>
      <dgm:spPr/>
      <dgm:t>
        <a:bodyPr/>
        <a:lstStyle/>
        <a:p>
          <a:r>
            <a:rPr lang="en-GB" dirty="0"/>
            <a:t>Helping a beginning teacher develop resourcefulness, make them aware of the information, resources, people, organisations and more formal repositories of knowledge. </a:t>
          </a:r>
        </a:p>
      </dgm:t>
    </dgm:pt>
    <dgm:pt modelId="{A0539674-F2D1-4295-9DC5-A112F42E5B7F}" type="parTrans" cxnId="{BD01EABA-9DD5-4C93-A782-FC4FCC4E7A0D}">
      <dgm:prSet/>
      <dgm:spPr/>
      <dgm:t>
        <a:bodyPr/>
        <a:lstStyle/>
        <a:p>
          <a:endParaRPr lang="en-GB"/>
        </a:p>
      </dgm:t>
    </dgm:pt>
    <dgm:pt modelId="{CD16C369-E420-4D3B-B1BB-7EA2B19930E6}" type="sibTrans" cxnId="{BD01EABA-9DD5-4C93-A782-FC4FCC4E7A0D}">
      <dgm:prSet/>
      <dgm:spPr/>
      <dgm:t>
        <a:bodyPr/>
        <a:lstStyle/>
        <a:p>
          <a:endParaRPr lang="en-GB"/>
        </a:p>
      </dgm:t>
    </dgm:pt>
    <dgm:pt modelId="{C61628EE-3079-42AF-A203-8EF552AABBE5}">
      <dgm:prSet phldrT="[Text]"/>
      <dgm:spPr/>
      <dgm:t>
        <a:bodyPr/>
        <a:lstStyle/>
        <a:p>
          <a:r>
            <a:rPr lang="en-GB" dirty="0"/>
            <a:t>Networking</a:t>
          </a:r>
        </a:p>
      </dgm:t>
    </dgm:pt>
    <dgm:pt modelId="{25867585-0F18-4CD6-BD48-1306159F92E2}" type="parTrans" cxnId="{431B3672-73CC-4BCF-AA7A-0243718A9712}">
      <dgm:prSet/>
      <dgm:spPr/>
      <dgm:t>
        <a:bodyPr/>
        <a:lstStyle/>
        <a:p>
          <a:endParaRPr lang="en-GB"/>
        </a:p>
      </dgm:t>
    </dgm:pt>
    <dgm:pt modelId="{2542E4B9-01EF-4718-8FA6-D59A7052918D}" type="sibTrans" cxnId="{431B3672-73CC-4BCF-AA7A-0243718A9712}">
      <dgm:prSet/>
      <dgm:spPr/>
      <dgm:t>
        <a:bodyPr/>
        <a:lstStyle/>
        <a:p>
          <a:endParaRPr lang="en-GB"/>
        </a:p>
      </dgm:t>
    </dgm:pt>
    <dgm:pt modelId="{57D2E1CF-D71D-4585-BCF6-1E71B53235C0}">
      <dgm:prSet phldrT="[Text]"/>
      <dgm:spPr/>
      <dgm:t>
        <a:bodyPr/>
        <a:lstStyle/>
        <a:p>
          <a:r>
            <a:rPr lang="en-GB" dirty="0"/>
            <a:t>Giving advice – a balance between giving a beginning teacher the answer and encouraging them to find their own solutions to problems through reflective thinking. </a:t>
          </a:r>
        </a:p>
      </dgm:t>
    </dgm:pt>
    <dgm:pt modelId="{3E84C834-8A6D-41DF-98B3-B4FCAE0EC972}" type="parTrans" cxnId="{7974496C-D558-4172-8AAA-D509441AE1FF}">
      <dgm:prSet/>
      <dgm:spPr/>
      <dgm:t>
        <a:bodyPr/>
        <a:lstStyle/>
        <a:p>
          <a:endParaRPr lang="en-GB"/>
        </a:p>
      </dgm:t>
    </dgm:pt>
    <dgm:pt modelId="{23223337-62E8-40C4-9072-A53201834A37}" type="sibTrans" cxnId="{7974496C-D558-4172-8AAA-D509441AE1FF}">
      <dgm:prSet/>
      <dgm:spPr/>
      <dgm:t>
        <a:bodyPr/>
        <a:lstStyle/>
        <a:p>
          <a:endParaRPr lang="en-GB"/>
        </a:p>
      </dgm:t>
    </dgm:pt>
    <dgm:pt modelId="{A18BD51B-F95A-4830-9312-6C95EB0D815D}">
      <dgm:prSet phldrT="[Text]"/>
      <dgm:spPr/>
      <dgm:t>
        <a:bodyPr/>
        <a:lstStyle/>
        <a:p>
          <a:r>
            <a:rPr lang="en-GB" dirty="0"/>
            <a:t>Guiding</a:t>
          </a:r>
        </a:p>
      </dgm:t>
    </dgm:pt>
    <dgm:pt modelId="{CA92FE97-8729-4474-B9F0-E571D62784A3}" type="parTrans" cxnId="{01970926-346B-48A9-92B5-D6883D8648EA}">
      <dgm:prSet/>
      <dgm:spPr/>
      <dgm:t>
        <a:bodyPr/>
        <a:lstStyle/>
        <a:p>
          <a:endParaRPr lang="en-GB"/>
        </a:p>
      </dgm:t>
    </dgm:pt>
    <dgm:pt modelId="{4E26B87C-E697-4A9C-80E1-C801C03C804A}" type="sibTrans" cxnId="{01970926-346B-48A9-92B5-D6883D8648EA}">
      <dgm:prSet/>
      <dgm:spPr/>
      <dgm:t>
        <a:bodyPr/>
        <a:lstStyle/>
        <a:p>
          <a:endParaRPr lang="en-GB"/>
        </a:p>
      </dgm:t>
    </dgm:pt>
    <dgm:pt modelId="{8FD44F8F-88EE-4AC4-B6E7-338BFBDDF9B7}" type="pres">
      <dgm:prSet presAssocID="{3502BD31-690D-43C7-AAFE-E99AB0A68C33}" presName="cycleMatrixDiagram" presStyleCnt="0">
        <dgm:presLayoutVars>
          <dgm:chMax val="1"/>
          <dgm:dir/>
          <dgm:animLvl val="lvl"/>
          <dgm:resizeHandles val="exact"/>
        </dgm:presLayoutVars>
      </dgm:prSet>
      <dgm:spPr/>
    </dgm:pt>
    <dgm:pt modelId="{3AFB93F5-12E5-48EB-A986-8DC791C359BA}" type="pres">
      <dgm:prSet presAssocID="{3502BD31-690D-43C7-AAFE-E99AB0A68C33}" presName="children" presStyleCnt="0"/>
      <dgm:spPr/>
    </dgm:pt>
    <dgm:pt modelId="{92E375FF-6CC9-481A-8BDE-0583AE669C4F}" type="pres">
      <dgm:prSet presAssocID="{3502BD31-690D-43C7-AAFE-E99AB0A68C33}" presName="child1group" presStyleCnt="0"/>
      <dgm:spPr/>
    </dgm:pt>
    <dgm:pt modelId="{F49C124C-88D4-47A1-B667-3FA0AC1A184A}" type="pres">
      <dgm:prSet presAssocID="{3502BD31-690D-43C7-AAFE-E99AB0A68C33}" presName="child1" presStyleLbl="bgAcc1" presStyleIdx="0" presStyleCnt="4"/>
      <dgm:spPr/>
    </dgm:pt>
    <dgm:pt modelId="{EFB4DE0A-23D8-4887-B70F-458D64F115D5}" type="pres">
      <dgm:prSet presAssocID="{3502BD31-690D-43C7-AAFE-E99AB0A68C33}" presName="child1Text" presStyleLbl="bgAcc1" presStyleIdx="0" presStyleCnt="4">
        <dgm:presLayoutVars>
          <dgm:bulletEnabled val="1"/>
        </dgm:presLayoutVars>
      </dgm:prSet>
      <dgm:spPr/>
    </dgm:pt>
    <dgm:pt modelId="{BC1447D1-C9B3-47EB-B809-6ACF1ECBED7A}" type="pres">
      <dgm:prSet presAssocID="{3502BD31-690D-43C7-AAFE-E99AB0A68C33}" presName="child2group" presStyleCnt="0"/>
      <dgm:spPr/>
    </dgm:pt>
    <dgm:pt modelId="{A1F4185D-1773-40EF-A579-646DA91990AE}" type="pres">
      <dgm:prSet presAssocID="{3502BD31-690D-43C7-AAFE-E99AB0A68C33}" presName="child2" presStyleLbl="bgAcc1" presStyleIdx="1" presStyleCnt="4"/>
      <dgm:spPr/>
    </dgm:pt>
    <dgm:pt modelId="{0C2BC8BA-7BAC-48F8-BC31-AA25C5A13640}" type="pres">
      <dgm:prSet presAssocID="{3502BD31-690D-43C7-AAFE-E99AB0A68C33}" presName="child2Text" presStyleLbl="bgAcc1" presStyleIdx="1" presStyleCnt="4">
        <dgm:presLayoutVars>
          <dgm:bulletEnabled val="1"/>
        </dgm:presLayoutVars>
      </dgm:prSet>
      <dgm:spPr/>
    </dgm:pt>
    <dgm:pt modelId="{623D76E4-1504-4E07-B089-F75CF1BA48BA}" type="pres">
      <dgm:prSet presAssocID="{3502BD31-690D-43C7-AAFE-E99AB0A68C33}" presName="child3group" presStyleCnt="0"/>
      <dgm:spPr/>
    </dgm:pt>
    <dgm:pt modelId="{4B2959F9-ACC1-4022-8EC7-A6B2EC614BC3}" type="pres">
      <dgm:prSet presAssocID="{3502BD31-690D-43C7-AAFE-E99AB0A68C33}" presName="child3" presStyleLbl="bgAcc1" presStyleIdx="2" presStyleCnt="4"/>
      <dgm:spPr/>
    </dgm:pt>
    <dgm:pt modelId="{93AEB6F6-1A06-46DB-9A28-5EF1C8614E1B}" type="pres">
      <dgm:prSet presAssocID="{3502BD31-690D-43C7-AAFE-E99AB0A68C33}" presName="child3Text" presStyleLbl="bgAcc1" presStyleIdx="2" presStyleCnt="4">
        <dgm:presLayoutVars>
          <dgm:bulletEnabled val="1"/>
        </dgm:presLayoutVars>
      </dgm:prSet>
      <dgm:spPr/>
    </dgm:pt>
    <dgm:pt modelId="{D3A40F1F-4B28-4ED3-880A-E77E7935C272}" type="pres">
      <dgm:prSet presAssocID="{3502BD31-690D-43C7-AAFE-E99AB0A68C33}" presName="child4group" presStyleCnt="0"/>
      <dgm:spPr/>
    </dgm:pt>
    <dgm:pt modelId="{1233A887-4D26-48F7-987C-7DE4FD5F527C}" type="pres">
      <dgm:prSet presAssocID="{3502BD31-690D-43C7-AAFE-E99AB0A68C33}" presName="child4" presStyleLbl="bgAcc1" presStyleIdx="3" presStyleCnt="4"/>
      <dgm:spPr/>
    </dgm:pt>
    <dgm:pt modelId="{3AFA7D0D-57C5-46AA-8335-CD50D61A4EDB}" type="pres">
      <dgm:prSet presAssocID="{3502BD31-690D-43C7-AAFE-E99AB0A68C33}" presName="child4Text" presStyleLbl="bgAcc1" presStyleIdx="3" presStyleCnt="4">
        <dgm:presLayoutVars>
          <dgm:bulletEnabled val="1"/>
        </dgm:presLayoutVars>
      </dgm:prSet>
      <dgm:spPr/>
    </dgm:pt>
    <dgm:pt modelId="{5A32A409-FE7F-4C52-86D7-87ACB07BD696}" type="pres">
      <dgm:prSet presAssocID="{3502BD31-690D-43C7-AAFE-E99AB0A68C33}" presName="childPlaceholder" presStyleCnt="0"/>
      <dgm:spPr/>
    </dgm:pt>
    <dgm:pt modelId="{ED698EE5-DF5A-407B-86C2-A562813E683D}" type="pres">
      <dgm:prSet presAssocID="{3502BD31-690D-43C7-AAFE-E99AB0A68C33}" presName="circle" presStyleCnt="0"/>
      <dgm:spPr/>
    </dgm:pt>
    <dgm:pt modelId="{064FB798-F46A-405F-8EDF-A3294063F1D5}" type="pres">
      <dgm:prSet presAssocID="{3502BD31-690D-43C7-AAFE-E99AB0A68C33}" presName="quadrant1" presStyleLbl="node1" presStyleIdx="0" presStyleCnt="4">
        <dgm:presLayoutVars>
          <dgm:chMax val="1"/>
          <dgm:bulletEnabled val="1"/>
        </dgm:presLayoutVars>
      </dgm:prSet>
      <dgm:spPr/>
    </dgm:pt>
    <dgm:pt modelId="{7C3983C5-9B9F-4BF3-9207-D8F0E4C9E7DC}" type="pres">
      <dgm:prSet presAssocID="{3502BD31-690D-43C7-AAFE-E99AB0A68C33}" presName="quadrant2" presStyleLbl="node1" presStyleIdx="1" presStyleCnt="4">
        <dgm:presLayoutVars>
          <dgm:chMax val="1"/>
          <dgm:bulletEnabled val="1"/>
        </dgm:presLayoutVars>
      </dgm:prSet>
      <dgm:spPr/>
    </dgm:pt>
    <dgm:pt modelId="{B3D80804-55C2-40C6-9035-096BD7454332}" type="pres">
      <dgm:prSet presAssocID="{3502BD31-690D-43C7-AAFE-E99AB0A68C33}" presName="quadrant3" presStyleLbl="node1" presStyleIdx="2" presStyleCnt="4">
        <dgm:presLayoutVars>
          <dgm:chMax val="1"/>
          <dgm:bulletEnabled val="1"/>
        </dgm:presLayoutVars>
      </dgm:prSet>
      <dgm:spPr/>
    </dgm:pt>
    <dgm:pt modelId="{04624964-5F3A-4262-BCC2-602FA015D1BE}" type="pres">
      <dgm:prSet presAssocID="{3502BD31-690D-43C7-AAFE-E99AB0A68C33}" presName="quadrant4" presStyleLbl="node1" presStyleIdx="3" presStyleCnt="4">
        <dgm:presLayoutVars>
          <dgm:chMax val="1"/>
          <dgm:bulletEnabled val="1"/>
        </dgm:presLayoutVars>
      </dgm:prSet>
      <dgm:spPr/>
    </dgm:pt>
    <dgm:pt modelId="{21474642-59FC-430D-B2E7-DB093586EC38}" type="pres">
      <dgm:prSet presAssocID="{3502BD31-690D-43C7-AAFE-E99AB0A68C33}" presName="quadrantPlaceholder" presStyleCnt="0"/>
      <dgm:spPr/>
    </dgm:pt>
    <dgm:pt modelId="{B2A1776B-BFBE-4CD9-BF8E-7BE04DC13A4C}" type="pres">
      <dgm:prSet presAssocID="{3502BD31-690D-43C7-AAFE-E99AB0A68C33}" presName="center1" presStyleLbl="fgShp" presStyleIdx="0" presStyleCnt="2"/>
      <dgm:spPr/>
    </dgm:pt>
    <dgm:pt modelId="{21C0319A-AD9F-4449-9894-B8443DDE3FA9}" type="pres">
      <dgm:prSet presAssocID="{3502BD31-690D-43C7-AAFE-E99AB0A68C33}" presName="center2" presStyleLbl="fgShp" presStyleIdx="1" presStyleCnt="2"/>
      <dgm:spPr/>
    </dgm:pt>
  </dgm:ptLst>
  <dgm:cxnLst>
    <dgm:cxn modelId="{01970926-346B-48A9-92B5-D6883D8648EA}" srcId="{57D2E1CF-D71D-4585-BCF6-1E71B53235C0}" destId="{A18BD51B-F95A-4830-9312-6C95EB0D815D}" srcOrd="0" destOrd="0" parTransId="{CA92FE97-8729-4474-B9F0-E571D62784A3}" sibTransId="{4E26B87C-E697-4A9C-80E1-C801C03C804A}"/>
    <dgm:cxn modelId="{ED9FCF2D-133E-426D-B526-1DB043360F86}" type="presOf" srcId="{157935E4-D973-4F91-B7AC-DB47112E4405}" destId="{EFB4DE0A-23D8-4887-B70F-458D64F115D5}" srcOrd="1" destOrd="0" presId="urn:microsoft.com/office/officeart/2005/8/layout/cycle4"/>
    <dgm:cxn modelId="{2CCA4140-87CA-4A36-BC3E-44FC0A32F9E4}" type="presOf" srcId="{3502BD31-690D-43C7-AAFE-E99AB0A68C33}" destId="{8FD44F8F-88EE-4AC4-B6E7-338BFBDDF9B7}" srcOrd="0" destOrd="0" presId="urn:microsoft.com/office/officeart/2005/8/layout/cycle4"/>
    <dgm:cxn modelId="{AFFCDF63-DEE0-409C-A6A7-8B034A7C5151}" type="presOf" srcId="{88C97E49-AD19-4F23-864C-687F74D2F36A}" destId="{7C3983C5-9B9F-4BF3-9207-D8F0E4C9E7DC}" srcOrd="0" destOrd="0" presId="urn:microsoft.com/office/officeart/2005/8/layout/cycle4"/>
    <dgm:cxn modelId="{DF202C44-EEDC-468B-BF89-8D6D9FB2624D}" type="presOf" srcId="{4A579F21-9EF5-4E49-AE81-4C5BBC3E3BF5}" destId="{064FB798-F46A-405F-8EDF-A3294063F1D5}" srcOrd="0" destOrd="0" presId="urn:microsoft.com/office/officeart/2005/8/layout/cycle4"/>
    <dgm:cxn modelId="{8C733064-B845-46DA-97FB-0754524C7AA4}" type="presOf" srcId="{C61628EE-3079-42AF-A203-8EF552AABBE5}" destId="{93AEB6F6-1A06-46DB-9A28-5EF1C8614E1B}" srcOrd="1" destOrd="0" presId="urn:microsoft.com/office/officeart/2005/8/layout/cycle4"/>
    <dgm:cxn modelId="{7974496C-D558-4172-8AAA-D509441AE1FF}" srcId="{3502BD31-690D-43C7-AAFE-E99AB0A68C33}" destId="{57D2E1CF-D71D-4585-BCF6-1E71B53235C0}" srcOrd="3" destOrd="0" parTransId="{3E84C834-8A6D-41DF-98B3-B4FCAE0EC972}" sibTransId="{23223337-62E8-40C4-9072-A53201834A37}"/>
    <dgm:cxn modelId="{54AE5870-FC0A-4CA0-8F02-BF8228499B92}" srcId="{3502BD31-690D-43C7-AAFE-E99AB0A68C33}" destId="{88C97E49-AD19-4F23-864C-687F74D2F36A}" srcOrd="1" destOrd="0" parTransId="{C2CC2916-2495-4E17-AEE8-2100926CADDA}" sibTransId="{E14E5E0B-051D-4B7C-9BBF-956880FAC6A3}"/>
    <dgm:cxn modelId="{431B3672-73CC-4BCF-AA7A-0243718A9712}" srcId="{B837B65E-953B-46CD-9D0A-F927CD39A8B5}" destId="{C61628EE-3079-42AF-A203-8EF552AABBE5}" srcOrd="0" destOrd="0" parTransId="{25867585-0F18-4CD6-BD48-1306159F92E2}" sibTransId="{2542E4B9-01EF-4718-8FA6-D59A7052918D}"/>
    <dgm:cxn modelId="{F7346556-1584-44EE-A741-34C7CE4704B3}" type="presOf" srcId="{B837B65E-953B-46CD-9D0A-F927CD39A8B5}" destId="{B3D80804-55C2-40C6-9035-096BD7454332}" srcOrd="0" destOrd="0" presId="urn:microsoft.com/office/officeart/2005/8/layout/cycle4"/>
    <dgm:cxn modelId="{EF8CB97A-3EEC-4D51-9F91-01C57ABE472E}" type="presOf" srcId="{A18BD51B-F95A-4830-9312-6C95EB0D815D}" destId="{1233A887-4D26-48F7-987C-7DE4FD5F527C}" srcOrd="0" destOrd="0" presId="urn:microsoft.com/office/officeart/2005/8/layout/cycle4"/>
    <dgm:cxn modelId="{59EA927B-4AD4-4D7D-BEA8-DDA9E9290C9C}" type="presOf" srcId="{064608EB-666E-41C2-87C0-A1F7A0B0EA89}" destId="{0C2BC8BA-7BAC-48F8-BC31-AA25C5A13640}" srcOrd="1" destOrd="0" presId="urn:microsoft.com/office/officeart/2005/8/layout/cycle4"/>
    <dgm:cxn modelId="{DE77157D-9C68-4148-89BC-5047DE0C6C5E}" type="presOf" srcId="{57D2E1CF-D71D-4585-BCF6-1E71B53235C0}" destId="{04624964-5F3A-4262-BCC2-602FA015D1BE}" srcOrd="0" destOrd="0" presId="urn:microsoft.com/office/officeart/2005/8/layout/cycle4"/>
    <dgm:cxn modelId="{417D0485-7C9B-4CB4-8FD0-472532FE11CE}" type="presOf" srcId="{157935E4-D973-4F91-B7AC-DB47112E4405}" destId="{F49C124C-88D4-47A1-B667-3FA0AC1A184A}" srcOrd="0" destOrd="0" presId="urn:microsoft.com/office/officeart/2005/8/layout/cycle4"/>
    <dgm:cxn modelId="{A2D57486-5A50-4BEC-B80E-D0F9E4529873}" srcId="{88C97E49-AD19-4F23-864C-687F74D2F36A}" destId="{064608EB-666E-41C2-87C0-A1F7A0B0EA89}" srcOrd="0" destOrd="0" parTransId="{91D69703-F76D-46A0-9E30-BA3DB08D83BB}" sibTransId="{6D83B66F-064C-437E-8048-6FAFC6FB42D2}"/>
    <dgm:cxn modelId="{DA36B386-D98E-49EE-B10C-C34E33277CC0}" type="presOf" srcId="{A18BD51B-F95A-4830-9312-6C95EB0D815D}" destId="{3AFA7D0D-57C5-46AA-8335-CD50D61A4EDB}" srcOrd="1" destOrd="0" presId="urn:microsoft.com/office/officeart/2005/8/layout/cycle4"/>
    <dgm:cxn modelId="{88286BA5-F60C-4261-B008-6630DCD22622}" type="presOf" srcId="{064608EB-666E-41C2-87C0-A1F7A0B0EA89}" destId="{A1F4185D-1773-40EF-A579-646DA91990AE}" srcOrd="0" destOrd="0" presId="urn:microsoft.com/office/officeart/2005/8/layout/cycle4"/>
    <dgm:cxn modelId="{BD01EABA-9DD5-4C93-A782-FC4FCC4E7A0D}" srcId="{3502BD31-690D-43C7-AAFE-E99AB0A68C33}" destId="{B837B65E-953B-46CD-9D0A-F927CD39A8B5}" srcOrd="2" destOrd="0" parTransId="{A0539674-F2D1-4295-9DC5-A112F42E5B7F}" sibTransId="{CD16C369-E420-4D3B-B1BB-7EA2B19930E6}"/>
    <dgm:cxn modelId="{2F9E84BC-D264-4754-8EAC-12E28411B065}" srcId="{4A579F21-9EF5-4E49-AE81-4C5BBC3E3BF5}" destId="{157935E4-D973-4F91-B7AC-DB47112E4405}" srcOrd="0" destOrd="0" parTransId="{435CDA9E-2D59-4755-9EB1-25D8A9181F8F}" sibTransId="{D31376A2-50A0-4679-A972-844E01490D89}"/>
    <dgm:cxn modelId="{3680CBEF-1AFE-49E3-BC6B-96A10669EFC4}" type="presOf" srcId="{C61628EE-3079-42AF-A203-8EF552AABBE5}" destId="{4B2959F9-ACC1-4022-8EC7-A6B2EC614BC3}" srcOrd="0" destOrd="0" presId="urn:microsoft.com/office/officeart/2005/8/layout/cycle4"/>
    <dgm:cxn modelId="{A1F86EF0-6D92-4EED-B155-080049ADCE32}" srcId="{3502BD31-690D-43C7-AAFE-E99AB0A68C33}" destId="{4A579F21-9EF5-4E49-AE81-4C5BBC3E3BF5}" srcOrd="0" destOrd="0" parTransId="{BE9EB0E1-00DF-4E57-B8FF-CA08EAFFEB5A}" sibTransId="{3BA0A16B-DE37-4079-B731-663DB59F061E}"/>
    <dgm:cxn modelId="{98415192-83EE-4B5D-B1E5-979C7D55BA18}" type="presParOf" srcId="{8FD44F8F-88EE-4AC4-B6E7-338BFBDDF9B7}" destId="{3AFB93F5-12E5-48EB-A986-8DC791C359BA}" srcOrd="0" destOrd="0" presId="urn:microsoft.com/office/officeart/2005/8/layout/cycle4"/>
    <dgm:cxn modelId="{940D6C5D-04AE-4A8C-A0B7-6390D96657E4}" type="presParOf" srcId="{3AFB93F5-12E5-48EB-A986-8DC791C359BA}" destId="{92E375FF-6CC9-481A-8BDE-0583AE669C4F}" srcOrd="0" destOrd="0" presId="urn:microsoft.com/office/officeart/2005/8/layout/cycle4"/>
    <dgm:cxn modelId="{58DF36D4-B5CD-4C13-B6E9-65A4EE4462DA}" type="presParOf" srcId="{92E375FF-6CC9-481A-8BDE-0583AE669C4F}" destId="{F49C124C-88D4-47A1-B667-3FA0AC1A184A}" srcOrd="0" destOrd="0" presId="urn:microsoft.com/office/officeart/2005/8/layout/cycle4"/>
    <dgm:cxn modelId="{6C0AB3CF-DD1D-4442-B5D2-30183352AE97}" type="presParOf" srcId="{92E375FF-6CC9-481A-8BDE-0583AE669C4F}" destId="{EFB4DE0A-23D8-4887-B70F-458D64F115D5}" srcOrd="1" destOrd="0" presId="urn:microsoft.com/office/officeart/2005/8/layout/cycle4"/>
    <dgm:cxn modelId="{60A663D2-3EDC-4671-9319-3E6DA5BC51F8}" type="presParOf" srcId="{3AFB93F5-12E5-48EB-A986-8DC791C359BA}" destId="{BC1447D1-C9B3-47EB-B809-6ACF1ECBED7A}" srcOrd="1" destOrd="0" presId="urn:microsoft.com/office/officeart/2005/8/layout/cycle4"/>
    <dgm:cxn modelId="{0B500685-E0EE-4696-A3F8-45989B1FE123}" type="presParOf" srcId="{BC1447D1-C9B3-47EB-B809-6ACF1ECBED7A}" destId="{A1F4185D-1773-40EF-A579-646DA91990AE}" srcOrd="0" destOrd="0" presId="urn:microsoft.com/office/officeart/2005/8/layout/cycle4"/>
    <dgm:cxn modelId="{0B45C714-3B34-4205-A954-67F76EC1E87E}" type="presParOf" srcId="{BC1447D1-C9B3-47EB-B809-6ACF1ECBED7A}" destId="{0C2BC8BA-7BAC-48F8-BC31-AA25C5A13640}" srcOrd="1" destOrd="0" presId="urn:microsoft.com/office/officeart/2005/8/layout/cycle4"/>
    <dgm:cxn modelId="{A20EFB03-BB3F-4363-873D-ABC1B288C7FA}" type="presParOf" srcId="{3AFB93F5-12E5-48EB-A986-8DC791C359BA}" destId="{623D76E4-1504-4E07-B089-F75CF1BA48BA}" srcOrd="2" destOrd="0" presId="urn:microsoft.com/office/officeart/2005/8/layout/cycle4"/>
    <dgm:cxn modelId="{1CFF1E6F-E3D6-4817-8281-528E4B8E9547}" type="presParOf" srcId="{623D76E4-1504-4E07-B089-F75CF1BA48BA}" destId="{4B2959F9-ACC1-4022-8EC7-A6B2EC614BC3}" srcOrd="0" destOrd="0" presId="urn:microsoft.com/office/officeart/2005/8/layout/cycle4"/>
    <dgm:cxn modelId="{3A44A057-77B6-49D5-9223-E517B138DBC6}" type="presParOf" srcId="{623D76E4-1504-4E07-B089-F75CF1BA48BA}" destId="{93AEB6F6-1A06-46DB-9A28-5EF1C8614E1B}" srcOrd="1" destOrd="0" presId="urn:microsoft.com/office/officeart/2005/8/layout/cycle4"/>
    <dgm:cxn modelId="{1BE66306-B05F-47DA-B62D-C001B92C961D}" type="presParOf" srcId="{3AFB93F5-12E5-48EB-A986-8DC791C359BA}" destId="{D3A40F1F-4B28-4ED3-880A-E77E7935C272}" srcOrd="3" destOrd="0" presId="urn:microsoft.com/office/officeart/2005/8/layout/cycle4"/>
    <dgm:cxn modelId="{6C22C51D-299D-481E-B385-30927CE7448A}" type="presParOf" srcId="{D3A40F1F-4B28-4ED3-880A-E77E7935C272}" destId="{1233A887-4D26-48F7-987C-7DE4FD5F527C}" srcOrd="0" destOrd="0" presId="urn:microsoft.com/office/officeart/2005/8/layout/cycle4"/>
    <dgm:cxn modelId="{0AC3AA20-B599-4B1A-AF26-7B2E88239B2B}" type="presParOf" srcId="{D3A40F1F-4B28-4ED3-880A-E77E7935C272}" destId="{3AFA7D0D-57C5-46AA-8335-CD50D61A4EDB}" srcOrd="1" destOrd="0" presId="urn:microsoft.com/office/officeart/2005/8/layout/cycle4"/>
    <dgm:cxn modelId="{0D2EDD2C-CB79-48E0-9DAE-462AD09AF9F9}" type="presParOf" srcId="{3AFB93F5-12E5-48EB-A986-8DC791C359BA}" destId="{5A32A409-FE7F-4C52-86D7-87ACB07BD696}" srcOrd="4" destOrd="0" presId="urn:microsoft.com/office/officeart/2005/8/layout/cycle4"/>
    <dgm:cxn modelId="{3E14A98A-B264-483C-8157-D88315289432}" type="presParOf" srcId="{8FD44F8F-88EE-4AC4-B6E7-338BFBDDF9B7}" destId="{ED698EE5-DF5A-407B-86C2-A562813E683D}" srcOrd="1" destOrd="0" presId="urn:microsoft.com/office/officeart/2005/8/layout/cycle4"/>
    <dgm:cxn modelId="{7DBAD226-9D69-44A7-AD06-CF13C8664D77}" type="presParOf" srcId="{ED698EE5-DF5A-407B-86C2-A562813E683D}" destId="{064FB798-F46A-405F-8EDF-A3294063F1D5}" srcOrd="0" destOrd="0" presId="urn:microsoft.com/office/officeart/2005/8/layout/cycle4"/>
    <dgm:cxn modelId="{609E3D36-4303-4726-B602-088E8F18A5BE}" type="presParOf" srcId="{ED698EE5-DF5A-407B-86C2-A562813E683D}" destId="{7C3983C5-9B9F-4BF3-9207-D8F0E4C9E7DC}" srcOrd="1" destOrd="0" presId="urn:microsoft.com/office/officeart/2005/8/layout/cycle4"/>
    <dgm:cxn modelId="{19B38828-5E2C-407E-83A7-2D1DB74862C4}" type="presParOf" srcId="{ED698EE5-DF5A-407B-86C2-A562813E683D}" destId="{B3D80804-55C2-40C6-9035-096BD7454332}" srcOrd="2" destOrd="0" presId="urn:microsoft.com/office/officeart/2005/8/layout/cycle4"/>
    <dgm:cxn modelId="{EBE422FE-5B82-47CD-9B2D-45D4D41A0CBE}" type="presParOf" srcId="{ED698EE5-DF5A-407B-86C2-A562813E683D}" destId="{04624964-5F3A-4262-BCC2-602FA015D1BE}" srcOrd="3" destOrd="0" presId="urn:microsoft.com/office/officeart/2005/8/layout/cycle4"/>
    <dgm:cxn modelId="{F591EACE-E0FE-41B9-BB9A-746715B67450}" type="presParOf" srcId="{ED698EE5-DF5A-407B-86C2-A562813E683D}" destId="{21474642-59FC-430D-B2E7-DB093586EC38}" srcOrd="4" destOrd="0" presId="urn:microsoft.com/office/officeart/2005/8/layout/cycle4"/>
    <dgm:cxn modelId="{738E2362-F7DC-4370-8537-411332E33DCB}" type="presParOf" srcId="{8FD44F8F-88EE-4AC4-B6E7-338BFBDDF9B7}" destId="{B2A1776B-BFBE-4CD9-BF8E-7BE04DC13A4C}" srcOrd="2" destOrd="0" presId="urn:microsoft.com/office/officeart/2005/8/layout/cycle4"/>
    <dgm:cxn modelId="{AAC6D195-F892-45AD-8C32-EF34BF239EBB}" type="presParOf" srcId="{8FD44F8F-88EE-4AC4-B6E7-338BFBDDF9B7}" destId="{21C0319A-AD9F-4449-9894-B8443DDE3FA9}"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E1CFDE-0F04-45A8-83F1-E78FCF3A96B1}"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150B2F37-F80C-49E6-80A4-7982C1D3CC37}">
      <dgm:prSet phldrT="[Text]"/>
      <dgm:spPr/>
      <dgm:t>
        <a:bodyPr/>
        <a:lstStyle/>
        <a:p>
          <a:r>
            <a:rPr lang="en-GB"/>
            <a:t>Experience</a:t>
          </a:r>
        </a:p>
      </dgm:t>
    </dgm:pt>
    <dgm:pt modelId="{CE4B8D00-319F-4A0E-810E-A36C07DE33FF}" type="parTrans" cxnId="{5B10BADF-9811-40FB-91FA-58020E1FC8B6}">
      <dgm:prSet/>
      <dgm:spPr/>
      <dgm:t>
        <a:bodyPr/>
        <a:lstStyle/>
        <a:p>
          <a:endParaRPr lang="en-GB"/>
        </a:p>
      </dgm:t>
    </dgm:pt>
    <dgm:pt modelId="{C1DF2F9A-575D-49F0-9632-104FD33249ED}" type="sibTrans" cxnId="{5B10BADF-9811-40FB-91FA-58020E1FC8B6}">
      <dgm:prSet/>
      <dgm:spPr/>
      <dgm:t>
        <a:bodyPr/>
        <a:lstStyle/>
        <a:p>
          <a:endParaRPr lang="en-GB"/>
        </a:p>
      </dgm:t>
    </dgm:pt>
    <dgm:pt modelId="{C7721A91-825C-4925-80B4-21416DDB53DD}">
      <dgm:prSet phldrT="[Text]"/>
      <dgm:spPr/>
      <dgm:t>
        <a:bodyPr/>
        <a:lstStyle/>
        <a:p>
          <a:r>
            <a:rPr lang="en-GB" dirty="0"/>
            <a:t>Description of feelings/ reactions</a:t>
          </a:r>
        </a:p>
      </dgm:t>
    </dgm:pt>
    <dgm:pt modelId="{4D3D545A-6E32-44BB-B6B8-D352E254E156}" type="parTrans" cxnId="{98103E87-5033-4892-948E-4C42CE164707}">
      <dgm:prSet/>
      <dgm:spPr/>
      <dgm:t>
        <a:bodyPr/>
        <a:lstStyle/>
        <a:p>
          <a:endParaRPr lang="en-GB"/>
        </a:p>
      </dgm:t>
    </dgm:pt>
    <dgm:pt modelId="{6164F78C-68E2-4897-BA77-035CBA06CA52}" type="sibTrans" cxnId="{98103E87-5033-4892-948E-4C42CE164707}">
      <dgm:prSet/>
      <dgm:spPr/>
      <dgm:t>
        <a:bodyPr/>
        <a:lstStyle/>
        <a:p>
          <a:endParaRPr lang="en-GB"/>
        </a:p>
      </dgm:t>
    </dgm:pt>
    <dgm:pt modelId="{5848F241-56EE-461F-BF1B-9CBF41E95219}">
      <dgm:prSet phldrT="[Text]"/>
      <dgm:spPr/>
      <dgm:t>
        <a:bodyPr/>
        <a:lstStyle/>
        <a:p>
          <a:r>
            <a:rPr lang="en-GB"/>
            <a:t>Evaluation</a:t>
          </a:r>
        </a:p>
      </dgm:t>
    </dgm:pt>
    <dgm:pt modelId="{348BD3F0-AF49-41AE-BD18-C2795315CE02}" type="parTrans" cxnId="{6D33E374-00F9-4A9B-9136-C41A8542C292}">
      <dgm:prSet/>
      <dgm:spPr/>
      <dgm:t>
        <a:bodyPr/>
        <a:lstStyle/>
        <a:p>
          <a:endParaRPr lang="en-GB"/>
        </a:p>
      </dgm:t>
    </dgm:pt>
    <dgm:pt modelId="{C86419AB-822C-4DCE-A75C-A7E8C73EB706}" type="sibTrans" cxnId="{6D33E374-00F9-4A9B-9136-C41A8542C292}">
      <dgm:prSet/>
      <dgm:spPr/>
      <dgm:t>
        <a:bodyPr/>
        <a:lstStyle/>
        <a:p>
          <a:endParaRPr lang="en-GB"/>
        </a:p>
      </dgm:t>
    </dgm:pt>
    <dgm:pt modelId="{88E6E180-6B37-476D-BD5F-58BCA7562816}">
      <dgm:prSet phldrT="[Text]"/>
      <dgm:spPr/>
      <dgm:t>
        <a:bodyPr/>
        <a:lstStyle/>
        <a:p>
          <a:r>
            <a:rPr lang="en-GB"/>
            <a:t>Analysis </a:t>
          </a:r>
        </a:p>
      </dgm:t>
    </dgm:pt>
    <dgm:pt modelId="{1713FAC6-4F0C-48AC-AFC4-FC34B03E3245}" type="parTrans" cxnId="{7A4DEF08-24FC-4271-8A0B-F4C4437EAF6D}">
      <dgm:prSet/>
      <dgm:spPr/>
      <dgm:t>
        <a:bodyPr/>
        <a:lstStyle/>
        <a:p>
          <a:endParaRPr lang="en-GB"/>
        </a:p>
      </dgm:t>
    </dgm:pt>
    <dgm:pt modelId="{5DE970CD-69E7-412E-B7A5-0CC12DDD0A7A}" type="sibTrans" cxnId="{7A4DEF08-24FC-4271-8A0B-F4C4437EAF6D}">
      <dgm:prSet/>
      <dgm:spPr/>
      <dgm:t>
        <a:bodyPr/>
        <a:lstStyle/>
        <a:p>
          <a:endParaRPr lang="en-GB"/>
        </a:p>
      </dgm:t>
    </dgm:pt>
    <dgm:pt modelId="{CCA1A511-DCC4-4802-9630-0A6B9A6A1A3B}">
      <dgm:prSet phldrT="[Text]"/>
      <dgm:spPr/>
      <dgm:t>
        <a:bodyPr/>
        <a:lstStyle/>
        <a:p>
          <a:r>
            <a:rPr lang="en-GB"/>
            <a:t>Personal action plan </a:t>
          </a:r>
        </a:p>
      </dgm:t>
    </dgm:pt>
    <dgm:pt modelId="{786BC514-F238-4F3C-9EFF-A8D19DABF43F}" type="parTrans" cxnId="{1ECF53E7-4FF5-4293-8C0B-DCC3AD2CC9EB}">
      <dgm:prSet/>
      <dgm:spPr/>
      <dgm:t>
        <a:bodyPr/>
        <a:lstStyle/>
        <a:p>
          <a:endParaRPr lang="en-GB"/>
        </a:p>
      </dgm:t>
    </dgm:pt>
    <dgm:pt modelId="{990ADA6A-4012-4005-BCDD-F3F155798152}" type="sibTrans" cxnId="{1ECF53E7-4FF5-4293-8C0B-DCC3AD2CC9EB}">
      <dgm:prSet/>
      <dgm:spPr/>
      <dgm:t>
        <a:bodyPr/>
        <a:lstStyle/>
        <a:p>
          <a:endParaRPr lang="en-GB"/>
        </a:p>
      </dgm:t>
    </dgm:pt>
    <dgm:pt modelId="{5294F496-9012-4E27-85F8-6EDCE1872862}">
      <dgm:prSet/>
      <dgm:spPr/>
      <dgm:t>
        <a:bodyPr/>
        <a:lstStyle/>
        <a:p>
          <a:r>
            <a:rPr lang="en-GB"/>
            <a:t>Conclusions (general)</a:t>
          </a:r>
        </a:p>
      </dgm:t>
    </dgm:pt>
    <dgm:pt modelId="{FFB0B257-6111-4A85-83F3-E79DF7EAEBF4}" type="parTrans" cxnId="{1FF7949F-92E5-4E9B-B50D-92EDA4324571}">
      <dgm:prSet/>
      <dgm:spPr/>
      <dgm:t>
        <a:bodyPr/>
        <a:lstStyle/>
        <a:p>
          <a:endParaRPr lang="en-GB"/>
        </a:p>
      </dgm:t>
    </dgm:pt>
    <dgm:pt modelId="{04B5A748-9D0F-46A8-9329-751EFE370D23}" type="sibTrans" cxnId="{1FF7949F-92E5-4E9B-B50D-92EDA4324571}">
      <dgm:prSet/>
      <dgm:spPr/>
      <dgm:t>
        <a:bodyPr/>
        <a:lstStyle/>
        <a:p>
          <a:endParaRPr lang="en-GB"/>
        </a:p>
      </dgm:t>
    </dgm:pt>
    <dgm:pt modelId="{BEBD8525-10BB-43DE-A4FB-0919F1D8EEC6}">
      <dgm:prSet/>
      <dgm:spPr/>
      <dgm:t>
        <a:bodyPr/>
        <a:lstStyle/>
        <a:p>
          <a:r>
            <a:rPr lang="en-GB"/>
            <a:t>Conclusions  (specific)</a:t>
          </a:r>
        </a:p>
      </dgm:t>
    </dgm:pt>
    <dgm:pt modelId="{DC070849-0398-4620-820E-FCE78FC4DFF5}" type="parTrans" cxnId="{A8BCC09D-3496-4BA7-8304-8C4092F580C5}">
      <dgm:prSet/>
      <dgm:spPr/>
      <dgm:t>
        <a:bodyPr/>
        <a:lstStyle/>
        <a:p>
          <a:endParaRPr lang="en-GB"/>
        </a:p>
      </dgm:t>
    </dgm:pt>
    <dgm:pt modelId="{9E7F7C43-CE7E-43DD-87F3-B11667F2DE01}" type="sibTrans" cxnId="{A8BCC09D-3496-4BA7-8304-8C4092F580C5}">
      <dgm:prSet/>
      <dgm:spPr/>
      <dgm:t>
        <a:bodyPr/>
        <a:lstStyle/>
        <a:p>
          <a:endParaRPr lang="en-GB"/>
        </a:p>
      </dgm:t>
    </dgm:pt>
    <dgm:pt modelId="{24AFB006-54E2-4A72-B311-155A264A3A98}" type="pres">
      <dgm:prSet presAssocID="{A3E1CFDE-0F04-45A8-83F1-E78FCF3A96B1}" presName="Name0" presStyleCnt="0">
        <dgm:presLayoutVars>
          <dgm:dir/>
          <dgm:resizeHandles val="exact"/>
        </dgm:presLayoutVars>
      </dgm:prSet>
      <dgm:spPr/>
    </dgm:pt>
    <dgm:pt modelId="{ED2011C9-3EDF-44B4-9EFE-D15AFAC3B641}" type="pres">
      <dgm:prSet presAssocID="{A3E1CFDE-0F04-45A8-83F1-E78FCF3A96B1}" presName="cycle" presStyleCnt="0"/>
      <dgm:spPr/>
    </dgm:pt>
    <dgm:pt modelId="{ED079822-ED27-4D13-A2D7-9BCEA1EA3E76}" type="pres">
      <dgm:prSet presAssocID="{150B2F37-F80C-49E6-80A4-7982C1D3CC37}" presName="nodeFirstNode" presStyleLbl="node1" presStyleIdx="0" presStyleCnt="7">
        <dgm:presLayoutVars>
          <dgm:bulletEnabled val="1"/>
        </dgm:presLayoutVars>
      </dgm:prSet>
      <dgm:spPr/>
    </dgm:pt>
    <dgm:pt modelId="{4B166ED2-0797-47C0-A3A8-0992595B6480}" type="pres">
      <dgm:prSet presAssocID="{C1DF2F9A-575D-49F0-9632-104FD33249ED}" presName="sibTransFirstNode" presStyleLbl="bgShp" presStyleIdx="0" presStyleCnt="1"/>
      <dgm:spPr/>
    </dgm:pt>
    <dgm:pt modelId="{43F49861-6191-443F-8232-518797916624}" type="pres">
      <dgm:prSet presAssocID="{C7721A91-825C-4925-80B4-21416DDB53DD}" presName="nodeFollowingNodes" presStyleLbl="node1" presStyleIdx="1" presStyleCnt="7">
        <dgm:presLayoutVars>
          <dgm:bulletEnabled val="1"/>
        </dgm:presLayoutVars>
      </dgm:prSet>
      <dgm:spPr/>
    </dgm:pt>
    <dgm:pt modelId="{E0DDA64E-8C44-42CE-90BF-0DA1D2542D75}" type="pres">
      <dgm:prSet presAssocID="{5848F241-56EE-461F-BF1B-9CBF41E95219}" presName="nodeFollowingNodes" presStyleLbl="node1" presStyleIdx="2" presStyleCnt="7">
        <dgm:presLayoutVars>
          <dgm:bulletEnabled val="1"/>
        </dgm:presLayoutVars>
      </dgm:prSet>
      <dgm:spPr/>
    </dgm:pt>
    <dgm:pt modelId="{23F7D6F4-E08C-4CDE-AE2A-E011DA5AB760}" type="pres">
      <dgm:prSet presAssocID="{88E6E180-6B37-476D-BD5F-58BCA7562816}" presName="nodeFollowingNodes" presStyleLbl="node1" presStyleIdx="3" presStyleCnt="7">
        <dgm:presLayoutVars>
          <dgm:bulletEnabled val="1"/>
        </dgm:presLayoutVars>
      </dgm:prSet>
      <dgm:spPr/>
    </dgm:pt>
    <dgm:pt modelId="{04D2D68F-492A-4C0E-B4A0-97EAADA6EBA8}" type="pres">
      <dgm:prSet presAssocID="{5294F496-9012-4E27-85F8-6EDCE1872862}" presName="nodeFollowingNodes" presStyleLbl="node1" presStyleIdx="4" presStyleCnt="7">
        <dgm:presLayoutVars>
          <dgm:bulletEnabled val="1"/>
        </dgm:presLayoutVars>
      </dgm:prSet>
      <dgm:spPr/>
    </dgm:pt>
    <dgm:pt modelId="{080C972C-AC09-4FF6-BA0A-A86DAAEED991}" type="pres">
      <dgm:prSet presAssocID="{BEBD8525-10BB-43DE-A4FB-0919F1D8EEC6}" presName="nodeFollowingNodes" presStyleLbl="node1" presStyleIdx="5" presStyleCnt="7">
        <dgm:presLayoutVars>
          <dgm:bulletEnabled val="1"/>
        </dgm:presLayoutVars>
      </dgm:prSet>
      <dgm:spPr/>
    </dgm:pt>
    <dgm:pt modelId="{26F553DE-BCAB-4102-9421-194D5EB7A871}" type="pres">
      <dgm:prSet presAssocID="{CCA1A511-DCC4-4802-9630-0A6B9A6A1A3B}" presName="nodeFollowingNodes" presStyleLbl="node1" presStyleIdx="6" presStyleCnt="7">
        <dgm:presLayoutVars>
          <dgm:bulletEnabled val="1"/>
        </dgm:presLayoutVars>
      </dgm:prSet>
      <dgm:spPr/>
    </dgm:pt>
  </dgm:ptLst>
  <dgm:cxnLst>
    <dgm:cxn modelId="{7A4DEF08-24FC-4271-8A0B-F4C4437EAF6D}" srcId="{A3E1CFDE-0F04-45A8-83F1-E78FCF3A96B1}" destId="{88E6E180-6B37-476D-BD5F-58BCA7562816}" srcOrd="3" destOrd="0" parTransId="{1713FAC6-4F0C-48AC-AFC4-FC34B03E3245}" sibTransId="{5DE970CD-69E7-412E-B7A5-0CC12DDD0A7A}"/>
    <dgm:cxn modelId="{C49DCD25-A72C-4608-A65D-F855190A7352}" type="presOf" srcId="{5294F496-9012-4E27-85F8-6EDCE1872862}" destId="{04D2D68F-492A-4C0E-B4A0-97EAADA6EBA8}" srcOrd="0" destOrd="0" presId="urn:microsoft.com/office/officeart/2005/8/layout/cycle3"/>
    <dgm:cxn modelId="{19AB5027-E8F9-4285-A1D9-6DE36E78363E}" type="presOf" srcId="{150B2F37-F80C-49E6-80A4-7982C1D3CC37}" destId="{ED079822-ED27-4D13-A2D7-9BCEA1EA3E76}" srcOrd="0" destOrd="0" presId="urn:microsoft.com/office/officeart/2005/8/layout/cycle3"/>
    <dgm:cxn modelId="{AADB6633-1DCD-41C0-8256-2B142F6F3A09}" type="presOf" srcId="{CCA1A511-DCC4-4802-9630-0A6B9A6A1A3B}" destId="{26F553DE-BCAB-4102-9421-194D5EB7A871}" srcOrd="0" destOrd="0" presId="urn:microsoft.com/office/officeart/2005/8/layout/cycle3"/>
    <dgm:cxn modelId="{1BA8DB33-4509-4198-B4A1-B58B565FFE89}" type="presOf" srcId="{BEBD8525-10BB-43DE-A4FB-0919F1D8EEC6}" destId="{080C972C-AC09-4FF6-BA0A-A86DAAEED991}" srcOrd="0" destOrd="0" presId="urn:microsoft.com/office/officeart/2005/8/layout/cycle3"/>
    <dgm:cxn modelId="{83D00536-C59E-4BB2-8E54-06681182A32D}" type="presOf" srcId="{C7721A91-825C-4925-80B4-21416DDB53DD}" destId="{43F49861-6191-443F-8232-518797916624}" srcOrd="0" destOrd="0" presId="urn:microsoft.com/office/officeart/2005/8/layout/cycle3"/>
    <dgm:cxn modelId="{A8D9E937-CFD8-4A6B-85AA-E107E53249D6}" type="presOf" srcId="{5848F241-56EE-461F-BF1B-9CBF41E95219}" destId="{E0DDA64E-8C44-42CE-90BF-0DA1D2542D75}" srcOrd="0" destOrd="0" presId="urn:microsoft.com/office/officeart/2005/8/layout/cycle3"/>
    <dgm:cxn modelId="{31807A5E-7602-4869-8900-0774BE1CFCE9}" type="presOf" srcId="{C1DF2F9A-575D-49F0-9632-104FD33249ED}" destId="{4B166ED2-0797-47C0-A3A8-0992595B6480}" srcOrd="0" destOrd="0" presId="urn:microsoft.com/office/officeart/2005/8/layout/cycle3"/>
    <dgm:cxn modelId="{6D33E374-00F9-4A9B-9136-C41A8542C292}" srcId="{A3E1CFDE-0F04-45A8-83F1-E78FCF3A96B1}" destId="{5848F241-56EE-461F-BF1B-9CBF41E95219}" srcOrd="2" destOrd="0" parTransId="{348BD3F0-AF49-41AE-BD18-C2795315CE02}" sibTransId="{C86419AB-822C-4DCE-A75C-A7E8C73EB706}"/>
    <dgm:cxn modelId="{98103E87-5033-4892-948E-4C42CE164707}" srcId="{A3E1CFDE-0F04-45A8-83F1-E78FCF3A96B1}" destId="{C7721A91-825C-4925-80B4-21416DDB53DD}" srcOrd="1" destOrd="0" parTransId="{4D3D545A-6E32-44BB-B6B8-D352E254E156}" sibTransId="{6164F78C-68E2-4897-BA77-035CBA06CA52}"/>
    <dgm:cxn modelId="{A8BCC09D-3496-4BA7-8304-8C4092F580C5}" srcId="{A3E1CFDE-0F04-45A8-83F1-E78FCF3A96B1}" destId="{BEBD8525-10BB-43DE-A4FB-0919F1D8EEC6}" srcOrd="5" destOrd="0" parTransId="{DC070849-0398-4620-820E-FCE78FC4DFF5}" sibTransId="{9E7F7C43-CE7E-43DD-87F3-B11667F2DE01}"/>
    <dgm:cxn modelId="{1FF7949F-92E5-4E9B-B50D-92EDA4324571}" srcId="{A3E1CFDE-0F04-45A8-83F1-E78FCF3A96B1}" destId="{5294F496-9012-4E27-85F8-6EDCE1872862}" srcOrd="4" destOrd="0" parTransId="{FFB0B257-6111-4A85-83F3-E79DF7EAEBF4}" sibTransId="{04B5A748-9D0F-46A8-9329-751EFE370D23}"/>
    <dgm:cxn modelId="{0E8510B5-5622-4F2A-B082-FDF2B8F1A04B}" type="presOf" srcId="{A3E1CFDE-0F04-45A8-83F1-E78FCF3A96B1}" destId="{24AFB006-54E2-4A72-B311-155A264A3A98}" srcOrd="0" destOrd="0" presId="urn:microsoft.com/office/officeart/2005/8/layout/cycle3"/>
    <dgm:cxn modelId="{5B10BADF-9811-40FB-91FA-58020E1FC8B6}" srcId="{A3E1CFDE-0F04-45A8-83F1-E78FCF3A96B1}" destId="{150B2F37-F80C-49E6-80A4-7982C1D3CC37}" srcOrd="0" destOrd="0" parTransId="{CE4B8D00-319F-4A0E-810E-A36C07DE33FF}" sibTransId="{C1DF2F9A-575D-49F0-9632-104FD33249ED}"/>
    <dgm:cxn modelId="{1ECF53E7-4FF5-4293-8C0B-DCC3AD2CC9EB}" srcId="{A3E1CFDE-0F04-45A8-83F1-E78FCF3A96B1}" destId="{CCA1A511-DCC4-4802-9630-0A6B9A6A1A3B}" srcOrd="6" destOrd="0" parTransId="{786BC514-F238-4F3C-9EFF-A8D19DABF43F}" sibTransId="{990ADA6A-4012-4005-BCDD-F3F155798152}"/>
    <dgm:cxn modelId="{497425F5-F8A3-4C06-A9A7-9BC2B5A7B15B}" type="presOf" srcId="{88E6E180-6B37-476D-BD5F-58BCA7562816}" destId="{23F7D6F4-E08C-4CDE-AE2A-E011DA5AB760}" srcOrd="0" destOrd="0" presId="urn:microsoft.com/office/officeart/2005/8/layout/cycle3"/>
    <dgm:cxn modelId="{239B185A-284C-4BB7-BD73-DF90F9BA0D72}" type="presParOf" srcId="{24AFB006-54E2-4A72-B311-155A264A3A98}" destId="{ED2011C9-3EDF-44B4-9EFE-D15AFAC3B641}" srcOrd="0" destOrd="0" presId="urn:microsoft.com/office/officeart/2005/8/layout/cycle3"/>
    <dgm:cxn modelId="{4D71B07B-B326-4DEE-84EC-F71EFB013E56}" type="presParOf" srcId="{ED2011C9-3EDF-44B4-9EFE-D15AFAC3B641}" destId="{ED079822-ED27-4D13-A2D7-9BCEA1EA3E76}" srcOrd="0" destOrd="0" presId="urn:microsoft.com/office/officeart/2005/8/layout/cycle3"/>
    <dgm:cxn modelId="{8C1E700C-EBC8-4A20-BAFF-2FD6985BF19E}" type="presParOf" srcId="{ED2011C9-3EDF-44B4-9EFE-D15AFAC3B641}" destId="{4B166ED2-0797-47C0-A3A8-0992595B6480}" srcOrd="1" destOrd="0" presId="urn:microsoft.com/office/officeart/2005/8/layout/cycle3"/>
    <dgm:cxn modelId="{717AC67F-D4D5-40B3-8EDD-BB41B21D72FD}" type="presParOf" srcId="{ED2011C9-3EDF-44B4-9EFE-D15AFAC3B641}" destId="{43F49861-6191-443F-8232-518797916624}" srcOrd="2" destOrd="0" presId="urn:microsoft.com/office/officeart/2005/8/layout/cycle3"/>
    <dgm:cxn modelId="{B7676F27-539C-4114-AF94-2A67231537E0}" type="presParOf" srcId="{ED2011C9-3EDF-44B4-9EFE-D15AFAC3B641}" destId="{E0DDA64E-8C44-42CE-90BF-0DA1D2542D75}" srcOrd="3" destOrd="0" presId="urn:microsoft.com/office/officeart/2005/8/layout/cycle3"/>
    <dgm:cxn modelId="{0B4CB636-8DF8-4250-9807-1AE677B99750}" type="presParOf" srcId="{ED2011C9-3EDF-44B4-9EFE-D15AFAC3B641}" destId="{23F7D6F4-E08C-4CDE-AE2A-E011DA5AB760}" srcOrd="4" destOrd="0" presId="urn:microsoft.com/office/officeart/2005/8/layout/cycle3"/>
    <dgm:cxn modelId="{C31644FD-9B6E-4F28-A722-5B8231DEC285}" type="presParOf" srcId="{ED2011C9-3EDF-44B4-9EFE-D15AFAC3B641}" destId="{04D2D68F-492A-4C0E-B4A0-97EAADA6EBA8}" srcOrd="5" destOrd="0" presId="urn:microsoft.com/office/officeart/2005/8/layout/cycle3"/>
    <dgm:cxn modelId="{23657709-995F-40CD-9822-45882F035492}" type="presParOf" srcId="{ED2011C9-3EDF-44B4-9EFE-D15AFAC3B641}" destId="{080C972C-AC09-4FF6-BA0A-A86DAAEED991}" srcOrd="6" destOrd="0" presId="urn:microsoft.com/office/officeart/2005/8/layout/cycle3"/>
    <dgm:cxn modelId="{304590CD-F152-4295-BA9E-5A5CDEFF5BCD}" type="presParOf" srcId="{ED2011C9-3EDF-44B4-9EFE-D15AFAC3B641}" destId="{26F553DE-BCAB-4102-9421-194D5EB7A871}" srcOrd="7" destOrd="0" presId="urn:microsoft.com/office/officeart/2005/8/layout/cycle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19DAAC-5E44-4884-9D72-A046662E502F}"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GB"/>
        </a:p>
      </dgm:t>
    </dgm:pt>
    <dgm:pt modelId="{DD01CABF-F03F-48C4-8570-745BE04E5CBD}">
      <dgm:prSet phldrT="[Text]"/>
      <dgm:spPr/>
      <dgm:t>
        <a:bodyPr/>
        <a:lstStyle/>
        <a:p>
          <a:r>
            <a:rPr lang="en-GB" dirty="0"/>
            <a:t>Plan</a:t>
          </a:r>
        </a:p>
      </dgm:t>
    </dgm:pt>
    <dgm:pt modelId="{F43EB10E-15DF-4775-9C8E-CDEB87E49F37}" type="parTrans" cxnId="{A922B569-A0D5-4675-AFCB-521288D55C23}">
      <dgm:prSet/>
      <dgm:spPr/>
      <dgm:t>
        <a:bodyPr/>
        <a:lstStyle/>
        <a:p>
          <a:endParaRPr lang="en-GB"/>
        </a:p>
      </dgm:t>
    </dgm:pt>
    <dgm:pt modelId="{83A10792-EA13-49AF-8758-FF675A7EFE24}" type="sibTrans" cxnId="{A922B569-A0D5-4675-AFCB-521288D55C23}">
      <dgm:prSet/>
      <dgm:spPr/>
      <dgm:t>
        <a:bodyPr/>
        <a:lstStyle/>
        <a:p>
          <a:endParaRPr lang="en-GB"/>
        </a:p>
      </dgm:t>
    </dgm:pt>
    <dgm:pt modelId="{7EA5957F-6B5A-46DC-9D67-61E10776B036}">
      <dgm:prSet phldrT="[Text]"/>
      <dgm:spPr/>
      <dgm:t>
        <a:bodyPr/>
        <a:lstStyle/>
        <a:p>
          <a:r>
            <a:rPr lang="en-GB" dirty="0"/>
            <a:t>Teach</a:t>
          </a:r>
        </a:p>
      </dgm:t>
    </dgm:pt>
    <dgm:pt modelId="{6828D5A9-1CAD-4C64-AFC2-A9421A84DFA3}" type="parTrans" cxnId="{DEE53AAD-FEE5-44F8-BDB1-02F944F85C2C}">
      <dgm:prSet/>
      <dgm:spPr/>
      <dgm:t>
        <a:bodyPr/>
        <a:lstStyle/>
        <a:p>
          <a:endParaRPr lang="en-GB"/>
        </a:p>
      </dgm:t>
    </dgm:pt>
    <dgm:pt modelId="{3C29A7C2-1C09-4644-8F8C-E560A03F1E74}" type="sibTrans" cxnId="{DEE53AAD-FEE5-44F8-BDB1-02F944F85C2C}">
      <dgm:prSet/>
      <dgm:spPr/>
      <dgm:t>
        <a:bodyPr/>
        <a:lstStyle/>
        <a:p>
          <a:endParaRPr lang="en-GB"/>
        </a:p>
      </dgm:t>
    </dgm:pt>
    <dgm:pt modelId="{4B7750BF-E614-40E1-A8AE-CE49B6C1A35E}">
      <dgm:prSet phldrT="[Text]"/>
      <dgm:spPr/>
      <dgm:t>
        <a:bodyPr/>
        <a:lstStyle/>
        <a:p>
          <a:r>
            <a:rPr lang="en-GB" dirty="0"/>
            <a:t>Assess</a:t>
          </a:r>
        </a:p>
      </dgm:t>
    </dgm:pt>
    <dgm:pt modelId="{E1673B29-9EE9-4045-98B1-1A41DAD2FB4C}" type="parTrans" cxnId="{32EBE81F-AB66-49AB-BD17-5D07E68969F6}">
      <dgm:prSet/>
      <dgm:spPr/>
      <dgm:t>
        <a:bodyPr/>
        <a:lstStyle/>
        <a:p>
          <a:endParaRPr lang="en-GB"/>
        </a:p>
      </dgm:t>
    </dgm:pt>
    <dgm:pt modelId="{BECC5BB7-4A83-4CC5-BA5A-75FE3BD0BE4A}" type="sibTrans" cxnId="{32EBE81F-AB66-49AB-BD17-5D07E68969F6}">
      <dgm:prSet/>
      <dgm:spPr/>
      <dgm:t>
        <a:bodyPr/>
        <a:lstStyle/>
        <a:p>
          <a:endParaRPr lang="en-GB"/>
        </a:p>
      </dgm:t>
    </dgm:pt>
    <dgm:pt modelId="{7A70EE7E-96F2-4398-BC99-21DAC4CEC311}" type="pres">
      <dgm:prSet presAssocID="{3719DAAC-5E44-4884-9D72-A046662E502F}" presName="cycle" presStyleCnt="0">
        <dgm:presLayoutVars>
          <dgm:dir/>
          <dgm:resizeHandles val="exact"/>
        </dgm:presLayoutVars>
      </dgm:prSet>
      <dgm:spPr/>
    </dgm:pt>
    <dgm:pt modelId="{DDCC7BF3-023D-43F3-9369-42B51A7CB7AF}" type="pres">
      <dgm:prSet presAssocID="{DD01CABF-F03F-48C4-8570-745BE04E5CBD}" presName="node" presStyleLbl="node1" presStyleIdx="0" presStyleCnt="3">
        <dgm:presLayoutVars>
          <dgm:bulletEnabled val="1"/>
        </dgm:presLayoutVars>
      </dgm:prSet>
      <dgm:spPr/>
    </dgm:pt>
    <dgm:pt modelId="{0BE35ECA-92A7-4F8F-9EA7-9DD4D7DAF486}" type="pres">
      <dgm:prSet presAssocID="{DD01CABF-F03F-48C4-8570-745BE04E5CBD}" presName="spNode" presStyleCnt="0"/>
      <dgm:spPr/>
    </dgm:pt>
    <dgm:pt modelId="{237ABA51-4C5C-4667-B91E-3DF43527C494}" type="pres">
      <dgm:prSet presAssocID="{83A10792-EA13-49AF-8758-FF675A7EFE24}" presName="sibTrans" presStyleLbl="sibTrans1D1" presStyleIdx="0" presStyleCnt="3"/>
      <dgm:spPr/>
    </dgm:pt>
    <dgm:pt modelId="{6985C122-1560-4E20-AEF0-CAB4D2047AEC}" type="pres">
      <dgm:prSet presAssocID="{7EA5957F-6B5A-46DC-9D67-61E10776B036}" presName="node" presStyleLbl="node1" presStyleIdx="1" presStyleCnt="3">
        <dgm:presLayoutVars>
          <dgm:bulletEnabled val="1"/>
        </dgm:presLayoutVars>
      </dgm:prSet>
      <dgm:spPr/>
    </dgm:pt>
    <dgm:pt modelId="{6CE47DE9-6956-41B8-90E9-E81FA31E4200}" type="pres">
      <dgm:prSet presAssocID="{7EA5957F-6B5A-46DC-9D67-61E10776B036}" presName="spNode" presStyleCnt="0"/>
      <dgm:spPr/>
    </dgm:pt>
    <dgm:pt modelId="{6C8EC034-B454-40A9-A2E1-3A28CA315F03}" type="pres">
      <dgm:prSet presAssocID="{3C29A7C2-1C09-4644-8F8C-E560A03F1E74}" presName="sibTrans" presStyleLbl="sibTrans1D1" presStyleIdx="1" presStyleCnt="3"/>
      <dgm:spPr/>
    </dgm:pt>
    <dgm:pt modelId="{0E2FDFFA-0502-4561-93A9-7B993652776D}" type="pres">
      <dgm:prSet presAssocID="{4B7750BF-E614-40E1-A8AE-CE49B6C1A35E}" presName="node" presStyleLbl="node1" presStyleIdx="2" presStyleCnt="3">
        <dgm:presLayoutVars>
          <dgm:bulletEnabled val="1"/>
        </dgm:presLayoutVars>
      </dgm:prSet>
      <dgm:spPr/>
    </dgm:pt>
    <dgm:pt modelId="{F1F13409-3928-4148-8EE6-78CCAC1C5BA5}" type="pres">
      <dgm:prSet presAssocID="{4B7750BF-E614-40E1-A8AE-CE49B6C1A35E}" presName="spNode" presStyleCnt="0"/>
      <dgm:spPr/>
    </dgm:pt>
    <dgm:pt modelId="{6BC4B44C-1668-4F57-9752-0BEB0D6CC9CE}" type="pres">
      <dgm:prSet presAssocID="{BECC5BB7-4A83-4CC5-BA5A-75FE3BD0BE4A}" presName="sibTrans" presStyleLbl="sibTrans1D1" presStyleIdx="2" presStyleCnt="3"/>
      <dgm:spPr/>
    </dgm:pt>
  </dgm:ptLst>
  <dgm:cxnLst>
    <dgm:cxn modelId="{59ED4518-FED1-4237-87C3-3E998C109ACC}" type="presOf" srcId="{DD01CABF-F03F-48C4-8570-745BE04E5CBD}" destId="{DDCC7BF3-023D-43F3-9369-42B51A7CB7AF}" srcOrd="0" destOrd="0" presId="urn:microsoft.com/office/officeart/2005/8/layout/cycle6"/>
    <dgm:cxn modelId="{32EBE81F-AB66-49AB-BD17-5D07E68969F6}" srcId="{3719DAAC-5E44-4884-9D72-A046662E502F}" destId="{4B7750BF-E614-40E1-A8AE-CE49B6C1A35E}" srcOrd="2" destOrd="0" parTransId="{E1673B29-9EE9-4045-98B1-1A41DAD2FB4C}" sibTransId="{BECC5BB7-4A83-4CC5-BA5A-75FE3BD0BE4A}"/>
    <dgm:cxn modelId="{D705382A-FFD7-4566-B4D5-A40DFD2C2108}" type="presOf" srcId="{3C29A7C2-1C09-4644-8F8C-E560A03F1E74}" destId="{6C8EC034-B454-40A9-A2E1-3A28CA315F03}" srcOrd="0" destOrd="0" presId="urn:microsoft.com/office/officeart/2005/8/layout/cycle6"/>
    <dgm:cxn modelId="{218E5237-F3DE-4003-B821-3DF21B467627}" type="presOf" srcId="{4B7750BF-E614-40E1-A8AE-CE49B6C1A35E}" destId="{0E2FDFFA-0502-4561-93A9-7B993652776D}" srcOrd="0" destOrd="0" presId="urn:microsoft.com/office/officeart/2005/8/layout/cycle6"/>
    <dgm:cxn modelId="{15CEDD64-2324-49D2-9787-7DCFE917AE7C}" type="presOf" srcId="{83A10792-EA13-49AF-8758-FF675A7EFE24}" destId="{237ABA51-4C5C-4667-B91E-3DF43527C494}" srcOrd="0" destOrd="0" presId="urn:microsoft.com/office/officeart/2005/8/layout/cycle6"/>
    <dgm:cxn modelId="{A922B569-A0D5-4675-AFCB-521288D55C23}" srcId="{3719DAAC-5E44-4884-9D72-A046662E502F}" destId="{DD01CABF-F03F-48C4-8570-745BE04E5CBD}" srcOrd="0" destOrd="0" parTransId="{F43EB10E-15DF-4775-9C8E-CDEB87E49F37}" sibTransId="{83A10792-EA13-49AF-8758-FF675A7EFE24}"/>
    <dgm:cxn modelId="{E26C7B4E-0F5D-4992-8CAA-04D61C640999}" type="presOf" srcId="{7EA5957F-6B5A-46DC-9D67-61E10776B036}" destId="{6985C122-1560-4E20-AEF0-CAB4D2047AEC}" srcOrd="0" destOrd="0" presId="urn:microsoft.com/office/officeart/2005/8/layout/cycle6"/>
    <dgm:cxn modelId="{DEE53AAD-FEE5-44F8-BDB1-02F944F85C2C}" srcId="{3719DAAC-5E44-4884-9D72-A046662E502F}" destId="{7EA5957F-6B5A-46DC-9D67-61E10776B036}" srcOrd="1" destOrd="0" parTransId="{6828D5A9-1CAD-4C64-AFC2-A9421A84DFA3}" sibTransId="{3C29A7C2-1C09-4644-8F8C-E560A03F1E74}"/>
    <dgm:cxn modelId="{82C68FF8-6486-49D7-9172-BAC40186484C}" type="presOf" srcId="{3719DAAC-5E44-4884-9D72-A046662E502F}" destId="{7A70EE7E-96F2-4398-BC99-21DAC4CEC311}" srcOrd="0" destOrd="0" presId="urn:microsoft.com/office/officeart/2005/8/layout/cycle6"/>
    <dgm:cxn modelId="{09D7E2FA-30B5-48ED-A745-5F88530BEE69}" type="presOf" srcId="{BECC5BB7-4A83-4CC5-BA5A-75FE3BD0BE4A}" destId="{6BC4B44C-1668-4F57-9752-0BEB0D6CC9CE}" srcOrd="0" destOrd="0" presId="urn:microsoft.com/office/officeart/2005/8/layout/cycle6"/>
    <dgm:cxn modelId="{EFB11A72-98D1-4233-AD54-38D74191DECE}" type="presParOf" srcId="{7A70EE7E-96F2-4398-BC99-21DAC4CEC311}" destId="{DDCC7BF3-023D-43F3-9369-42B51A7CB7AF}" srcOrd="0" destOrd="0" presId="urn:microsoft.com/office/officeart/2005/8/layout/cycle6"/>
    <dgm:cxn modelId="{2863957A-1E0A-447E-A531-B9D10CBDF087}" type="presParOf" srcId="{7A70EE7E-96F2-4398-BC99-21DAC4CEC311}" destId="{0BE35ECA-92A7-4F8F-9EA7-9DD4D7DAF486}" srcOrd="1" destOrd="0" presId="urn:microsoft.com/office/officeart/2005/8/layout/cycle6"/>
    <dgm:cxn modelId="{30903ED2-83E5-44BE-88B4-4D817F3415D5}" type="presParOf" srcId="{7A70EE7E-96F2-4398-BC99-21DAC4CEC311}" destId="{237ABA51-4C5C-4667-B91E-3DF43527C494}" srcOrd="2" destOrd="0" presId="urn:microsoft.com/office/officeart/2005/8/layout/cycle6"/>
    <dgm:cxn modelId="{A69AC5BA-56E4-47B5-AD89-4CB8E08151FE}" type="presParOf" srcId="{7A70EE7E-96F2-4398-BC99-21DAC4CEC311}" destId="{6985C122-1560-4E20-AEF0-CAB4D2047AEC}" srcOrd="3" destOrd="0" presId="urn:microsoft.com/office/officeart/2005/8/layout/cycle6"/>
    <dgm:cxn modelId="{C3EDF86B-108F-43D2-9628-2E72BC3C06E4}" type="presParOf" srcId="{7A70EE7E-96F2-4398-BC99-21DAC4CEC311}" destId="{6CE47DE9-6956-41B8-90E9-E81FA31E4200}" srcOrd="4" destOrd="0" presId="urn:microsoft.com/office/officeart/2005/8/layout/cycle6"/>
    <dgm:cxn modelId="{DC017DFF-FED8-4911-B3C0-B685962DE6E0}" type="presParOf" srcId="{7A70EE7E-96F2-4398-BC99-21DAC4CEC311}" destId="{6C8EC034-B454-40A9-A2E1-3A28CA315F03}" srcOrd="5" destOrd="0" presId="urn:microsoft.com/office/officeart/2005/8/layout/cycle6"/>
    <dgm:cxn modelId="{969ECA53-4F34-4FE7-8925-A2787593260D}" type="presParOf" srcId="{7A70EE7E-96F2-4398-BC99-21DAC4CEC311}" destId="{0E2FDFFA-0502-4561-93A9-7B993652776D}" srcOrd="6" destOrd="0" presId="urn:microsoft.com/office/officeart/2005/8/layout/cycle6"/>
    <dgm:cxn modelId="{D542948D-AC7D-45C2-A6C9-72AA9E036EB4}" type="presParOf" srcId="{7A70EE7E-96F2-4398-BC99-21DAC4CEC311}" destId="{F1F13409-3928-4148-8EE6-78CCAC1C5BA5}" srcOrd="7" destOrd="0" presId="urn:microsoft.com/office/officeart/2005/8/layout/cycle6"/>
    <dgm:cxn modelId="{05A2626E-AC12-4448-87DF-00B4F09ACCA0}" type="presParOf" srcId="{7A70EE7E-96F2-4398-BC99-21DAC4CEC311}" destId="{6BC4B44C-1668-4F57-9752-0BEB0D6CC9CE}"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3D5D68-2DD9-4363-8A42-6B01EA14045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38175F2-6A97-495D-80CB-E91C95C6FE5E}">
      <dgm:prSet/>
      <dgm:spPr/>
      <dgm:t>
        <a:bodyPr/>
        <a:lstStyle/>
        <a:p>
          <a:r>
            <a:rPr lang="en-GB" baseline="0"/>
            <a:t>Linking to targets so that training is a spiral </a:t>
          </a:r>
          <a:endParaRPr lang="en-US"/>
        </a:p>
      </dgm:t>
    </dgm:pt>
    <dgm:pt modelId="{75754130-131B-4E08-B294-48FC65706EA9}" type="parTrans" cxnId="{3A89D412-6FA4-4137-A3D8-5C847426913A}">
      <dgm:prSet/>
      <dgm:spPr/>
      <dgm:t>
        <a:bodyPr/>
        <a:lstStyle/>
        <a:p>
          <a:endParaRPr lang="en-US"/>
        </a:p>
      </dgm:t>
    </dgm:pt>
    <dgm:pt modelId="{F72CBC0F-BA35-4BB5-8C9C-5C77B3A5D5C0}" type="sibTrans" cxnId="{3A89D412-6FA4-4137-A3D8-5C847426913A}">
      <dgm:prSet/>
      <dgm:spPr/>
      <dgm:t>
        <a:bodyPr/>
        <a:lstStyle/>
        <a:p>
          <a:endParaRPr lang="en-US"/>
        </a:p>
      </dgm:t>
    </dgm:pt>
    <dgm:pt modelId="{BA47758E-F4DA-4368-8DF0-8B3471FF0FA3}">
      <dgm:prSet/>
      <dgm:spPr/>
      <dgm:t>
        <a:bodyPr/>
        <a:lstStyle/>
        <a:p>
          <a:r>
            <a:rPr lang="en-GB" baseline="0"/>
            <a:t>Making use of R1 targets </a:t>
          </a:r>
          <a:endParaRPr lang="en-US"/>
        </a:p>
      </dgm:t>
    </dgm:pt>
    <dgm:pt modelId="{BBCCF3E3-735A-45E4-A7EC-855E85AF4603}" type="parTrans" cxnId="{A350D23E-EDAB-462E-A921-8B5767C2F5E0}">
      <dgm:prSet/>
      <dgm:spPr/>
      <dgm:t>
        <a:bodyPr/>
        <a:lstStyle/>
        <a:p>
          <a:endParaRPr lang="en-US"/>
        </a:p>
      </dgm:t>
    </dgm:pt>
    <dgm:pt modelId="{1B6BFA32-DD5E-4475-94D5-CC00BDEE7926}" type="sibTrans" cxnId="{A350D23E-EDAB-462E-A921-8B5767C2F5E0}">
      <dgm:prSet/>
      <dgm:spPr/>
      <dgm:t>
        <a:bodyPr/>
        <a:lstStyle/>
        <a:p>
          <a:endParaRPr lang="en-US"/>
        </a:p>
      </dgm:t>
    </dgm:pt>
    <dgm:pt modelId="{7D217CC9-2574-4AB4-90EC-4306C5E9ED8D}">
      <dgm:prSet/>
      <dgm:spPr/>
      <dgm:t>
        <a:bodyPr/>
        <a:lstStyle/>
        <a:p>
          <a:r>
            <a:rPr lang="en-GB" baseline="0"/>
            <a:t>New environment</a:t>
          </a:r>
          <a:endParaRPr lang="en-US"/>
        </a:p>
      </dgm:t>
    </dgm:pt>
    <dgm:pt modelId="{0BED9752-8FDB-4F6C-A4DD-65D11515C0CC}" type="parTrans" cxnId="{0DECDE48-5809-43F2-B49B-EAD0F203CF81}">
      <dgm:prSet/>
      <dgm:spPr/>
      <dgm:t>
        <a:bodyPr/>
        <a:lstStyle/>
        <a:p>
          <a:endParaRPr lang="en-US"/>
        </a:p>
      </dgm:t>
    </dgm:pt>
    <dgm:pt modelId="{1D555475-7561-45C1-BF0F-2C5023D5150B}" type="sibTrans" cxnId="{0DECDE48-5809-43F2-B49B-EAD0F203CF81}">
      <dgm:prSet/>
      <dgm:spPr/>
      <dgm:t>
        <a:bodyPr/>
        <a:lstStyle/>
        <a:p>
          <a:endParaRPr lang="en-US"/>
        </a:p>
      </dgm:t>
    </dgm:pt>
    <dgm:pt modelId="{E6EFB12E-D7CA-4B6C-990D-D70A1FCDD12A}">
      <dgm:prSet/>
      <dgm:spPr/>
      <dgm:t>
        <a:bodyPr/>
        <a:lstStyle/>
        <a:p>
          <a:r>
            <a:rPr lang="en-GB" baseline="0"/>
            <a:t>Medium Term Planning</a:t>
          </a:r>
          <a:endParaRPr lang="en-US"/>
        </a:p>
      </dgm:t>
    </dgm:pt>
    <dgm:pt modelId="{25A9A184-E2D2-4F3C-B2E9-E56F91FA2AB1}" type="parTrans" cxnId="{348678F5-1733-4E5E-B0CD-E402B2C72749}">
      <dgm:prSet/>
      <dgm:spPr/>
      <dgm:t>
        <a:bodyPr/>
        <a:lstStyle/>
        <a:p>
          <a:endParaRPr lang="en-US"/>
        </a:p>
      </dgm:t>
    </dgm:pt>
    <dgm:pt modelId="{8E0066F8-17F5-4D18-9E0E-3D64BEBB8A26}" type="sibTrans" cxnId="{348678F5-1733-4E5E-B0CD-E402B2C72749}">
      <dgm:prSet/>
      <dgm:spPr/>
      <dgm:t>
        <a:bodyPr/>
        <a:lstStyle/>
        <a:p>
          <a:endParaRPr lang="en-US"/>
        </a:p>
      </dgm:t>
    </dgm:pt>
    <dgm:pt modelId="{DAB61B4F-D3C5-4006-973F-B31D923906CB}">
      <dgm:prSet/>
      <dgm:spPr/>
      <dgm:t>
        <a:bodyPr/>
        <a:lstStyle/>
        <a:p>
          <a:r>
            <a:rPr lang="en-GB" baseline="0"/>
            <a:t>Opportunities afforded in Sch B placement</a:t>
          </a:r>
          <a:endParaRPr lang="en-US"/>
        </a:p>
      </dgm:t>
    </dgm:pt>
    <dgm:pt modelId="{AC08782E-922D-44CB-9265-86A29FEBF335}" type="parTrans" cxnId="{A697B47E-2C88-4BDF-8A4A-031792126D68}">
      <dgm:prSet/>
      <dgm:spPr/>
      <dgm:t>
        <a:bodyPr/>
        <a:lstStyle/>
        <a:p>
          <a:endParaRPr lang="en-US"/>
        </a:p>
      </dgm:t>
    </dgm:pt>
    <dgm:pt modelId="{CB8A2F62-A8D2-4CFF-B0B8-DD56A9CC5A78}" type="sibTrans" cxnId="{A697B47E-2C88-4BDF-8A4A-031792126D68}">
      <dgm:prSet/>
      <dgm:spPr/>
      <dgm:t>
        <a:bodyPr/>
        <a:lstStyle/>
        <a:p>
          <a:endParaRPr lang="en-US"/>
        </a:p>
      </dgm:t>
    </dgm:pt>
    <dgm:pt modelId="{CEC507E8-7357-4671-9154-7A4CA0D5EDCB}">
      <dgm:prSet/>
      <dgm:spPr/>
      <dgm:t>
        <a:bodyPr/>
        <a:lstStyle/>
        <a:p>
          <a:r>
            <a:rPr lang="en-GB" baseline="0"/>
            <a:t>Working with TAs, EAL, adaptive teaching, 6th Form, assessment…</a:t>
          </a:r>
          <a:endParaRPr lang="en-US"/>
        </a:p>
      </dgm:t>
    </dgm:pt>
    <dgm:pt modelId="{AAD2B0E8-733D-4D28-A005-507EA622E9D9}" type="parTrans" cxnId="{67187932-0F58-43AC-BB20-3F8BDE90830C}">
      <dgm:prSet/>
      <dgm:spPr/>
      <dgm:t>
        <a:bodyPr/>
        <a:lstStyle/>
        <a:p>
          <a:endParaRPr lang="en-US"/>
        </a:p>
      </dgm:t>
    </dgm:pt>
    <dgm:pt modelId="{9AD79B67-7D39-4686-9D72-857F35D3DFAD}" type="sibTrans" cxnId="{67187932-0F58-43AC-BB20-3F8BDE90830C}">
      <dgm:prSet/>
      <dgm:spPr/>
      <dgm:t>
        <a:bodyPr/>
        <a:lstStyle/>
        <a:p>
          <a:endParaRPr lang="en-US"/>
        </a:p>
      </dgm:t>
    </dgm:pt>
    <dgm:pt modelId="{71F94131-7FAE-41D0-A413-39835558F13A}" type="pres">
      <dgm:prSet presAssocID="{173D5D68-2DD9-4363-8A42-6B01EA140455}" presName="root" presStyleCnt="0">
        <dgm:presLayoutVars>
          <dgm:dir/>
          <dgm:resizeHandles val="exact"/>
        </dgm:presLayoutVars>
      </dgm:prSet>
      <dgm:spPr/>
    </dgm:pt>
    <dgm:pt modelId="{B12A3EC6-EBD8-4464-950B-F695543DD2C8}" type="pres">
      <dgm:prSet presAssocID="{E38175F2-6A97-495D-80CB-E91C95C6FE5E}" presName="compNode" presStyleCnt="0"/>
      <dgm:spPr/>
    </dgm:pt>
    <dgm:pt modelId="{6AAAFC63-BEF8-4CA1-9991-0D2C2126CB00}" type="pres">
      <dgm:prSet presAssocID="{E38175F2-6A97-495D-80CB-E91C95C6FE5E}" presName="bgRect" presStyleLbl="bgShp" presStyleIdx="0" presStyleCnt="5"/>
      <dgm:spPr/>
    </dgm:pt>
    <dgm:pt modelId="{4D105D27-176B-445E-A252-3732199F03C1}" type="pres">
      <dgm:prSet presAssocID="{E38175F2-6A97-495D-80CB-E91C95C6FE5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5D7A5065-44D8-4AD9-9E13-83FEF4EA3997}" type="pres">
      <dgm:prSet presAssocID="{E38175F2-6A97-495D-80CB-E91C95C6FE5E}" presName="spaceRect" presStyleCnt="0"/>
      <dgm:spPr/>
    </dgm:pt>
    <dgm:pt modelId="{A56CF798-64CB-4DD4-9188-6601E9667F1A}" type="pres">
      <dgm:prSet presAssocID="{E38175F2-6A97-495D-80CB-E91C95C6FE5E}" presName="parTx" presStyleLbl="revTx" presStyleIdx="0" presStyleCnt="6">
        <dgm:presLayoutVars>
          <dgm:chMax val="0"/>
          <dgm:chPref val="0"/>
        </dgm:presLayoutVars>
      </dgm:prSet>
      <dgm:spPr/>
    </dgm:pt>
    <dgm:pt modelId="{606DFC47-4522-48AE-AC69-A7564646531A}" type="pres">
      <dgm:prSet presAssocID="{F72CBC0F-BA35-4BB5-8C9C-5C77B3A5D5C0}" presName="sibTrans" presStyleCnt="0"/>
      <dgm:spPr/>
    </dgm:pt>
    <dgm:pt modelId="{D0B1F31E-83FA-4BC4-BBD8-C31CF802F1DE}" type="pres">
      <dgm:prSet presAssocID="{BA47758E-F4DA-4368-8DF0-8B3471FF0FA3}" presName="compNode" presStyleCnt="0"/>
      <dgm:spPr/>
    </dgm:pt>
    <dgm:pt modelId="{C6085DF9-27E4-4242-BDF9-6BBCEEA36B8E}" type="pres">
      <dgm:prSet presAssocID="{BA47758E-F4DA-4368-8DF0-8B3471FF0FA3}" presName="bgRect" presStyleLbl="bgShp" presStyleIdx="1" presStyleCnt="5"/>
      <dgm:spPr/>
    </dgm:pt>
    <dgm:pt modelId="{B9E2132A-8385-4576-936E-63D14A1D58F8}" type="pres">
      <dgm:prSet presAssocID="{BA47758E-F4DA-4368-8DF0-8B3471FF0FA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B72E78B8-8901-4260-B326-08D4859D3E50}" type="pres">
      <dgm:prSet presAssocID="{BA47758E-F4DA-4368-8DF0-8B3471FF0FA3}" presName="spaceRect" presStyleCnt="0"/>
      <dgm:spPr/>
    </dgm:pt>
    <dgm:pt modelId="{6D20CB28-B318-4035-BD82-D51BA7A0641E}" type="pres">
      <dgm:prSet presAssocID="{BA47758E-F4DA-4368-8DF0-8B3471FF0FA3}" presName="parTx" presStyleLbl="revTx" presStyleIdx="1" presStyleCnt="6">
        <dgm:presLayoutVars>
          <dgm:chMax val="0"/>
          <dgm:chPref val="0"/>
        </dgm:presLayoutVars>
      </dgm:prSet>
      <dgm:spPr/>
    </dgm:pt>
    <dgm:pt modelId="{1F1BCB22-6174-4B01-A3BF-AED8D1EA01B8}" type="pres">
      <dgm:prSet presAssocID="{1B6BFA32-DD5E-4475-94D5-CC00BDEE7926}" presName="sibTrans" presStyleCnt="0"/>
      <dgm:spPr/>
    </dgm:pt>
    <dgm:pt modelId="{2C6F8F43-523B-4A34-BCD5-343D89079214}" type="pres">
      <dgm:prSet presAssocID="{7D217CC9-2574-4AB4-90EC-4306C5E9ED8D}" presName="compNode" presStyleCnt="0"/>
      <dgm:spPr/>
    </dgm:pt>
    <dgm:pt modelId="{8B9109D9-8229-4146-9BB2-ABFD82B50E76}" type="pres">
      <dgm:prSet presAssocID="{7D217CC9-2574-4AB4-90EC-4306C5E9ED8D}" presName="bgRect" presStyleLbl="bgShp" presStyleIdx="2" presStyleCnt="5"/>
      <dgm:spPr/>
    </dgm:pt>
    <dgm:pt modelId="{4F69AB0C-3FDC-4D98-8E5F-F6CA37B929A4}" type="pres">
      <dgm:prSet presAssocID="{7D217CC9-2574-4AB4-90EC-4306C5E9ED8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ciduous tree"/>
        </a:ext>
      </dgm:extLst>
    </dgm:pt>
    <dgm:pt modelId="{16627CAD-F829-42BE-8FA6-464EC73B628C}" type="pres">
      <dgm:prSet presAssocID="{7D217CC9-2574-4AB4-90EC-4306C5E9ED8D}" presName="spaceRect" presStyleCnt="0"/>
      <dgm:spPr/>
    </dgm:pt>
    <dgm:pt modelId="{7E5B3E34-4046-478E-A939-071A126CDD32}" type="pres">
      <dgm:prSet presAssocID="{7D217CC9-2574-4AB4-90EC-4306C5E9ED8D}" presName="parTx" presStyleLbl="revTx" presStyleIdx="2" presStyleCnt="6">
        <dgm:presLayoutVars>
          <dgm:chMax val="0"/>
          <dgm:chPref val="0"/>
        </dgm:presLayoutVars>
      </dgm:prSet>
      <dgm:spPr/>
    </dgm:pt>
    <dgm:pt modelId="{BD2DF88E-3BC2-4BED-9A77-48CDC6EAE68E}" type="pres">
      <dgm:prSet presAssocID="{1D555475-7561-45C1-BF0F-2C5023D5150B}" presName="sibTrans" presStyleCnt="0"/>
      <dgm:spPr/>
    </dgm:pt>
    <dgm:pt modelId="{444BF0A8-FD4A-4DE3-A401-64A6EEF078C0}" type="pres">
      <dgm:prSet presAssocID="{E6EFB12E-D7CA-4B6C-990D-D70A1FCDD12A}" presName="compNode" presStyleCnt="0"/>
      <dgm:spPr/>
    </dgm:pt>
    <dgm:pt modelId="{71CA7C37-D14C-4693-8E89-3DB0A7ED488F}" type="pres">
      <dgm:prSet presAssocID="{E6EFB12E-D7CA-4B6C-990D-D70A1FCDD12A}" presName="bgRect" presStyleLbl="bgShp" presStyleIdx="3" presStyleCnt="5"/>
      <dgm:spPr/>
    </dgm:pt>
    <dgm:pt modelId="{E09F7EAE-2027-45CE-97EB-70616C753750}" type="pres">
      <dgm:prSet presAssocID="{E6EFB12E-D7CA-4B6C-990D-D70A1FCDD12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55B4329F-DB4A-4ED4-B02F-19ACAA7EE48B}" type="pres">
      <dgm:prSet presAssocID="{E6EFB12E-D7CA-4B6C-990D-D70A1FCDD12A}" presName="spaceRect" presStyleCnt="0"/>
      <dgm:spPr/>
    </dgm:pt>
    <dgm:pt modelId="{DEA3ED3E-9342-4BCC-AD00-9396E189D8DD}" type="pres">
      <dgm:prSet presAssocID="{E6EFB12E-D7CA-4B6C-990D-D70A1FCDD12A}" presName="parTx" presStyleLbl="revTx" presStyleIdx="3" presStyleCnt="6">
        <dgm:presLayoutVars>
          <dgm:chMax val="0"/>
          <dgm:chPref val="0"/>
        </dgm:presLayoutVars>
      </dgm:prSet>
      <dgm:spPr/>
    </dgm:pt>
    <dgm:pt modelId="{43D83987-0C52-44AA-9C7E-8FBB3A5E4402}" type="pres">
      <dgm:prSet presAssocID="{8E0066F8-17F5-4D18-9E0E-3D64BEBB8A26}" presName="sibTrans" presStyleCnt="0"/>
      <dgm:spPr/>
    </dgm:pt>
    <dgm:pt modelId="{2D6649D4-4948-42BC-B567-01448A3EEB86}" type="pres">
      <dgm:prSet presAssocID="{DAB61B4F-D3C5-4006-973F-B31D923906CB}" presName="compNode" presStyleCnt="0"/>
      <dgm:spPr/>
    </dgm:pt>
    <dgm:pt modelId="{B2436A35-BB0C-4B05-92D6-18A692DECC09}" type="pres">
      <dgm:prSet presAssocID="{DAB61B4F-D3C5-4006-973F-B31D923906CB}" presName="bgRect" presStyleLbl="bgShp" presStyleIdx="4" presStyleCnt="5"/>
      <dgm:spPr/>
    </dgm:pt>
    <dgm:pt modelId="{00ACAAD8-EF9B-482F-80D0-AFCEEFB7EF81}" type="pres">
      <dgm:prSet presAssocID="{DAB61B4F-D3C5-4006-973F-B31D923906C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lassroom"/>
        </a:ext>
      </dgm:extLst>
    </dgm:pt>
    <dgm:pt modelId="{9A4FC60A-9BB3-4C08-AA55-20CFB1F68D50}" type="pres">
      <dgm:prSet presAssocID="{DAB61B4F-D3C5-4006-973F-B31D923906CB}" presName="spaceRect" presStyleCnt="0"/>
      <dgm:spPr/>
    </dgm:pt>
    <dgm:pt modelId="{17FAF809-929F-48C6-833A-7F2EDA8B959D}" type="pres">
      <dgm:prSet presAssocID="{DAB61B4F-D3C5-4006-973F-B31D923906CB}" presName="parTx" presStyleLbl="revTx" presStyleIdx="4" presStyleCnt="6">
        <dgm:presLayoutVars>
          <dgm:chMax val="0"/>
          <dgm:chPref val="0"/>
        </dgm:presLayoutVars>
      </dgm:prSet>
      <dgm:spPr/>
    </dgm:pt>
    <dgm:pt modelId="{6504C221-A0EF-4C96-A017-182EE962EEF6}" type="pres">
      <dgm:prSet presAssocID="{DAB61B4F-D3C5-4006-973F-B31D923906CB}" presName="desTx" presStyleLbl="revTx" presStyleIdx="5" presStyleCnt="6">
        <dgm:presLayoutVars/>
      </dgm:prSet>
      <dgm:spPr/>
    </dgm:pt>
  </dgm:ptLst>
  <dgm:cxnLst>
    <dgm:cxn modelId="{3A89D412-6FA4-4137-A3D8-5C847426913A}" srcId="{173D5D68-2DD9-4363-8A42-6B01EA140455}" destId="{E38175F2-6A97-495D-80CB-E91C95C6FE5E}" srcOrd="0" destOrd="0" parTransId="{75754130-131B-4E08-B294-48FC65706EA9}" sibTransId="{F72CBC0F-BA35-4BB5-8C9C-5C77B3A5D5C0}"/>
    <dgm:cxn modelId="{AD538114-0BAC-4991-8D0B-024DD89C5213}" type="presOf" srcId="{DAB61B4F-D3C5-4006-973F-B31D923906CB}" destId="{17FAF809-929F-48C6-833A-7F2EDA8B959D}" srcOrd="0" destOrd="0" presId="urn:microsoft.com/office/officeart/2018/2/layout/IconVerticalSolidList"/>
    <dgm:cxn modelId="{AE17C329-A532-403C-9EC8-0B22985F6B94}" type="presOf" srcId="{7D217CC9-2574-4AB4-90EC-4306C5E9ED8D}" destId="{7E5B3E34-4046-478E-A939-071A126CDD32}" srcOrd="0" destOrd="0" presId="urn:microsoft.com/office/officeart/2018/2/layout/IconVerticalSolidList"/>
    <dgm:cxn modelId="{67187932-0F58-43AC-BB20-3F8BDE90830C}" srcId="{DAB61B4F-D3C5-4006-973F-B31D923906CB}" destId="{CEC507E8-7357-4671-9154-7A4CA0D5EDCB}" srcOrd="0" destOrd="0" parTransId="{AAD2B0E8-733D-4D28-A005-507EA622E9D9}" sibTransId="{9AD79B67-7D39-4686-9D72-857F35D3DFAD}"/>
    <dgm:cxn modelId="{A350D23E-EDAB-462E-A921-8B5767C2F5E0}" srcId="{173D5D68-2DD9-4363-8A42-6B01EA140455}" destId="{BA47758E-F4DA-4368-8DF0-8B3471FF0FA3}" srcOrd="1" destOrd="0" parTransId="{BBCCF3E3-735A-45E4-A7EC-855E85AF4603}" sibTransId="{1B6BFA32-DD5E-4475-94D5-CC00BDEE7926}"/>
    <dgm:cxn modelId="{9BC4E760-39E3-488F-A7B2-19876B1A6F1B}" type="presOf" srcId="{E38175F2-6A97-495D-80CB-E91C95C6FE5E}" destId="{A56CF798-64CB-4DD4-9188-6601E9667F1A}" srcOrd="0" destOrd="0" presId="urn:microsoft.com/office/officeart/2018/2/layout/IconVerticalSolidList"/>
    <dgm:cxn modelId="{0DECDE48-5809-43F2-B49B-EAD0F203CF81}" srcId="{173D5D68-2DD9-4363-8A42-6B01EA140455}" destId="{7D217CC9-2574-4AB4-90EC-4306C5E9ED8D}" srcOrd="2" destOrd="0" parTransId="{0BED9752-8FDB-4F6C-A4DD-65D11515C0CC}" sibTransId="{1D555475-7561-45C1-BF0F-2C5023D5150B}"/>
    <dgm:cxn modelId="{1C549A76-6284-4FD6-894E-CE5B69248527}" type="presOf" srcId="{173D5D68-2DD9-4363-8A42-6B01EA140455}" destId="{71F94131-7FAE-41D0-A413-39835558F13A}" srcOrd="0" destOrd="0" presId="urn:microsoft.com/office/officeart/2018/2/layout/IconVerticalSolidList"/>
    <dgm:cxn modelId="{A697B47E-2C88-4BDF-8A4A-031792126D68}" srcId="{173D5D68-2DD9-4363-8A42-6B01EA140455}" destId="{DAB61B4F-D3C5-4006-973F-B31D923906CB}" srcOrd="4" destOrd="0" parTransId="{AC08782E-922D-44CB-9265-86A29FEBF335}" sibTransId="{CB8A2F62-A8D2-4CFF-B0B8-DD56A9CC5A78}"/>
    <dgm:cxn modelId="{7FDDD1A8-F289-40C4-A59A-0F7C8CDB95AB}" type="presOf" srcId="{BA47758E-F4DA-4368-8DF0-8B3471FF0FA3}" destId="{6D20CB28-B318-4035-BD82-D51BA7A0641E}" srcOrd="0" destOrd="0" presId="urn:microsoft.com/office/officeart/2018/2/layout/IconVerticalSolidList"/>
    <dgm:cxn modelId="{0980E0AB-22F8-4D67-8E02-EB3833C7ECFB}" type="presOf" srcId="{E6EFB12E-D7CA-4B6C-990D-D70A1FCDD12A}" destId="{DEA3ED3E-9342-4BCC-AD00-9396E189D8DD}" srcOrd="0" destOrd="0" presId="urn:microsoft.com/office/officeart/2018/2/layout/IconVerticalSolidList"/>
    <dgm:cxn modelId="{B74D26BA-791A-4F71-A859-B2CA13EB586A}" type="presOf" srcId="{CEC507E8-7357-4671-9154-7A4CA0D5EDCB}" destId="{6504C221-A0EF-4C96-A017-182EE962EEF6}" srcOrd="0" destOrd="0" presId="urn:microsoft.com/office/officeart/2018/2/layout/IconVerticalSolidList"/>
    <dgm:cxn modelId="{348678F5-1733-4E5E-B0CD-E402B2C72749}" srcId="{173D5D68-2DD9-4363-8A42-6B01EA140455}" destId="{E6EFB12E-D7CA-4B6C-990D-D70A1FCDD12A}" srcOrd="3" destOrd="0" parTransId="{25A9A184-E2D2-4F3C-B2E9-E56F91FA2AB1}" sibTransId="{8E0066F8-17F5-4D18-9E0E-3D64BEBB8A26}"/>
    <dgm:cxn modelId="{149837DF-5DAF-47C3-9CA2-18D9B668428D}" type="presParOf" srcId="{71F94131-7FAE-41D0-A413-39835558F13A}" destId="{B12A3EC6-EBD8-4464-950B-F695543DD2C8}" srcOrd="0" destOrd="0" presId="urn:microsoft.com/office/officeart/2018/2/layout/IconVerticalSolidList"/>
    <dgm:cxn modelId="{50E1A999-272B-475C-B91D-3DB17FF0955A}" type="presParOf" srcId="{B12A3EC6-EBD8-4464-950B-F695543DD2C8}" destId="{6AAAFC63-BEF8-4CA1-9991-0D2C2126CB00}" srcOrd="0" destOrd="0" presId="urn:microsoft.com/office/officeart/2018/2/layout/IconVerticalSolidList"/>
    <dgm:cxn modelId="{8DF17455-BA25-480D-BF49-EB9B83DEFEF2}" type="presParOf" srcId="{B12A3EC6-EBD8-4464-950B-F695543DD2C8}" destId="{4D105D27-176B-445E-A252-3732199F03C1}" srcOrd="1" destOrd="0" presId="urn:microsoft.com/office/officeart/2018/2/layout/IconVerticalSolidList"/>
    <dgm:cxn modelId="{567B813C-838B-4E88-B152-B4BFB0434D88}" type="presParOf" srcId="{B12A3EC6-EBD8-4464-950B-F695543DD2C8}" destId="{5D7A5065-44D8-4AD9-9E13-83FEF4EA3997}" srcOrd="2" destOrd="0" presId="urn:microsoft.com/office/officeart/2018/2/layout/IconVerticalSolidList"/>
    <dgm:cxn modelId="{1DEE9ACE-524F-43A6-8D40-0202C64B41C8}" type="presParOf" srcId="{B12A3EC6-EBD8-4464-950B-F695543DD2C8}" destId="{A56CF798-64CB-4DD4-9188-6601E9667F1A}" srcOrd="3" destOrd="0" presId="urn:microsoft.com/office/officeart/2018/2/layout/IconVerticalSolidList"/>
    <dgm:cxn modelId="{99438D0C-FAEB-4114-8665-A41B3A1F4AA3}" type="presParOf" srcId="{71F94131-7FAE-41D0-A413-39835558F13A}" destId="{606DFC47-4522-48AE-AC69-A7564646531A}" srcOrd="1" destOrd="0" presId="urn:microsoft.com/office/officeart/2018/2/layout/IconVerticalSolidList"/>
    <dgm:cxn modelId="{A25D4170-67C5-4858-85DC-A8B52D51F442}" type="presParOf" srcId="{71F94131-7FAE-41D0-A413-39835558F13A}" destId="{D0B1F31E-83FA-4BC4-BBD8-C31CF802F1DE}" srcOrd="2" destOrd="0" presId="urn:microsoft.com/office/officeart/2018/2/layout/IconVerticalSolidList"/>
    <dgm:cxn modelId="{8B59C510-2FD2-4D1F-95B5-7BBABFFAA5E5}" type="presParOf" srcId="{D0B1F31E-83FA-4BC4-BBD8-C31CF802F1DE}" destId="{C6085DF9-27E4-4242-BDF9-6BBCEEA36B8E}" srcOrd="0" destOrd="0" presId="urn:microsoft.com/office/officeart/2018/2/layout/IconVerticalSolidList"/>
    <dgm:cxn modelId="{6EE2297E-4F7B-4690-9B2E-AC8C5C93A44C}" type="presParOf" srcId="{D0B1F31E-83FA-4BC4-BBD8-C31CF802F1DE}" destId="{B9E2132A-8385-4576-936E-63D14A1D58F8}" srcOrd="1" destOrd="0" presId="urn:microsoft.com/office/officeart/2018/2/layout/IconVerticalSolidList"/>
    <dgm:cxn modelId="{9419AEB7-DFB3-43E9-A272-ADB4332F1DBD}" type="presParOf" srcId="{D0B1F31E-83FA-4BC4-BBD8-C31CF802F1DE}" destId="{B72E78B8-8901-4260-B326-08D4859D3E50}" srcOrd="2" destOrd="0" presId="urn:microsoft.com/office/officeart/2018/2/layout/IconVerticalSolidList"/>
    <dgm:cxn modelId="{760A3266-4114-4533-BBFE-55FB3C90C438}" type="presParOf" srcId="{D0B1F31E-83FA-4BC4-BBD8-C31CF802F1DE}" destId="{6D20CB28-B318-4035-BD82-D51BA7A0641E}" srcOrd="3" destOrd="0" presId="urn:microsoft.com/office/officeart/2018/2/layout/IconVerticalSolidList"/>
    <dgm:cxn modelId="{D7CAD1A5-85D2-4DF2-B266-90CB20790528}" type="presParOf" srcId="{71F94131-7FAE-41D0-A413-39835558F13A}" destId="{1F1BCB22-6174-4B01-A3BF-AED8D1EA01B8}" srcOrd="3" destOrd="0" presId="urn:microsoft.com/office/officeart/2018/2/layout/IconVerticalSolidList"/>
    <dgm:cxn modelId="{E4FFA9E8-C473-43EC-BE9A-3EEC564779C2}" type="presParOf" srcId="{71F94131-7FAE-41D0-A413-39835558F13A}" destId="{2C6F8F43-523B-4A34-BCD5-343D89079214}" srcOrd="4" destOrd="0" presId="urn:microsoft.com/office/officeart/2018/2/layout/IconVerticalSolidList"/>
    <dgm:cxn modelId="{DE9CB6FF-8DD6-4661-84C6-BC0241971D82}" type="presParOf" srcId="{2C6F8F43-523B-4A34-BCD5-343D89079214}" destId="{8B9109D9-8229-4146-9BB2-ABFD82B50E76}" srcOrd="0" destOrd="0" presId="urn:microsoft.com/office/officeart/2018/2/layout/IconVerticalSolidList"/>
    <dgm:cxn modelId="{242517DD-BA18-4C31-9C30-85407B9B18ED}" type="presParOf" srcId="{2C6F8F43-523B-4A34-BCD5-343D89079214}" destId="{4F69AB0C-3FDC-4D98-8E5F-F6CA37B929A4}" srcOrd="1" destOrd="0" presId="urn:microsoft.com/office/officeart/2018/2/layout/IconVerticalSolidList"/>
    <dgm:cxn modelId="{56F4BE9E-7D86-4F76-A8A7-4B2AECEAA4B8}" type="presParOf" srcId="{2C6F8F43-523B-4A34-BCD5-343D89079214}" destId="{16627CAD-F829-42BE-8FA6-464EC73B628C}" srcOrd="2" destOrd="0" presId="urn:microsoft.com/office/officeart/2018/2/layout/IconVerticalSolidList"/>
    <dgm:cxn modelId="{C5AE7E8F-A054-434B-8D88-ACFEBA39C73F}" type="presParOf" srcId="{2C6F8F43-523B-4A34-BCD5-343D89079214}" destId="{7E5B3E34-4046-478E-A939-071A126CDD32}" srcOrd="3" destOrd="0" presId="urn:microsoft.com/office/officeart/2018/2/layout/IconVerticalSolidList"/>
    <dgm:cxn modelId="{B6BDBF14-4319-4BC5-A25D-64B6439907F3}" type="presParOf" srcId="{71F94131-7FAE-41D0-A413-39835558F13A}" destId="{BD2DF88E-3BC2-4BED-9A77-48CDC6EAE68E}" srcOrd="5" destOrd="0" presId="urn:microsoft.com/office/officeart/2018/2/layout/IconVerticalSolidList"/>
    <dgm:cxn modelId="{0600AD16-AFA2-48A8-9FE5-EE058C4911E3}" type="presParOf" srcId="{71F94131-7FAE-41D0-A413-39835558F13A}" destId="{444BF0A8-FD4A-4DE3-A401-64A6EEF078C0}" srcOrd="6" destOrd="0" presId="urn:microsoft.com/office/officeart/2018/2/layout/IconVerticalSolidList"/>
    <dgm:cxn modelId="{4A5CC37F-4A17-4C06-BFBA-F92244A2C3D3}" type="presParOf" srcId="{444BF0A8-FD4A-4DE3-A401-64A6EEF078C0}" destId="{71CA7C37-D14C-4693-8E89-3DB0A7ED488F}" srcOrd="0" destOrd="0" presId="urn:microsoft.com/office/officeart/2018/2/layout/IconVerticalSolidList"/>
    <dgm:cxn modelId="{D74AD749-19A1-4D82-A196-45B65B1DE428}" type="presParOf" srcId="{444BF0A8-FD4A-4DE3-A401-64A6EEF078C0}" destId="{E09F7EAE-2027-45CE-97EB-70616C753750}" srcOrd="1" destOrd="0" presId="urn:microsoft.com/office/officeart/2018/2/layout/IconVerticalSolidList"/>
    <dgm:cxn modelId="{3E225843-E631-49FE-868F-DADE26CC8980}" type="presParOf" srcId="{444BF0A8-FD4A-4DE3-A401-64A6EEF078C0}" destId="{55B4329F-DB4A-4ED4-B02F-19ACAA7EE48B}" srcOrd="2" destOrd="0" presId="urn:microsoft.com/office/officeart/2018/2/layout/IconVerticalSolidList"/>
    <dgm:cxn modelId="{DF205F34-836A-424E-8BBB-DF82A64018E4}" type="presParOf" srcId="{444BF0A8-FD4A-4DE3-A401-64A6EEF078C0}" destId="{DEA3ED3E-9342-4BCC-AD00-9396E189D8DD}" srcOrd="3" destOrd="0" presId="urn:microsoft.com/office/officeart/2018/2/layout/IconVerticalSolidList"/>
    <dgm:cxn modelId="{20193AC3-9B39-4A1A-8B69-81679EE48024}" type="presParOf" srcId="{71F94131-7FAE-41D0-A413-39835558F13A}" destId="{43D83987-0C52-44AA-9C7E-8FBB3A5E4402}" srcOrd="7" destOrd="0" presId="urn:microsoft.com/office/officeart/2018/2/layout/IconVerticalSolidList"/>
    <dgm:cxn modelId="{C1B5CB03-5AB9-44D5-9DC9-B3CC2265A4E9}" type="presParOf" srcId="{71F94131-7FAE-41D0-A413-39835558F13A}" destId="{2D6649D4-4948-42BC-B567-01448A3EEB86}" srcOrd="8" destOrd="0" presId="urn:microsoft.com/office/officeart/2018/2/layout/IconVerticalSolidList"/>
    <dgm:cxn modelId="{3A6CB0D2-A58A-4581-BD4A-BE4F48366D44}" type="presParOf" srcId="{2D6649D4-4948-42BC-B567-01448A3EEB86}" destId="{B2436A35-BB0C-4B05-92D6-18A692DECC09}" srcOrd="0" destOrd="0" presId="urn:microsoft.com/office/officeart/2018/2/layout/IconVerticalSolidList"/>
    <dgm:cxn modelId="{FB0CB7D7-F16E-43A9-8DB4-E87E5C2EAC09}" type="presParOf" srcId="{2D6649D4-4948-42BC-B567-01448A3EEB86}" destId="{00ACAAD8-EF9B-482F-80D0-AFCEEFB7EF81}" srcOrd="1" destOrd="0" presId="urn:microsoft.com/office/officeart/2018/2/layout/IconVerticalSolidList"/>
    <dgm:cxn modelId="{2E8C4779-00CB-48DA-B3E3-7B7B0AFC7523}" type="presParOf" srcId="{2D6649D4-4948-42BC-B567-01448A3EEB86}" destId="{9A4FC60A-9BB3-4C08-AA55-20CFB1F68D50}" srcOrd="2" destOrd="0" presId="urn:microsoft.com/office/officeart/2018/2/layout/IconVerticalSolidList"/>
    <dgm:cxn modelId="{D2D57CDF-33B0-4DF0-9ADC-18738F87EED9}" type="presParOf" srcId="{2D6649D4-4948-42BC-B567-01448A3EEB86}" destId="{17FAF809-929F-48C6-833A-7F2EDA8B959D}" srcOrd="3" destOrd="0" presId="urn:microsoft.com/office/officeart/2018/2/layout/IconVerticalSolidList"/>
    <dgm:cxn modelId="{588218D7-A04D-4A84-9D16-A49E2E4AF247}" type="presParOf" srcId="{2D6649D4-4948-42BC-B567-01448A3EEB86}" destId="{6504C221-A0EF-4C96-A017-182EE962EEF6}"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FF91E-9A91-41D7-A55D-F1BF92B1359F}">
      <dsp:nvSpPr>
        <dsp:cNvPr id="0" name=""/>
        <dsp:cNvSpPr/>
      </dsp:nvSpPr>
      <dsp:spPr>
        <a:xfrm>
          <a:off x="60364" y="634105"/>
          <a:ext cx="1496582" cy="149658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F48108-6C17-4657-8E2D-D3AD007B078F}">
      <dsp:nvSpPr>
        <dsp:cNvPr id="0" name=""/>
        <dsp:cNvSpPr/>
      </dsp:nvSpPr>
      <dsp:spPr>
        <a:xfrm>
          <a:off x="374646" y="948387"/>
          <a:ext cx="868017" cy="8680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47C39A-A08A-4C7C-BBEE-EF2530FBB750}">
      <dsp:nvSpPr>
        <dsp:cNvPr id="0" name=""/>
        <dsp:cNvSpPr/>
      </dsp:nvSpPr>
      <dsp:spPr>
        <a:xfrm>
          <a:off x="1877642" y="634105"/>
          <a:ext cx="3527657" cy="1496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b="1" kern="1200"/>
            <a:t>Professional support </a:t>
          </a:r>
          <a:endParaRPr lang="en-US" sz="2400" kern="1200"/>
        </a:p>
      </dsp:txBody>
      <dsp:txXfrm>
        <a:off x="1877642" y="634105"/>
        <a:ext cx="3527657" cy="1496582"/>
      </dsp:txXfrm>
    </dsp:sp>
    <dsp:sp modelId="{0068CD63-8E47-48E8-AFD0-A4E1CB1318C1}">
      <dsp:nvSpPr>
        <dsp:cNvPr id="0" name=""/>
        <dsp:cNvSpPr/>
      </dsp:nvSpPr>
      <dsp:spPr>
        <a:xfrm>
          <a:off x="6019968" y="634105"/>
          <a:ext cx="1496582" cy="149658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9213AA-8BCC-4EDC-920E-9768A60ECEAB}">
      <dsp:nvSpPr>
        <dsp:cNvPr id="0" name=""/>
        <dsp:cNvSpPr/>
      </dsp:nvSpPr>
      <dsp:spPr>
        <a:xfrm>
          <a:off x="6334250" y="948387"/>
          <a:ext cx="868017" cy="8680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CF9BDD-3461-49F2-B44A-314CD92E6757}">
      <dsp:nvSpPr>
        <dsp:cNvPr id="0" name=""/>
        <dsp:cNvSpPr/>
      </dsp:nvSpPr>
      <dsp:spPr>
        <a:xfrm>
          <a:off x="7837246" y="634105"/>
          <a:ext cx="3527657" cy="1496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b="1" kern="1200"/>
            <a:t>Pedagogic support </a:t>
          </a:r>
          <a:endParaRPr lang="en-US" sz="2400" kern="1200"/>
        </a:p>
      </dsp:txBody>
      <dsp:txXfrm>
        <a:off x="7837246" y="634105"/>
        <a:ext cx="3527657" cy="1496582"/>
      </dsp:txXfrm>
    </dsp:sp>
    <dsp:sp modelId="{B551282D-2470-4A76-80F2-B3E597D7AFEB}">
      <dsp:nvSpPr>
        <dsp:cNvPr id="0" name=""/>
        <dsp:cNvSpPr/>
      </dsp:nvSpPr>
      <dsp:spPr>
        <a:xfrm>
          <a:off x="60364" y="3003498"/>
          <a:ext cx="1496582" cy="149658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C0FDD8-1A73-46FB-9385-508836787371}">
      <dsp:nvSpPr>
        <dsp:cNvPr id="0" name=""/>
        <dsp:cNvSpPr/>
      </dsp:nvSpPr>
      <dsp:spPr>
        <a:xfrm>
          <a:off x="374646" y="3317781"/>
          <a:ext cx="868017" cy="8680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6AD6E9-F1D7-436A-88A8-CC1052EBA7B5}">
      <dsp:nvSpPr>
        <dsp:cNvPr id="0" name=""/>
        <dsp:cNvSpPr/>
      </dsp:nvSpPr>
      <dsp:spPr>
        <a:xfrm>
          <a:off x="1877642" y="3003498"/>
          <a:ext cx="3527657" cy="1496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b="1" kern="1200"/>
            <a:t>Academic support </a:t>
          </a:r>
          <a:endParaRPr lang="en-US" sz="2400" kern="1200"/>
        </a:p>
      </dsp:txBody>
      <dsp:txXfrm>
        <a:off x="1877642" y="3003498"/>
        <a:ext cx="3527657" cy="1496582"/>
      </dsp:txXfrm>
    </dsp:sp>
    <dsp:sp modelId="{7EDB1DFB-C6DD-4355-8152-6726B7844ED7}">
      <dsp:nvSpPr>
        <dsp:cNvPr id="0" name=""/>
        <dsp:cNvSpPr/>
      </dsp:nvSpPr>
      <dsp:spPr>
        <a:xfrm>
          <a:off x="6019968" y="3003498"/>
          <a:ext cx="1496582" cy="149658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1CDC64-F9CD-4C43-887D-CAE0C3B2664B}">
      <dsp:nvSpPr>
        <dsp:cNvPr id="0" name=""/>
        <dsp:cNvSpPr/>
      </dsp:nvSpPr>
      <dsp:spPr>
        <a:xfrm>
          <a:off x="6334250" y="3317781"/>
          <a:ext cx="868017" cy="8680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843F44-9F91-4435-B39C-17DBC0C40D7F}">
      <dsp:nvSpPr>
        <dsp:cNvPr id="0" name=""/>
        <dsp:cNvSpPr/>
      </dsp:nvSpPr>
      <dsp:spPr>
        <a:xfrm>
          <a:off x="7837246" y="3003498"/>
          <a:ext cx="3527657" cy="1496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b="1" kern="1200"/>
            <a:t>Emotional support </a:t>
          </a:r>
          <a:r>
            <a:rPr lang="en-GB" sz="2400" kern="1200"/>
            <a:t>(Roberts, 2019)</a:t>
          </a:r>
          <a:endParaRPr lang="en-US" sz="2400" kern="1200"/>
        </a:p>
      </dsp:txBody>
      <dsp:txXfrm>
        <a:off x="7837246" y="3003498"/>
        <a:ext cx="3527657" cy="14965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959F9-ACC1-4022-8EC7-A6B2EC614BC3}">
      <dsp:nvSpPr>
        <dsp:cNvPr id="0" name=""/>
        <dsp:cNvSpPr/>
      </dsp:nvSpPr>
      <dsp:spPr>
        <a:xfrm>
          <a:off x="6567297" y="4563226"/>
          <a:ext cx="3315049" cy="21474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228600" lvl="1" indent="-228600" algn="l" defTabSz="1155700">
            <a:lnSpc>
              <a:spcPct val="90000"/>
            </a:lnSpc>
            <a:spcBef>
              <a:spcPct val="0"/>
            </a:spcBef>
            <a:spcAft>
              <a:spcPct val="15000"/>
            </a:spcAft>
            <a:buChar char="•"/>
          </a:pPr>
          <a:r>
            <a:rPr lang="en-GB" sz="2600" kern="1200" dirty="0"/>
            <a:t>Networking</a:t>
          </a:r>
        </a:p>
      </dsp:txBody>
      <dsp:txXfrm>
        <a:off x="7608983" y="5147247"/>
        <a:ext cx="2226192" cy="1516208"/>
      </dsp:txXfrm>
    </dsp:sp>
    <dsp:sp modelId="{1233A887-4D26-48F7-987C-7DE4FD5F527C}">
      <dsp:nvSpPr>
        <dsp:cNvPr id="0" name=""/>
        <dsp:cNvSpPr/>
      </dsp:nvSpPr>
      <dsp:spPr>
        <a:xfrm>
          <a:off x="1158531" y="4563226"/>
          <a:ext cx="3315049" cy="21474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228600" lvl="1" indent="-228600" algn="l" defTabSz="1155700">
            <a:lnSpc>
              <a:spcPct val="90000"/>
            </a:lnSpc>
            <a:spcBef>
              <a:spcPct val="0"/>
            </a:spcBef>
            <a:spcAft>
              <a:spcPct val="15000"/>
            </a:spcAft>
            <a:buChar char="•"/>
          </a:pPr>
          <a:r>
            <a:rPr lang="en-GB" sz="2600" kern="1200" dirty="0"/>
            <a:t>Guiding</a:t>
          </a:r>
        </a:p>
      </dsp:txBody>
      <dsp:txXfrm>
        <a:off x="1205702" y="5147247"/>
        <a:ext cx="2226192" cy="1516208"/>
      </dsp:txXfrm>
    </dsp:sp>
    <dsp:sp modelId="{A1F4185D-1773-40EF-A579-646DA91990AE}">
      <dsp:nvSpPr>
        <dsp:cNvPr id="0" name=""/>
        <dsp:cNvSpPr/>
      </dsp:nvSpPr>
      <dsp:spPr>
        <a:xfrm>
          <a:off x="6567297" y="0"/>
          <a:ext cx="3315049" cy="21474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228600" lvl="1" indent="-228600" algn="l" defTabSz="1155700">
            <a:lnSpc>
              <a:spcPct val="90000"/>
            </a:lnSpc>
            <a:spcBef>
              <a:spcPct val="0"/>
            </a:spcBef>
            <a:spcAft>
              <a:spcPct val="15000"/>
            </a:spcAft>
            <a:buChar char="•"/>
          </a:pPr>
          <a:r>
            <a:rPr lang="en-GB" sz="2600" kern="1200" dirty="0"/>
            <a:t>Counselling</a:t>
          </a:r>
        </a:p>
      </dsp:txBody>
      <dsp:txXfrm>
        <a:off x="7608983" y="47171"/>
        <a:ext cx="2226192" cy="1516208"/>
      </dsp:txXfrm>
    </dsp:sp>
    <dsp:sp modelId="{F49C124C-88D4-47A1-B667-3FA0AC1A184A}">
      <dsp:nvSpPr>
        <dsp:cNvPr id="0" name=""/>
        <dsp:cNvSpPr/>
      </dsp:nvSpPr>
      <dsp:spPr>
        <a:xfrm>
          <a:off x="1158531" y="0"/>
          <a:ext cx="3315049" cy="21474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228600" lvl="1" indent="-228600" algn="l" defTabSz="1155700">
            <a:lnSpc>
              <a:spcPct val="90000"/>
            </a:lnSpc>
            <a:spcBef>
              <a:spcPct val="0"/>
            </a:spcBef>
            <a:spcAft>
              <a:spcPct val="15000"/>
            </a:spcAft>
            <a:buChar char="•"/>
          </a:pPr>
          <a:r>
            <a:rPr lang="en-GB" sz="2600" kern="1200" dirty="0"/>
            <a:t>Coaching</a:t>
          </a:r>
        </a:p>
      </dsp:txBody>
      <dsp:txXfrm>
        <a:off x="1205702" y="47171"/>
        <a:ext cx="2226192" cy="1516208"/>
      </dsp:txXfrm>
    </dsp:sp>
    <dsp:sp modelId="{064FB798-F46A-405F-8EDF-A3294063F1D5}">
      <dsp:nvSpPr>
        <dsp:cNvPr id="0" name=""/>
        <dsp:cNvSpPr/>
      </dsp:nvSpPr>
      <dsp:spPr>
        <a:xfrm>
          <a:off x="2547631" y="382505"/>
          <a:ext cx="2905701" cy="2905701"/>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Challenging the beginning teacher’s assumptions, being a critical friend and demonstrating how to do something they are having difficulties with. </a:t>
          </a:r>
        </a:p>
      </dsp:txBody>
      <dsp:txXfrm>
        <a:off x="3398691" y="1233565"/>
        <a:ext cx="2054641" cy="2054641"/>
      </dsp:txXfrm>
    </dsp:sp>
    <dsp:sp modelId="{7C3983C5-9B9F-4BF3-9207-D8F0E4C9E7DC}">
      <dsp:nvSpPr>
        <dsp:cNvPr id="0" name=""/>
        <dsp:cNvSpPr/>
      </dsp:nvSpPr>
      <dsp:spPr>
        <a:xfrm rot="5400000">
          <a:off x="5587545" y="382505"/>
          <a:ext cx="2905701" cy="2905701"/>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Acting as a sounding-board, being there to listen and offer support. </a:t>
          </a:r>
        </a:p>
      </dsp:txBody>
      <dsp:txXfrm rot="-5400000">
        <a:off x="5587545" y="1233565"/>
        <a:ext cx="2054641" cy="2054641"/>
      </dsp:txXfrm>
    </dsp:sp>
    <dsp:sp modelId="{B3D80804-55C2-40C6-9035-096BD7454332}">
      <dsp:nvSpPr>
        <dsp:cNvPr id="0" name=""/>
        <dsp:cNvSpPr/>
      </dsp:nvSpPr>
      <dsp:spPr>
        <a:xfrm rot="10800000">
          <a:off x="5587545" y="3422419"/>
          <a:ext cx="2905701" cy="2905701"/>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Helping a beginning teacher develop resourcefulness, make them aware of the information, resources, people, organisations and more formal repositories of knowledge. </a:t>
          </a:r>
        </a:p>
      </dsp:txBody>
      <dsp:txXfrm rot="10800000">
        <a:off x="5587545" y="3422419"/>
        <a:ext cx="2054641" cy="2054641"/>
      </dsp:txXfrm>
    </dsp:sp>
    <dsp:sp modelId="{04624964-5F3A-4262-BCC2-602FA015D1BE}">
      <dsp:nvSpPr>
        <dsp:cNvPr id="0" name=""/>
        <dsp:cNvSpPr/>
      </dsp:nvSpPr>
      <dsp:spPr>
        <a:xfrm rot="16200000">
          <a:off x="2547631" y="3422419"/>
          <a:ext cx="2905701" cy="2905701"/>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Giving advice – a balance between giving a beginning teacher the answer and encouraging them to find their own solutions to problems through reflective thinking. </a:t>
          </a:r>
        </a:p>
      </dsp:txBody>
      <dsp:txXfrm rot="5400000">
        <a:off x="3398691" y="3422419"/>
        <a:ext cx="2054641" cy="2054641"/>
      </dsp:txXfrm>
    </dsp:sp>
    <dsp:sp modelId="{B2A1776B-BFBE-4CD9-BF8E-7BE04DC13A4C}">
      <dsp:nvSpPr>
        <dsp:cNvPr id="0" name=""/>
        <dsp:cNvSpPr/>
      </dsp:nvSpPr>
      <dsp:spPr>
        <a:xfrm>
          <a:off x="5018820" y="2751357"/>
          <a:ext cx="1003238" cy="87238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C0319A-AD9F-4449-9894-B8443DDE3FA9}">
      <dsp:nvSpPr>
        <dsp:cNvPr id="0" name=""/>
        <dsp:cNvSpPr/>
      </dsp:nvSpPr>
      <dsp:spPr>
        <a:xfrm rot="10800000">
          <a:off x="5018820" y="3086888"/>
          <a:ext cx="1003238" cy="87238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66ED2-0797-47C0-A3A8-0992595B6480}">
      <dsp:nvSpPr>
        <dsp:cNvPr id="0" name=""/>
        <dsp:cNvSpPr/>
      </dsp:nvSpPr>
      <dsp:spPr>
        <a:xfrm>
          <a:off x="2428775" y="-30957"/>
          <a:ext cx="4731127" cy="4731127"/>
        </a:xfrm>
        <a:prstGeom prst="circularArrow">
          <a:avLst>
            <a:gd name="adj1" fmla="val 5544"/>
            <a:gd name="adj2" fmla="val 330680"/>
            <a:gd name="adj3" fmla="val 14491544"/>
            <a:gd name="adj4" fmla="val 16964102"/>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079822-ED27-4D13-A2D7-9BCEA1EA3E76}">
      <dsp:nvSpPr>
        <dsp:cNvPr id="0" name=""/>
        <dsp:cNvSpPr/>
      </dsp:nvSpPr>
      <dsp:spPr>
        <a:xfrm>
          <a:off x="4045223" y="90"/>
          <a:ext cx="1498230" cy="749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Experience</a:t>
          </a:r>
        </a:p>
      </dsp:txBody>
      <dsp:txXfrm>
        <a:off x="4081792" y="36659"/>
        <a:ext cx="1425092" cy="675977"/>
      </dsp:txXfrm>
    </dsp:sp>
    <dsp:sp modelId="{43F49861-6191-443F-8232-518797916624}">
      <dsp:nvSpPr>
        <dsp:cNvPr id="0" name=""/>
        <dsp:cNvSpPr/>
      </dsp:nvSpPr>
      <dsp:spPr>
        <a:xfrm>
          <a:off x="5622598" y="759714"/>
          <a:ext cx="1498230" cy="749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Description of feelings/ reactions</a:t>
          </a:r>
        </a:p>
      </dsp:txBody>
      <dsp:txXfrm>
        <a:off x="5659167" y="796283"/>
        <a:ext cx="1425092" cy="675977"/>
      </dsp:txXfrm>
    </dsp:sp>
    <dsp:sp modelId="{E0DDA64E-8C44-42CE-90BF-0DA1D2542D75}">
      <dsp:nvSpPr>
        <dsp:cNvPr id="0" name=""/>
        <dsp:cNvSpPr/>
      </dsp:nvSpPr>
      <dsp:spPr>
        <a:xfrm>
          <a:off x="6012178" y="2466573"/>
          <a:ext cx="1498230" cy="749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Evaluation</a:t>
          </a:r>
        </a:p>
      </dsp:txBody>
      <dsp:txXfrm>
        <a:off x="6048747" y="2503142"/>
        <a:ext cx="1425092" cy="675977"/>
      </dsp:txXfrm>
    </dsp:sp>
    <dsp:sp modelId="{23F7D6F4-E08C-4CDE-AE2A-E011DA5AB760}">
      <dsp:nvSpPr>
        <dsp:cNvPr id="0" name=""/>
        <dsp:cNvSpPr/>
      </dsp:nvSpPr>
      <dsp:spPr>
        <a:xfrm>
          <a:off x="4920600" y="3835368"/>
          <a:ext cx="1498230" cy="749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Analysis </a:t>
          </a:r>
        </a:p>
      </dsp:txBody>
      <dsp:txXfrm>
        <a:off x="4957169" y="3871937"/>
        <a:ext cx="1425092" cy="675977"/>
      </dsp:txXfrm>
    </dsp:sp>
    <dsp:sp modelId="{04D2D68F-492A-4C0E-B4A0-97EAADA6EBA8}">
      <dsp:nvSpPr>
        <dsp:cNvPr id="0" name=""/>
        <dsp:cNvSpPr/>
      </dsp:nvSpPr>
      <dsp:spPr>
        <a:xfrm>
          <a:off x="3169846" y="3835368"/>
          <a:ext cx="1498230" cy="749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Conclusions (general)</a:t>
          </a:r>
        </a:p>
      </dsp:txBody>
      <dsp:txXfrm>
        <a:off x="3206415" y="3871937"/>
        <a:ext cx="1425092" cy="675977"/>
      </dsp:txXfrm>
    </dsp:sp>
    <dsp:sp modelId="{080C972C-AC09-4FF6-BA0A-A86DAAEED991}">
      <dsp:nvSpPr>
        <dsp:cNvPr id="0" name=""/>
        <dsp:cNvSpPr/>
      </dsp:nvSpPr>
      <dsp:spPr>
        <a:xfrm>
          <a:off x="2078268" y="2466573"/>
          <a:ext cx="1498230" cy="749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Conclusions  (specific)</a:t>
          </a:r>
        </a:p>
      </dsp:txBody>
      <dsp:txXfrm>
        <a:off x="2114837" y="2503142"/>
        <a:ext cx="1425092" cy="675977"/>
      </dsp:txXfrm>
    </dsp:sp>
    <dsp:sp modelId="{26F553DE-BCAB-4102-9421-194D5EB7A871}">
      <dsp:nvSpPr>
        <dsp:cNvPr id="0" name=""/>
        <dsp:cNvSpPr/>
      </dsp:nvSpPr>
      <dsp:spPr>
        <a:xfrm>
          <a:off x="2467848" y="759714"/>
          <a:ext cx="1498230" cy="7491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Personal action plan </a:t>
          </a:r>
        </a:p>
      </dsp:txBody>
      <dsp:txXfrm>
        <a:off x="2504417" y="796283"/>
        <a:ext cx="1425092" cy="6759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CC7BF3-023D-43F3-9369-42B51A7CB7AF}">
      <dsp:nvSpPr>
        <dsp:cNvPr id="0" name=""/>
        <dsp:cNvSpPr/>
      </dsp:nvSpPr>
      <dsp:spPr>
        <a:xfrm>
          <a:off x="2819688" y="407"/>
          <a:ext cx="1633572" cy="10618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Plan</a:t>
          </a:r>
        </a:p>
      </dsp:txBody>
      <dsp:txXfrm>
        <a:off x="2871522" y="52241"/>
        <a:ext cx="1529904" cy="958154"/>
      </dsp:txXfrm>
    </dsp:sp>
    <dsp:sp modelId="{237ABA51-4C5C-4667-B91E-3DF43527C494}">
      <dsp:nvSpPr>
        <dsp:cNvPr id="0" name=""/>
        <dsp:cNvSpPr/>
      </dsp:nvSpPr>
      <dsp:spPr>
        <a:xfrm>
          <a:off x="2219288" y="531318"/>
          <a:ext cx="2834372" cy="2834372"/>
        </a:xfrm>
        <a:custGeom>
          <a:avLst/>
          <a:gdLst/>
          <a:ahLst/>
          <a:cxnLst/>
          <a:rect l="0" t="0" r="0" b="0"/>
          <a:pathLst>
            <a:path>
              <a:moveTo>
                <a:pt x="2245859" y="267527"/>
              </a:moveTo>
              <a:arcTo wR="1417186" hR="1417186" stAng="18347043" swAng="364969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985C122-1560-4E20-AEF0-CAB4D2047AEC}">
      <dsp:nvSpPr>
        <dsp:cNvPr id="0" name=""/>
        <dsp:cNvSpPr/>
      </dsp:nvSpPr>
      <dsp:spPr>
        <a:xfrm>
          <a:off x="4047007" y="2126186"/>
          <a:ext cx="1633572" cy="10618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Teach</a:t>
          </a:r>
        </a:p>
      </dsp:txBody>
      <dsp:txXfrm>
        <a:off x="4098841" y="2178020"/>
        <a:ext cx="1529904" cy="958154"/>
      </dsp:txXfrm>
    </dsp:sp>
    <dsp:sp modelId="{6C8EC034-B454-40A9-A2E1-3A28CA315F03}">
      <dsp:nvSpPr>
        <dsp:cNvPr id="0" name=""/>
        <dsp:cNvSpPr/>
      </dsp:nvSpPr>
      <dsp:spPr>
        <a:xfrm>
          <a:off x="2219288" y="531318"/>
          <a:ext cx="2834372" cy="2834372"/>
        </a:xfrm>
        <a:custGeom>
          <a:avLst/>
          <a:gdLst/>
          <a:ahLst/>
          <a:cxnLst/>
          <a:rect l="0" t="0" r="0" b="0"/>
          <a:pathLst>
            <a:path>
              <a:moveTo>
                <a:pt x="2092191" y="2663293"/>
              </a:moveTo>
              <a:arcTo wR="1417186" hR="1417186" stAng="3693359" swAng="341328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E2FDFFA-0502-4561-93A9-7B993652776D}">
      <dsp:nvSpPr>
        <dsp:cNvPr id="0" name=""/>
        <dsp:cNvSpPr/>
      </dsp:nvSpPr>
      <dsp:spPr>
        <a:xfrm>
          <a:off x="1592369" y="2126186"/>
          <a:ext cx="1633572" cy="10618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Assess</a:t>
          </a:r>
        </a:p>
      </dsp:txBody>
      <dsp:txXfrm>
        <a:off x="1644203" y="2178020"/>
        <a:ext cx="1529904" cy="958154"/>
      </dsp:txXfrm>
    </dsp:sp>
    <dsp:sp modelId="{6BC4B44C-1668-4F57-9752-0BEB0D6CC9CE}">
      <dsp:nvSpPr>
        <dsp:cNvPr id="0" name=""/>
        <dsp:cNvSpPr/>
      </dsp:nvSpPr>
      <dsp:spPr>
        <a:xfrm>
          <a:off x="2219288" y="531318"/>
          <a:ext cx="2834372" cy="2834372"/>
        </a:xfrm>
        <a:custGeom>
          <a:avLst/>
          <a:gdLst/>
          <a:ahLst/>
          <a:cxnLst/>
          <a:rect l="0" t="0" r="0" b="0"/>
          <a:pathLst>
            <a:path>
              <a:moveTo>
                <a:pt x="9426" y="1580374"/>
              </a:moveTo>
              <a:arcTo wR="1417186" hR="1417186" stAng="10403266" swAng="364969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AAFC63-BEF8-4CA1-9991-0D2C2126CB00}">
      <dsp:nvSpPr>
        <dsp:cNvPr id="0" name=""/>
        <dsp:cNvSpPr/>
      </dsp:nvSpPr>
      <dsp:spPr>
        <a:xfrm>
          <a:off x="0" y="4011"/>
          <a:ext cx="11425269" cy="854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105D27-176B-445E-A252-3732199F03C1}">
      <dsp:nvSpPr>
        <dsp:cNvPr id="0" name=""/>
        <dsp:cNvSpPr/>
      </dsp:nvSpPr>
      <dsp:spPr>
        <a:xfrm>
          <a:off x="258444" y="196242"/>
          <a:ext cx="469898" cy="4698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6CF798-64CB-4DD4-9188-6601E9667F1A}">
      <dsp:nvSpPr>
        <dsp:cNvPr id="0" name=""/>
        <dsp:cNvSpPr/>
      </dsp:nvSpPr>
      <dsp:spPr>
        <a:xfrm>
          <a:off x="986786" y="4011"/>
          <a:ext cx="10438482" cy="85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20" tIns="90420" rIns="90420" bIns="90420" numCol="1" spcCol="1270" anchor="ctr" anchorCtr="0">
          <a:noAutofit/>
        </a:bodyPr>
        <a:lstStyle/>
        <a:p>
          <a:pPr marL="0" lvl="0" indent="0" algn="l" defTabSz="844550">
            <a:lnSpc>
              <a:spcPct val="90000"/>
            </a:lnSpc>
            <a:spcBef>
              <a:spcPct val="0"/>
            </a:spcBef>
            <a:spcAft>
              <a:spcPct val="35000"/>
            </a:spcAft>
            <a:buNone/>
          </a:pPr>
          <a:r>
            <a:rPr lang="en-GB" sz="1900" kern="1200" baseline="0"/>
            <a:t>Linking to targets so that training is a spiral </a:t>
          </a:r>
          <a:endParaRPr lang="en-US" sz="1900" kern="1200"/>
        </a:p>
      </dsp:txBody>
      <dsp:txXfrm>
        <a:off x="986786" y="4011"/>
        <a:ext cx="10438482" cy="854360"/>
      </dsp:txXfrm>
    </dsp:sp>
    <dsp:sp modelId="{C6085DF9-27E4-4242-BDF9-6BBCEEA36B8E}">
      <dsp:nvSpPr>
        <dsp:cNvPr id="0" name=""/>
        <dsp:cNvSpPr/>
      </dsp:nvSpPr>
      <dsp:spPr>
        <a:xfrm>
          <a:off x="0" y="1071961"/>
          <a:ext cx="11425269" cy="854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E2132A-8385-4576-936E-63D14A1D58F8}">
      <dsp:nvSpPr>
        <dsp:cNvPr id="0" name=""/>
        <dsp:cNvSpPr/>
      </dsp:nvSpPr>
      <dsp:spPr>
        <a:xfrm>
          <a:off x="258444" y="1264193"/>
          <a:ext cx="469898" cy="4698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D20CB28-B318-4035-BD82-D51BA7A0641E}">
      <dsp:nvSpPr>
        <dsp:cNvPr id="0" name=""/>
        <dsp:cNvSpPr/>
      </dsp:nvSpPr>
      <dsp:spPr>
        <a:xfrm>
          <a:off x="986786" y="1071961"/>
          <a:ext cx="10438482" cy="85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20" tIns="90420" rIns="90420" bIns="90420" numCol="1" spcCol="1270" anchor="ctr" anchorCtr="0">
          <a:noAutofit/>
        </a:bodyPr>
        <a:lstStyle/>
        <a:p>
          <a:pPr marL="0" lvl="0" indent="0" algn="l" defTabSz="844550">
            <a:lnSpc>
              <a:spcPct val="90000"/>
            </a:lnSpc>
            <a:spcBef>
              <a:spcPct val="0"/>
            </a:spcBef>
            <a:spcAft>
              <a:spcPct val="35000"/>
            </a:spcAft>
            <a:buNone/>
          </a:pPr>
          <a:r>
            <a:rPr lang="en-GB" sz="1900" kern="1200" baseline="0"/>
            <a:t>Making use of R1 targets </a:t>
          </a:r>
          <a:endParaRPr lang="en-US" sz="1900" kern="1200"/>
        </a:p>
      </dsp:txBody>
      <dsp:txXfrm>
        <a:off x="986786" y="1071961"/>
        <a:ext cx="10438482" cy="854360"/>
      </dsp:txXfrm>
    </dsp:sp>
    <dsp:sp modelId="{8B9109D9-8229-4146-9BB2-ABFD82B50E76}">
      <dsp:nvSpPr>
        <dsp:cNvPr id="0" name=""/>
        <dsp:cNvSpPr/>
      </dsp:nvSpPr>
      <dsp:spPr>
        <a:xfrm>
          <a:off x="0" y="2139912"/>
          <a:ext cx="11425269" cy="854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69AB0C-3FDC-4D98-8E5F-F6CA37B929A4}">
      <dsp:nvSpPr>
        <dsp:cNvPr id="0" name=""/>
        <dsp:cNvSpPr/>
      </dsp:nvSpPr>
      <dsp:spPr>
        <a:xfrm>
          <a:off x="258444" y="2332143"/>
          <a:ext cx="469898" cy="4698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5B3E34-4046-478E-A939-071A126CDD32}">
      <dsp:nvSpPr>
        <dsp:cNvPr id="0" name=""/>
        <dsp:cNvSpPr/>
      </dsp:nvSpPr>
      <dsp:spPr>
        <a:xfrm>
          <a:off x="986786" y="2139912"/>
          <a:ext cx="10438482" cy="85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20" tIns="90420" rIns="90420" bIns="90420" numCol="1" spcCol="1270" anchor="ctr" anchorCtr="0">
          <a:noAutofit/>
        </a:bodyPr>
        <a:lstStyle/>
        <a:p>
          <a:pPr marL="0" lvl="0" indent="0" algn="l" defTabSz="844550">
            <a:lnSpc>
              <a:spcPct val="90000"/>
            </a:lnSpc>
            <a:spcBef>
              <a:spcPct val="0"/>
            </a:spcBef>
            <a:spcAft>
              <a:spcPct val="35000"/>
            </a:spcAft>
            <a:buNone/>
          </a:pPr>
          <a:r>
            <a:rPr lang="en-GB" sz="1900" kern="1200" baseline="0"/>
            <a:t>New environment</a:t>
          </a:r>
          <a:endParaRPr lang="en-US" sz="1900" kern="1200"/>
        </a:p>
      </dsp:txBody>
      <dsp:txXfrm>
        <a:off x="986786" y="2139912"/>
        <a:ext cx="10438482" cy="854360"/>
      </dsp:txXfrm>
    </dsp:sp>
    <dsp:sp modelId="{71CA7C37-D14C-4693-8E89-3DB0A7ED488F}">
      <dsp:nvSpPr>
        <dsp:cNvPr id="0" name=""/>
        <dsp:cNvSpPr/>
      </dsp:nvSpPr>
      <dsp:spPr>
        <a:xfrm>
          <a:off x="0" y="3207863"/>
          <a:ext cx="11425269" cy="854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9F7EAE-2027-45CE-97EB-70616C753750}">
      <dsp:nvSpPr>
        <dsp:cNvPr id="0" name=""/>
        <dsp:cNvSpPr/>
      </dsp:nvSpPr>
      <dsp:spPr>
        <a:xfrm>
          <a:off x="258444" y="3400094"/>
          <a:ext cx="469898" cy="4698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EA3ED3E-9342-4BCC-AD00-9396E189D8DD}">
      <dsp:nvSpPr>
        <dsp:cNvPr id="0" name=""/>
        <dsp:cNvSpPr/>
      </dsp:nvSpPr>
      <dsp:spPr>
        <a:xfrm>
          <a:off x="986786" y="3207863"/>
          <a:ext cx="10438482" cy="85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20" tIns="90420" rIns="90420" bIns="90420" numCol="1" spcCol="1270" anchor="ctr" anchorCtr="0">
          <a:noAutofit/>
        </a:bodyPr>
        <a:lstStyle/>
        <a:p>
          <a:pPr marL="0" lvl="0" indent="0" algn="l" defTabSz="844550">
            <a:lnSpc>
              <a:spcPct val="90000"/>
            </a:lnSpc>
            <a:spcBef>
              <a:spcPct val="0"/>
            </a:spcBef>
            <a:spcAft>
              <a:spcPct val="35000"/>
            </a:spcAft>
            <a:buNone/>
          </a:pPr>
          <a:r>
            <a:rPr lang="en-GB" sz="1900" kern="1200" baseline="0"/>
            <a:t>Medium Term Planning</a:t>
          </a:r>
          <a:endParaRPr lang="en-US" sz="1900" kern="1200"/>
        </a:p>
      </dsp:txBody>
      <dsp:txXfrm>
        <a:off x="986786" y="3207863"/>
        <a:ext cx="10438482" cy="854360"/>
      </dsp:txXfrm>
    </dsp:sp>
    <dsp:sp modelId="{B2436A35-BB0C-4B05-92D6-18A692DECC09}">
      <dsp:nvSpPr>
        <dsp:cNvPr id="0" name=""/>
        <dsp:cNvSpPr/>
      </dsp:nvSpPr>
      <dsp:spPr>
        <a:xfrm>
          <a:off x="0" y="4275814"/>
          <a:ext cx="11425269" cy="854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ACAAD8-EF9B-482F-80D0-AFCEEFB7EF81}">
      <dsp:nvSpPr>
        <dsp:cNvPr id="0" name=""/>
        <dsp:cNvSpPr/>
      </dsp:nvSpPr>
      <dsp:spPr>
        <a:xfrm>
          <a:off x="258444" y="4468045"/>
          <a:ext cx="469898" cy="4698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FAF809-929F-48C6-833A-7F2EDA8B959D}">
      <dsp:nvSpPr>
        <dsp:cNvPr id="0" name=""/>
        <dsp:cNvSpPr/>
      </dsp:nvSpPr>
      <dsp:spPr>
        <a:xfrm>
          <a:off x="986786" y="4275814"/>
          <a:ext cx="5141371" cy="85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20" tIns="90420" rIns="90420" bIns="90420" numCol="1" spcCol="1270" anchor="ctr" anchorCtr="0">
          <a:noAutofit/>
        </a:bodyPr>
        <a:lstStyle/>
        <a:p>
          <a:pPr marL="0" lvl="0" indent="0" algn="l" defTabSz="844550">
            <a:lnSpc>
              <a:spcPct val="90000"/>
            </a:lnSpc>
            <a:spcBef>
              <a:spcPct val="0"/>
            </a:spcBef>
            <a:spcAft>
              <a:spcPct val="35000"/>
            </a:spcAft>
            <a:buNone/>
          </a:pPr>
          <a:r>
            <a:rPr lang="en-GB" sz="1900" kern="1200" baseline="0"/>
            <a:t>Opportunities afforded in Sch B placement</a:t>
          </a:r>
          <a:endParaRPr lang="en-US" sz="1900" kern="1200"/>
        </a:p>
      </dsp:txBody>
      <dsp:txXfrm>
        <a:off x="986786" y="4275814"/>
        <a:ext cx="5141371" cy="854360"/>
      </dsp:txXfrm>
    </dsp:sp>
    <dsp:sp modelId="{6504C221-A0EF-4C96-A017-182EE962EEF6}">
      <dsp:nvSpPr>
        <dsp:cNvPr id="0" name=""/>
        <dsp:cNvSpPr/>
      </dsp:nvSpPr>
      <dsp:spPr>
        <a:xfrm>
          <a:off x="6128157" y="4275814"/>
          <a:ext cx="5297111" cy="85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20" tIns="90420" rIns="90420" bIns="90420" numCol="1" spcCol="1270" anchor="ctr" anchorCtr="0">
          <a:noAutofit/>
        </a:bodyPr>
        <a:lstStyle/>
        <a:p>
          <a:pPr marL="0" lvl="0" indent="0" algn="l" defTabSz="800100">
            <a:lnSpc>
              <a:spcPct val="90000"/>
            </a:lnSpc>
            <a:spcBef>
              <a:spcPct val="0"/>
            </a:spcBef>
            <a:spcAft>
              <a:spcPct val="35000"/>
            </a:spcAft>
            <a:buNone/>
          </a:pPr>
          <a:r>
            <a:rPr lang="en-GB" sz="1800" kern="1200" baseline="0"/>
            <a:t>Working with TAs, EAL, adaptive teaching, 6th Form, assessment…</a:t>
          </a:r>
          <a:endParaRPr lang="en-US" sz="1800" kern="1200"/>
        </a:p>
      </dsp:txBody>
      <dsp:txXfrm>
        <a:off x="6128157" y="4275814"/>
        <a:ext cx="5297111" cy="85436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3806825"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lgn="r">
              <a:defRPr sz="12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0"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3806825"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1T08:47:14.418"/>
    </inkml:context>
    <inkml:brush xml:id="br0">
      <inkml:brushProperty name="width" value="0.035" units="cm"/>
      <inkml:brushProperty name="height" value="0.035" units="cm"/>
      <inkml:brushProperty name="color" value="#E71224"/>
    </inkml:brush>
  </inkml:definitions>
  <inkml:trace contextRef="#ctx0" brushRef="#br0">4840 0 24575,'-261'14'0,"121"-4"0,-146-9 0,143-3 0,-400 22 0,475-13 0,-408 32 0,362-30 0,-162 34 0,140-19 0,-86 12 0,-141 25 0,205-28 0,-245 87 0,149-37 0,-110 39 0,334-109 0,0 1 0,1 1 0,1 1 0,0 1 0,1 2 0,2 1 0,-1 0 0,2 2 0,1 1 0,1 1 0,-29 41 0,30-36 0,-1 2 0,-30 55 0,44-72 0,-16 33 0,2 1 0,-29 91 0,24-34 0,5 1 0,5 1 0,-6 205 0,23-269 0,6 205 0,-3-206 0,3 0 0,1-1 0,25 77 0,24 36 0,8-2 0,132 230 0,-161-325 0,3-1 0,2-3 0,3-1 0,2-2 0,2-2 0,2-3 0,2-1 0,2-3 0,1-2 0,3-2 0,119 57 0,-60-48-92,2-5-1,1-6 1,2-4-1,135 15 1,499 24-486,-614-61 556,603 35 22,-3-31 0,-433-27 6,369-64 0,292-117-69,-806 156-118,682-152 108,-508 118-81,729-131-494,-379 118-585,208-31 1046,543-89-773,-211 44 1025,8-1-899,-576 76 938,-11-31 1072,-271 9 1978,-206 55-2369,-58 17-735,204-97-1,-297 124-49,0-2 0,-1 0 0,-1-1 0,0-1 0,0-1 0,-2 0 0,0-1 0,-1-1 0,16-21 0,-24 27 0,0 0 0,-1 0 0,-1-1 0,0 0 0,0 0 0,-1 0 0,-1 0 0,4-22 0,-3 8 0,-2 0 0,-1-1 0,-2-31 0,-1 47 0,1-1 0,-2 1 0,1 0 0,-2 0 0,1 0 0,-2 1 0,1-1 0,-1 1 0,-1 0 0,0 0 0,0 1 0,-1 0 0,0 0 0,-1 0 0,1 1 0,-18-14 0,-9-3 0,-1 1 0,-1 1 0,-45-20 0,74 39 0,-153-74-119,-245-83-1,-188-10-323,-81 39 294,-16 47 161,-165-25-725,-145-13-191,39 56 904,949 67 0,-399-21 0,-101-7 0,-1003-22-803,1368 50 814,-875-20-298,599-9-1021,-547-25 1236,-585 46 371,851 12 90,556 0 321,0 6 1,1 7-1,-183 45 1,293-53-7537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3805238"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lgn="r">
              <a:defRPr sz="12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71438" y="739775"/>
            <a:ext cx="6578600" cy="37004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1513" y="4687888"/>
            <a:ext cx="5375275" cy="444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9222" name="Rectangle 6"/>
          <p:cNvSpPr>
            <a:spLocks noGrp="1" noChangeArrowheads="1"/>
          </p:cNvSpPr>
          <p:nvPr>
            <p:ph type="ftr" sz="quarter" idx="4"/>
          </p:nvPr>
        </p:nvSpPr>
        <p:spPr bwMode="auto">
          <a:xfrm>
            <a:off x="0"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3805238"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lgn="r">
              <a:defRPr sz="12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forms.office.com/e/VinZ69MgVR"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a:t>
            </a:fld>
            <a:endParaRPr lang="en-GB" altLang="en-US" dirty="0"/>
          </a:p>
        </p:txBody>
      </p:sp>
    </p:spTree>
    <p:extLst>
      <p:ext uri="{BB962C8B-B14F-4D97-AF65-F5344CB8AC3E}">
        <p14:creationId xmlns:p14="http://schemas.microsoft.com/office/powerpoint/2010/main" val="288643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structure for this session, we will refer to the UoR ITE Curriculum Vision, used across all programmes. As you can see we divide it into intent, implementation and impact.</a:t>
            </a:r>
          </a:p>
          <a:p>
            <a:endParaRPr lang="en-GB" dirty="0"/>
          </a:p>
          <a:p>
            <a:r>
              <a:rPr lang="en-GB" dirty="0"/>
              <a:t>Hopefully this is a clear and useful document that can give all new mentors confidence in how everything fits together and what we are seeking to achieve.</a:t>
            </a:r>
          </a:p>
        </p:txBody>
      </p:sp>
      <p:sp>
        <p:nvSpPr>
          <p:cNvPr id="4" name="Slide Number Placeholder 3"/>
          <p:cNvSpPr>
            <a:spLocks noGrp="1"/>
          </p:cNvSpPr>
          <p:nvPr>
            <p:ph type="sldNum" sz="quarter" idx="5"/>
          </p:nvPr>
        </p:nvSpPr>
        <p:spPr/>
        <p:txBody>
          <a:bodyPr/>
          <a:lstStyle/>
          <a:p>
            <a:fld id="{4A506D2C-EA62-4C3F-993F-82E3A0748519}" type="slidenum">
              <a:rPr lang="en-GB" smtClean="0"/>
              <a:t>11</a:t>
            </a:fld>
            <a:endParaRPr lang="en-GB"/>
          </a:p>
        </p:txBody>
      </p:sp>
    </p:spTree>
    <p:extLst>
      <p:ext uri="{BB962C8B-B14F-4D97-AF65-F5344CB8AC3E}">
        <p14:creationId xmlns:p14="http://schemas.microsoft.com/office/powerpoint/2010/main" val="3172908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begin with a distinct intent. Our starting point is an aspiration that every single RPT will develop four distinct traits that define a Reading educated teacher. There are…</a:t>
            </a:r>
          </a:p>
          <a:p>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Of course, what these traits will look like does differ from subject to subject. Therefore all mentors will be sent an Intent to Impact poster to stick on your wall and refer to throughout the year and which specifies exactly what this high-level intent looks like in practice.</a:t>
            </a:r>
          </a:p>
          <a:p>
            <a:endParaRPr lang="en-GB" dirty="0"/>
          </a:p>
        </p:txBody>
      </p:sp>
      <p:sp>
        <p:nvSpPr>
          <p:cNvPr id="4" name="Slide Number Placeholder 3"/>
          <p:cNvSpPr>
            <a:spLocks noGrp="1"/>
          </p:cNvSpPr>
          <p:nvPr>
            <p:ph type="sldNum" sz="quarter" idx="5"/>
          </p:nvPr>
        </p:nvSpPr>
        <p:spPr/>
        <p:txBody>
          <a:bodyPr/>
          <a:lstStyle/>
          <a:p>
            <a:fld id="{4A506D2C-EA62-4C3F-993F-82E3A0748519}" type="slidenum">
              <a:rPr lang="en-GB" smtClean="0"/>
              <a:t>12</a:t>
            </a:fld>
            <a:endParaRPr lang="en-GB"/>
          </a:p>
        </p:txBody>
      </p:sp>
    </p:spTree>
    <p:extLst>
      <p:ext uri="{BB962C8B-B14F-4D97-AF65-F5344CB8AC3E}">
        <p14:creationId xmlns:p14="http://schemas.microsoft.com/office/powerpoint/2010/main" val="147886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Obviously intent is nothing without implementation, </a:t>
            </a:r>
          </a:p>
          <a:p>
            <a:r>
              <a:rPr lang="en-GB" dirty="0"/>
              <a:t>As you can see we break our content and feedback into five curriculum strands, which we sequence through four stages. Please note that as a Placement B mentor, you will be responsible for the second half of the Guided Implementation. This stage lasts until Friday 21</a:t>
            </a:r>
            <a:r>
              <a:rPr lang="en-GB" baseline="30000" dirty="0"/>
              <a:t>st</a:t>
            </a:r>
            <a:r>
              <a:rPr lang="en-GB" dirty="0"/>
              <a:t> March, and then the RPTs enter the final Independent Implementation stage which lasts until mid-June.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SO these are the five curriculum strands. You will see these in our curriculum documents, your observation forms and in the end of module reports.</a:t>
            </a:r>
          </a:p>
          <a:p>
            <a:endParaRPr lang="en-GB" dirty="0"/>
          </a:p>
        </p:txBody>
      </p:sp>
      <p:sp>
        <p:nvSpPr>
          <p:cNvPr id="4" name="Slide Number Placeholder 3"/>
          <p:cNvSpPr>
            <a:spLocks noGrp="1"/>
          </p:cNvSpPr>
          <p:nvPr>
            <p:ph type="sldNum" sz="quarter" idx="5"/>
          </p:nvPr>
        </p:nvSpPr>
        <p:spPr/>
        <p:txBody>
          <a:bodyPr/>
          <a:lstStyle/>
          <a:p>
            <a:fld id="{4A506D2C-EA62-4C3F-993F-82E3A0748519}" type="slidenum">
              <a:rPr lang="en-GB" smtClean="0"/>
              <a:t>13</a:t>
            </a:fld>
            <a:endParaRPr lang="en-GB"/>
          </a:p>
        </p:txBody>
      </p:sp>
    </p:spTree>
    <p:extLst>
      <p:ext uri="{BB962C8B-B14F-4D97-AF65-F5344CB8AC3E}">
        <p14:creationId xmlns:p14="http://schemas.microsoft.com/office/powerpoint/2010/main" val="520567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so you can see what this all looks like in the programme structure, you can see the Blue Days where they are in school with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see on the left is a clear week-by-week expectation of their teaching involvement. </a:t>
            </a:r>
            <a:r>
              <a:rPr lang="en-GB" i="1" dirty="0"/>
              <a:t>This does not have to be solely taught by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highlighted in blue are the windows when the RPT’s tutor will carry out a Professional Practice Review, where they will meet with the RPT and yourself</a:t>
            </a:r>
            <a:r>
              <a:rPr lang="en-GB" i="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In red you can see the three days when the RPTs will be off timetable completing their ITAPs.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Finally, making sure they are highlighted in your diaries, we have Report 2 on Friday 21 March and Report 3 on 20 June.</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4A506D2C-EA62-4C3F-993F-82E3A0748519}" type="slidenum">
              <a:rPr lang="en-GB" smtClean="0"/>
              <a:t>14</a:t>
            </a:fld>
            <a:endParaRPr lang="en-GB"/>
          </a:p>
        </p:txBody>
      </p:sp>
    </p:spTree>
    <p:extLst>
      <p:ext uri="{BB962C8B-B14F-4D97-AF65-F5344CB8AC3E}">
        <p14:creationId xmlns:p14="http://schemas.microsoft.com/office/powerpoint/2010/main" val="1092961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impact will be seen:</a:t>
            </a:r>
          </a:p>
          <a:p>
            <a:pPr marL="228600" indent="-228600">
              <a:buAutoNum type="arabicPeriod"/>
            </a:pPr>
            <a:r>
              <a:rPr lang="en-GB" dirty="0"/>
              <a:t>Through your written observations – they need 3 a week from the department.</a:t>
            </a:r>
          </a:p>
          <a:p>
            <a:pPr marL="228600" indent="-228600">
              <a:buAutoNum type="arabicPeriod"/>
            </a:pPr>
            <a:r>
              <a:rPr lang="en-GB" dirty="0"/>
              <a:t>Through their weekly reflections – which are discussed in the mentor meeting</a:t>
            </a:r>
          </a:p>
          <a:p>
            <a:pPr marL="228600" indent="-228600">
              <a:buAutoNum type="arabicPeriod"/>
            </a:pPr>
            <a:r>
              <a:rPr lang="en-GB" dirty="0"/>
              <a:t>Through the Professional Practice Reviews. The one in May is an on-site school visit to observe a lesson.</a:t>
            </a:r>
          </a:p>
          <a:p>
            <a:pPr marL="228600" indent="-228600">
              <a:buAutoNum type="arabicPeriod"/>
            </a:pPr>
            <a:r>
              <a:rPr lang="en-GB" dirty="0"/>
              <a:t>Through school based activities set by Subject Leads</a:t>
            </a:r>
          </a:p>
          <a:p>
            <a:pPr marL="228600" indent="-228600">
              <a:buAutoNum type="arabicPeriod"/>
            </a:pPr>
            <a:r>
              <a:rPr lang="en-GB" dirty="0"/>
              <a:t>Through their assignment – where they will be planning a series of lessons in your school to address an issue that they have identified previously.</a:t>
            </a:r>
          </a:p>
          <a:p>
            <a:pPr marL="228600" indent="-228600">
              <a:buAutoNum type="arabicPeriod"/>
            </a:pPr>
            <a:endParaRPr lang="en-GB" dirty="0"/>
          </a:p>
          <a:p>
            <a:pPr marL="0" indent="0">
              <a:buNone/>
            </a:pPr>
            <a:r>
              <a:rPr lang="en-GB" dirty="0"/>
              <a:t>The most important thing of all though is each week, you need to tick yes or no at the bottom of their Weekly Reflection to say whether they have engaged with all this appropriately</a:t>
            </a:r>
          </a:p>
        </p:txBody>
      </p:sp>
      <p:sp>
        <p:nvSpPr>
          <p:cNvPr id="4" name="Slide Number Placeholder 3"/>
          <p:cNvSpPr>
            <a:spLocks noGrp="1"/>
          </p:cNvSpPr>
          <p:nvPr>
            <p:ph type="sldNum" sz="quarter" idx="5"/>
          </p:nvPr>
        </p:nvSpPr>
        <p:spPr/>
        <p:txBody>
          <a:bodyPr/>
          <a:lstStyle/>
          <a:p>
            <a:fld id="{4A506D2C-EA62-4C3F-993F-82E3A0748519}" type="slidenum">
              <a:rPr lang="en-GB" smtClean="0"/>
              <a:t>15</a:t>
            </a:fld>
            <a:endParaRPr lang="en-GB"/>
          </a:p>
        </p:txBody>
      </p:sp>
    </p:spTree>
    <p:extLst>
      <p:ext uri="{BB962C8B-B14F-4D97-AF65-F5344CB8AC3E}">
        <p14:creationId xmlns:p14="http://schemas.microsoft.com/office/powerpoint/2010/main" val="1142650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each having very clear guidance on the actions, behaviours and expectations of the RPT at this point in the year. You can see here the criteria for the Guided stage in blue and the final summative assessment against the Teachers’ Standards in orange.</a:t>
            </a:r>
          </a:p>
        </p:txBody>
      </p:sp>
      <p:sp>
        <p:nvSpPr>
          <p:cNvPr id="4" name="Slide Number Placeholder 3"/>
          <p:cNvSpPr>
            <a:spLocks noGrp="1"/>
          </p:cNvSpPr>
          <p:nvPr>
            <p:ph type="sldNum" sz="quarter" idx="5"/>
          </p:nvPr>
        </p:nvSpPr>
        <p:spPr/>
        <p:txBody>
          <a:bodyPr/>
          <a:lstStyle/>
          <a:p>
            <a:fld id="{4A506D2C-EA62-4C3F-993F-82E3A0748519}" type="slidenum">
              <a:rPr lang="en-GB" smtClean="0"/>
              <a:t>16</a:t>
            </a:fld>
            <a:endParaRPr lang="en-GB"/>
          </a:p>
        </p:txBody>
      </p:sp>
    </p:spTree>
    <p:extLst>
      <p:ext uri="{BB962C8B-B14F-4D97-AF65-F5344CB8AC3E}">
        <p14:creationId xmlns:p14="http://schemas.microsoft.com/office/powerpoint/2010/main" val="966773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Which feeds into the end of module reports. Your RPT will share this with you.</a:t>
            </a:r>
          </a:p>
          <a:p>
            <a:r>
              <a:rPr lang="en-GB" dirty="0"/>
              <a:t>You can see here that the Placement A mentor will already have completed a Provisional Report 2 and you will only have to add to this if necessary following your three weeks. You will note that all the sections have a drop-down menu to make it as quick as possible.</a:t>
            </a:r>
          </a:p>
        </p:txBody>
      </p:sp>
      <p:sp>
        <p:nvSpPr>
          <p:cNvPr id="4" name="Slide Number Placeholder 3"/>
          <p:cNvSpPr>
            <a:spLocks noGrp="1"/>
          </p:cNvSpPr>
          <p:nvPr>
            <p:ph type="sldNum" sz="quarter" idx="5"/>
          </p:nvPr>
        </p:nvSpPr>
        <p:spPr/>
        <p:txBody>
          <a:bodyPr/>
          <a:lstStyle/>
          <a:p>
            <a:fld id="{4A506D2C-EA62-4C3F-993F-82E3A0748519}" type="slidenum">
              <a:rPr lang="en-GB" smtClean="0"/>
              <a:t>17</a:t>
            </a:fld>
            <a:endParaRPr lang="en-GB"/>
          </a:p>
        </p:txBody>
      </p:sp>
    </p:spTree>
    <p:extLst>
      <p:ext uri="{BB962C8B-B14F-4D97-AF65-F5344CB8AC3E}">
        <p14:creationId xmlns:p14="http://schemas.microsoft.com/office/powerpoint/2010/main" val="3411122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there we have it. Hopefully that makes sense and you can see how this Curriculum Vision works in practice. I’ll give you a moment to revisit this diagram now and see if you have any questions at all.</a:t>
            </a:r>
          </a:p>
        </p:txBody>
      </p:sp>
      <p:sp>
        <p:nvSpPr>
          <p:cNvPr id="4" name="Slide Number Placeholder 3"/>
          <p:cNvSpPr>
            <a:spLocks noGrp="1"/>
          </p:cNvSpPr>
          <p:nvPr>
            <p:ph type="sldNum" sz="quarter" idx="5"/>
          </p:nvPr>
        </p:nvSpPr>
        <p:spPr/>
        <p:txBody>
          <a:bodyPr/>
          <a:lstStyle/>
          <a:p>
            <a:fld id="{4A506D2C-EA62-4C3F-993F-82E3A0748519}" type="slidenum">
              <a:rPr lang="en-GB" smtClean="0"/>
              <a:t>18</a:t>
            </a:fld>
            <a:endParaRPr lang="en-GB"/>
          </a:p>
        </p:txBody>
      </p:sp>
    </p:spTree>
    <p:extLst>
      <p:ext uri="{BB962C8B-B14F-4D97-AF65-F5344CB8AC3E}">
        <p14:creationId xmlns:p14="http://schemas.microsoft.com/office/powerpoint/2010/main" val="1849235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0000"/>
                </a:solidFill>
                <a:effectLst/>
                <a:latin typeface="Aptos" panose="020B0004020202020204" pitchFamily="34" charset="0"/>
              </a:rPr>
              <a:t>The mentor’s professional identity and values; </a:t>
            </a:r>
            <a:br>
              <a:rPr lang="en-US" sz="1200" b="0" i="0" dirty="0">
                <a:solidFill>
                  <a:srgbClr val="000000"/>
                </a:solidFill>
                <a:effectLst/>
                <a:latin typeface="Aptos" panose="020B0004020202020204" pitchFamily="34" charset="0"/>
              </a:rPr>
            </a:br>
            <a:r>
              <a:rPr lang="en-US" sz="1200" b="0" i="0" dirty="0">
                <a:solidFill>
                  <a:srgbClr val="000000"/>
                </a:solidFill>
                <a:effectLst/>
                <a:latin typeface="Aptos" panose="020B0004020202020204" pitchFamily="34" charset="0"/>
              </a:rPr>
              <a:t>Building a positive relationship with your RPT; </a:t>
            </a:r>
            <a:br>
              <a:rPr lang="en-US" sz="1200" b="0" i="0" dirty="0">
                <a:solidFill>
                  <a:srgbClr val="000000"/>
                </a:solidFill>
                <a:effectLst/>
                <a:latin typeface="Aptos" panose="020B0004020202020204" pitchFamily="34" charset="0"/>
              </a:rPr>
            </a:br>
            <a:r>
              <a:rPr lang="en-US" sz="1200" b="0" i="0" dirty="0" err="1">
                <a:solidFill>
                  <a:srgbClr val="000000"/>
                </a:solidFill>
                <a:effectLst/>
                <a:latin typeface="Aptos" panose="020B0004020202020204" pitchFamily="34" charset="0"/>
              </a:rPr>
              <a:t>Utilising</a:t>
            </a:r>
            <a:r>
              <a:rPr lang="en-US" sz="1200" b="0" i="0" dirty="0">
                <a:solidFill>
                  <a:srgbClr val="000000"/>
                </a:solidFill>
                <a:effectLst/>
                <a:latin typeface="Aptos" panose="020B0004020202020204" pitchFamily="34" charset="0"/>
              </a:rPr>
              <a:t> observation and feedback. </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19</a:t>
            </a:fld>
            <a:endParaRPr lang="en-GB" altLang="en-US" dirty="0"/>
          </a:p>
        </p:txBody>
      </p:sp>
    </p:spTree>
    <p:extLst>
      <p:ext uri="{BB962C8B-B14F-4D97-AF65-F5344CB8AC3E}">
        <p14:creationId xmlns:p14="http://schemas.microsoft.com/office/powerpoint/2010/main" val="2654195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990">
              <a:defRPr/>
            </a:pPr>
            <a:r>
              <a:rPr lang="en-GB" dirty="0"/>
              <a:t>why did you go into teaching?  What motivated you to be a teacher?  [take suggestions].  </a:t>
            </a:r>
          </a:p>
          <a:p>
            <a:pPr defTabSz="921990">
              <a:defRPr/>
            </a:pPr>
            <a:endParaRPr lang="en-GB" dirty="0"/>
          </a:p>
          <a:p>
            <a:pPr defTabSz="921990">
              <a:defRPr/>
            </a:pPr>
            <a:r>
              <a:rPr lang="en-GB" dirty="0"/>
              <a:t>Most likely not the huge bonuses or the automatic and undisputed professional respect from the rest of society.  </a:t>
            </a:r>
            <a:r>
              <a:rPr lang="en-GB" i="1" dirty="0"/>
              <a:t>Most</a:t>
            </a:r>
            <a:r>
              <a:rPr lang="en-GB" dirty="0"/>
              <a:t> people who enter the teaching profession are motivated with a desire to help others; to pass on their passion for their subject and to make a difference to children’s lives; these are quite altruistic motivations (</a:t>
            </a:r>
            <a:r>
              <a:rPr lang="en-GB" dirty="0" err="1"/>
              <a:t>Lortie</a:t>
            </a:r>
            <a:r>
              <a:rPr lang="en-GB" dirty="0"/>
              <a:t>, 1975; </a:t>
            </a:r>
            <a:r>
              <a:rPr lang="en-GB" dirty="0" err="1"/>
              <a:t>Nias</a:t>
            </a:r>
            <a:r>
              <a:rPr lang="en-GB" dirty="0"/>
              <a:t>, 1996). </a:t>
            </a:r>
          </a:p>
          <a:p>
            <a:pPr defTabSz="921990">
              <a:defRPr/>
            </a:pPr>
            <a:endParaRPr lang="en-GB" dirty="0"/>
          </a:p>
          <a:p>
            <a:pPr defTabSz="921990">
              <a:defRPr/>
            </a:pPr>
            <a:r>
              <a:rPr lang="en-GB" dirty="0"/>
              <a:t>In ITT mentors have a somewhat </a:t>
            </a:r>
            <a:r>
              <a:rPr lang="en-GB" b="1" dirty="0"/>
              <a:t>liminal role</a:t>
            </a:r>
            <a:r>
              <a:rPr lang="en-GB" dirty="0"/>
              <a:t>: they are employed by their schools to teach, yet are required by ITT programmes to induct beginning teachers into the profession.  Tensions may arise from conflicting demands of either party. Mentors need to conceive of themselves as ‘teachers of teaching’ (Grimmett et al, 2018, p. 341); </a:t>
            </a:r>
            <a:r>
              <a:rPr lang="en-GB" dirty="0" err="1"/>
              <a:t>Gimmett</a:t>
            </a:r>
            <a:r>
              <a:rPr lang="en-GB" dirty="0"/>
              <a:t> et </a:t>
            </a:r>
            <a:r>
              <a:rPr lang="en-GB" dirty="0" err="1"/>
              <a:t>al’s</a:t>
            </a:r>
            <a:r>
              <a:rPr lang="en-GB" dirty="0"/>
              <a:t> work with mentors in Australia found this conception led to more productive mentor-trainee relationships and mentors moved away from a view of teaching purely as a skill and focused more on care for the trainee, rather than assessment of them.  In time-constrained and workload-heavy environments, the focus of mentoring can easily fall upon the latter.  </a:t>
            </a:r>
          </a:p>
          <a:p>
            <a:pPr defTabSz="921990">
              <a:defRPr/>
            </a:pPr>
            <a:endParaRPr lang="en-GB" dirty="0"/>
          </a:p>
          <a:p>
            <a:pPr defTabSz="921990">
              <a:defRPr/>
            </a:pPr>
            <a:r>
              <a:rPr lang="en-GB" dirty="0"/>
              <a:t>If you had to describe in one word your most recent lesson, what would it be?  Exciting?  Difficult?  Tiring? Teaching is emotional!</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20</a:t>
            </a:fld>
            <a:endParaRPr lang="en-GB" altLang="en-US" dirty="0"/>
          </a:p>
        </p:txBody>
      </p:sp>
    </p:spTree>
    <p:extLst>
      <p:ext uri="{BB962C8B-B14F-4D97-AF65-F5344CB8AC3E}">
        <p14:creationId xmlns:p14="http://schemas.microsoft.com/office/powerpoint/2010/main" val="232883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I’m Rachel Roberts, Principle LM at the IoE</a:t>
            </a:r>
          </a:p>
          <a:p>
            <a:r>
              <a:rPr lang="en-GB" dirty="0"/>
              <a:t>Colleague Barbara King, SL for MFL monitoring the chat</a:t>
            </a:r>
          </a:p>
          <a:p>
            <a:r>
              <a:rPr lang="en-GB" dirty="0"/>
              <a:t>Please say hello in the chat, which school and subject and whether or not you’ve been a mentor before</a:t>
            </a:r>
          </a:p>
          <a:p>
            <a:r>
              <a:rPr lang="en-GB" dirty="0"/>
              <a:t>Explain role of Lead Mentor </a:t>
            </a:r>
          </a:p>
          <a:p>
            <a:r>
              <a:rPr lang="en-GB" dirty="0"/>
              <a:t>https://sitesb.reading.ac.uk/ioe-mentoring/wp-content/uploads/sites/41/2025/01/Secondary-LM-School-Allocation-List-Jan25.docx </a:t>
            </a:r>
          </a:p>
          <a:p>
            <a:endParaRPr lang="en-GB" dirty="0"/>
          </a:p>
          <a:p>
            <a:pPr algn="l" rtl="0" fontAlgn="base">
              <a:lnSpc>
                <a:spcPts val="2550"/>
              </a:lnSpc>
            </a:pPr>
            <a:r>
              <a:rPr lang="en-US" sz="2800" b="1" i="0" dirty="0">
                <a:solidFill>
                  <a:srgbClr val="000000"/>
                </a:solidFill>
                <a:effectLst/>
                <a:latin typeface="Aptos" panose="020B0004020202020204" pitchFamily="34" charset="0"/>
              </a:rPr>
              <a:t>3.30pm</a:t>
            </a:r>
            <a:r>
              <a:rPr lang="en-US" sz="2800" b="0" i="0" dirty="0">
                <a:solidFill>
                  <a:srgbClr val="000000"/>
                </a:solidFill>
                <a:effectLst/>
                <a:latin typeface="Aptos" panose="020B0004020202020204" pitchFamily="34" charset="0"/>
              </a:rPr>
              <a:t>: Welcome to the </a:t>
            </a:r>
            <a:r>
              <a:rPr lang="en-US" sz="2800" b="0" i="0" dirty="0" err="1">
                <a:solidFill>
                  <a:srgbClr val="000000"/>
                </a:solidFill>
                <a:effectLst/>
                <a:latin typeface="Aptos" panose="020B0004020202020204" pitchFamily="34" charset="0"/>
              </a:rPr>
              <a:t>UoR</a:t>
            </a:r>
            <a:r>
              <a:rPr lang="en-US" sz="2800" b="0" i="0" dirty="0">
                <a:solidFill>
                  <a:srgbClr val="000000"/>
                </a:solidFill>
                <a:effectLst/>
                <a:latin typeface="Aptos" panose="020B0004020202020204" pitchFamily="34" charset="0"/>
              </a:rPr>
              <a:t> ITE Partnership &amp; Mentor Training Overview </a:t>
            </a:r>
            <a:endParaRPr lang="en-US" sz="3600" b="0" i="0" dirty="0">
              <a:solidFill>
                <a:srgbClr val="000000"/>
              </a:solidFill>
              <a:effectLst/>
              <a:latin typeface="Segoe UI" panose="020B0502040204020203" pitchFamily="34" charset="0"/>
            </a:endParaRPr>
          </a:p>
          <a:p>
            <a:pPr algn="l" rtl="0" fontAlgn="base">
              <a:lnSpc>
                <a:spcPts val="2550"/>
              </a:lnSpc>
            </a:pPr>
            <a:r>
              <a:rPr lang="en-US" sz="2800" b="1" i="0" dirty="0">
                <a:solidFill>
                  <a:srgbClr val="000000"/>
                </a:solidFill>
                <a:effectLst/>
                <a:latin typeface="Aptos" panose="020B0004020202020204" pitchFamily="34" charset="0"/>
              </a:rPr>
              <a:t>3.40pm</a:t>
            </a:r>
            <a:r>
              <a:rPr lang="en-US" sz="2800" b="0" i="0" dirty="0">
                <a:solidFill>
                  <a:srgbClr val="000000"/>
                </a:solidFill>
                <a:effectLst/>
                <a:latin typeface="Aptos" panose="020B0004020202020204" pitchFamily="34" charset="0"/>
              </a:rPr>
              <a:t>: Introduction to the </a:t>
            </a:r>
            <a:r>
              <a:rPr lang="en-US" sz="2800" b="0" i="0" dirty="0" err="1">
                <a:solidFill>
                  <a:srgbClr val="000000"/>
                </a:solidFill>
                <a:effectLst/>
                <a:latin typeface="Aptos" panose="020B0004020202020204" pitchFamily="34" charset="0"/>
              </a:rPr>
              <a:t>UoR</a:t>
            </a:r>
            <a:r>
              <a:rPr lang="en-US" sz="2800" b="0" i="0" dirty="0">
                <a:solidFill>
                  <a:srgbClr val="000000"/>
                </a:solidFill>
                <a:effectLst/>
                <a:latin typeface="Aptos" panose="020B0004020202020204" pitchFamily="34" charset="0"/>
              </a:rPr>
              <a:t> ITE Curriculum  </a:t>
            </a:r>
            <a:endParaRPr lang="en-US" sz="3600" b="0" i="0" dirty="0">
              <a:solidFill>
                <a:srgbClr val="000000"/>
              </a:solidFill>
              <a:effectLst/>
              <a:latin typeface="Segoe UI" panose="020B0502040204020203" pitchFamily="34" charset="0"/>
            </a:endParaRPr>
          </a:p>
          <a:p>
            <a:pPr algn="l" rtl="0" fontAlgn="base">
              <a:lnSpc>
                <a:spcPts val="2550"/>
              </a:lnSpc>
            </a:pPr>
            <a:r>
              <a:rPr lang="en-US" sz="2800" b="1" i="0" dirty="0">
                <a:solidFill>
                  <a:srgbClr val="000000"/>
                </a:solidFill>
                <a:effectLst/>
                <a:latin typeface="Aptos" panose="020B0004020202020204" pitchFamily="34" charset="0"/>
              </a:rPr>
              <a:t>3.55pm</a:t>
            </a:r>
            <a:r>
              <a:rPr lang="en-US" sz="2800" b="0" i="0" dirty="0">
                <a:solidFill>
                  <a:srgbClr val="000000"/>
                </a:solidFill>
                <a:effectLst/>
                <a:latin typeface="Aptos" panose="020B0004020202020204" pitchFamily="34" charset="0"/>
              </a:rPr>
              <a:t>: Key principles of mentoring, including:  </a:t>
            </a:r>
            <a:endParaRPr lang="en-US" sz="3600" b="0" i="0" dirty="0">
              <a:solidFill>
                <a:srgbClr val="000000"/>
              </a:solidFill>
              <a:effectLst/>
              <a:latin typeface="Segoe UI" panose="020B0502040204020203" pitchFamily="34" charset="0"/>
            </a:endParaRPr>
          </a:p>
          <a:p>
            <a:pPr lvl="1">
              <a:lnSpc>
                <a:spcPts val="2550"/>
              </a:lnSpc>
              <a:buFont typeface="Arial" panose="020B0604020202020204" pitchFamily="34" charset="0"/>
              <a:buChar char="•"/>
            </a:pPr>
            <a:r>
              <a:rPr lang="en-US" sz="2800" b="0" i="0" dirty="0">
                <a:solidFill>
                  <a:srgbClr val="000000"/>
                </a:solidFill>
                <a:effectLst/>
                <a:latin typeface="Aptos" panose="020B0004020202020204" pitchFamily="34" charset="0"/>
              </a:rPr>
              <a:t>The mentor’s professional identity and values; </a:t>
            </a:r>
          </a:p>
          <a:p>
            <a:pPr lvl="1">
              <a:lnSpc>
                <a:spcPts val="2550"/>
              </a:lnSpc>
              <a:buFont typeface="Arial" panose="020B0604020202020204" pitchFamily="34" charset="0"/>
              <a:buChar char="•"/>
            </a:pPr>
            <a:r>
              <a:rPr lang="en-US" sz="2800" b="0" i="0" dirty="0">
                <a:solidFill>
                  <a:srgbClr val="000000"/>
                </a:solidFill>
                <a:effectLst/>
                <a:latin typeface="Aptos" panose="020B0004020202020204" pitchFamily="34" charset="0"/>
              </a:rPr>
              <a:t>Building a positive relationship with your RPT; </a:t>
            </a:r>
          </a:p>
          <a:p>
            <a:pPr lvl="1">
              <a:lnSpc>
                <a:spcPts val="2550"/>
              </a:lnSpc>
              <a:buFont typeface="Arial" panose="020B0604020202020204" pitchFamily="34" charset="0"/>
              <a:buChar char="•"/>
            </a:pPr>
            <a:r>
              <a:rPr lang="en-US" sz="2800" b="0" i="0" dirty="0" err="1">
                <a:solidFill>
                  <a:srgbClr val="000000"/>
                </a:solidFill>
                <a:effectLst/>
                <a:latin typeface="Aptos" panose="020B0004020202020204" pitchFamily="34" charset="0"/>
              </a:rPr>
              <a:t>Utilising</a:t>
            </a:r>
            <a:r>
              <a:rPr lang="en-US" sz="2800" b="0" i="0" dirty="0">
                <a:solidFill>
                  <a:srgbClr val="000000"/>
                </a:solidFill>
                <a:effectLst/>
                <a:latin typeface="Aptos" panose="020B0004020202020204" pitchFamily="34" charset="0"/>
              </a:rPr>
              <a:t> observation and feedback. </a:t>
            </a:r>
          </a:p>
          <a:p>
            <a:pPr algn="l" rtl="0" fontAlgn="base">
              <a:lnSpc>
                <a:spcPts val="2550"/>
              </a:lnSpc>
            </a:pPr>
            <a:r>
              <a:rPr lang="en-US" sz="2800" b="1" i="0" dirty="0">
                <a:solidFill>
                  <a:srgbClr val="000000"/>
                </a:solidFill>
                <a:effectLst/>
                <a:latin typeface="Aptos" panose="020B0004020202020204" pitchFamily="34" charset="0"/>
              </a:rPr>
              <a:t>4.50pm</a:t>
            </a:r>
            <a:r>
              <a:rPr lang="en-US" sz="2800" b="0" i="0" dirty="0">
                <a:solidFill>
                  <a:srgbClr val="000000"/>
                </a:solidFill>
                <a:effectLst/>
                <a:latin typeface="Aptos" panose="020B0004020202020204" pitchFamily="34" charset="0"/>
              </a:rPr>
              <a:t>: Developing your RPT in their second placement and implementing the ITE curriculum in the Guided and Independent Phases.   </a:t>
            </a:r>
            <a:endParaRPr lang="en-US" sz="3600" b="0" i="0" dirty="0">
              <a:solidFill>
                <a:srgbClr val="000000"/>
              </a:solidFill>
              <a:effectLst/>
              <a:latin typeface="Segoe UI" panose="020B0502040204020203" pitchFamily="34" charset="0"/>
            </a:endParaRPr>
          </a:p>
          <a:p>
            <a:pPr algn="l" rtl="0" fontAlgn="base">
              <a:lnSpc>
                <a:spcPts val="2550"/>
              </a:lnSpc>
              <a:spcAft>
                <a:spcPts val="800"/>
              </a:spcAft>
            </a:pPr>
            <a:r>
              <a:rPr lang="en-US" sz="2800" b="1" i="0" dirty="0">
                <a:solidFill>
                  <a:srgbClr val="000000"/>
                </a:solidFill>
                <a:effectLst/>
                <a:latin typeface="Aptos" panose="020B0004020202020204" pitchFamily="34" charset="0"/>
              </a:rPr>
              <a:t>4.55pm</a:t>
            </a:r>
            <a:r>
              <a:rPr lang="en-US" sz="2800" b="0" i="0" dirty="0">
                <a:solidFill>
                  <a:srgbClr val="000000"/>
                </a:solidFill>
                <a:effectLst/>
                <a:latin typeface="Aptos" panose="020B0004020202020204" pitchFamily="34" charset="0"/>
              </a:rPr>
              <a:t>: Any questions </a:t>
            </a:r>
            <a:endParaRPr lang="en-US" sz="3600"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a:t>
            </a:fld>
            <a:endParaRPr lang="en-GB" altLang="en-US" dirty="0"/>
          </a:p>
        </p:txBody>
      </p:sp>
    </p:spTree>
    <p:extLst>
      <p:ext uri="{BB962C8B-B14F-4D97-AF65-F5344CB8AC3E}">
        <p14:creationId xmlns:p14="http://schemas.microsoft.com/office/powerpoint/2010/main" val="3909416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Emotional </a:t>
            </a:r>
            <a:r>
              <a:rPr lang="en-GB" b="1" dirty="0"/>
              <a:t>labour</a:t>
            </a:r>
            <a:r>
              <a:rPr lang="en-GB" dirty="0"/>
              <a:t> (Hochschild, 2012)</a:t>
            </a:r>
          </a:p>
          <a:p>
            <a:r>
              <a:rPr lang="en-GB" b="1" dirty="0"/>
              <a:t>Training is emotional </a:t>
            </a:r>
            <a:r>
              <a:rPr lang="en-GB" dirty="0"/>
              <a:t>(Yuan &amp; Lee, 2016) and – intertwined with formation of teacher identity (Nicols, Schutz, Rodger, &amp; </a:t>
            </a:r>
            <a:r>
              <a:rPr lang="en-GB" dirty="0" err="1"/>
              <a:t>Bilica</a:t>
            </a:r>
            <a:r>
              <a:rPr lang="en-GB" dirty="0"/>
              <a:t>, 2017; </a:t>
            </a:r>
            <a:r>
              <a:rPr lang="en-GB" dirty="0" err="1"/>
              <a:t>Zembylas</a:t>
            </a:r>
            <a:r>
              <a:rPr lang="en-GB" dirty="0"/>
              <a:t>, 2005)</a:t>
            </a:r>
          </a:p>
          <a:p>
            <a:endParaRPr lang="en-GB" dirty="0"/>
          </a:p>
          <a:p>
            <a:r>
              <a:rPr lang="en-GB" dirty="0"/>
              <a:t>Importance of recognising this – both for the RPT but also for the mentor.  (anecdote of Dan S storming out of my lesson whilst I was being observed by my trainee) </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21</a:t>
            </a:fld>
            <a:endParaRPr lang="en-GB" altLang="en-US" dirty="0"/>
          </a:p>
        </p:txBody>
      </p:sp>
    </p:spTree>
    <p:extLst>
      <p:ext uri="{BB962C8B-B14F-4D97-AF65-F5344CB8AC3E}">
        <p14:creationId xmlns:p14="http://schemas.microsoft.com/office/powerpoint/2010/main" val="4127755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t>‘Mentors can fill many roles, including the provision of </a:t>
            </a:r>
            <a:r>
              <a:rPr lang="en-US" sz="1200" b="1" dirty="0"/>
              <a:t>practical advice </a:t>
            </a:r>
            <a:r>
              <a:rPr lang="en-US" sz="1200" dirty="0"/>
              <a:t>about careers or a course of study, contributions to professional development, or dissemination of political guidance and strategies’ (Montgomery et al., 2014). </a:t>
            </a:r>
            <a:endParaRPr lang="en-GB" sz="1800" b="1" dirty="0"/>
          </a:p>
          <a:p>
            <a:pPr lvl="0"/>
            <a:r>
              <a:rPr lang="en-GB" sz="1800" b="1" dirty="0"/>
              <a:t>role-model</a:t>
            </a:r>
            <a:r>
              <a:rPr lang="en-GB" sz="1800" dirty="0"/>
              <a:t> </a:t>
            </a:r>
            <a:r>
              <a:rPr lang="en-GB" sz="1400" dirty="0"/>
              <a:t>(Anderson &amp; Shannon in Kerry &amp; Mayes, 1995), </a:t>
            </a:r>
          </a:p>
          <a:p>
            <a:pPr lvl="0"/>
            <a:r>
              <a:rPr lang="en-GB" sz="1800" b="1" dirty="0"/>
              <a:t>guide</a:t>
            </a:r>
            <a:r>
              <a:rPr lang="en-GB" sz="1800" dirty="0"/>
              <a:t> </a:t>
            </a:r>
            <a:r>
              <a:rPr lang="en-GB" sz="1400" dirty="0"/>
              <a:t>(</a:t>
            </a:r>
            <a:r>
              <a:rPr lang="en-GB" sz="1400" dirty="0" err="1"/>
              <a:t>Izadinia</a:t>
            </a:r>
            <a:r>
              <a:rPr lang="en-GB" sz="1400" dirty="0"/>
              <a:t>, 2017), </a:t>
            </a:r>
            <a:endParaRPr lang="en-GB" sz="1800" dirty="0"/>
          </a:p>
          <a:p>
            <a:pPr lvl="0"/>
            <a:r>
              <a:rPr lang="en-GB" sz="1800" b="1" dirty="0"/>
              <a:t>provider of assistance</a:t>
            </a:r>
            <a:r>
              <a:rPr lang="en-GB" sz="1800" dirty="0"/>
              <a:t> </a:t>
            </a:r>
            <a:r>
              <a:rPr lang="en-GB" sz="1400" dirty="0"/>
              <a:t>(Tomlinson, 1995), </a:t>
            </a:r>
            <a:endParaRPr lang="en-GB" sz="1800" dirty="0"/>
          </a:p>
          <a:p>
            <a:pPr lvl="0"/>
            <a:r>
              <a:rPr lang="en-GB" sz="1800" b="1" dirty="0"/>
              <a:t>developer of reflective practice </a:t>
            </a:r>
            <a:r>
              <a:rPr lang="en-GB" sz="1400" dirty="0"/>
              <a:t>(Ballantyne, Packer, &amp; Hansford, 1995), </a:t>
            </a:r>
            <a:endParaRPr lang="en-GB" sz="1800" dirty="0"/>
          </a:p>
          <a:p>
            <a:pPr lvl="0"/>
            <a:r>
              <a:rPr lang="en-GB" sz="1800" b="1" dirty="0"/>
              <a:t>emotional supporter</a:t>
            </a:r>
            <a:r>
              <a:rPr lang="en-GB" sz="1800" dirty="0"/>
              <a:t> </a:t>
            </a:r>
            <a:r>
              <a:rPr lang="en-GB" sz="1400" dirty="0"/>
              <a:t>(Marable &amp; Raimondi, 2007).  </a:t>
            </a:r>
          </a:p>
          <a:p>
            <a:pPr lvl="0"/>
            <a:endParaRPr lang="en-GB" sz="1400" dirty="0"/>
          </a:p>
          <a:p>
            <a:pPr lvl="0"/>
            <a:r>
              <a:rPr lang="en-GB" b="1" dirty="0"/>
              <a:t>Professional support </a:t>
            </a:r>
            <a:r>
              <a:rPr lang="en-GB" dirty="0"/>
              <a:t>(such as showing the trainee how to put ‘praise points’ onto the database and discussing when this would be appropriate)</a:t>
            </a:r>
          </a:p>
          <a:p>
            <a:pPr lvl="0"/>
            <a:r>
              <a:rPr lang="en-GB" b="1" dirty="0"/>
              <a:t>Pedagogic support </a:t>
            </a:r>
            <a:r>
              <a:rPr lang="en-GB" dirty="0"/>
              <a:t>(such as demonstrating how to ‘model’ some writing during a lesson and discussing how it worked afterwards)</a:t>
            </a:r>
          </a:p>
          <a:p>
            <a:pPr lvl="0"/>
            <a:r>
              <a:rPr lang="en-GB" b="1" dirty="0"/>
              <a:t>Academic support </a:t>
            </a:r>
            <a:r>
              <a:rPr lang="en-GB" dirty="0"/>
              <a:t>(such as suggesting a book on basic grammar knowledge that you’ve read) </a:t>
            </a:r>
          </a:p>
          <a:p>
            <a:pPr lvl="0"/>
            <a:r>
              <a:rPr lang="en-GB" b="1" dirty="0"/>
              <a:t>Emotional support </a:t>
            </a:r>
            <a:r>
              <a:rPr lang="en-GB" dirty="0"/>
              <a:t>(such as comforting them if they have a difficult lesson) </a:t>
            </a:r>
          </a:p>
        </p:txBody>
      </p:sp>
      <p:sp>
        <p:nvSpPr>
          <p:cNvPr id="4" name="Slide Number Placeholder 3"/>
          <p:cNvSpPr>
            <a:spLocks noGrp="1"/>
          </p:cNvSpPr>
          <p:nvPr>
            <p:ph type="sldNum" sz="quarter" idx="10"/>
          </p:nvPr>
        </p:nvSpPr>
        <p:spPr/>
        <p:txBody>
          <a:bodyPr/>
          <a:lstStyle/>
          <a:p>
            <a:pPr defTabSz="921990" fontAlgn="auto">
              <a:spcBef>
                <a:spcPts val="0"/>
              </a:spcBef>
              <a:spcAft>
                <a:spcPts val="0"/>
              </a:spcAft>
              <a:defRPr/>
            </a:pPr>
            <a:fld id="{8E23F961-3437-4D35-A018-E9F9E3B7408F}" type="slidenum">
              <a:rPr lang="en-GB">
                <a:solidFill>
                  <a:prstClr val="black"/>
                </a:solidFill>
                <a:latin typeface="Calibri"/>
              </a:rPr>
              <a:pPr defTabSz="921990" fontAlgn="auto">
                <a:spcBef>
                  <a:spcPts val="0"/>
                </a:spcBef>
                <a:spcAft>
                  <a:spcPts val="0"/>
                </a:spcAft>
                <a:defRPr/>
              </a:pPr>
              <a:t>22</a:t>
            </a:fld>
            <a:endParaRPr lang="en-GB">
              <a:solidFill>
                <a:prstClr val="black"/>
              </a:solidFill>
              <a:latin typeface="Calibri"/>
            </a:endParaRPr>
          </a:p>
        </p:txBody>
      </p:sp>
    </p:spTree>
    <p:extLst>
      <p:ext uri="{BB962C8B-B14F-4D97-AF65-F5344CB8AC3E}">
        <p14:creationId xmlns:p14="http://schemas.microsoft.com/office/powerpoint/2010/main" val="1292128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shared values…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i="1" dirty="0"/>
              <a:t>Who are they and what do they know? </a:t>
            </a:r>
          </a:p>
          <a:p>
            <a:r>
              <a:rPr lang="en-GB" dirty="0"/>
              <a:t>Two-way relationship </a:t>
            </a:r>
          </a:p>
          <a:p>
            <a:endParaRPr lang="en-GB" dirty="0"/>
          </a:p>
          <a:p>
            <a:r>
              <a:rPr lang="en-GB" dirty="0"/>
              <a:t>Take a moment to reflect on what your values are as a teacher and what you hope to achieve through being a mentor.  </a:t>
            </a:r>
          </a:p>
        </p:txBody>
      </p:sp>
      <p:sp>
        <p:nvSpPr>
          <p:cNvPr id="4" name="Slide Number Placeholder 3"/>
          <p:cNvSpPr>
            <a:spLocks noGrp="1"/>
          </p:cNvSpPr>
          <p:nvPr>
            <p:ph type="sldNum" sz="quarter" idx="5"/>
          </p:nvPr>
        </p:nvSpPr>
        <p:spPr/>
        <p:txBody>
          <a:bodyPr/>
          <a:lstStyle/>
          <a:p>
            <a:fld id="{21E3CCE4-59E4-4120-BDAF-A514ABA2A72D}" type="slidenum">
              <a:rPr lang="en-GB" smtClean="0"/>
              <a:t>23</a:t>
            </a:fld>
            <a:endParaRPr lang="en-GB"/>
          </a:p>
        </p:txBody>
      </p:sp>
    </p:spTree>
    <p:extLst>
      <p:ext uri="{BB962C8B-B14F-4D97-AF65-F5344CB8AC3E}">
        <p14:creationId xmlns:p14="http://schemas.microsoft.com/office/powerpoint/2010/main" val="746262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24</a:t>
            </a:fld>
            <a:endParaRPr lang="en-GB" altLang="en-US" dirty="0"/>
          </a:p>
        </p:txBody>
      </p:sp>
    </p:spTree>
    <p:extLst>
      <p:ext uri="{BB962C8B-B14F-4D97-AF65-F5344CB8AC3E}">
        <p14:creationId xmlns:p14="http://schemas.microsoft.com/office/powerpoint/2010/main" val="1354690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Problem</a:t>
            </a:r>
            <a:r>
              <a:rPr lang="en-GB" dirty="0"/>
              <a:t>: practical knowledge of mentors = </a:t>
            </a:r>
            <a:r>
              <a:rPr lang="en-GB" i="1" dirty="0"/>
              <a:t>tacit</a:t>
            </a:r>
            <a:r>
              <a:rPr lang="en-GB" dirty="0"/>
              <a:t> </a:t>
            </a:r>
            <a:r>
              <a:rPr lang="en-GB" sz="1050" dirty="0"/>
              <a:t>(</a:t>
            </a:r>
            <a:r>
              <a:rPr lang="en-GB" sz="1050" dirty="0" err="1"/>
              <a:t>Zanting</a:t>
            </a:r>
            <a:r>
              <a:rPr lang="en-GB" sz="1050" dirty="0"/>
              <a:t> et al, 2003)</a:t>
            </a:r>
          </a:p>
          <a:p>
            <a:pPr marL="0" indent="0">
              <a:buNone/>
            </a:pPr>
            <a:endParaRPr lang="en-GB" sz="1050" dirty="0"/>
          </a:p>
          <a:p>
            <a:r>
              <a:rPr lang="en-GB" i="1" dirty="0"/>
              <a:t>‘</a:t>
            </a:r>
            <a:r>
              <a:rPr lang="en-GB" b="1" i="1" dirty="0"/>
              <a:t>practical knowledge </a:t>
            </a:r>
            <a:r>
              <a:rPr lang="en-GB" i="1" dirty="0"/>
              <a:t>is developed or adjusted by </a:t>
            </a:r>
            <a:r>
              <a:rPr lang="en-GB" b="1" i="1" dirty="0"/>
              <a:t>teaching experience </a:t>
            </a:r>
            <a:r>
              <a:rPr lang="en-GB" i="1" dirty="0"/>
              <a:t>and integrates content knowledge, knowledge about students, the curriculum, the specific teaching situation, and pedagogy’ </a:t>
            </a:r>
            <a:r>
              <a:rPr lang="en-GB" sz="1050" i="1" dirty="0"/>
              <a:t>(p196)</a:t>
            </a:r>
            <a:endParaRPr lang="en-GB" i="1" dirty="0"/>
          </a:p>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25</a:t>
            </a:fld>
            <a:endParaRPr lang="en-GB" altLang="en-US" dirty="0"/>
          </a:p>
        </p:txBody>
      </p:sp>
    </p:spTree>
    <p:extLst>
      <p:ext uri="{BB962C8B-B14F-4D97-AF65-F5344CB8AC3E}">
        <p14:creationId xmlns:p14="http://schemas.microsoft.com/office/powerpoint/2010/main" val="2216378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Early idealism</a:t>
            </a:r>
            <a:r>
              <a:rPr lang="en-GB" dirty="0"/>
              <a:t>: ‘in which trainees tend to identify quite closely with the pupils and seek inspiration in the example of significant teachers recalled from their own schooldays.  Their analysis of these teachers... Tends to be framed in terms of the teachers’ personality and the relationships that they established, rather than reference to the planning and structure of their lessons or their pedagogical strategies.’ </a:t>
            </a:r>
          </a:p>
          <a:p>
            <a:r>
              <a:rPr lang="en-GB" b="1" dirty="0"/>
              <a:t>Personal survival: </a:t>
            </a:r>
            <a:r>
              <a:rPr lang="en-GB" b="0" dirty="0"/>
              <a:t>‘in which trainees tend to feel vulnerable and crave the assurance of being seen as a teachers.  They are therefore keen to fit in and become anxious ab out securing effective control of their classes.</a:t>
            </a:r>
          </a:p>
          <a:p>
            <a:r>
              <a:rPr lang="en-GB" b="1" dirty="0"/>
              <a:t>Dealing with difficulties: </a:t>
            </a:r>
            <a:r>
              <a:rPr lang="en-GB" b="0" dirty="0"/>
              <a:t>‘in which the emphasis is on establishing themselves as a teacher by implementing specific policies (particularly in relation to managing pupils’ behaviour) and demonstrating their ability to organise and execute different kinds of learning activities.</a:t>
            </a:r>
          </a:p>
          <a:p>
            <a:r>
              <a:rPr lang="en-GB" b="1" dirty="0"/>
              <a:t>Hitting a plateau: </a:t>
            </a:r>
            <a:r>
              <a:rPr lang="en-GB" b="0" dirty="0"/>
              <a:t>in which progress my stall as the trainees demonstrate their competence and confidence in running a classroom, and implementing different kinds of activity. Only if they are sufficiently challenged and encouraged to look more closely at the pupils’ experience and the evidence of their learning will they move on.</a:t>
            </a:r>
          </a:p>
          <a:p>
            <a:r>
              <a:rPr lang="en-GB" b="1" dirty="0"/>
              <a:t>Moving on: </a:t>
            </a:r>
            <a:r>
              <a:rPr lang="en-GB" b="0" dirty="0"/>
              <a:t>the final phase in which they are able and willing to adapt their teaching in response to critical evaluation of the pupils’ needs and their ongoing learning.</a:t>
            </a:r>
          </a:p>
          <a:p>
            <a:r>
              <a:rPr lang="en-GB" dirty="0"/>
              <a:t>Burn et al (2015), p36</a:t>
            </a:r>
          </a:p>
          <a:p>
            <a:pPr defTabSz="921990">
              <a:defRPr/>
            </a:pPr>
            <a:r>
              <a:rPr lang="en-GB" i="1" dirty="0"/>
              <a:t>Hagger et al 2008 intentionality </a:t>
            </a:r>
          </a:p>
          <a:p>
            <a:pPr fontAlgn="t">
              <a:spcBef>
                <a:spcPts val="0"/>
              </a:spcBef>
              <a:spcAft>
                <a:spcPts val="0"/>
              </a:spcAft>
            </a:pPr>
            <a:endParaRPr lang="en-GB" sz="1800" b="1" dirty="0">
              <a:solidFill>
                <a:srgbClr val="FFFFFF"/>
              </a:solidFill>
              <a:highlight>
                <a:srgbClr val="D2002E"/>
              </a:highlight>
              <a:latin typeface="Effra" panose="020B0604020202020204" charset="0"/>
            </a:endParaRPr>
          </a:p>
          <a:p>
            <a:r>
              <a:rPr lang="en-GB" sz="1800" b="1" dirty="0">
                <a:solidFill>
                  <a:srgbClr val="FFFFFF"/>
                </a:solidFill>
                <a:highlight>
                  <a:srgbClr val="D2002E"/>
                </a:highlight>
                <a:latin typeface="Effra" panose="020B0604020202020204" charset="0"/>
              </a:rPr>
              <a:t>Expertise development – difference between novice and expert. </a:t>
            </a:r>
            <a:r>
              <a:rPr lang="en-GB" dirty="0"/>
              <a:t>Opportunity to reflect on your own development – remembering what you found difficult/didn’t know when you started training. </a:t>
            </a:r>
          </a:p>
          <a:p>
            <a:r>
              <a:rPr lang="en-GB" dirty="0"/>
              <a:t>Note here about where RPTs are </a:t>
            </a:r>
            <a:r>
              <a:rPr lang="en-GB" i="1" dirty="0"/>
              <a:t>now</a:t>
            </a:r>
            <a:r>
              <a:rPr lang="en-GB" i="0" dirty="0"/>
              <a:t> in their development – not complete novices but also </a:t>
            </a:r>
            <a:endParaRPr lang="en-GB" dirty="0"/>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26</a:t>
            </a:fld>
            <a:endParaRPr lang="en-GB" altLang="en-US" dirty="0"/>
          </a:p>
        </p:txBody>
      </p:sp>
    </p:spTree>
    <p:extLst>
      <p:ext uri="{BB962C8B-B14F-4D97-AF65-F5344CB8AC3E}">
        <p14:creationId xmlns:p14="http://schemas.microsoft.com/office/powerpoint/2010/main" val="3507445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27</a:t>
            </a:fld>
            <a:endParaRPr lang="en-GB" altLang="en-US" dirty="0"/>
          </a:p>
        </p:txBody>
      </p:sp>
    </p:spTree>
    <p:extLst>
      <p:ext uri="{BB962C8B-B14F-4D97-AF65-F5344CB8AC3E}">
        <p14:creationId xmlns:p14="http://schemas.microsoft.com/office/powerpoint/2010/main" val="2956433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990">
              <a:defRPr/>
            </a:pPr>
            <a:r>
              <a:rPr lang="en-GB" i="1" dirty="0">
                <a:solidFill>
                  <a:srgbClr val="000000"/>
                </a:solidFill>
                <a:latin typeface="Effra"/>
              </a:rPr>
              <a:t>Mentor-mentee relationship central to the mentee’s progress</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28</a:t>
            </a:fld>
            <a:endParaRPr lang="en-GB" altLang="en-US" dirty="0"/>
          </a:p>
        </p:txBody>
      </p:sp>
    </p:spTree>
    <p:extLst>
      <p:ext uri="{BB962C8B-B14F-4D97-AF65-F5344CB8AC3E}">
        <p14:creationId xmlns:p14="http://schemas.microsoft.com/office/powerpoint/2010/main" val="2184991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So, to return to the notion of mentors thinking of themselves as ‘teachers of teaching’</a:t>
            </a:r>
          </a:p>
          <a:p>
            <a:r>
              <a:rPr lang="en-GB" i="1" dirty="0"/>
              <a:t>How</a:t>
            </a:r>
            <a:r>
              <a:rPr lang="en-GB" i="0" dirty="0"/>
              <a:t> do you teach teaching – it’s not a straightforward case of trainees copying what their mentors do…</a:t>
            </a:r>
          </a:p>
          <a:p>
            <a:endParaRPr lang="en-GB" i="0" dirty="0"/>
          </a:p>
          <a:p>
            <a:r>
              <a:rPr lang="en-GB" i="0" dirty="0"/>
              <a:t>Consider:</a:t>
            </a:r>
          </a:p>
          <a:p>
            <a:r>
              <a:rPr lang="en-GB" i="0" dirty="0"/>
              <a:t>How you might draw on research?</a:t>
            </a:r>
          </a:p>
          <a:p>
            <a:r>
              <a:rPr lang="en-GB" i="0" dirty="0"/>
              <a:t>How you might deconstruct your classroom practice? (modelling)</a:t>
            </a:r>
          </a:p>
          <a:p>
            <a:r>
              <a:rPr lang="en-GB" i="0" dirty="0"/>
              <a:t>How you might provoke/scaffold reflection in your RPT’s practice?</a:t>
            </a:r>
          </a:p>
          <a:p>
            <a:r>
              <a:rPr lang="en-GB" i="0" dirty="0"/>
              <a:t>What do you need to think about/make explicit about your context (school, subject, cohort etc.)?</a:t>
            </a:r>
            <a:endParaRPr lang="en-GB" i="1" dirty="0"/>
          </a:p>
          <a:p>
            <a:endParaRPr lang="en-GB" dirty="0"/>
          </a:p>
          <a:p>
            <a:endParaRPr lang="en-GB" dirty="0"/>
          </a:p>
          <a:p>
            <a:r>
              <a:rPr lang="en-GB" dirty="0"/>
              <a:t>The mentor model that we advocate is a developmental one.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29</a:t>
            </a:fld>
            <a:endParaRPr lang="en-GB" altLang="en-US" dirty="0"/>
          </a:p>
        </p:txBody>
      </p:sp>
    </p:spTree>
    <p:extLst>
      <p:ext uri="{BB962C8B-B14F-4D97-AF65-F5344CB8AC3E}">
        <p14:creationId xmlns:p14="http://schemas.microsoft.com/office/powerpoint/2010/main" val="4173423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30</a:t>
            </a:fld>
            <a:endParaRPr lang="en-GB" altLang="en-US" dirty="0"/>
          </a:p>
        </p:txBody>
      </p:sp>
    </p:spTree>
    <p:extLst>
      <p:ext uri="{BB962C8B-B14F-4D97-AF65-F5344CB8AC3E}">
        <p14:creationId xmlns:p14="http://schemas.microsoft.com/office/powerpoint/2010/main" val="2453044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Importance of the mentor</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a:t>
            </a:fld>
            <a:endParaRPr lang="en-GB" altLang="en-US" dirty="0"/>
          </a:p>
        </p:txBody>
      </p:sp>
    </p:spTree>
    <p:extLst>
      <p:ext uri="{BB962C8B-B14F-4D97-AF65-F5344CB8AC3E}">
        <p14:creationId xmlns:p14="http://schemas.microsoft.com/office/powerpoint/2010/main" val="1073255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a minute to reflect on the relationships that you had with your mentor(s).  What made them function/work?  </a:t>
            </a:r>
          </a:p>
          <a:p>
            <a:endParaRPr lang="en-GB" dirty="0"/>
          </a:p>
          <a:p>
            <a:r>
              <a:rPr lang="en-GB" dirty="0"/>
              <a:t>Back to the red umbrella!</a:t>
            </a:r>
          </a:p>
        </p:txBody>
      </p:sp>
      <p:sp>
        <p:nvSpPr>
          <p:cNvPr id="4" name="Slide Number Placeholder 3"/>
          <p:cNvSpPr>
            <a:spLocks noGrp="1"/>
          </p:cNvSpPr>
          <p:nvPr>
            <p:ph type="sldNum" sz="quarter" idx="5"/>
          </p:nvPr>
        </p:nvSpPr>
        <p:spPr/>
        <p:txBody>
          <a:bodyPr/>
          <a:lstStyle/>
          <a:p>
            <a:fld id="{8E23F961-3437-4D35-A018-E9F9E3B7408F}" type="slidenum">
              <a:rPr lang="en-GB" smtClean="0"/>
              <a:t>31</a:t>
            </a:fld>
            <a:endParaRPr lang="en-GB"/>
          </a:p>
        </p:txBody>
      </p:sp>
    </p:spTree>
    <p:extLst>
      <p:ext uri="{BB962C8B-B14F-4D97-AF65-F5344CB8AC3E}">
        <p14:creationId xmlns:p14="http://schemas.microsoft.com/office/powerpoint/2010/main" val="1595747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suggested first mentor meeting prompts and a mentor agreement in the Mentor HB that might be helpful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32</a:t>
            </a:fld>
            <a:endParaRPr lang="en-GB" altLang="en-US" dirty="0"/>
          </a:p>
        </p:txBody>
      </p:sp>
    </p:spTree>
    <p:extLst>
      <p:ext uri="{BB962C8B-B14F-4D97-AF65-F5344CB8AC3E}">
        <p14:creationId xmlns:p14="http://schemas.microsoft.com/office/powerpoint/2010/main" val="2489225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33</a:t>
            </a:fld>
            <a:endParaRPr lang="en-GB" altLang="en-US" dirty="0"/>
          </a:p>
        </p:txBody>
      </p:sp>
    </p:spTree>
    <p:extLst>
      <p:ext uri="{BB962C8B-B14F-4D97-AF65-F5344CB8AC3E}">
        <p14:creationId xmlns:p14="http://schemas.microsoft.com/office/powerpoint/2010/main" val="997959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Trainees can struggle to see the direct connection between assessment and planning at first.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34</a:t>
            </a:fld>
            <a:endParaRPr lang="en-GB" altLang="en-US" dirty="0"/>
          </a:p>
        </p:txBody>
      </p:sp>
    </p:spTree>
    <p:extLst>
      <p:ext uri="{BB962C8B-B14F-4D97-AF65-F5344CB8AC3E}">
        <p14:creationId xmlns:p14="http://schemas.microsoft.com/office/powerpoint/2010/main" val="265523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Expertise and tacit knowledge – the need to be explicit about what you do and why</a:t>
            </a:r>
          </a:p>
          <a:p>
            <a:r>
              <a:rPr lang="en-GB" dirty="0"/>
              <a:t>What other things do you expect your RPT might find difficult initially? </a:t>
            </a:r>
          </a:p>
          <a:p>
            <a:endParaRPr lang="en-GB" dirty="0"/>
          </a:p>
          <a:p>
            <a:r>
              <a:rPr lang="en-GB" dirty="0"/>
              <a:t>How might you support them in these areas? </a:t>
            </a:r>
          </a:p>
          <a:p>
            <a:r>
              <a:rPr lang="en-GB" dirty="0"/>
              <a:t>How might this look different at this point in their training compared to September?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35</a:t>
            </a:fld>
            <a:endParaRPr lang="en-GB" altLang="en-US" dirty="0"/>
          </a:p>
        </p:txBody>
      </p:sp>
    </p:spTree>
    <p:extLst>
      <p:ext uri="{BB962C8B-B14F-4D97-AF65-F5344CB8AC3E}">
        <p14:creationId xmlns:p14="http://schemas.microsoft.com/office/powerpoint/2010/main" val="26275663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Effra" panose="020B0604020202020204" charset="0"/>
              </a:rPr>
              <a:t>Observation of your trainee should not be used as a means of control; all teachers have their preferred ways of doing things, their own teaching style, but when working with a beginning teacher it is important to be aware of your own bias (O’Leary, 2014). It is instinctive when watching a novice to think: ‘I wouldn’t have done it like that.’ Whilst this may be intuitive, it wouldn’t be very helpful to fill your feedback notes with what you would have done; this is about their development and practice, after all. It is more helpful to be open-minded about different approaches, so that your beginning teacher can have the freedom to experiment. </a:t>
            </a:r>
          </a:p>
          <a:p>
            <a:pPr algn="l" rtl="0" fontAlgn="base">
              <a:lnSpc>
                <a:spcPts val="1650"/>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Focus on mentor</a:t>
            </a:r>
            <a:r>
              <a:rPr lang="en-US" sz="1200" b="0" i="0" dirty="0">
                <a:solidFill>
                  <a:srgbClr val="50535A"/>
                </a:solidFill>
                <a:effectLst/>
                <a:latin typeface="Arial" panose="020B0604020202020204" pitchFamily="34" charset="0"/>
              </a:rPr>
              <a:t>​</a:t>
            </a:r>
            <a:endParaRPr lang="en-US" b="0" i="0" dirty="0">
              <a:solidFill>
                <a:srgbClr val="50535A"/>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Seen as 'transmission' model</a:t>
            </a:r>
            <a:r>
              <a:rPr lang="en-US" sz="1200" b="0" i="0" dirty="0">
                <a:solidFill>
                  <a:srgbClr val="50535A"/>
                </a:solidFill>
                <a:effectLst/>
                <a:latin typeface="Arial" panose="020B0604020202020204" pitchFamily="34" charset="0"/>
              </a:rPr>
              <a:t>​</a:t>
            </a:r>
            <a:endParaRPr lang="en-US" b="0" i="0" dirty="0">
              <a:solidFill>
                <a:srgbClr val="50535A"/>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Differences in perception</a:t>
            </a:r>
            <a:r>
              <a:rPr lang="en-US" sz="1200" b="0" i="0" dirty="0">
                <a:solidFill>
                  <a:srgbClr val="50535A"/>
                </a:solidFill>
                <a:effectLst/>
                <a:latin typeface="Arial" panose="020B0604020202020204" pitchFamily="34" charset="0"/>
              </a:rPr>
              <a:t>​</a:t>
            </a:r>
            <a:endParaRPr lang="en-US" b="0" i="0" dirty="0">
              <a:solidFill>
                <a:srgbClr val="50535A"/>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Not having a shared meaning</a:t>
            </a:r>
            <a:r>
              <a:rPr lang="en-US" sz="1200" b="0" i="0" dirty="0">
                <a:solidFill>
                  <a:srgbClr val="50535A"/>
                </a:solidFill>
                <a:effectLst/>
                <a:latin typeface="Arial" panose="020B0604020202020204" pitchFamily="34" charset="0"/>
              </a:rPr>
              <a:t>​</a:t>
            </a:r>
            <a:endParaRPr lang="en-US" b="0" i="0" dirty="0">
              <a:solidFill>
                <a:srgbClr val="50535A"/>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Impact on learning</a:t>
            </a:r>
            <a:r>
              <a:rPr lang="en-US" sz="1200" b="0" i="0" dirty="0">
                <a:solidFill>
                  <a:srgbClr val="50535A"/>
                </a:solidFill>
                <a:effectLst/>
                <a:latin typeface="Arial" panose="020B0604020202020204" pitchFamily="34" charset="0"/>
              </a:rPr>
              <a:t>​</a:t>
            </a:r>
            <a:endParaRPr lang="en-US" b="0" i="0" dirty="0">
              <a:solidFill>
                <a:srgbClr val="50535A"/>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Burdensomeness</a:t>
            </a:r>
            <a:r>
              <a:rPr lang="en-US" sz="1200" b="0" i="0" dirty="0">
                <a:solidFill>
                  <a:srgbClr val="50535A"/>
                </a:solidFill>
                <a:effectLst/>
                <a:latin typeface="Arial" panose="020B0604020202020204" pitchFamily="34" charset="0"/>
              </a:rPr>
              <a:t>​</a:t>
            </a:r>
            <a:endParaRPr lang="en-US" b="0" i="0" dirty="0">
              <a:solidFill>
                <a:srgbClr val="50535A"/>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Being judged </a:t>
            </a:r>
            <a:r>
              <a:rPr lang="en-US" sz="1200" b="0" i="0" dirty="0">
                <a:solidFill>
                  <a:srgbClr val="50535A"/>
                </a:solidFill>
                <a:effectLst/>
                <a:latin typeface="Arial" panose="020B0604020202020204" pitchFamily="34" charset="0"/>
              </a:rPr>
              <a:t>​</a:t>
            </a:r>
            <a:endParaRPr lang="en-US" b="0" i="0" dirty="0">
              <a:solidFill>
                <a:srgbClr val="50535A"/>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Not all feedback is good (can do harm)</a:t>
            </a:r>
            <a:r>
              <a:rPr lang="en-US" sz="1200" b="0" i="0" dirty="0">
                <a:solidFill>
                  <a:srgbClr val="50535A"/>
                </a:solidFill>
                <a:effectLst/>
                <a:latin typeface="Arial" panose="020B0604020202020204" pitchFamily="34" charset="0"/>
              </a:rPr>
              <a:t>​</a:t>
            </a:r>
            <a:endParaRPr lang="en-US" b="0" i="0" dirty="0">
              <a:solidFill>
                <a:srgbClr val="50535A"/>
              </a:solidFill>
              <a:effectLst/>
              <a:latin typeface="Arial" panose="020B0604020202020204" pitchFamily="34" charset="0"/>
            </a:endParaRPr>
          </a:p>
          <a:p>
            <a:pPr algn="l" rtl="0" fontAlgn="base">
              <a:lnSpc>
                <a:spcPts val="1200"/>
              </a:lnSpc>
              <a:buFont typeface="Arial" panose="020B0604020202020204" pitchFamily="34" charset="0"/>
              <a:buChar char="•"/>
            </a:pPr>
            <a:r>
              <a:rPr lang="en-US" sz="1200" b="0" i="0" u="none" strike="noStrike" dirty="0">
                <a:solidFill>
                  <a:srgbClr val="000000"/>
                </a:solidFill>
                <a:effectLst/>
                <a:latin typeface="Arial" panose="020B0604020202020204" pitchFamily="34" charset="0"/>
              </a:rPr>
              <a:t>More feedback is not helpful (Molloy &amp; </a:t>
            </a:r>
            <a:r>
              <a:rPr lang="en-US" sz="1200" b="0" i="0" u="none" strike="noStrike" dirty="0" err="1">
                <a:solidFill>
                  <a:srgbClr val="000000"/>
                </a:solidFill>
                <a:effectLst/>
                <a:latin typeface="Arial" panose="020B0604020202020204" pitchFamily="34" charset="0"/>
              </a:rPr>
              <a:t>Boud</a:t>
            </a:r>
            <a:r>
              <a:rPr lang="en-US" sz="1200" b="0" i="0" u="none" strike="noStrike" dirty="0">
                <a:solidFill>
                  <a:srgbClr val="000000"/>
                </a:solidFill>
                <a:effectLst/>
                <a:latin typeface="Arial" panose="020B0604020202020204" pitchFamily="34" charset="0"/>
              </a:rPr>
              <a:t>, 2013)</a:t>
            </a:r>
            <a:endParaRPr lang="en-GB" b="0" i="0" dirty="0">
              <a:solidFill>
                <a:srgbClr val="50535A"/>
              </a:solidFill>
              <a:effectLst/>
              <a:latin typeface="Arial" panose="020B0604020202020204" pitchFamily="34" charset="0"/>
            </a:endParaRPr>
          </a:p>
          <a:p>
            <a:r>
              <a:rPr lang="en-GB" b="0" i="0" dirty="0">
                <a:solidFill>
                  <a:srgbClr val="000000"/>
                </a:solidFill>
                <a:effectLst/>
                <a:latin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36</a:t>
            </a:fld>
            <a:endParaRPr lang="en-GB" altLang="en-US" dirty="0"/>
          </a:p>
        </p:txBody>
      </p:sp>
    </p:spTree>
    <p:extLst>
      <p:ext uri="{BB962C8B-B14F-4D97-AF65-F5344CB8AC3E}">
        <p14:creationId xmlns:p14="http://schemas.microsoft.com/office/powerpoint/2010/main" val="12708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Effra" panose="020B0604020202020204" charset="0"/>
              </a:rPr>
              <a:t>The pivotal nature of developmental feedback recurs in the literature and research around mentoring (Hobson, Ashby, </a:t>
            </a:r>
            <a:r>
              <a:rPr lang="en-US" b="0" i="0" u="none" strike="noStrike" dirty="0" err="1">
                <a:solidFill>
                  <a:srgbClr val="000000"/>
                </a:solidFill>
                <a:effectLst/>
                <a:latin typeface="Effra" panose="020B0604020202020204" charset="0"/>
              </a:rPr>
              <a:t>Malderez</a:t>
            </a:r>
            <a:r>
              <a:rPr lang="en-US" b="0" i="0" u="none" strike="noStrike" dirty="0">
                <a:solidFill>
                  <a:srgbClr val="000000"/>
                </a:solidFill>
                <a:effectLst/>
                <a:latin typeface="Effra" panose="020B0604020202020204" charset="0"/>
              </a:rPr>
              <a:t> &amp; Tomlinson, 2009; Hudson &amp; Hudson, 2014; Mercado &amp; Mann, 2015). And there are lots of ways in which feedback can be problematic, including:</a:t>
            </a:r>
            <a:r>
              <a:rPr lang="en-US" b="0" i="0" dirty="0">
                <a:solidFill>
                  <a:srgbClr val="444444"/>
                </a:solidFill>
                <a:effectLst/>
                <a:latin typeface="Effra" panose="020B060402020202020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Effra" panose="020B060402020202020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Effra" panose="020B060402020202020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Effra" panose="020B0604020202020204" charset="0"/>
              </a:rPr>
              <a:t>Mentors who focus solely on what needs to be improved (which is likely to be a lot at the beginning of anyone’s professional career) are in danger of ‘</a:t>
            </a:r>
            <a:r>
              <a:rPr lang="en-US" b="0" i="0" u="none" strike="noStrike" dirty="0" err="1">
                <a:solidFill>
                  <a:srgbClr val="000000"/>
                </a:solidFill>
                <a:effectLst/>
                <a:latin typeface="Effra" panose="020B0604020202020204" charset="0"/>
              </a:rPr>
              <a:t>Judgementoring</a:t>
            </a:r>
            <a:r>
              <a:rPr lang="en-US" b="0" i="0" u="none" strike="noStrike" dirty="0">
                <a:solidFill>
                  <a:srgbClr val="000000"/>
                </a:solidFill>
                <a:effectLst/>
                <a:latin typeface="Effra" panose="020B0604020202020204" charset="0"/>
              </a:rPr>
              <a:t>’ (Hobson &amp; </a:t>
            </a:r>
            <a:r>
              <a:rPr lang="en-US" b="0" i="0" u="none" strike="noStrike" dirty="0" err="1">
                <a:solidFill>
                  <a:srgbClr val="000000"/>
                </a:solidFill>
                <a:effectLst/>
                <a:latin typeface="Effra" panose="020B0604020202020204" charset="0"/>
              </a:rPr>
              <a:t>Malderez</a:t>
            </a:r>
            <a:r>
              <a:rPr lang="en-US" b="0" i="0" u="none" strike="noStrike" dirty="0">
                <a:solidFill>
                  <a:srgbClr val="000000"/>
                </a:solidFill>
                <a:effectLst/>
                <a:latin typeface="Effra" panose="020B0604020202020204" charset="0"/>
              </a:rPr>
              <a:t>, 2013), which can be a highly negative experience for a novice. </a:t>
            </a:r>
            <a:r>
              <a:rPr lang="en-US" b="0" i="0" dirty="0">
                <a:solidFill>
                  <a:srgbClr val="444444"/>
                </a:solidFill>
                <a:effectLst/>
                <a:latin typeface="Effra" panose="020B060402020202020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Effra" panose="020B0604020202020204" charset="0"/>
              </a:rPr>
              <a:t>​</a:t>
            </a:r>
            <a:endParaRPr lang="en-US" b="0" i="0" dirty="0">
              <a:solidFill>
                <a:srgbClr val="444444"/>
              </a:solidFill>
              <a:effectLst/>
              <a:latin typeface="Calibri" panose="020F0502020204030204" pitchFamily="34" charset="0"/>
            </a:endParaRPr>
          </a:p>
          <a:p>
            <a:pPr algn="l" rtl="0" fontAlgn="base"/>
            <a:r>
              <a:rPr lang="en-GB" b="0" i="0" u="none" strike="noStrike" dirty="0">
                <a:solidFill>
                  <a:srgbClr val="000000"/>
                </a:solidFill>
                <a:effectLst/>
                <a:latin typeface="Effra" panose="020B0604020202020204" charset="0"/>
              </a:rPr>
              <a:t>The trainees in my research study from 2019 made a link between the use of specific vocabulary, how they felt and how this affected their learning: Violent imagery was used to describe negative feedback: </a:t>
            </a:r>
          </a:p>
          <a:p>
            <a:pPr algn="l" rtl="0" fontAlgn="base"/>
            <a:r>
              <a:rPr lang="en-GB" b="0" i="0" dirty="0">
                <a:solidFill>
                  <a:srgbClr val="444444"/>
                </a:solidFill>
                <a:effectLst/>
                <a:latin typeface="Effra" panose="020B0604020202020204" charset="0"/>
              </a:rPr>
              <a:t>​</a:t>
            </a:r>
            <a:endParaRPr lang="en-GB" b="0" i="0" dirty="0">
              <a:solidFill>
                <a:srgbClr val="444444"/>
              </a:solidFill>
              <a:effectLst/>
              <a:latin typeface="Calibri" panose="020F0502020204030204" pitchFamily="34" charset="0"/>
            </a:endParaRPr>
          </a:p>
          <a:p>
            <a:pPr algn="l" rtl="0" fontAlgn="base"/>
            <a:r>
              <a:rPr lang="en-GB" b="0" i="0" u="none" strike="noStrike" dirty="0">
                <a:solidFill>
                  <a:srgbClr val="000000"/>
                </a:solidFill>
                <a:effectLst/>
                <a:latin typeface="Effra" panose="020B0604020202020204" charset="0"/>
              </a:rPr>
              <a:t>The impact of the evaluative language used is </a:t>
            </a:r>
            <a:r>
              <a:rPr lang="en-GB" b="0" i="1" u="none" strike="noStrike" dirty="0">
                <a:solidFill>
                  <a:srgbClr val="000000"/>
                </a:solidFill>
                <a:effectLst/>
                <a:latin typeface="Effra" panose="020B0604020202020204" charset="0"/>
              </a:rPr>
              <a:t>affective</a:t>
            </a:r>
            <a:r>
              <a:rPr lang="en-GB" b="0" i="0" u="none" strike="noStrike" dirty="0">
                <a:solidFill>
                  <a:srgbClr val="000000"/>
                </a:solidFill>
                <a:effectLst/>
                <a:latin typeface="Effra" panose="020B0604020202020204" charset="0"/>
              </a:rPr>
              <a:t>.</a:t>
            </a:r>
            <a:r>
              <a:rPr lang="en-US" b="0" i="0" dirty="0">
                <a:solidFill>
                  <a:srgbClr val="444444"/>
                </a:solidFill>
                <a:effectLst/>
                <a:latin typeface="Effra" panose="020B0604020202020204" charset="0"/>
              </a:rPr>
              <a:t>​</a:t>
            </a:r>
            <a:endParaRPr lang="en-US" b="0" i="0" dirty="0">
              <a:solidFill>
                <a:srgbClr val="444444"/>
              </a:solidFill>
              <a:effectLst/>
              <a:latin typeface="Calibri" panose="020F0502020204030204" pitchFamily="34" charset="0"/>
            </a:endParaRPr>
          </a:p>
          <a:p>
            <a:pPr algn="l" rtl="0" fontAlgn="base"/>
            <a:r>
              <a:rPr lang="en-GB" b="0" i="0" dirty="0">
                <a:solidFill>
                  <a:srgbClr val="444444"/>
                </a:solidFill>
                <a:effectLst/>
                <a:latin typeface="Effra" panose="020B0604020202020204" charset="0"/>
              </a:rPr>
              <a:t>​</a:t>
            </a:r>
            <a:endParaRPr lang="en-GB" b="0" i="0" dirty="0">
              <a:solidFill>
                <a:srgbClr val="444444"/>
              </a:solidFill>
              <a:effectLst/>
              <a:latin typeface="Calibri" panose="020F0502020204030204" pitchFamily="34" charset="0"/>
            </a:endParaRPr>
          </a:p>
          <a:p>
            <a:pPr algn="l" rtl="0" fontAlgn="base"/>
            <a:r>
              <a:rPr lang="en-GB" b="0" i="0" u="none" strike="noStrike" dirty="0">
                <a:solidFill>
                  <a:srgbClr val="000000"/>
                </a:solidFill>
                <a:effectLst/>
                <a:latin typeface="Effra" panose="020B0604020202020204" charset="0"/>
              </a:rPr>
              <a:t>Teachers, and beginning teachers especially, are vulnerable to criticism because they want to do their best for the children that they are teaching (</a:t>
            </a:r>
            <a:r>
              <a:rPr lang="en-GB" b="0" i="0" u="none" strike="noStrike" dirty="0" err="1">
                <a:solidFill>
                  <a:srgbClr val="000000"/>
                </a:solidFill>
                <a:effectLst/>
                <a:latin typeface="Effra" panose="020B0604020202020204" charset="0"/>
              </a:rPr>
              <a:t>Kelchtermans</a:t>
            </a:r>
            <a:r>
              <a:rPr lang="en-GB" b="0" i="0" u="none" strike="noStrike" dirty="0">
                <a:solidFill>
                  <a:srgbClr val="000000"/>
                </a:solidFill>
                <a:effectLst/>
                <a:latin typeface="Effra" panose="020B0604020202020204" charset="0"/>
              </a:rPr>
              <a:t>, 2009); they can therefore perceive criticism as an attack on their ethical intentions. </a:t>
            </a:r>
            <a:r>
              <a:rPr lang="en-US" b="0" i="0" dirty="0">
                <a:solidFill>
                  <a:srgbClr val="444444"/>
                </a:solidFill>
                <a:effectLst/>
                <a:latin typeface="Effra" panose="020B0604020202020204" charset="0"/>
              </a:rPr>
              <a:t>​</a:t>
            </a:r>
            <a:endParaRPr lang="en-US"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37</a:t>
            </a:fld>
            <a:endParaRPr lang="en-GB" altLang="en-US" dirty="0"/>
          </a:p>
        </p:txBody>
      </p:sp>
    </p:spTree>
    <p:extLst>
      <p:ext uri="{BB962C8B-B14F-4D97-AF65-F5344CB8AC3E}">
        <p14:creationId xmlns:p14="http://schemas.microsoft.com/office/powerpoint/2010/main" val="9750036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Studies have shown that people tend to use more positive than negative language in general conversation, commonly known as the Pollyanna principle (Dodds et al., 2015). Negative language, however, has a stronger effect. This means that, even if feedback consists of more positive than negative comments, the negative comments will have greater impact on the recipient. Jing-Schmidt (2007) argues that the negativity bias operates on a biological level (therefore negative language invokes a kind of ‘fight-or-flight’ response), rather than a linguistic level. This could impact on learning (Nicols, Schutz, Rodgers &amp; </a:t>
            </a:r>
            <a:r>
              <a:rPr lang="en-US" dirty="0" err="1"/>
              <a:t>Bilica</a:t>
            </a:r>
            <a:r>
              <a:rPr lang="en-US" dirty="0"/>
              <a:t>, 2017) and could be detrimental to the progress of a trainee. Beginning teachers sometimes have a tendency to be over-critical of themselves and may </a:t>
            </a:r>
            <a:r>
              <a:rPr lang="en-US" dirty="0" err="1"/>
              <a:t>internalise</a:t>
            </a:r>
            <a:r>
              <a:rPr lang="en-US" dirty="0"/>
              <a:t> negative judgements, affecting their self-efficacy (Roberts, 2019). In the heightened situation of a feedback conversation, consideration of the evaluative language used is therefore important. You could consider your choice of words, particularly vocabulary that is directly associated with grading, for example for the PGCE. You could also consider the amount and type of praise that you use; think about how you might use it to reward and motivate. (Roberts, 2020, p123)</a:t>
            </a:r>
          </a:p>
          <a:p>
            <a:endParaRPr lang="en-US" dirty="0"/>
          </a:p>
          <a:p>
            <a:pPr algn="l" rtl="0" fontAlgn="base">
              <a:lnSpc>
                <a:spcPts val="1650"/>
              </a:lnSpc>
              <a:buFont typeface="Arial" panose="020B0604020202020204" pitchFamily="34" charset="0"/>
              <a:buChar char="•"/>
            </a:pPr>
            <a:r>
              <a:rPr lang="en-US" dirty="0"/>
              <a:t>Effective feedback </a:t>
            </a:r>
            <a:r>
              <a:rPr lang="en-US" sz="1800" b="0" i="0" u="none" strike="noStrike" dirty="0">
                <a:solidFill>
                  <a:srgbClr val="000000"/>
                </a:solidFill>
                <a:effectLst/>
                <a:latin typeface="Arial" panose="020B0604020202020204" pitchFamily="34" charset="0"/>
              </a:rPr>
              <a:t>Should '…answer three major questions asked by a teacher and/or by a student: </a:t>
            </a:r>
            <a:r>
              <a:rPr lang="en-US" sz="1800" b="0" i="0" dirty="0">
                <a:solidFill>
                  <a:srgbClr val="50535A"/>
                </a:solidFill>
                <a:effectLst/>
                <a:latin typeface="Arial" panose="020B0604020202020204" pitchFamily="34" charset="0"/>
              </a:rPr>
              <a:t>​</a:t>
            </a:r>
            <a:endParaRPr lang="en-US" b="0" i="0" dirty="0">
              <a:solidFill>
                <a:srgbClr val="50535A"/>
              </a:solidFill>
              <a:effectLst/>
              <a:latin typeface="Arial" panose="020B0604020202020204" pitchFamily="34" charset="0"/>
            </a:endParaRPr>
          </a:p>
          <a:p>
            <a:pPr algn="l" rtl="0" fontAlgn="base">
              <a:lnSpc>
                <a:spcPts val="1650"/>
              </a:lnSpc>
              <a:buFont typeface="Arial" panose="020B0604020202020204" pitchFamily="34" charset="0"/>
              <a:buNone/>
            </a:pPr>
            <a:endParaRPr lang="en-US" b="0" i="0" dirty="0">
              <a:solidFill>
                <a:srgbClr val="50535A"/>
              </a:solidFill>
              <a:effectLst/>
              <a:latin typeface="Arial" panose="020B0604020202020204" pitchFamily="34" charset="0"/>
            </a:endParaRPr>
          </a:p>
          <a:p>
            <a:pPr algn="l" rtl="0" fontAlgn="base">
              <a:lnSpc>
                <a:spcPts val="1875"/>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Where am I going? (What are the </a:t>
            </a:r>
            <a:r>
              <a:rPr lang="en-US" sz="1800" b="1" i="0" u="none" strike="noStrike" dirty="0">
                <a:solidFill>
                  <a:srgbClr val="000000"/>
                </a:solidFill>
                <a:effectLst/>
                <a:latin typeface="Arial" panose="020B0604020202020204" pitchFamily="34" charset="0"/>
              </a:rPr>
              <a:t>goals</a:t>
            </a:r>
            <a:r>
              <a:rPr lang="en-US" sz="1800" b="0" i="0" u="none" strike="noStrike" dirty="0">
                <a:solidFill>
                  <a:srgbClr val="000000"/>
                </a:solidFill>
                <a:effectLst/>
                <a:latin typeface="Arial" panose="020B0604020202020204" pitchFamily="34" charset="0"/>
              </a:rPr>
              <a:t>?), </a:t>
            </a:r>
            <a:r>
              <a:rPr lang="en-US" sz="1800" b="0" i="0" dirty="0">
                <a:solidFill>
                  <a:srgbClr val="50535A"/>
                </a:solidFill>
                <a:effectLst/>
                <a:latin typeface="Arial" panose="020B0604020202020204" pitchFamily="34" charset="0"/>
              </a:rPr>
              <a:t>​</a:t>
            </a:r>
            <a:endParaRPr lang="en-US" b="0" i="0" dirty="0">
              <a:solidFill>
                <a:srgbClr val="50535A"/>
              </a:solidFill>
              <a:effectLst/>
              <a:latin typeface="Arial" panose="020B0604020202020204" pitchFamily="34" charset="0"/>
            </a:endParaRPr>
          </a:p>
          <a:p>
            <a:pPr algn="l" rtl="0" fontAlgn="base">
              <a:lnSpc>
                <a:spcPts val="1875"/>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How am I going? (What </a:t>
            </a:r>
            <a:r>
              <a:rPr lang="en-US" sz="1800" b="1" i="0" u="none" strike="noStrike" dirty="0">
                <a:solidFill>
                  <a:srgbClr val="000000"/>
                </a:solidFill>
                <a:effectLst/>
                <a:latin typeface="Arial" panose="020B0604020202020204" pitchFamily="34" charset="0"/>
              </a:rPr>
              <a:t>progress</a:t>
            </a:r>
            <a:r>
              <a:rPr lang="en-US" sz="1800" b="0" i="0" u="none" strike="noStrike" dirty="0">
                <a:solidFill>
                  <a:srgbClr val="000000"/>
                </a:solidFill>
                <a:effectLst/>
                <a:latin typeface="Arial" panose="020B0604020202020204" pitchFamily="34" charset="0"/>
              </a:rPr>
              <a:t> is being made toward the goal?), </a:t>
            </a:r>
            <a:r>
              <a:rPr lang="en-US" sz="1800" b="0" i="0" dirty="0">
                <a:solidFill>
                  <a:srgbClr val="50535A"/>
                </a:solidFill>
                <a:effectLst/>
                <a:latin typeface="Arial" panose="020B0604020202020204" pitchFamily="34" charset="0"/>
              </a:rPr>
              <a:t>​</a:t>
            </a:r>
            <a:endParaRPr lang="en-US" b="0" i="0" dirty="0">
              <a:solidFill>
                <a:srgbClr val="50535A"/>
              </a:solidFill>
              <a:effectLst/>
              <a:latin typeface="Arial" panose="020B0604020202020204" pitchFamily="34" charset="0"/>
            </a:endParaRPr>
          </a:p>
          <a:p>
            <a:pPr algn="l" rtl="0" fontAlgn="base">
              <a:lnSpc>
                <a:spcPts val="135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Where to next? (What </a:t>
            </a:r>
            <a:r>
              <a:rPr lang="en-US" sz="1800" b="1" i="0" u="none" strike="noStrike" dirty="0">
                <a:solidFill>
                  <a:srgbClr val="000000"/>
                </a:solidFill>
                <a:effectLst/>
                <a:latin typeface="Arial" panose="020B0604020202020204" pitchFamily="34" charset="0"/>
              </a:rPr>
              <a:t>activities</a:t>
            </a:r>
            <a:r>
              <a:rPr lang="en-US" sz="1800" b="0" i="0" u="none" strike="noStrike" dirty="0">
                <a:solidFill>
                  <a:srgbClr val="000000"/>
                </a:solidFill>
                <a:effectLst/>
                <a:latin typeface="Arial" panose="020B0604020202020204" pitchFamily="34" charset="0"/>
              </a:rPr>
              <a:t> need to be undertaken to make better progress?)' (Hattie &amp; Timperley, 2007, p. 86) </a:t>
            </a:r>
            <a:r>
              <a:rPr lang="en-GB" sz="1800" b="0" i="0" dirty="0">
                <a:solidFill>
                  <a:srgbClr val="50535A"/>
                </a:solidFill>
                <a:effectLst/>
                <a:latin typeface="Arial" panose="020B0604020202020204" pitchFamily="34" charset="0"/>
              </a:rPr>
              <a:t>​</a:t>
            </a:r>
            <a:endParaRPr lang="en-GB" b="0" i="0" dirty="0">
              <a:solidFill>
                <a:srgbClr val="50535A"/>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38</a:t>
            </a:fld>
            <a:endParaRPr lang="en-GB" altLang="en-US" dirty="0"/>
          </a:p>
        </p:txBody>
      </p:sp>
    </p:spTree>
    <p:extLst>
      <p:ext uri="{BB962C8B-B14F-4D97-AF65-F5344CB8AC3E}">
        <p14:creationId xmlns:p14="http://schemas.microsoft.com/office/powerpoint/2010/main" val="4077978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i="1" dirty="0">
                <a:latin typeface="Effra"/>
              </a:rPr>
              <a:t>What is the first question an observer asks when starting the feedback conversation? </a:t>
            </a:r>
            <a:endParaRPr lang="en-US" dirty="0">
              <a:latin typeface="Effra"/>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GB" dirty="0"/>
          </a:p>
        </p:txBody>
      </p:sp>
      <p:sp>
        <p:nvSpPr>
          <p:cNvPr id="4" name="Slide Number Placeholder 3"/>
          <p:cNvSpPr>
            <a:spLocks noGrp="1"/>
          </p:cNvSpPr>
          <p:nvPr>
            <p:ph type="sldNum" sz="quarter" idx="5"/>
          </p:nvPr>
        </p:nvSpPr>
        <p:spPr/>
        <p:txBody>
          <a:bodyPr/>
          <a:lstStyle/>
          <a:p>
            <a:fld id="{8E23F961-3437-4D35-A018-E9F9E3B7408F}" type="slidenum">
              <a:rPr lang="en-GB" smtClean="0"/>
              <a:t>39</a:t>
            </a:fld>
            <a:endParaRPr lang="en-GB"/>
          </a:p>
        </p:txBody>
      </p:sp>
    </p:spTree>
    <p:extLst>
      <p:ext uri="{BB962C8B-B14F-4D97-AF65-F5344CB8AC3E}">
        <p14:creationId xmlns:p14="http://schemas.microsoft.com/office/powerpoint/2010/main" val="2264002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40</a:t>
            </a:fld>
            <a:endParaRPr lang="en-GB" altLang="en-US" dirty="0"/>
          </a:p>
        </p:txBody>
      </p:sp>
    </p:spTree>
    <p:extLst>
      <p:ext uri="{BB962C8B-B14F-4D97-AF65-F5344CB8AC3E}">
        <p14:creationId xmlns:p14="http://schemas.microsoft.com/office/powerpoint/2010/main" val="366520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https://sitesb.reading.ac.uk/ioe-mentoring/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a:t>
            </a:fld>
            <a:endParaRPr lang="en-GB" altLang="en-US"/>
          </a:p>
        </p:txBody>
      </p:sp>
    </p:spTree>
    <p:extLst>
      <p:ext uri="{BB962C8B-B14F-4D97-AF65-F5344CB8AC3E}">
        <p14:creationId xmlns:p14="http://schemas.microsoft.com/office/powerpoint/2010/main" val="2742140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Effra" panose="020B0603020203020204" pitchFamily="34" charset="0"/>
              </a:rPr>
              <a:t>An alternative starting point would be to ask: </a:t>
            </a:r>
            <a:r>
              <a:rPr lang="en-GB" i="1" dirty="0">
                <a:latin typeface="Effra" panose="020B0603020203020204" pitchFamily="34" charset="0"/>
              </a:rPr>
              <a:t>what did you want the pupils to learn? </a:t>
            </a:r>
            <a:endParaRPr lang="en-GB" dirty="0">
              <a:latin typeface="Effra" panose="020B0603020203020204" pitchFamily="34" charset="0"/>
            </a:endParaRPr>
          </a:p>
          <a:p>
            <a:endParaRPr lang="en-GB" dirty="0">
              <a:latin typeface="Effra" panose="020B0603020203020204" pitchFamily="34" charset="0"/>
            </a:endParaRPr>
          </a:p>
          <a:p>
            <a:r>
              <a:rPr lang="en-GB" dirty="0">
                <a:latin typeface="Effra" panose="020B0603020203020204" pitchFamily="34" charset="0"/>
              </a:rPr>
              <a:t>The pivotal nature of developmental feedback recurs in the literature and research around mentoring (Hobson, Ashby, </a:t>
            </a:r>
            <a:r>
              <a:rPr lang="en-GB" dirty="0" err="1">
                <a:latin typeface="Effra" panose="020B0603020203020204" pitchFamily="34" charset="0"/>
              </a:rPr>
              <a:t>Malderez</a:t>
            </a:r>
            <a:r>
              <a:rPr lang="en-GB" dirty="0">
                <a:latin typeface="Effra" panose="020B0603020203020204" pitchFamily="34" charset="0"/>
              </a:rPr>
              <a:t>, &amp; Tomlinson, 2009; Hudson &amp; Hudson, 2014; Mercado &amp; Mann, 2015).  Mentors who focus solely on what needs to be improved (which is likely to be a lot at the beginning of anyone’s professional career) are in danger of ‘</a:t>
            </a:r>
            <a:r>
              <a:rPr lang="en-GB" dirty="0" err="1">
                <a:latin typeface="Effra" panose="020B0603020203020204" pitchFamily="34" charset="0"/>
              </a:rPr>
              <a:t>Judgementoring</a:t>
            </a:r>
            <a:r>
              <a:rPr lang="en-GB" dirty="0">
                <a:latin typeface="Effra" panose="020B0603020203020204" pitchFamily="34" charset="0"/>
              </a:rPr>
              <a:t>’ (Hobson &amp; </a:t>
            </a:r>
            <a:r>
              <a:rPr lang="en-GB" dirty="0" err="1">
                <a:latin typeface="Effra" panose="020B0603020203020204" pitchFamily="34" charset="0"/>
              </a:rPr>
              <a:t>Malderez</a:t>
            </a:r>
            <a:r>
              <a:rPr lang="en-GB" dirty="0">
                <a:latin typeface="Effra" panose="020B0603020203020204" pitchFamily="34" charset="0"/>
              </a:rPr>
              <a:t>, 2013), which can be a highly negative experience for a trainee.   </a:t>
            </a:r>
          </a:p>
          <a:p>
            <a:endParaRPr lang="en-GB" dirty="0">
              <a:latin typeface="Effra" panose="020B0603020203020204" pitchFamily="34" charset="0"/>
            </a:endParaRPr>
          </a:p>
          <a:p>
            <a:r>
              <a:rPr lang="en-GB" dirty="0">
                <a:latin typeface="Effra" panose="020B0603020203020204" pitchFamily="34" charset="0"/>
              </a:rPr>
              <a:t>There are a number of ways in which you can structure the feedback conversation that should be of benefit to your trainee and lessen any awkwardness you might feel in taking on the role of arbiter of teaching quality.  First, try to avoid beginning the conversation with an emotional response (either yours or theirs!).  It is common for those giving feedback to begin by asking ‘How do you think/feel it went?’ (</a:t>
            </a:r>
            <a:r>
              <a:rPr lang="en-GB" dirty="0" err="1">
                <a:latin typeface="Effra" panose="020B0603020203020204" pitchFamily="34" charset="0"/>
              </a:rPr>
              <a:t>Iyer</a:t>
            </a:r>
            <a:r>
              <a:rPr lang="en-GB" dirty="0">
                <a:latin typeface="Effra" panose="020B0603020203020204" pitchFamily="34" charset="0"/>
              </a:rPr>
              <a:t>-O'Sullivan, 2015); whilst starting this question is less immediately judgemental or evaluative than ‘I thought that lesson was good/great/messy etc.’ and is intended to provoke reflection in the trainee, it can lead to quite limited responses.  Trainees may fall back on saying something like: ‘Well, it was ok’ and then begin to list all of the elements of the lesson they felt were ‘wrong’ or things that they didn’t do very well.  A better starting point would be to move away from a generic ‘what went well’ question, to a more focused ‘What did you want the pupils to learn?’  </a:t>
            </a:r>
          </a:p>
          <a:p>
            <a:endParaRPr lang="en-GB" dirty="0">
              <a:latin typeface="Effra" panose="020B0603020203020204" pitchFamily="34" charset="0"/>
            </a:endParaRPr>
          </a:p>
          <a:p>
            <a:r>
              <a:rPr lang="en-GB" dirty="0">
                <a:latin typeface="Effra" panose="020B0603020203020204" pitchFamily="34" charset="0"/>
              </a:rPr>
              <a:t>Immediately, this question will mean that your trainee’s reflection focuses on the learning of the pupils, rather than their own performance.  This has two benefits: it means that they are less likely to fall into a cycle of self-flagellation by criticising their own capabilities and it will open up a deeper conversation about the strategies and decisions that took place in the lesson and their impact on pupils’ learning.  Your following discussion is therefore less likely to feel judgemental, as you are both critiquing the dynamic interaction between learning activities and pupils’ engagement and reaction to them.   </a:t>
            </a:r>
          </a:p>
          <a:p>
            <a:endParaRPr lang="en-GB" dirty="0">
              <a:latin typeface="Effra" panose="020B0603020203020204" pitchFamily="34" charset="0"/>
            </a:endParaRPr>
          </a:p>
          <a:p>
            <a:r>
              <a:rPr lang="en-GB" dirty="0">
                <a:latin typeface="Effra" panose="020B0603020203020204" pitchFamily="34" charset="0"/>
              </a:rPr>
              <a:t>Should you find yourself in the position of a mismatch of praise (either you feel you are not providing enough/the right kind or your trainee not ‘hearing’ it) then you could try recording your conversations and playing them back. Criticism that ‘hurts’ is likely to be that which is most judgemental: this kind of evaluative language appraises the person, rather than their performance (Martin &amp; White, 2005) . </a:t>
            </a:r>
          </a:p>
          <a:p>
            <a:endParaRPr lang="en-GB" dirty="0">
              <a:latin typeface="Effra" panose="020B0603020203020204" pitchFamily="34" charset="0"/>
            </a:endParaRPr>
          </a:p>
          <a:p>
            <a:r>
              <a:rPr lang="en-GB" dirty="0">
                <a:latin typeface="Effra" panose="020B0603020203020204" pitchFamily="34" charset="0"/>
              </a:rPr>
              <a:t>Updated feedback form offers a structured procedure to follow. </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41</a:t>
            </a:fld>
            <a:endParaRPr lang="en-GB" altLang="en-US" dirty="0"/>
          </a:p>
        </p:txBody>
      </p:sp>
    </p:spTree>
    <p:extLst>
      <p:ext uri="{BB962C8B-B14F-4D97-AF65-F5344CB8AC3E}">
        <p14:creationId xmlns:p14="http://schemas.microsoft.com/office/powerpoint/2010/main" val="13179029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i="1" dirty="0"/>
              <a:t>GTT4: present content, activities and interactions that activate their students’ thinking</a:t>
            </a:r>
          </a:p>
          <a:p>
            <a:pPr marL="0" indent="0">
              <a:buNone/>
            </a:pPr>
            <a:r>
              <a:rPr lang="en-GB" dirty="0"/>
              <a:t>Part of reflective cycle, not dissimilar to the Impact Cycle from </a:t>
            </a:r>
            <a:r>
              <a:rPr lang="en-GB" i="1" dirty="0"/>
              <a:t>Instructional Coaching</a:t>
            </a:r>
            <a:r>
              <a:rPr lang="en-GB" i="0" dirty="0"/>
              <a:t> (Knight, 2022): IDENTIFY, LEARN, IMPROVE</a:t>
            </a:r>
            <a:endParaRPr lang="en-GB" dirty="0"/>
          </a:p>
          <a:p>
            <a:r>
              <a:rPr lang="en-GB" dirty="0"/>
              <a:t>See also: REVIEW module in </a:t>
            </a:r>
            <a:r>
              <a:rPr lang="en-GB" dirty="0" err="1"/>
              <a:t>MoG</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42</a:t>
            </a:fld>
            <a:endParaRPr lang="en-GB" altLang="en-US" dirty="0"/>
          </a:p>
        </p:txBody>
      </p:sp>
    </p:spTree>
    <p:extLst>
      <p:ext uri="{BB962C8B-B14F-4D97-AF65-F5344CB8AC3E}">
        <p14:creationId xmlns:p14="http://schemas.microsoft.com/office/powerpoint/2010/main" val="35692600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43</a:t>
            </a:fld>
            <a:endParaRPr lang="en-GB" altLang="en-US" dirty="0"/>
          </a:p>
        </p:txBody>
      </p:sp>
    </p:spTree>
    <p:extLst>
      <p:ext uri="{BB962C8B-B14F-4D97-AF65-F5344CB8AC3E}">
        <p14:creationId xmlns:p14="http://schemas.microsoft.com/office/powerpoint/2010/main" val="25064693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i="1" dirty="0"/>
              <a:t>GTT1: understand the content they are teaching and how it is learnt</a:t>
            </a:r>
            <a:endParaRPr lang="en-GB" dirty="0"/>
          </a:p>
          <a:p>
            <a:r>
              <a:rPr lang="en-GB" dirty="0"/>
              <a:t>Trainees can struggle to see the direct connection between assessment and planning at first. </a:t>
            </a:r>
          </a:p>
          <a:p>
            <a:r>
              <a:rPr lang="en-GB" sz="1200" i="1" dirty="0"/>
              <a:t>GTT3: manage the classroom to maximise the opportunities to learn</a:t>
            </a:r>
          </a:p>
          <a:p>
            <a:endParaRPr lang="en-GB" dirty="0">
              <a:latin typeface="Effra"/>
            </a:endParaRPr>
          </a:p>
          <a:p>
            <a:r>
              <a:rPr lang="en-GB" dirty="0">
                <a:latin typeface="Effra"/>
              </a:rPr>
              <a:t>Target setting – see 3.2 training video </a:t>
            </a:r>
          </a:p>
          <a:p>
            <a:pPr marL="742950" lvl="1" indent="-285750">
              <a:spcBef>
                <a:spcPts val="0"/>
              </a:spcBef>
              <a:spcAft>
                <a:spcPts val="0"/>
              </a:spcAft>
              <a:buFont typeface="Arial"/>
              <a:buChar char="•"/>
            </a:pPr>
            <a:endParaRPr lang="en-GB" dirty="0">
              <a:latin typeface="Effra"/>
            </a:endParaRPr>
          </a:p>
          <a:p>
            <a:pPr marL="742950" lvl="1" indent="-285750">
              <a:spcBef>
                <a:spcPts val="0"/>
              </a:spcBef>
              <a:spcAft>
                <a:spcPts val="0"/>
              </a:spcAft>
              <a:buFont typeface="Arial"/>
              <a:buChar char="•"/>
            </a:pPr>
            <a:r>
              <a:rPr lang="en-GB" dirty="0">
                <a:latin typeface="Effra"/>
              </a:rPr>
              <a:t>Have they had their joint mentor meetings?  What were key priorities for your RPT?  Put one in the chat – how will you address this/build into their training? </a:t>
            </a:r>
            <a:endParaRPr lang="en-US" dirty="0">
              <a:latin typeface="Effra"/>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44</a:t>
            </a:fld>
            <a:endParaRPr lang="en-GB" altLang="en-US" dirty="0"/>
          </a:p>
        </p:txBody>
      </p:sp>
    </p:spTree>
    <p:extLst>
      <p:ext uri="{BB962C8B-B14F-4D97-AF65-F5344CB8AC3E}">
        <p14:creationId xmlns:p14="http://schemas.microsoft.com/office/powerpoint/2010/main" val="2655236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Put links into the chat:</a:t>
            </a:r>
          </a:p>
          <a:p>
            <a:pPr defTabSz="921990">
              <a:defRPr/>
            </a:pPr>
            <a:r>
              <a:rPr lang="en-GB" dirty="0"/>
              <a:t>School B New Mentor training confirmation form: https://forms.office.com/e/tiJ6M1pz2N (2mins)  </a:t>
            </a:r>
          </a:p>
          <a:p>
            <a:pPr defTabSz="921990">
              <a:defRPr/>
            </a:pPr>
            <a:r>
              <a:rPr lang="en-GB" dirty="0"/>
              <a:t>Mentor Audit: </a:t>
            </a:r>
            <a:r>
              <a:rPr lang="en-GB" dirty="0">
                <a:hlinkClick r:id="rId3"/>
              </a:rPr>
              <a:t>https://forms.office.com/e/VinZ69MgVR</a:t>
            </a:r>
            <a:r>
              <a:rPr lang="en-GB" dirty="0"/>
              <a:t> Please take some time to complete the audit (approx.15mins)</a:t>
            </a:r>
            <a:endParaRPr lang="en-GB" dirty="0">
              <a:solidFill>
                <a:schemeClr val="tx2"/>
              </a:solidFill>
              <a:latin typeface="+mn-lt"/>
            </a:endParaRPr>
          </a:p>
          <a:p>
            <a:pPr defTabSz="921990">
              <a:defRPr/>
            </a:pPr>
            <a:r>
              <a:rPr lang="en-GB" dirty="0"/>
              <a:t>Mentor Hub: https://sitesb.reading.ac.uk/ioe-mentoring/sample-page/pgce-secondary/ </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45</a:t>
            </a:fld>
            <a:endParaRPr lang="en-GB" altLang="en-US" dirty="0"/>
          </a:p>
        </p:txBody>
      </p:sp>
    </p:spTree>
    <p:extLst>
      <p:ext uri="{BB962C8B-B14F-4D97-AF65-F5344CB8AC3E}">
        <p14:creationId xmlns:p14="http://schemas.microsoft.com/office/powerpoint/2010/main" val="1881154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5</a:t>
            </a:fld>
            <a:endParaRPr lang="en-GB" altLang="en-US" dirty="0"/>
          </a:p>
        </p:txBody>
      </p:sp>
    </p:spTree>
    <p:extLst>
      <p:ext uri="{BB962C8B-B14F-4D97-AF65-F5344CB8AC3E}">
        <p14:creationId xmlns:p14="http://schemas.microsoft.com/office/powerpoint/2010/main" val="2356789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Designed to map against the RPT curriculum &amp; therefore development. </a:t>
            </a:r>
          </a:p>
          <a:p>
            <a:endParaRPr lang="en-GB" dirty="0"/>
          </a:p>
          <a:p>
            <a:pPr defTabSz="921990"/>
            <a:r>
              <a:rPr lang="en-GB" dirty="0">
                <a:latin typeface="Calibri" panose="020F0502020204030204" pitchFamily="34" charset="0"/>
                <a:ea typeface="Times New Roman" panose="02020603050405020304" pitchFamily="18" charset="0"/>
                <a:cs typeface="Arial" panose="020B0604020202020204" pitchFamily="34" charset="0"/>
              </a:rPr>
              <a:t>Successful completion of the Mentor Curriculum modules results in Certification of Mentoring, in recognition of </a:t>
            </a:r>
            <a:r>
              <a:rPr lang="en-GB" dirty="0" err="1">
                <a:latin typeface="Calibri" panose="020F0502020204030204" pitchFamily="34" charset="0"/>
                <a:ea typeface="Times New Roman" panose="02020603050405020304" pitchFamily="18" charset="0"/>
                <a:cs typeface="Arial" panose="020B0604020202020204" pitchFamily="34" charset="0"/>
              </a:rPr>
              <a:t>RPMs’</a:t>
            </a:r>
            <a:r>
              <a:rPr lang="en-GB" dirty="0">
                <a:latin typeface="Calibri" panose="020F0502020204030204" pitchFamily="34" charset="0"/>
                <a:ea typeface="Times New Roman" panose="02020603050405020304" pitchFamily="18" charset="0"/>
                <a:cs typeface="Arial" panose="020B0604020202020204" pitchFamily="34" charset="0"/>
              </a:rPr>
              <a:t> efforts and their ongoing professional development. </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6</a:t>
            </a:fld>
            <a:endParaRPr lang="en-GB" altLang="en-US" dirty="0"/>
          </a:p>
        </p:txBody>
      </p:sp>
    </p:spTree>
    <p:extLst>
      <p:ext uri="{BB962C8B-B14F-4D97-AF65-F5344CB8AC3E}">
        <p14:creationId xmlns:p14="http://schemas.microsoft.com/office/powerpoint/2010/main" val="542077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you can access all previous training materials, if you would like to, on the Mentor Hub and that your school will be able to claim funding for your time at the end of the academic year.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7</a:t>
            </a:fld>
            <a:endParaRPr lang="en-GB" altLang="en-US" dirty="0"/>
          </a:p>
        </p:txBody>
      </p:sp>
    </p:spTree>
    <p:extLst>
      <p:ext uri="{BB962C8B-B14F-4D97-AF65-F5344CB8AC3E}">
        <p14:creationId xmlns:p14="http://schemas.microsoft.com/office/powerpoint/2010/main" val="1500018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Completion of this training, including the mentor reflection, will result in </a:t>
            </a:r>
            <a:r>
              <a:rPr lang="en-GB" dirty="0" err="1"/>
              <a:t>UoR</a:t>
            </a:r>
            <a:r>
              <a:rPr lang="en-GB" dirty="0"/>
              <a:t> mentor certification.  </a:t>
            </a:r>
          </a:p>
          <a:p>
            <a:r>
              <a:rPr lang="en-GB" dirty="0"/>
              <a:t>Any questions at this point about mentor training?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8</a:t>
            </a:fld>
            <a:endParaRPr lang="en-GB" altLang="en-US" dirty="0"/>
          </a:p>
        </p:txBody>
      </p:sp>
    </p:spTree>
    <p:extLst>
      <p:ext uri="{BB962C8B-B14F-4D97-AF65-F5344CB8AC3E}">
        <p14:creationId xmlns:p14="http://schemas.microsoft.com/office/powerpoint/2010/main" val="3025777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Our partnership covers a wide area across Berkshire, Hampshire, Oxfordshire and Buckinghamshire. We are supported through our 10 Lead Partners and their school alliances. You may be receiving either a university-recruit or a Lead Partner-recruit but it doesn’t make any difference to the curriculum or assessment.</a:t>
            </a:r>
          </a:p>
          <a:p>
            <a:endParaRPr lang="en-GB" dirty="0"/>
          </a:p>
          <a:p>
            <a:r>
              <a:rPr lang="en-GB" dirty="0"/>
              <a:t>Now it is important to emphasise that everything I say today can be found in three documents. The most important one for any process information (e.g. timetables, assessment) is in the Manual of Guidance. Any information about what the RPTs are learning at university, and which they should therefore be discussing and implementing in schools, can be found in the PS Guide and the relevant Subject Guide.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All of this is stored in a Key Documents folder that we have shared with </a:t>
            </a:r>
            <a:r>
              <a:rPr lang="en-GB" dirty="0" err="1"/>
              <a:t>ITTCos</a:t>
            </a:r>
            <a:r>
              <a:rPr lang="en-GB" dirty="0"/>
              <a:t> and in the Mentor Hub. Of particular note to you is the section on mentor support which includes our mentor conversation guides, our Intent to Impact statements, and our training videos.</a:t>
            </a:r>
          </a:p>
          <a:p>
            <a:endParaRPr lang="en-GB" dirty="0"/>
          </a:p>
        </p:txBody>
      </p:sp>
      <p:sp>
        <p:nvSpPr>
          <p:cNvPr id="4" name="Slide Number Placeholder 3"/>
          <p:cNvSpPr>
            <a:spLocks noGrp="1"/>
          </p:cNvSpPr>
          <p:nvPr>
            <p:ph type="sldNum" sz="quarter" idx="5"/>
          </p:nvPr>
        </p:nvSpPr>
        <p:spPr/>
        <p:txBody>
          <a:bodyPr/>
          <a:lstStyle/>
          <a:p>
            <a:fld id="{4A506D2C-EA62-4C3F-993F-82E3A0748519}" type="slidenum">
              <a:rPr lang="en-GB" smtClean="0"/>
              <a:t>10</a:t>
            </a:fld>
            <a:endParaRPr lang="en-GB"/>
          </a:p>
        </p:txBody>
      </p:sp>
    </p:spTree>
    <p:extLst>
      <p:ext uri="{BB962C8B-B14F-4D97-AF65-F5344CB8AC3E}">
        <p14:creationId xmlns:p14="http://schemas.microsoft.com/office/powerpoint/2010/main" val="49891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
        <p:nvSpPr>
          <p:cNvPr id="5" name="Slide Number Placeholder 4"/>
          <p:cNvSpPr>
            <a:spLocks noGrp="1"/>
          </p:cNvSpPr>
          <p:nvPr>
            <p:ph type="sldNum" sz="quarter" idx="10"/>
          </p:nvPr>
        </p:nvSpPr>
        <p:spPr>
          <a:xfrm>
            <a:off x="10704702" y="6345352"/>
            <a:ext cx="901700" cy="252000"/>
          </a:xfrm>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hasCustomPrompt="1"/>
          </p:nvPr>
        </p:nvSpPr>
        <p:spPr>
          <a:xfrm>
            <a:off x="566400" y="2322040"/>
            <a:ext cx="5184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6108436" y="2322040"/>
            <a:ext cx="5184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5090379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1846638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accent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32817063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8400256" y="2214000"/>
            <a:ext cx="3456384"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605677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8400256" y="2214000"/>
            <a:ext cx="3456384"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4465384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accent1"/>
                </a:solidFill>
              </a:defRPr>
            </a:lvl1pPr>
          </a:lstStyle>
          <a:p>
            <a:r>
              <a:rPr lang="en-US" dirty="0"/>
              <a:t>Click to add title</a:t>
            </a:r>
            <a:endParaRPr lang="en-GB" dirty="0"/>
          </a:p>
        </p:txBody>
      </p:sp>
      <p:sp>
        <p:nvSpPr>
          <p:cNvPr id="7" name="Content Placeholder 5"/>
          <p:cNvSpPr>
            <a:spLocks noGrp="1"/>
          </p:cNvSpPr>
          <p:nvPr>
            <p:ph sz="quarter" idx="12" hasCustomPrompt="1"/>
          </p:nvPr>
        </p:nvSpPr>
        <p:spPr>
          <a:xfrm>
            <a:off x="8400256" y="2214000"/>
            <a:ext cx="3456384" cy="4383352"/>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71692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40373119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p:cNvSpPr>
            <a:spLocks noGrp="1"/>
          </p:cNvSpPr>
          <p:nvPr>
            <p:ph type="body" sz="quarter" idx="11"/>
          </p:nvPr>
        </p:nvSpPr>
        <p:spPr>
          <a:xfrm>
            <a:off x="1007534" y="6021389"/>
            <a:ext cx="3168253" cy="498475"/>
          </a:xfrm>
        </p:spPr>
        <p:txBody>
          <a:bodyPr/>
          <a:lstStyle>
            <a:lvl1pPr marL="0" indent="0">
              <a:buNone/>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13"/>
          <p:cNvSpPr>
            <a:spLocks noGrp="1" noChangeArrowheads="1"/>
          </p:cNvSpPr>
          <p:nvPr>
            <p:ph type="sldNum" sz="quarter" idx="12"/>
          </p:nvPr>
        </p:nvSpPr>
        <p:spPr>
          <a:ln/>
        </p:spPr>
        <p:txBody>
          <a:bodyPr/>
          <a:lstStyle>
            <a:lvl1pPr>
              <a:defRPr/>
            </a:lvl1pPr>
          </a:lstStyle>
          <a:p>
            <a:pPr>
              <a:defRPr/>
            </a:pPr>
            <a:fld id="{65F16F53-7CE2-498D-B8D8-85018BC54B97}" type="slidenum">
              <a:rPr lang="en-US" altLang="en-US"/>
              <a:pPr>
                <a:defRPr/>
              </a:pPr>
              <a:t>‹#›</a:t>
            </a:fld>
            <a:endParaRPr lang="en-US" altLang="en-US"/>
          </a:p>
        </p:txBody>
      </p:sp>
    </p:spTree>
    <p:extLst>
      <p:ext uri="{BB962C8B-B14F-4D97-AF65-F5344CB8AC3E}">
        <p14:creationId xmlns:p14="http://schemas.microsoft.com/office/powerpoint/2010/main" val="134946474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rgbClr val="FDE6A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
        <p:nvSpPr>
          <p:cNvPr id="6" name="Content Placeholder 2"/>
          <p:cNvSpPr>
            <a:spLocks noGrp="1"/>
          </p:cNvSpPr>
          <p:nvPr>
            <p:ph idx="11" hasCustomPrompt="1"/>
          </p:nvPr>
        </p:nvSpPr>
        <p:spPr>
          <a:xfrm>
            <a:off x="566400" y="2322040"/>
            <a:ext cx="5184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6108436" y="2322040"/>
            <a:ext cx="5184000" cy="3951304"/>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Rectangle 13"/>
          <p:cNvSpPr>
            <a:spLocks noGrp="1" noChangeArrowheads="1"/>
          </p:cNvSpPr>
          <p:nvPr>
            <p:ph type="sldNum" sz="quarter" idx="4"/>
          </p:nvPr>
        </p:nvSpPr>
        <p:spPr bwMode="auto">
          <a:xfrm>
            <a:off x="10704702"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2"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88907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6400" y="2322040"/>
            <a:ext cx="11040000" cy="3960000"/>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10704702" y="6345352"/>
            <a:ext cx="901700" cy="252000"/>
          </a:xfrm>
        </p:spPr>
        <p:txBody>
          <a:bodyPr/>
          <a:lstStyle>
            <a:lvl1pPr>
              <a:defRPr/>
            </a:lvl1pPr>
          </a:lstStyle>
          <a:p>
            <a:fld id="{DCF6A46F-80AB-49F3-8C7E-9717ED945456}" type="slidenum">
              <a:rPr lang="en-GB" altLang="en-US"/>
              <a:pPr/>
              <a:t>‹#›</a:t>
            </a:fld>
            <a:endParaRPr lang="en-GB" altLang="en-US"/>
          </a:p>
        </p:txBody>
      </p:sp>
      <p:sp>
        <p:nvSpPr>
          <p:cNvPr id="5"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Tree>
    <p:extLst>
      <p:ext uri="{BB962C8B-B14F-4D97-AF65-F5344CB8AC3E}">
        <p14:creationId xmlns:p14="http://schemas.microsoft.com/office/powerpoint/2010/main" val="96310441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DE6AB"/>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66400" y="1340768"/>
            <a:ext cx="11040000" cy="828000"/>
          </a:xfrm>
        </p:spPr>
        <p:txBody>
          <a:bodyPr/>
          <a:lstStyle>
            <a:lvl1pPr>
              <a:defRPr cap="none"/>
            </a:lvl1pPr>
          </a:lstStyle>
          <a:p>
            <a:r>
              <a:rPr lang="en-US" dirty="0"/>
              <a:t>Click to add title</a:t>
            </a:r>
            <a:endParaRPr lang="en-GB" dirty="0"/>
          </a:p>
        </p:txBody>
      </p:sp>
      <p:sp>
        <p:nvSpPr>
          <p:cNvPr id="8" name="Rectangle 13"/>
          <p:cNvSpPr>
            <a:spLocks noGrp="1" noChangeArrowheads="1"/>
          </p:cNvSpPr>
          <p:nvPr>
            <p:ph type="sldNum" sz="quarter" idx="4"/>
          </p:nvPr>
        </p:nvSpPr>
        <p:spPr bwMode="auto">
          <a:xfrm>
            <a:off x="10704702" y="6343280"/>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0"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1" hasCustomPrompt="1"/>
          </p:nvPr>
        </p:nvSpPr>
        <p:spPr>
          <a:xfrm>
            <a:off x="566400" y="2319968"/>
            <a:ext cx="11040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4707940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Title Slide (Grey)">
    <p:bg>
      <p:bgPr>
        <a:solidFill>
          <a:srgbClr val="FDE6AB"/>
        </a:solidFill>
        <a:effectLst/>
      </p:bgPr>
    </p:bg>
    <p:spTree>
      <p:nvGrpSpPr>
        <p:cNvPr id="1" name=""/>
        <p:cNvGrpSpPr/>
        <p:nvPr/>
      </p:nvGrpSpPr>
      <p:grpSpPr>
        <a:xfrm>
          <a:off x="0" y="0"/>
          <a:ext cx="0" cy="0"/>
          <a:chOff x="0" y="0"/>
          <a:chExt cx="0" cy="0"/>
        </a:xfrm>
      </p:grpSpPr>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ysClr val="windowText" lastClr="000000"/>
                </a:solidFill>
              </a:defRPr>
            </a:lvl1pPr>
          </a:lstStyle>
          <a:p>
            <a:pPr lvl="0"/>
            <a:r>
              <a:rPr lang="en-US" dirty="0"/>
              <a:t>Click to add title</a:t>
            </a:r>
            <a:endParaRPr lang="en-GB" altLang="en-US" noProof="0" dirty="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ysClr val="windowText" lastClr="000000"/>
                </a:solidFill>
              </a:defRPr>
            </a:lvl1pPr>
          </a:lstStyle>
          <a:p>
            <a:pPr lvl="0"/>
            <a:r>
              <a:rPr lang="en-US" altLang="en-US" noProof="0" dirty="0"/>
              <a:t>Click to add subtitle</a:t>
            </a:r>
            <a:endParaRPr lang="en-GB" altLang="en-US" noProof="0" dirty="0"/>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tx2"/>
                </a:solidFill>
                <a:latin typeface="Arial" panose="020B0604020202020204" pitchFamily="34" charset="0"/>
                <a:cs typeface="Arial" panose="020B0604020202020204" pitchFamily="34" charset="0"/>
              </a:defRPr>
            </a:lvl1pPr>
          </a:lstStyle>
          <a:p>
            <a:r>
              <a:rPr lang="en-GB" dirty="0"/>
              <a:t>Wednesday, 11 June 2014</a:t>
            </a:r>
          </a:p>
        </p:txBody>
      </p:sp>
      <p:pic>
        <p:nvPicPr>
          <p:cNvPr id="15" name="Picture 4" descr="Background image of spiralling trails of light." title="Swirling light"/>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5" y="3"/>
            <a:ext cx="2442972" cy="805551"/>
          </a:xfrm>
          <a:solidFill>
            <a:srgbClr val="FDE6AB"/>
          </a:solidFill>
        </p:spPr>
        <p:txBody>
          <a:bodyPr wrap="square" lIns="72000" tIns="396000" rIns="72000" bIns="36000">
            <a:spAutoFit/>
          </a:bodyPr>
          <a:lstStyle>
            <a:lvl1pPr marL="0" indent="0">
              <a:buNone/>
              <a:defRPr sz="1200">
                <a:solidFill>
                  <a:sysClr val="windowText" lastClr="000000"/>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Copyright University of Reading</a:t>
            </a:r>
          </a:p>
        </p:txBody>
      </p:sp>
      <p:sp>
        <p:nvSpPr>
          <p:cNvPr id="19"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21" name="Picture 53" descr="Device-black"/>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271880"/>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rgbClr val="FDE6AB"/>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566400" y="476672"/>
            <a:ext cx="11040000" cy="5904656"/>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1644977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1_Image and subtitle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335360" y="5785870"/>
            <a:ext cx="11521280" cy="955498"/>
          </a:xfrm>
        </p:spPr>
        <p:txBody>
          <a:bodyPr wrap="square" anchor="t" anchorCtr="0"/>
          <a:lstStyle>
            <a:lvl1pPr>
              <a:lnSpc>
                <a:spcPct val="80000"/>
              </a:lnSpc>
              <a:defRPr sz="3600" cap="none">
                <a:solidFill>
                  <a:schemeClr val="tx2"/>
                </a:solidFill>
              </a:defRPr>
            </a:lvl1pPr>
          </a:lstStyle>
          <a:p>
            <a:r>
              <a:rPr lang="en-US" dirty="0"/>
              <a:t>Click to add title</a:t>
            </a:r>
            <a:endParaRPr lang="en-GB" dirty="0"/>
          </a:p>
        </p:txBody>
      </p:sp>
    </p:spTree>
    <p:extLst>
      <p:ext uri="{BB962C8B-B14F-4D97-AF65-F5344CB8AC3E}">
        <p14:creationId xmlns:p14="http://schemas.microsoft.com/office/powerpoint/2010/main" val="113862558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1_Image and sidebar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2" y="0"/>
            <a:ext cx="8127692" cy="6877404"/>
          </a:xfrm>
          <a:solidFill>
            <a:schemeClr val="bg1"/>
          </a:solidFill>
          <a:ln>
            <a:noFill/>
          </a:ln>
        </p:spPr>
        <p:txBody>
          <a:bodyPr/>
          <a:lstStyle>
            <a:lvl1pPr>
              <a:buClrTx/>
              <a:defRPr/>
            </a:lvl1pPr>
          </a:lstStyle>
          <a:p>
            <a:r>
              <a:rPr lang="en-US"/>
              <a:t>Click icon to add picture</a:t>
            </a:r>
            <a:endParaRPr lang="en-GB" dirty="0"/>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tx2"/>
                </a:solidFill>
              </a:defRPr>
            </a:lvl1pPr>
          </a:lstStyle>
          <a:p>
            <a:r>
              <a:rPr lang="en-US" dirty="0"/>
              <a:t>Click to add title</a:t>
            </a:r>
            <a:endParaRPr lang="en-GB" dirty="0"/>
          </a:p>
        </p:txBody>
      </p:sp>
      <p:sp>
        <p:nvSpPr>
          <p:cNvPr id="7" name="Content Placeholder 2"/>
          <p:cNvSpPr>
            <a:spLocks noGrp="1"/>
          </p:cNvSpPr>
          <p:nvPr>
            <p:ph idx="12" hasCustomPrompt="1"/>
          </p:nvPr>
        </p:nvSpPr>
        <p:spPr>
          <a:xfrm>
            <a:off x="8400256" y="2214000"/>
            <a:ext cx="3456384" cy="4383352"/>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5898473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bg>
      <p:bgPr>
        <a:solidFill>
          <a:srgbClr val="FDE6AB"/>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tx2"/>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170475225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dirty="0"/>
              <a:t>Click to add title</a:t>
            </a:r>
            <a:endParaRPr lang="en-GB" dirty="0"/>
          </a:p>
        </p:txBody>
      </p:sp>
      <p:sp>
        <p:nvSpPr>
          <p:cNvPr id="3" name="Content Placeholder 2"/>
          <p:cNvSpPr>
            <a:spLocks noGrp="1"/>
          </p:cNvSpPr>
          <p:nvPr>
            <p:ph idx="1" hasCustomPrompt="1"/>
          </p:nvPr>
        </p:nvSpPr>
        <p:spPr>
          <a:xfrm>
            <a:off x="566400" y="2322040"/>
            <a:ext cx="11040000"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10704702" y="6345352"/>
            <a:ext cx="901700" cy="252000"/>
          </a:xfrm>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9"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24985055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dirty="0"/>
              <a:t>Click to add title</a:t>
            </a:r>
            <a:endParaRPr lang="en-GB" dirty="0"/>
          </a:p>
        </p:txBody>
      </p:sp>
      <p:sp>
        <p:nvSpPr>
          <p:cNvPr id="5" name="Slide Number Placeholder 4"/>
          <p:cNvSpPr>
            <a:spLocks noGrp="1"/>
          </p:cNvSpPr>
          <p:nvPr>
            <p:ph type="sldNum" sz="quarter" idx="10"/>
          </p:nvPr>
        </p:nvSpPr>
        <p:spPr>
          <a:xfrm>
            <a:off x="10704702" y="6345352"/>
            <a:ext cx="901700" cy="252000"/>
          </a:xfrm>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9" name="Content Placeholder 2"/>
          <p:cNvSpPr>
            <a:spLocks noGrp="1"/>
          </p:cNvSpPr>
          <p:nvPr>
            <p:ph idx="11" hasCustomPrompt="1"/>
          </p:nvPr>
        </p:nvSpPr>
        <p:spPr>
          <a:xfrm>
            <a:off x="566400"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2" hasCustomPrompt="1"/>
          </p:nvPr>
        </p:nvSpPr>
        <p:spPr>
          <a:xfrm>
            <a:off x="6108436"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164484830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p:nvSpPr>
        <p:spPr bwMode="hidden">
          <a:xfrm>
            <a:off x="0" y="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sz="2000"/>
          </a:p>
        </p:txBody>
      </p:sp>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chemeClr val="bg1"/>
                </a:solidFill>
              </a:defRPr>
            </a:lvl1pPr>
          </a:lstStyle>
          <a:p>
            <a:pPr lvl="0"/>
            <a:r>
              <a:rPr lang="en-US" altLang="en-US" noProof="0" dirty="0"/>
              <a:t>Click to add subtitle</a:t>
            </a:r>
            <a:endParaRPr lang="en-GB" altLang="en-US" noProof="0" dirty="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dirty="0"/>
              <a:t>Wednesday, 11 June 2014</a:t>
            </a:r>
          </a:p>
        </p:txBody>
      </p:sp>
      <p:pic>
        <p:nvPicPr>
          <p:cNvPr id="32" name="Picture 55" descr="White version of the University of Reading's logo." title="University of Reading logo"/>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pic>
        <p:nvPicPr>
          <p:cNvPr id="15"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5" y="3"/>
            <a:ext cx="2442971"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userDrawn="1"/>
        </p:nvSpPr>
        <p:spPr bwMode="hidden">
          <a:xfrm>
            <a:off x="0" y="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3084" name="Rectangle 12"/>
          <p:cNvSpPr>
            <a:spLocks noGrp="1" noChangeArrowheads="1"/>
          </p:cNvSpPr>
          <p:nvPr>
            <p:ph type="subTitle" idx="1" hasCustomPrompt="1"/>
          </p:nvPr>
        </p:nvSpPr>
        <p:spPr>
          <a:xfrm>
            <a:off x="566401" y="4653136"/>
            <a:ext cx="10560051" cy="925512"/>
          </a:xfrm>
        </p:spPr>
        <p:txBody>
          <a:bodyPr/>
          <a:lstStyle>
            <a:lvl1pPr marL="0" indent="0">
              <a:buFontTx/>
              <a:buNone/>
              <a:defRPr sz="2400">
                <a:solidFill>
                  <a:schemeClr val="bg1"/>
                </a:solidFill>
              </a:defRPr>
            </a:lvl1pPr>
          </a:lstStyle>
          <a:p>
            <a:pPr lvl="0"/>
            <a:r>
              <a:rPr lang="en-US" altLang="en-US" noProof="0" dirty="0"/>
              <a:t>Click to add subtitle</a:t>
            </a:r>
            <a:endParaRPr lang="en-GB" altLang="en-US" noProof="0" dirty="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
        <p:nvSpPr>
          <p:cNvPr id="14"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15" name="Text Placeholder 2"/>
          <p:cNvSpPr>
            <a:spLocks noGrp="1"/>
          </p:cNvSpPr>
          <p:nvPr>
            <p:ph type="body" sz="quarter" idx="13" hasCustomPrompt="1"/>
          </p:nvPr>
        </p:nvSpPr>
        <p:spPr>
          <a:xfrm>
            <a:off x="556685" y="3"/>
            <a:ext cx="2442972"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dirty="0"/>
              <a:t>Wednesday, 11 June 2014</a:t>
            </a:r>
          </a:p>
        </p:txBody>
      </p:sp>
      <p:sp>
        <p:nvSpPr>
          <p:cNvPr id="19" name="TextBox 18"/>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pic>
        <p:nvPicPr>
          <p:cNvPr id="18"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pic>
        <p:nvPicPr>
          <p:cNvPr id="21"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05154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Content Placeholder 5"/>
          <p:cNvSpPr>
            <a:spLocks noGrp="1"/>
          </p:cNvSpPr>
          <p:nvPr>
            <p:ph sz="quarter" idx="11" hasCustomPrompt="1"/>
          </p:nvPr>
        </p:nvSpPr>
        <p:spPr>
          <a:xfrm>
            <a:off x="566400" y="476672"/>
            <a:ext cx="11040000" cy="5904656"/>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89921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4" name="Content Placeholder 5"/>
          <p:cNvSpPr>
            <a:spLocks noGrp="1"/>
          </p:cNvSpPr>
          <p:nvPr>
            <p:ph sz="quarter" idx="11" hasCustomPrompt="1"/>
          </p:nvPr>
        </p:nvSpPr>
        <p:spPr>
          <a:xfrm>
            <a:off x="566400" y="476672"/>
            <a:ext cx="1104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092144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28228258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9" name="Picture 55" descr="Colour version of the University of Reading's logo." title="University of Reading log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hidden">
          <a:xfrm>
            <a:off x="10033002" y="438150"/>
            <a:ext cx="1560195" cy="5109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566400" y="134284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dirty="0"/>
              <a:t>Click to add title</a:t>
            </a:r>
            <a:endParaRPr lang="en-GB" altLang="en-US" dirty="0"/>
          </a:p>
        </p:txBody>
      </p:sp>
      <p:sp>
        <p:nvSpPr>
          <p:cNvPr id="1027" name="Rectangle 3"/>
          <p:cNvSpPr>
            <a:spLocks noGrp="1" noChangeArrowheads="1"/>
          </p:cNvSpPr>
          <p:nvPr>
            <p:ph type="body" idx="1"/>
          </p:nvPr>
        </p:nvSpPr>
        <p:spPr bwMode="auto">
          <a:xfrm>
            <a:off x="566400" y="232204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37" name="Rectangle 13"/>
          <p:cNvSpPr>
            <a:spLocks noGrp="1" noChangeArrowheads="1"/>
          </p:cNvSpPr>
          <p:nvPr>
            <p:ph type="sldNum" sz="quarter" idx="4"/>
          </p:nvPr>
        </p:nvSpPr>
        <p:spPr bwMode="auto">
          <a:xfrm>
            <a:off x="10704702"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Tree>
  </p:cSld>
  <p:clrMap bg1="lt1" tx1="dk1" bg2="lt2" tx2="dk2" accent1="accent1" accent2="accent2" accent3="accent3" accent4="accent4" accent5="accent5" accent6="accent6" hlink="hlink" folHlink="folHlink"/>
  <p:sldLayoutIdLst>
    <p:sldLayoutId id="2147483699" r:id="rId1"/>
    <p:sldLayoutId id="2147483697" r:id="rId2"/>
    <p:sldLayoutId id="2147483698" r:id="rId3"/>
    <p:sldLayoutId id="2147483700" r:id="rId4"/>
    <p:sldLayoutId id="2147483705" r:id="rId5"/>
    <p:sldLayoutId id="2147483696" r:id="rId6"/>
    <p:sldLayoutId id="2147483701" r:id="rId7"/>
    <p:sldLayoutId id="2147483702" r:id="rId8"/>
    <p:sldLayoutId id="2147483708" r:id="rId9"/>
    <p:sldLayoutId id="2147483713" r:id="rId10"/>
    <p:sldLayoutId id="2147483709" r:id="rId11"/>
    <p:sldLayoutId id="2147483710" r:id="rId12"/>
    <p:sldLayoutId id="2147483711" r:id="rId13"/>
    <p:sldLayoutId id="2147483712" r:id="rId14"/>
    <p:sldLayoutId id="2147483714" r:id="rId15"/>
    <p:sldLayoutId id="2147483715" r:id="rId16"/>
    <p:sldLayoutId id="2147483716" r:id="rId17"/>
    <p:sldLayoutId id="2147483746" r:id="rId18"/>
  </p:sldLayoutIdLst>
  <p:transition>
    <p:fade/>
  </p:transition>
  <p:hf hdr="0" ftr="0" dt="0"/>
  <p:txStyles>
    <p:titleStyle>
      <a:lvl1pPr algn="l" rtl="0" eaLnBrk="1" fontAlgn="base" hangingPunct="1">
        <a:spcBef>
          <a:spcPct val="0"/>
        </a:spcBef>
        <a:spcAft>
          <a:spcPct val="0"/>
        </a:spcAft>
        <a:defRPr sz="3800" b="0" cap="none" baseline="0">
          <a:solidFill>
            <a:schemeClr val="accent1"/>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E6AB"/>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6400" y="137012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dirty="0"/>
              <a:t>Click to add title</a:t>
            </a:r>
            <a:endParaRPr lang="en-GB" altLang="en-US" dirty="0"/>
          </a:p>
        </p:txBody>
      </p:sp>
      <p:sp>
        <p:nvSpPr>
          <p:cNvPr id="1027" name="Rectangle 3"/>
          <p:cNvSpPr>
            <a:spLocks noGrp="1" noChangeArrowheads="1"/>
          </p:cNvSpPr>
          <p:nvPr>
            <p:ph type="body" idx="1"/>
          </p:nvPr>
        </p:nvSpPr>
        <p:spPr bwMode="auto">
          <a:xfrm>
            <a:off x="566400" y="234932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305449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30" r:id="rId3"/>
    <p:sldLayoutId id="2147483732" r:id="rId4"/>
    <p:sldLayoutId id="2147483738" r:id="rId5"/>
    <p:sldLayoutId id="2147483742" r:id="rId6"/>
    <p:sldLayoutId id="2147483745" r:id="rId7"/>
  </p:sldLayoutIdLst>
  <p:transition>
    <p:fade/>
  </p:transition>
  <p:hf hdr="0" ftr="0" dt="0"/>
  <p:txStyles>
    <p:titleStyle>
      <a:lvl1pPr algn="l" rtl="0" eaLnBrk="1" fontAlgn="base" hangingPunct="1">
        <a:spcBef>
          <a:spcPct val="0"/>
        </a:spcBef>
        <a:spcAft>
          <a:spcPct val="0"/>
        </a:spcAft>
        <a:defRPr sz="3800" b="0" cap="none" baseline="0">
          <a:solidFill>
            <a:schemeClr val="tx2"/>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Tx/>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hyperlink" Target="mailto:k.steedman@reading.ac.uk" TargetMode="External"/><Relationship Id="rId3" Type="http://schemas.openxmlformats.org/officeDocument/2006/relationships/hyperlink" Target="mailto:r.l.roberts@reading.ac.uk" TargetMode="External"/><Relationship Id="rId7" Type="http://schemas.openxmlformats.org/officeDocument/2006/relationships/hyperlink" Target="mailto:jonathan.newton@reading.ac.uk"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hyperlink" Target="mailto:d.churchill@reading.ac.uk" TargetMode="External"/><Relationship Id="rId11" Type="http://schemas.openxmlformats.org/officeDocument/2006/relationships/hyperlink" Target="mailto:pgcesecondary@reading.ac.uk" TargetMode="External"/><Relationship Id="rId5" Type="http://schemas.openxmlformats.org/officeDocument/2006/relationships/hyperlink" Target="mailto:w.baileywatson@reading.ac.uk" TargetMode="External"/><Relationship Id="rId10" Type="http://schemas.openxmlformats.org/officeDocument/2006/relationships/hyperlink" Target="mailto:a.zalaki@reading.ac.uk" TargetMode="External"/><Relationship Id="rId4" Type="http://schemas.openxmlformats.org/officeDocument/2006/relationships/hyperlink" Target="mailto:c.m.foley@reading.ac.uk" TargetMode="External"/><Relationship Id="rId9" Type="http://schemas.openxmlformats.org/officeDocument/2006/relationships/hyperlink" Target="mailto:emma.walters@reading.ac.u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90.png"/><Relationship Id="rId4" Type="http://schemas.openxmlformats.org/officeDocument/2006/relationships/customXml" Target="../ink/ink1.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sitesb.reading.ac.uk/ioe-mentoring/" TargetMode="Externa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3" Type="http://schemas.openxmlformats.org/officeDocument/2006/relationships/hyperlink" Target="https://forms.office.com/e/tiJ6M1pz2N"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s://sitesb.reading.ac.uk/ioe-mentoring/sample-page/pgce-secondary/" TargetMode="External"/><Relationship Id="rId4" Type="http://schemas.openxmlformats.org/officeDocument/2006/relationships/hyperlink" Target="https://forms.office.com/e/VinZ69MgVR"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hyperlink" Target="http://www.curee.co.uk/resources/publications/national-framework-mentoring-and-coaching"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pPr rtl="0" fontAlgn="base">
              <a:lnSpc>
                <a:spcPts val="1376"/>
              </a:lnSpc>
              <a:spcAft>
                <a:spcPts val="800"/>
              </a:spcAft>
            </a:pPr>
            <a:r>
              <a:rPr lang="en-US" sz="4000" b="1" i="0" dirty="0">
                <a:effectLst/>
                <a:latin typeface="Calibri" panose="020F0502020204030204" pitchFamily="34" charset="0"/>
                <a:ea typeface="Calibri" panose="020F0502020204030204" pitchFamily="34" charset="0"/>
                <a:cs typeface="Calibri" panose="020F0502020204030204" pitchFamily="34" charset="0"/>
              </a:rPr>
              <a:t>School B New Mentor Training</a:t>
            </a:r>
            <a:r>
              <a:rPr lang="en-US" sz="4000" b="0" i="0" dirty="0">
                <a:effectLst/>
                <a:latin typeface="Calibri" panose="020F0502020204030204" pitchFamily="34" charset="0"/>
                <a:ea typeface="Calibri" panose="020F0502020204030204" pitchFamily="34" charset="0"/>
                <a:cs typeface="Calibri" panose="020F0502020204030204" pitchFamily="34" charset="0"/>
              </a:rPr>
              <a:t> </a:t>
            </a:r>
            <a:br>
              <a:rPr lang="en-US" sz="6600" b="0" i="0" dirty="0">
                <a:effectLst/>
                <a:latin typeface="Calibri" panose="020F0502020204030204" pitchFamily="34" charset="0"/>
                <a:ea typeface="Calibri" panose="020F0502020204030204" pitchFamily="34" charset="0"/>
                <a:cs typeface="Calibri" panose="020F0502020204030204" pitchFamily="34" charset="0"/>
              </a:rPr>
            </a:br>
            <a:endParaRPr lang="en-GB" sz="6600" dirty="0">
              <a:latin typeface="Calibri" panose="020F0502020204030204" pitchFamily="34" charset="0"/>
              <a:ea typeface="Calibri" panose="020F0502020204030204" pitchFamily="34" charset="0"/>
              <a:cs typeface="Calibri" panose="020F0502020204030204" pitchFamily="34" charset="0"/>
            </a:endParaRPr>
          </a:p>
        </p:txBody>
      </p:sp>
      <p:sp>
        <p:nvSpPr>
          <p:cNvPr id="9" name="Subtitle 8"/>
          <p:cNvSpPr>
            <a:spLocks noGrp="1"/>
          </p:cNvSpPr>
          <p:nvPr>
            <p:ph type="subTitle" idx="1"/>
          </p:nvPr>
        </p:nvSpPr>
        <p:spPr/>
        <p:txBody>
          <a:bodyPr/>
          <a:lstStyle/>
          <a:p>
            <a:r>
              <a:rPr lang="en-GB" dirty="0"/>
              <a:t>6.2.25</a:t>
            </a:r>
          </a:p>
          <a:p>
            <a:r>
              <a:rPr lang="en-GB" dirty="0"/>
              <a:t>Dr Rachel Roberts</a:t>
            </a:r>
          </a:p>
        </p:txBody>
      </p:sp>
      <p:sp>
        <p:nvSpPr>
          <p:cNvPr id="4" name="Slide Number Placeholder 3"/>
          <p:cNvSpPr>
            <a:spLocks noGrp="1"/>
          </p:cNvSpPr>
          <p:nvPr>
            <p:ph type="sldNum" sz="quarter" idx="4"/>
          </p:nvPr>
        </p:nvSpPr>
        <p:spPr/>
        <p:txBody>
          <a:bodyPr/>
          <a:lstStyle/>
          <a:p>
            <a:fld id="{44C01B32-D1A0-401C-8867-70456BBB1E87}" type="slidenum">
              <a:rPr lang="en-GB" altLang="en-US" smtClean="0"/>
              <a:pPr/>
              <a:t>1</a:t>
            </a:fld>
            <a:endParaRPr lang="en-GB" altLang="en-US" dirty="0"/>
          </a:p>
        </p:txBody>
      </p:sp>
      <p:sp>
        <p:nvSpPr>
          <p:cNvPr id="10" name="Text Placeholder 9"/>
          <p:cNvSpPr>
            <a:spLocks noGrp="1"/>
          </p:cNvSpPr>
          <p:nvPr>
            <p:ph type="body" sz="quarter" idx="13"/>
          </p:nvPr>
        </p:nvSpPr>
        <p:spPr>
          <a:xfrm>
            <a:off x="556685" y="3"/>
            <a:ext cx="2442971" cy="842484"/>
          </a:xfrm>
        </p:spPr>
        <p:txBody>
          <a:bodyPr/>
          <a:lstStyle/>
          <a:p>
            <a:r>
              <a:rPr lang="en-GB" dirty="0"/>
              <a:t>Institute of Education</a:t>
            </a:r>
          </a:p>
          <a:p>
            <a:r>
              <a:rPr lang="en-GB" dirty="0"/>
              <a:t>Mentor Curriculum </a:t>
            </a:r>
          </a:p>
        </p:txBody>
      </p:sp>
      <p:pic>
        <p:nvPicPr>
          <p:cNvPr id="1026" name="Picture 2">
            <a:extLst>
              <a:ext uri="{FF2B5EF4-FFF2-40B4-BE49-F238E27FC236}">
                <a16:creationId xmlns:a16="http://schemas.microsoft.com/office/drawing/2014/main" id="{562610E8-60E2-8EAF-EC54-A3DCAA2FE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38" y="2262187"/>
            <a:ext cx="11784632" cy="23336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AE0E9D-0DAD-67D7-F075-4045B3DE6B2D}"/>
              </a:ext>
            </a:extLst>
          </p:cNvPr>
          <p:cNvSpPr txBox="1"/>
          <p:nvPr/>
        </p:nvSpPr>
        <p:spPr>
          <a:xfrm>
            <a:off x="5375920" y="5070816"/>
            <a:ext cx="6093500" cy="1015663"/>
          </a:xfrm>
          <a:prstGeom prst="rect">
            <a:avLst/>
          </a:prstGeom>
          <a:noFill/>
        </p:spPr>
        <p:txBody>
          <a:bodyPr wrap="square">
            <a:spAutoFit/>
          </a:bodyPr>
          <a:lstStyle/>
          <a:p>
            <a:pPr marL="179705" indent="-179705"/>
            <a:r>
              <a:rPr lang="en-US" dirty="0">
                <a:solidFill>
                  <a:srgbClr val="FFFF00"/>
                </a:solidFill>
                <a:latin typeface="Arial"/>
                <a:cs typeface="Arial"/>
              </a:rPr>
              <a:t>We will be starting at 3.30pm and will be recording.</a:t>
            </a:r>
            <a:endParaRPr lang="en-US" dirty="0">
              <a:solidFill>
                <a:srgbClr val="FFFF00"/>
              </a:solidFill>
            </a:endParaRPr>
          </a:p>
          <a:p>
            <a:pPr marL="179705" indent="-179705"/>
            <a:r>
              <a:rPr lang="en-US" dirty="0">
                <a:solidFill>
                  <a:srgbClr val="FFFF00"/>
                </a:solidFill>
                <a:latin typeface="Arial"/>
                <a:cs typeface="Arial"/>
              </a:rPr>
              <a:t>Please mute your microphone and turn off your camera (but do say hello in the chat!)</a:t>
            </a:r>
          </a:p>
        </p:txBody>
      </p:sp>
    </p:spTree>
    <p:extLst>
      <p:ext uri="{BB962C8B-B14F-4D97-AF65-F5344CB8AC3E}">
        <p14:creationId xmlns:p14="http://schemas.microsoft.com/office/powerpoint/2010/main" val="9416704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30EBAD-D1A2-EFB3-A831-274C08CA7F9F}"/>
              </a:ext>
            </a:extLst>
          </p:cNvPr>
          <p:cNvSpPr>
            <a:spLocks noGrp="1"/>
          </p:cNvSpPr>
          <p:nvPr>
            <p:ph idx="1"/>
          </p:nvPr>
        </p:nvSpPr>
        <p:spPr>
          <a:xfrm>
            <a:off x="911424" y="1052736"/>
            <a:ext cx="11525693" cy="4351338"/>
          </a:xfrm>
        </p:spPr>
        <p:txBody>
          <a:bodyPr/>
          <a:lstStyle/>
          <a:p>
            <a:pPr marL="0" indent="0">
              <a:buNone/>
            </a:pPr>
            <a:r>
              <a:rPr lang="en-GB" dirty="0"/>
              <a:t>Manual of Guidance         Professional Studies Guide          Subject Guide</a:t>
            </a:r>
          </a:p>
        </p:txBody>
      </p:sp>
      <p:sp>
        <p:nvSpPr>
          <p:cNvPr id="4" name="Content Placeholder 2">
            <a:extLst>
              <a:ext uri="{FF2B5EF4-FFF2-40B4-BE49-F238E27FC236}">
                <a16:creationId xmlns:a16="http://schemas.microsoft.com/office/drawing/2014/main" id="{2A259054-764C-9513-F179-4B90FE344FEF}"/>
              </a:ext>
            </a:extLst>
          </p:cNvPr>
          <p:cNvSpPr txBox="1">
            <a:spLocks/>
          </p:cNvSpPr>
          <p:nvPr/>
        </p:nvSpPr>
        <p:spPr bwMode="auto">
          <a:xfrm>
            <a:off x="333153" y="6093296"/>
            <a:ext cx="11525693" cy="548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a:lstStyle>
          <a:p>
            <a:endParaRPr lang="en-GB" kern="0" dirty="0"/>
          </a:p>
        </p:txBody>
      </p:sp>
      <p:pic>
        <p:nvPicPr>
          <p:cNvPr id="8" name="Picture 7">
            <a:extLst>
              <a:ext uri="{FF2B5EF4-FFF2-40B4-BE49-F238E27FC236}">
                <a16:creationId xmlns:a16="http://schemas.microsoft.com/office/drawing/2014/main" id="{8F8A8CEB-2886-3EB9-DD79-DB693A483AC6}"/>
              </a:ext>
            </a:extLst>
          </p:cNvPr>
          <p:cNvPicPr>
            <a:picLocks noChangeAspect="1"/>
          </p:cNvPicPr>
          <p:nvPr/>
        </p:nvPicPr>
        <p:blipFill>
          <a:blip r:embed="rId3"/>
          <a:stretch>
            <a:fillRect/>
          </a:stretch>
        </p:blipFill>
        <p:spPr>
          <a:xfrm>
            <a:off x="911424" y="1605880"/>
            <a:ext cx="3040897" cy="4221088"/>
          </a:xfrm>
          <a:prstGeom prst="rect">
            <a:avLst/>
          </a:prstGeom>
        </p:spPr>
      </p:pic>
      <p:pic>
        <p:nvPicPr>
          <p:cNvPr id="11" name="Picture 10">
            <a:extLst>
              <a:ext uri="{FF2B5EF4-FFF2-40B4-BE49-F238E27FC236}">
                <a16:creationId xmlns:a16="http://schemas.microsoft.com/office/drawing/2014/main" id="{5296B301-9D19-E7B5-A4D1-50F009823312}"/>
              </a:ext>
            </a:extLst>
          </p:cNvPr>
          <p:cNvPicPr>
            <a:picLocks noChangeAspect="1"/>
          </p:cNvPicPr>
          <p:nvPr/>
        </p:nvPicPr>
        <p:blipFill>
          <a:blip r:embed="rId4"/>
          <a:stretch>
            <a:fillRect/>
          </a:stretch>
        </p:blipFill>
        <p:spPr>
          <a:xfrm>
            <a:off x="4565438" y="1610754"/>
            <a:ext cx="3186746" cy="4307747"/>
          </a:xfrm>
          <a:prstGeom prst="rect">
            <a:avLst/>
          </a:prstGeom>
        </p:spPr>
      </p:pic>
      <p:pic>
        <p:nvPicPr>
          <p:cNvPr id="13" name="Picture 12">
            <a:extLst>
              <a:ext uri="{FF2B5EF4-FFF2-40B4-BE49-F238E27FC236}">
                <a16:creationId xmlns:a16="http://schemas.microsoft.com/office/drawing/2014/main" id="{0419C6E0-153A-7BEF-6D90-A5BD9CF26ED6}"/>
              </a:ext>
            </a:extLst>
          </p:cNvPr>
          <p:cNvPicPr>
            <a:picLocks noChangeAspect="1"/>
          </p:cNvPicPr>
          <p:nvPr/>
        </p:nvPicPr>
        <p:blipFill>
          <a:blip r:embed="rId5"/>
          <a:srcRect b="7911"/>
          <a:stretch/>
        </p:blipFill>
        <p:spPr>
          <a:xfrm>
            <a:off x="8472264" y="1584176"/>
            <a:ext cx="3274442" cy="4351338"/>
          </a:xfrm>
          <a:prstGeom prst="rect">
            <a:avLst/>
          </a:prstGeom>
        </p:spPr>
      </p:pic>
    </p:spTree>
    <p:extLst>
      <p:ext uri="{BB962C8B-B14F-4D97-AF65-F5344CB8AC3E}">
        <p14:creationId xmlns:p14="http://schemas.microsoft.com/office/powerpoint/2010/main" val="312353986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5F839-4E4D-1F9E-9450-FC8E0F8D92C6}"/>
              </a:ext>
            </a:extLst>
          </p:cNvPr>
          <p:cNvSpPr>
            <a:spLocks noGrp="1"/>
          </p:cNvSpPr>
          <p:nvPr>
            <p:ph type="title"/>
          </p:nvPr>
        </p:nvSpPr>
        <p:spPr>
          <a:xfrm>
            <a:off x="0" y="365125"/>
            <a:ext cx="3791744" cy="1325563"/>
          </a:xfrm>
        </p:spPr>
        <p:txBody>
          <a:bodyPr>
            <a:normAutofit/>
          </a:bodyPr>
          <a:lstStyle/>
          <a:p>
            <a:r>
              <a:rPr lang="en-GB" sz="2800" dirty="0"/>
              <a:t>University of Reading </a:t>
            </a:r>
            <a:br>
              <a:rPr lang="en-GB" sz="2800" dirty="0"/>
            </a:br>
            <a:r>
              <a:rPr lang="en-GB" sz="2800" dirty="0"/>
              <a:t>Secondary ITE Curriculum </a:t>
            </a:r>
            <a:br>
              <a:rPr lang="en-GB" sz="2800" dirty="0"/>
            </a:br>
            <a:r>
              <a:rPr lang="en-GB" sz="2800" dirty="0"/>
              <a:t>Vision</a:t>
            </a:r>
          </a:p>
        </p:txBody>
      </p:sp>
      <p:sp>
        <p:nvSpPr>
          <p:cNvPr id="3" name="Content Placeholder 2">
            <a:extLst>
              <a:ext uri="{FF2B5EF4-FFF2-40B4-BE49-F238E27FC236}">
                <a16:creationId xmlns:a16="http://schemas.microsoft.com/office/drawing/2014/main" id="{EB73AE6F-1277-F8CF-ADE6-B26014921CB1}"/>
              </a:ext>
            </a:extLst>
          </p:cNvPr>
          <p:cNvSpPr>
            <a:spLocks noGrp="1"/>
          </p:cNvSpPr>
          <p:nvPr>
            <p:ph idx="1"/>
          </p:nvPr>
        </p:nvSpPr>
        <p:spPr>
          <a:xfrm>
            <a:off x="0" y="1690688"/>
            <a:ext cx="3178629" cy="558709"/>
          </a:xfrm>
        </p:spPr>
        <p:txBody>
          <a:bodyPr>
            <a:normAutofit/>
          </a:bodyPr>
          <a:lstStyle/>
          <a:p>
            <a:pPr marL="0" indent="0">
              <a:buNone/>
            </a:pPr>
            <a:r>
              <a:rPr lang="en-GB" sz="1600" dirty="0"/>
              <a:t>Page 6 of the Manual of Guidance</a:t>
            </a:r>
          </a:p>
        </p:txBody>
      </p:sp>
      <p:sp>
        <p:nvSpPr>
          <p:cNvPr id="5" name="Rectangle 4">
            <a:extLst>
              <a:ext uri="{FF2B5EF4-FFF2-40B4-BE49-F238E27FC236}">
                <a16:creationId xmlns:a16="http://schemas.microsoft.com/office/drawing/2014/main" id="{D424AD83-872D-2114-4CE8-38D6A9631FF1}"/>
              </a:ext>
            </a:extLst>
          </p:cNvPr>
          <p:cNvSpPr/>
          <p:nvPr/>
        </p:nvSpPr>
        <p:spPr>
          <a:xfrm>
            <a:off x="4849313" y="-34244"/>
            <a:ext cx="4833530" cy="17249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5DA8B05-2217-F432-F5D0-271257EA104A}"/>
              </a:ext>
            </a:extLst>
          </p:cNvPr>
          <p:cNvSpPr/>
          <p:nvPr/>
        </p:nvSpPr>
        <p:spPr>
          <a:xfrm>
            <a:off x="4849313" y="1713594"/>
            <a:ext cx="4833530" cy="323078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54A0462-D745-689D-74DD-56D45E7D5989}"/>
              </a:ext>
            </a:extLst>
          </p:cNvPr>
          <p:cNvSpPr/>
          <p:nvPr/>
        </p:nvSpPr>
        <p:spPr>
          <a:xfrm>
            <a:off x="4849313" y="4941202"/>
            <a:ext cx="4833530" cy="185964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51DBF616-E572-1DB1-CB8B-E02385F2A7D7}"/>
              </a:ext>
            </a:extLst>
          </p:cNvPr>
          <p:cNvPicPr>
            <a:picLocks noChangeAspect="1"/>
          </p:cNvPicPr>
          <p:nvPr/>
        </p:nvPicPr>
        <p:blipFill>
          <a:blip r:embed="rId3"/>
          <a:stretch>
            <a:fillRect/>
          </a:stretch>
        </p:blipFill>
        <p:spPr>
          <a:xfrm>
            <a:off x="4960672" y="-57150"/>
            <a:ext cx="4654627" cy="6858000"/>
          </a:xfrm>
          <a:prstGeom prst="rect">
            <a:avLst/>
          </a:prstGeom>
        </p:spPr>
      </p:pic>
    </p:spTree>
    <p:extLst>
      <p:ext uri="{BB962C8B-B14F-4D97-AF65-F5344CB8AC3E}">
        <p14:creationId xmlns:p14="http://schemas.microsoft.com/office/powerpoint/2010/main" val="3441063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538C63-852F-B14F-1555-AB90DCF74226}"/>
              </a:ext>
            </a:extLst>
          </p:cNvPr>
          <p:cNvPicPr>
            <a:picLocks noChangeAspect="1"/>
          </p:cNvPicPr>
          <p:nvPr/>
        </p:nvPicPr>
        <p:blipFill>
          <a:blip r:embed="rId3"/>
          <a:stretch>
            <a:fillRect/>
          </a:stretch>
        </p:blipFill>
        <p:spPr>
          <a:xfrm>
            <a:off x="373294" y="1124744"/>
            <a:ext cx="11556519" cy="4133205"/>
          </a:xfrm>
          <a:prstGeom prst="rect">
            <a:avLst/>
          </a:prstGeom>
        </p:spPr>
      </p:pic>
      <p:sp>
        <p:nvSpPr>
          <p:cNvPr id="2" name="Title 1">
            <a:extLst>
              <a:ext uri="{FF2B5EF4-FFF2-40B4-BE49-F238E27FC236}">
                <a16:creationId xmlns:a16="http://schemas.microsoft.com/office/drawing/2014/main" id="{20ACCF15-24D4-95AC-462A-F569388B0895}"/>
              </a:ext>
            </a:extLst>
          </p:cNvPr>
          <p:cNvSpPr>
            <a:spLocks noGrp="1"/>
          </p:cNvSpPr>
          <p:nvPr>
            <p:ph type="title"/>
          </p:nvPr>
        </p:nvSpPr>
        <p:spPr>
          <a:xfrm>
            <a:off x="352639" y="98833"/>
            <a:ext cx="11040000" cy="828000"/>
          </a:xfrm>
        </p:spPr>
        <p:txBody>
          <a:bodyPr/>
          <a:lstStyle/>
          <a:p>
            <a:r>
              <a:rPr lang="en-GB" dirty="0"/>
              <a:t>Curriculum Intent</a:t>
            </a:r>
          </a:p>
        </p:txBody>
      </p:sp>
      <p:sp>
        <p:nvSpPr>
          <p:cNvPr id="7" name="Rectangle 6">
            <a:extLst>
              <a:ext uri="{FF2B5EF4-FFF2-40B4-BE49-F238E27FC236}">
                <a16:creationId xmlns:a16="http://schemas.microsoft.com/office/drawing/2014/main" id="{2DE416C9-986D-A8C4-53E2-E97E723D7B66}"/>
              </a:ext>
            </a:extLst>
          </p:cNvPr>
          <p:cNvSpPr/>
          <p:nvPr/>
        </p:nvSpPr>
        <p:spPr>
          <a:xfrm>
            <a:off x="1847528" y="3814491"/>
            <a:ext cx="1780117" cy="1093501"/>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8F5085F-A211-D3C3-5E3C-AD31E48D7A4B}"/>
              </a:ext>
            </a:extLst>
          </p:cNvPr>
          <p:cNvSpPr/>
          <p:nvPr/>
        </p:nvSpPr>
        <p:spPr>
          <a:xfrm>
            <a:off x="4158344" y="3814492"/>
            <a:ext cx="1937656" cy="1093500"/>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1521569-6CA0-E1A0-4755-141D79914787}"/>
              </a:ext>
            </a:extLst>
          </p:cNvPr>
          <p:cNvSpPr/>
          <p:nvPr/>
        </p:nvSpPr>
        <p:spPr>
          <a:xfrm>
            <a:off x="6626698" y="3901148"/>
            <a:ext cx="1845565" cy="1093499"/>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70847904-5B1E-48B8-E8D1-E014AB0647CC}"/>
              </a:ext>
            </a:extLst>
          </p:cNvPr>
          <p:cNvSpPr/>
          <p:nvPr/>
        </p:nvSpPr>
        <p:spPr>
          <a:xfrm>
            <a:off x="8877816" y="3957102"/>
            <a:ext cx="2593499" cy="939800"/>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25981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5C697-CB0F-2E84-84B3-2A01D6E43608}"/>
              </a:ext>
            </a:extLst>
          </p:cNvPr>
          <p:cNvPicPr>
            <a:picLocks noChangeAspect="1"/>
          </p:cNvPicPr>
          <p:nvPr/>
        </p:nvPicPr>
        <p:blipFill>
          <a:blip r:embed="rId3"/>
          <a:stretch>
            <a:fillRect/>
          </a:stretch>
        </p:blipFill>
        <p:spPr>
          <a:xfrm>
            <a:off x="1415480" y="824317"/>
            <a:ext cx="9143520" cy="5856321"/>
          </a:xfrm>
          <a:prstGeom prst="rect">
            <a:avLst/>
          </a:prstGeom>
        </p:spPr>
      </p:pic>
      <p:sp>
        <p:nvSpPr>
          <p:cNvPr id="2" name="Title 1">
            <a:extLst>
              <a:ext uri="{FF2B5EF4-FFF2-40B4-BE49-F238E27FC236}">
                <a16:creationId xmlns:a16="http://schemas.microsoft.com/office/drawing/2014/main" id="{96C89B18-B6FA-EB58-648E-C512F4B8833C}"/>
              </a:ext>
            </a:extLst>
          </p:cNvPr>
          <p:cNvSpPr>
            <a:spLocks noGrp="1"/>
          </p:cNvSpPr>
          <p:nvPr>
            <p:ph type="title"/>
          </p:nvPr>
        </p:nvSpPr>
        <p:spPr>
          <a:xfrm>
            <a:off x="335360" y="-3683"/>
            <a:ext cx="11040000" cy="828000"/>
          </a:xfrm>
        </p:spPr>
        <p:txBody>
          <a:bodyPr/>
          <a:lstStyle/>
          <a:p>
            <a:r>
              <a:rPr lang="en-GB" dirty="0"/>
              <a:t>Curriculum Implementation</a:t>
            </a:r>
          </a:p>
        </p:txBody>
      </p:sp>
      <p:sp>
        <p:nvSpPr>
          <p:cNvPr id="6" name="Rectangle 5">
            <a:extLst>
              <a:ext uri="{FF2B5EF4-FFF2-40B4-BE49-F238E27FC236}">
                <a16:creationId xmlns:a16="http://schemas.microsoft.com/office/drawing/2014/main" id="{30BCE236-B242-0D9D-9906-0C49D8552F90}"/>
              </a:ext>
            </a:extLst>
          </p:cNvPr>
          <p:cNvSpPr/>
          <p:nvPr/>
        </p:nvSpPr>
        <p:spPr>
          <a:xfrm>
            <a:off x="6384032" y="3645024"/>
            <a:ext cx="3528392" cy="57070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0F50077-DD5B-C460-410A-33F0B3EE0953}"/>
              </a:ext>
            </a:extLst>
          </p:cNvPr>
          <p:cNvSpPr/>
          <p:nvPr/>
        </p:nvSpPr>
        <p:spPr>
          <a:xfrm>
            <a:off x="2351584" y="1466571"/>
            <a:ext cx="7776864" cy="102632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0399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36D5597-F9AF-BDF3-A7F2-2E95FF9D9324}"/>
              </a:ext>
            </a:extLst>
          </p:cNvPr>
          <p:cNvPicPr>
            <a:picLocks noChangeAspect="1"/>
          </p:cNvPicPr>
          <p:nvPr/>
        </p:nvPicPr>
        <p:blipFill>
          <a:blip r:embed="rId3"/>
          <a:stretch>
            <a:fillRect/>
          </a:stretch>
        </p:blipFill>
        <p:spPr>
          <a:xfrm>
            <a:off x="252024" y="453306"/>
            <a:ext cx="11593288" cy="6220789"/>
          </a:xfrm>
          <a:prstGeom prst="rect">
            <a:avLst/>
          </a:prstGeom>
        </p:spPr>
      </p:pic>
      <p:sp>
        <p:nvSpPr>
          <p:cNvPr id="6" name="Rectangle 5">
            <a:extLst>
              <a:ext uri="{FF2B5EF4-FFF2-40B4-BE49-F238E27FC236}">
                <a16:creationId xmlns:a16="http://schemas.microsoft.com/office/drawing/2014/main" id="{B252C43E-E141-1D99-685D-7D1FDED2ADC8}"/>
              </a:ext>
            </a:extLst>
          </p:cNvPr>
          <p:cNvSpPr/>
          <p:nvPr/>
        </p:nvSpPr>
        <p:spPr>
          <a:xfrm>
            <a:off x="2298956" y="1235197"/>
            <a:ext cx="847288" cy="543889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3B52455-6403-E68D-8E6A-28C28A76FB43}"/>
              </a:ext>
            </a:extLst>
          </p:cNvPr>
          <p:cNvSpPr/>
          <p:nvPr/>
        </p:nvSpPr>
        <p:spPr>
          <a:xfrm>
            <a:off x="839416" y="3962788"/>
            <a:ext cx="11053228" cy="155444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16113D1-6D9E-8954-E8DD-E1B96CF9D984}"/>
              </a:ext>
            </a:extLst>
          </p:cNvPr>
          <p:cNvSpPr/>
          <p:nvPr/>
        </p:nvSpPr>
        <p:spPr>
          <a:xfrm>
            <a:off x="3280095" y="2646727"/>
            <a:ext cx="5120161" cy="54972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DF0F015-3D3D-9AA6-61F4-BAB14669DEAF}"/>
              </a:ext>
            </a:extLst>
          </p:cNvPr>
          <p:cNvSpPr/>
          <p:nvPr/>
        </p:nvSpPr>
        <p:spPr>
          <a:xfrm>
            <a:off x="10055885" y="2438511"/>
            <a:ext cx="1670980" cy="20821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95CA217-55C4-DF26-3920-CED64C8E80B1}"/>
              </a:ext>
            </a:extLst>
          </p:cNvPr>
          <p:cNvSpPr/>
          <p:nvPr/>
        </p:nvSpPr>
        <p:spPr>
          <a:xfrm>
            <a:off x="10221664" y="5656529"/>
            <a:ext cx="1670980" cy="47761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9443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0305BBE-E7C8-ED3D-438F-824771EB12F6}"/>
              </a:ext>
            </a:extLst>
          </p:cNvPr>
          <p:cNvPicPr>
            <a:picLocks noChangeAspect="1"/>
          </p:cNvPicPr>
          <p:nvPr/>
        </p:nvPicPr>
        <p:blipFill>
          <a:blip r:embed="rId3"/>
          <a:stretch>
            <a:fillRect/>
          </a:stretch>
        </p:blipFill>
        <p:spPr>
          <a:xfrm>
            <a:off x="1532772" y="5685678"/>
            <a:ext cx="10357575" cy="1332554"/>
          </a:xfrm>
          <a:prstGeom prst="rect">
            <a:avLst/>
          </a:prstGeom>
        </p:spPr>
      </p:pic>
      <p:sp>
        <p:nvSpPr>
          <p:cNvPr id="14" name="Title 1">
            <a:extLst>
              <a:ext uri="{FF2B5EF4-FFF2-40B4-BE49-F238E27FC236}">
                <a16:creationId xmlns:a16="http://schemas.microsoft.com/office/drawing/2014/main" id="{6C43ED82-8A01-8090-BB5E-1DB56A5A311F}"/>
              </a:ext>
            </a:extLst>
          </p:cNvPr>
          <p:cNvSpPr>
            <a:spLocks noGrp="1"/>
          </p:cNvSpPr>
          <p:nvPr>
            <p:ph type="title"/>
          </p:nvPr>
        </p:nvSpPr>
        <p:spPr>
          <a:xfrm>
            <a:off x="604284" y="96303"/>
            <a:ext cx="10515600" cy="1325563"/>
          </a:xfrm>
        </p:spPr>
        <p:txBody>
          <a:bodyPr/>
          <a:lstStyle/>
          <a:p>
            <a:r>
              <a:rPr lang="en-GB" dirty="0"/>
              <a:t>Curriculum Impact</a:t>
            </a:r>
            <a:br>
              <a:rPr lang="en-GB" dirty="0"/>
            </a:br>
            <a:endParaRPr lang="en-GB" dirty="0"/>
          </a:p>
        </p:txBody>
      </p:sp>
      <p:graphicFrame>
        <p:nvGraphicFramePr>
          <p:cNvPr id="2" name="Table 1">
            <a:extLst>
              <a:ext uri="{FF2B5EF4-FFF2-40B4-BE49-F238E27FC236}">
                <a16:creationId xmlns:a16="http://schemas.microsoft.com/office/drawing/2014/main" id="{8171468A-3F39-88CC-CFFD-8AE4B9732BCD}"/>
              </a:ext>
            </a:extLst>
          </p:cNvPr>
          <p:cNvGraphicFramePr>
            <a:graphicFrameLocks noGrp="1"/>
          </p:cNvGraphicFramePr>
          <p:nvPr/>
        </p:nvGraphicFramePr>
        <p:xfrm>
          <a:off x="838200" y="2201308"/>
          <a:ext cx="10956852" cy="1603375"/>
        </p:xfrm>
        <a:graphic>
          <a:graphicData uri="http://schemas.openxmlformats.org/drawingml/2006/table">
            <a:tbl>
              <a:tblPr firstRow="1" bandRow="1">
                <a:tableStyleId>{5940675A-B579-460E-94D1-54222C63F5DA}</a:tableStyleId>
              </a:tblPr>
              <a:tblGrid>
                <a:gridCol w="1997062">
                  <a:extLst>
                    <a:ext uri="{9D8B030D-6E8A-4147-A177-3AD203B41FA5}">
                      <a16:colId xmlns:a16="http://schemas.microsoft.com/office/drawing/2014/main" val="3403316376"/>
                    </a:ext>
                  </a:extLst>
                </a:gridCol>
                <a:gridCol w="2131998">
                  <a:extLst>
                    <a:ext uri="{9D8B030D-6E8A-4147-A177-3AD203B41FA5}">
                      <a16:colId xmlns:a16="http://schemas.microsoft.com/office/drawing/2014/main" val="3384553750"/>
                    </a:ext>
                  </a:extLst>
                </a:gridCol>
                <a:gridCol w="2293922">
                  <a:extLst>
                    <a:ext uri="{9D8B030D-6E8A-4147-A177-3AD203B41FA5}">
                      <a16:colId xmlns:a16="http://schemas.microsoft.com/office/drawing/2014/main" val="21087360"/>
                    </a:ext>
                  </a:extLst>
                </a:gridCol>
                <a:gridCol w="2099014">
                  <a:extLst>
                    <a:ext uri="{9D8B030D-6E8A-4147-A177-3AD203B41FA5}">
                      <a16:colId xmlns:a16="http://schemas.microsoft.com/office/drawing/2014/main" val="472652485"/>
                    </a:ext>
                  </a:extLst>
                </a:gridCol>
                <a:gridCol w="2434856">
                  <a:extLst>
                    <a:ext uri="{9D8B030D-6E8A-4147-A177-3AD203B41FA5}">
                      <a16:colId xmlns:a16="http://schemas.microsoft.com/office/drawing/2014/main" val="1252003081"/>
                    </a:ext>
                  </a:extLst>
                </a:gridCol>
              </a:tblGrid>
              <a:tr h="1603375">
                <a:tc>
                  <a:txBody>
                    <a:bodyPr/>
                    <a:lstStyle/>
                    <a:p>
                      <a:pPr algn="ctr"/>
                      <a:r>
                        <a:rPr lang="en-GB" sz="2000" b="0" dirty="0"/>
                        <a:t>Teaching Practice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GB" sz="2000" b="0" dirty="0"/>
                        <a:t>Formative Reflections</a:t>
                      </a:r>
                      <a:endParaRPr lang="en-GB" sz="36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GB" sz="2000" b="0" dirty="0"/>
                        <a:t>Professional Practice Reviews</a:t>
                      </a:r>
                      <a:endParaRPr lang="en-GB" sz="36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GB" sz="2000" b="0" dirty="0"/>
                        <a:t>School-Based Activities</a:t>
                      </a:r>
                      <a:endParaRPr lang="en-GB" sz="36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GB" sz="2000" b="0" dirty="0"/>
                        <a:t>Research-informed Assignments</a:t>
                      </a:r>
                      <a:endParaRPr lang="en-GB" sz="36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071767094"/>
                  </a:ext>
                </a:extLst>
              </a:tr>
            </a:tbl>
          </a:graphicData>
        </a:graphic>
      </p:graphicFrame>
      <p:sp>
        <p:nvSpPr>
          <p:cNvPr id="3" name="Rectangle 2">
            <a:extLst>
              <a:ext uri="{FF2B5EF4-FFF2-40B4-BE49-F238E27FC236}">
                <a16:creationId xmlns:a16="http://schemas.microsoft.com/office/drawing/2014/main" id="{2A59DFDF-F568-CD80-0401-27D704C7B229}"/>
              </a:ext>
            </a:extLst>
          </p:cNvPr>
          <p:cNvSpPr/>
          <p:nvPr/>
        </p:nvSpPr>
        <p:spPr>
          <a:xfrm>
            <a:off x="9495490" y="971107"/>
            <a:ext cx="2394857" cy="12302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r>
              <a:rPr lang="en-GB" sz="1400" dirty="0"/>
              <a:t>EDMPIP: Designing an Intervention in their Own Practice</a:t>
            </a:r>
          </a:p>
        </p:txBody>
      </p:sp>
      <p:sp>
        <p:nvSpPr>
          <p:cNvPr id="4" name="Rectangle 3">
            <a:extLst>
              <a:ext uri="{FF2B5EF4-FFF2-40B4-BE49-F238E27FC236}">
                <a16:creationId xmlns:a16="http://schemas.microsoft.com/office/drawing/2014/main" id="{17485501-8815-0BEF-A8E7-2392E25B21D9}"/>
              </a:ext>
            </a:extLst>
          </p:cNvPr>
          <p:cNvSpPr/>
          <p:nvPr/>
        </p:nvSpPr>
        <p:spPr>
          <a:xfrm>
            <a:off x="5056529" y="642424"/>
            <a:ext cx="2161469" cy="16033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400" dirty="0"/>
              <a:t>May: Professional Practice Review</a:t>
            </a:r>
          </a:p>
        </p:txBody>
      </p:sp>
      <p:sp>
        <p:nvSpPr>
          <p:cNvPr id="5" name="Rectangle 4">
            <a:extLst>
              <a:ext uri="{FF2B5EF4-FFF2-40B4-BE49-F238E27FC236}">
                <a16:creationId xmlns:a16="http://schemas.microsoft.com/office/drawing/2014/main" id="{D55096F5-D2F2-6EC8-4B28-EBF518D3E496}"/>
              </a:ext>
            </a:extLst>
          </p:cNvPr>
          <p:cNvSpPr/>
          <p:nvPr/>
        </p:nvSpPr>
        <p:spPr>
          <a:xfrm>
            <a:off x="7217999" y="3965353"/>
            <a:ext cx="2277492" cy="1332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r>
              <a:rPr lang="en-GB" sz="1400" dirty="0"/>
              <a:t>Mentor Conversations Guide</a:t>
            </a:r>
          </a:p>
          <a:p>
            <a:pPr lvl="0"/>
            <a:r>
              <a:rPr lang="en-GB" sz="1400" dirty="0"/>
              <a:t>Subject Handbook </a:t>
            </a:r>
          </a:p>
        </p:txBody>
      </p:sp>
      <p:sp>
        <p:nvSpPr>
          <p:cNvPr id="12" name="Rectangle 11">
            <a:extLst>
              <a:ext uri="{FF2B5EF4-FFF2-40B4-BE49-F238E27FC236}">
                <a16:creationId xmlns:a16="http://schemas.microsoft.com/office/drawing/2014/main" id="{F600BE9E-593C-2A99-7B1F-4459A9026412}"/>
              </a:ext>
            </a:extLst>
          </p:cNvPr>
          <p:cNvSpPr/>
          <p:nvPr/>
        </p:nvSpPr>
        <p:spPr>
          <a:xfrm>
            <a:off x="712863" y="875747"/>
            <a:ext cx="2161469" cy="13255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r>
              <a:rPr lang="en-GB" sz="1400" dirty="0"/>
              <a:t>Three written observations each week, on the University of Reading observation template. </a:t>
            </a:r>
          </a:p>
        </p:txBody>
      </p:sp>
      <p:sp>
        <p:nvSpPr>
          <p:cNvPr id="15" name="Rectangle 14">
            <a:extLst>
              <a:ext uri="{FF2B5EF4-FFF2-40B4-BE49-F238E27FC236}">
                <a16:creationId xmlns:a16="http://schemas.microsoft.com/office/drawing/2014/main" id="{1DFCEE5F-62EC-FEB8-6823-92A207AF5261}"/>
              </a:ext>
            </a:extLst>
          </p:cNvPr>
          <p:cNvSpPr/>
          <p:nvPr/>
        </p:nvSpPr>
        <p:spPr>
          <a:xfrm>
            <a:off x="2874332" y="3965353"/>
            <a:ext cx="2182197" cy="1332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r>
              <a:rPr lang="en-GB" sz="1400" dirty="0"/>
              <a:t>WRoPs discussed each week in mentor meetings. Focusing on discussion points from the Fortnightly Mentor Bulletin.</a:t>
            </a:r>
          </a:p>
        </p:txBody>
      </p:sp>
    </p:spTree>
    <p:extLst>
      <p:ext uri="{BB962C8B-B14F-4D97-AF65-F5344CB8AC3E}">
        <p14:creationId xmlns:p14="http://schemas.microsoft.com/office/powerpoint/2010/main" val="15072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2"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14BFC-AB17-3D71-6E47-00E8CDB6B2B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7F76C19-113D-F3D9-6546-C169B212CA1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4D84230-2F49-D2DE-68CE-47741BBD9D3F}"/>
              </a:ext>
            </a:extLst>
          </p:cNvPr>
          <p:cNvPicPr>
            <a:picLocks noChangeAspect="1"/>
          </p:cNvPicPr>
          <p:nvPr/>
        </p:nvPicPr>
        <p:blipFill>
          <a:blip r:embed="rId3"/>
          <a:stretch>
            <a:fillRect/>
          </a:stretch>
        </p:blipFill>
        <p:spPr>
          <a:xfrm>
            <a:off x="588817" y="232229"/>
            <a:ext cx="10641389" cy="6625771"/>
          </a:xfrm>
          <a:prstGeom prst="rect">
            <a:avLst/>
          </a:prstGeom>
        </p:spPr>
      </p:pic>
      <p:sp>
        <p:nvSpPr>
          <p:cNvPr id="6" name="Rectangle 5">
            <a:extLst>
              <a:ext uri="{FF2B5EF4-FFF2-40B4-BE49-F238E27FC236}">
                <a16:creationId xmlns:a16="http://schemas.microsoft.com/office/drawing/2014/main" id="{F027C675-0278-DD4F-EB4C-34D13416C25F}"/>
              </a:ext>
            </a:extLst>
          </p:cNvPr>
          <p:cNvSpPr/>
          <p:nvPr/>
        </p:nvSpPr>
        <p:spPr>
          <a:xfrm>
            <a:off x="4085771" y="764155"/>
            <a:ext cx="4020457" cy="602253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DE26B4A-4F73-08C7-2231-E442C1D490A7}"/>
              </a:ext>
            </a:extLst>
          </p:cNvPr>
          <p:cNvSpPr/>
          <p:nvPr/>
        </p:nvSpPr>
        <p:spPr>
          <a:xfrm>
            <a:off x="8106228" y="753524"/>
            <a:ext cx="2937164" cy="6022539"/>
          </a:xfrm>
          <a:prstGeom prst="rect">
            <a:avLst/>
          </a:prstGeom>
          <a:noFill/>
          <a:ln w="76200"/>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471636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6C9AC-5668-4443-8FA3-14D9ABCC271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D92F9C0-EE7E-D022-0D7E-F1705EF02CC6}"/>
              </a:ext>
            </a:extLst>
          </p:cNvPr>
          <p:cNvSpPr>
            <a:spLocks noGrp="1"/>
          </p:cNvSpPr>
          <p:nvPr>
            <p:ph idx="1"/>
          </p:nvPr>
        </p:nvSpPr>
        <p:spPr/>
        <p:txBody>
          <a:bodyPr/>
          <a:lstStyle/>
          <a:p>
            <a:endParaRPr lang="en-GB"/>
          </a:p>
        </p:txBody>
      </p:sp>
      <p:pic>
        <p:nvPicPr>
          <p:cNvPr id="6" name="Picture 5">
            <a:extLst>
              <a:ext uri="{FF2B5EF4-FFF2-40B4-BE49-F238E27FC236}">
                <a16:creationId xmlns:a16="http://schemas.microsoft.com/office/drawing/2014/main" id="{CD018525-6589-5146-A48D-55212376C9A2}"/>
              </a:ext>
            </a:extLst>
          </p:cNvPr>
          <p:cNvPicPr>
            <a:picLocks noChangeAspect="1"/>
          </p:cNvPicPr>
          <p:nvPr/>
        </p:nvPicPr>
        <p:blipFill>
          <a:blip r:embed="rId3"/>
          <a:stretch>
            <a:fillRect/>
          </a:stretch>
        </p:blipFill>
        <p:spPr>
          <a:xfrm>
            <a:off x="426494" y="681037"/>
            <a:ext cx="11506791" cy="5353325"/>
          </a:xfrm>
          <a:prstGeom prst="rect">
            <a:avLst/>
          </a:prstGeom>
        </p:spPr>
      </p:pic>
      <p:sp>
        <p:nvSpPr>
          <p:cNvPr id="7" name="Rectangle 6">
            <a:extLst>
              <a:ext uri="{FF2B5EF4-FFF2-40B4-BE49-F238E27FC236}">
                <a16:creationId xmlns:a16="http://schemas.microsoft.com/office/drawing/2014/main" id="{985BA1B1-3115-2618-59BD-4E597B6BBB39}"/>
              </a:ext>
            </a:extLst>
          </p:cNvPr>
          <p:cNvSpPr/>
          <p:nvPr/>
        </p:nvSpPr>
        <p:spPr>
          <a:xfrm>
            <a:off x="1979802" y="3347207"/>
            <a:ext cx="5645792" cy="268715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21D1B56-3EA8-CABA-A84A-CC8EB9B527D0}"/>
              </a:ext>
            </a:extLst>
          </p:cNvPr>
          <p:cNvSpPr/>
          <p:nvPr/>
        </p:nvSpPr>
        <p:spPr>
          <a:xfrm>
            <a:off x="7625593" y="3357699"/>
            <a:ext cx="4200087" cy="2676663"/>
          </a:xfrm>
          <a:prstGeom prst="rect">
            <a:avLst/>
          </a:prstGeom>
          <a:noFill/>
          <a:ln w="76200"/>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93342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D1DF35-572E-0C42-E0D4-9BBBC2BEFC7A}"/>
              </a:ext>
            </a:extLst>
          </p:cNvPr>
          <p:cNvSpPr>
            <a:spLocks noGrp="1"/>
          </p:cNvSpPr>
          <p:nvPr>
            <p:ph idx="1"/>
          </p:nvPr>
        </p:nvSpPr>
        <p:spPr>
          <a:xfrm>
            <a:off x="7064148" y="925401"/>
            <a:ext cx="4463901" cy="5567473"/>
          </a:xfrm>
        </p:spPr>
        <p:txBody>
          <a:bodyPr>
            <a:normAutofit/>
          </a:bodyPr>
          <a:lstStyle/>
          <a:p>
            <a:pPr marL="0" indent="0">
              <a:buNone/>
            </a:pPr>
            <a:endParaRPr lang="en-GB" sz="3600" b="1" i="0" u="none" strike="noStrike" baseline="0" dirty="0">
              <a:solidFill>
                <a:srgbClr val="000000"/>
              </a:solidFill>
              <a:latin typeface="Calibri" panose="020F0502020204030204" pitchFamily="34" charset="0"/>
            </a:endParaRPr>
          </a:p>
          <a:p>
            <a:pPr marL="0" indent="0">
              <a:buNone/>
            </a:pPr>
            <a:r>
              <a:rPr lang="en-GB" sz="3600" dirty="0"/>
              <a:t>Any questions?</a:t>
            </a:r>
          </a:p>
          <a:p>
            <a:pPr marL="0" indent="0">
              <a:buNone/>
            </a:pPr>
            <a:endParaRPr lang="en-GB" dirty="0"/>
          </a:p>
        </p:txBody>
      </p:sp>
      <p:pic>
        <p:nvPicPr>
          <p:cNvPr id="4" name="Picture 3">
            <a:extLst>
              <a:ext uri="{FF2B5EF4-FFF2-40B4-BE49-F238E27FC236}">
                <a16:creationId xmlns:a16="http://schemas.microsoft.com/office/drawing/2014/main" id="{22AA8E2A-521B-6A1C-CB8A-7B69C413497D}"/>
              </a:ext>
            </a:extLst>
          </p:cNvPr>
          <p:cNvPicPr>
            <a:picLocks noChangeAspect="1"/>
          </p:cNvPicPr>
          <p:nvPr/>
        </p:nvPicPr>
        <p:blipFill>
          <a:blip r:embed="rId3"/>
          <a:stretch>
            <a:fillRect/>
          </a:stretch>
        </p:blipFill>
        <p:spPr>
          <a:xfrm>
            <a:off x="1012449" y="0"/>
            <a:ext cx="4654627" cy="6858000"/>
          </a:xfrm>
          <a:prstGeom prst="rect">
            <a:avLst/>
          </a:prstGeom>
        </p:spPr>
      </p:pic>
    </p:spTree>
    <p:extLst>
      <p:ext uri="{BB962C8B-B14F-4D97-AF65-F5344CB8AC3E}">
        <p14:creationId xmlns:p14="http://schemas.microsoft.com/office/powerpoint/2010/main" val="189713841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71EB1-2451-6A0D-043A-C7D100E3C3D1}"/>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19</a:t>
            </a:fld>
            <a:endParaRPr lang="en-GB" altLang="en-US"/>
          </a:p>
        </p:txBody>
      </p:sp>
      <p:sp>
        <p:nvSpPr>
          <p:cNvPr id="11" name="Title 3">
            <a:extLst>
              <a:ext uri="{FF2B5EF4-FFF2-40B4-BE49-F238E27FC236}">
                <a16:creationId xmlns:a16="http://schemas.microsoft.com/office/drawing/2014/main" id="{25605A59-867B-853C-29D0-D1F90C39D83B}"/>
              </a:ext>
            </a:extLst>
          </p:cNvPr>
          <p:cNvSpPr>
            <a:spLocks noGrp="1"/>
          </p:cNvSpPr>
          <p:nvPr>
            <p:ph type="title"/>
          </p:nvPr>
        </p:nvSpPr>
        <p:spPr>
          <a:xfrm>
            <a:off x="335360" y="5785870"/>
            <a:ext cx="11425269" cy="955498"/>
          </a:xfrm>
        </p:spPr>
        <p:txBody>
          <a:bodyPr/>
          <a:lstStyle/>
          <a:p>
            <a:pPr lvl="1">
              <a:lnSpc>
                <a:spcPts val="2550"/>
              </a:lnSpc>
            </a:pPr>
            <a:br>
              <a:rPr lang="en-US" sz="3600" b="0" i="0" dirty="0">
                <a:solidFill>
                  <a:schemeClr val="bg1"/>
                </a:solidFill>
                <a:effectLst/>
                <a:latin typeface="Aptos" panose="020B0004020202020204" pitchFamily="34" charset="0"/>
              </a:rPr>
            </a:br>
            <a:r>
              <a:rPr lang="en-US" sz="3600" b="0" i="0" dirty="0">
                <a:solidFill>
                  <a:schemeClr val="bg1"/>
                </a:solidFill>
                <a:effectLst/>
                <a:latin typeface="Aptos" panose="020B0004020202020204" pitchFamily="34" charset="0"/>
              </a:rPr>
              <a:t>Key Principles of Mentoring </a:t>
            </a:r>
            <a:endParaRPr lang="en-US" dirty="0">
              <a:solidFill>
                <a:schemeClr val="bg1"/>
              </a:solidFill>
            </a:endParaRPr>
          </a:p>
        </p:txBody>
      </p:sp>
      <p:pic>
        <p:nvPicPr>
          <p:cNvPr id="1026" name="Picture 2">
            <a:extLst>
              <a:ext uri="{FF2B5EF4-FFF2-40B4-BE49-F238E27FC236}">
                <a16:creationId xmlns:a16="http://schemas.microsoft.com/office/drawing/2014/main" id="{103CAB2D-FBC7-13EE-25A7-97CCDC66C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448" y="-6274"/>
            <a:ext cx="10297144" cy="579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92403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5360" y="188640"/>
            <a:ext cx="11425269" cy="955498"/>
          </a:xfrm>
        </p:spPr>
        <p:txBody>
          <a:bodyPr wrap="square" anchor="b">
            <a:normAutofit/>
          </a:bodyPr>
          <a:lstStyle/>
          <a:p>
            <a:r>
              <a:rPr lang="en-GB" dirty="0"/>
              <a:t>Welcome &amp; Introductions</a:t>
            </a:r>
          </a:p>
        </p:txBody>
      </p:sp>
      <p:sp>
        <p:nvSpPr>
          <p:cNvPr id="3" name="Rectangle 2">
            <a:extLst>
              <a:ext uri="{FF2B5EF4-FFF2-40B4-BE49-F238E27FC236}">
                <a16:creationId xmlns:a16="http://schemas.microsoft.com/office/drawing/2014/main" id="{D00BC5E2-294E-4E3B-32CA-30D2AAE3494E}"/>
              </a:ext>
            </a:extLst>
          </p:cNvPr>
          <p:cNvSpPr/>
          <p:nvPr/>
        </p:nvSpPr>
        <p:spPr>
          <a:xfrm>
            <a:off x="191344" y="4293096"/>
            <a:ext cx="11017224" cy="1656184"/>
          </a:xfrm>
          <a:prstGeom prst="rect">
            <a:avLst/>
          </a:prstGeom>
          <a:ln/>
        </p:spPr>
        <p:style>
          <a:lnRef idx="2">
            <a:schemeClr val="accent1"/>
          </a:lnRef>
          <a:fillRef idx="1">
            <a:schemeClr val="lt1"/>
          </a:fillRef>
          <a:effectRef idx="0">
            <a:schemeClr val="accent1"/>
          </a:effectRef>
          <a:fontRef idx="minor">
            <a:schemeClr val="dk1"/>
          </a:fontRef>
        </p:style>
        <p:txBody>
          <a:bodyPr wrap="none" rtlCol="0" anchor="ctr">
            <a:spAutoFit/>
          </a:bodyPr>
          <a:lstStyle/>
          <a:p>
            <a:pPr algn="ctr"/>
            <a:endParaRPr lang="en-GB" dirty="0">
              <a:solidFill>
                <a:schemeClr val="tx2"/>
              </a:solidFill>
              <a:latin typeface="+mn-lt"/>
            </a:endParaRPr>
          </a:p>
        </p:txBody>
      </p:sp>
      <p:graphicFrame>
        <p:nvGraphicFramePr>
          <p:cNvPr id="2" name="Content Placeholder 1">
            <a:extLst>
              <a:ext uri="{FF2B5EF4-FFF2-40B4-BE49-F238E27FC236}">
                <a16:creationId xmlns:a16="http://schemas.microsoft.com/office/drawing/2014/main" id="{A075C2F3-DA3A-C614-CCBC-B76DC79ECB3A}"/>
              </a:ext>
            </a:extLst>
          </p:cNvPr>
          <p:cNvGraphicFramePr>
            <a:graphicFrameLocks noGrp="1"/>
          </p:cNvGraphicFramePr>
          <p:nvPr>
            <p:ph type="tbl" sz="quarter" idx="11"/>
            <p:extLst>
              <p:ext uri="{D42A27DB-BD31-4B8C-83A1-F6EECF244321}">
                <p14:modId xmlns:p14="http://schemas.microsoft.com/office/powerpoint/2010/main" val="2141128220"/>
              </p:ext>
            </p:extLst>
          </p:nvPr>
        </p:nvGraphicFramePr>
        <p:xfrm>
          <a:off x="335360" y="1484785"/>
          <a:ext cx="11856640" cy="5184576"/>
        </p:xfrm>
        <a:graphic>
          <a:graphicData uri="http://schemas.openxmlformats.org/drawingml/2006/table">
            <a:tbl>
              <a:tblPr/>
              <a:tblGrid>
                <a:gridCol w="3445165">
                  <a:extLst>
                    <a:ext uri="{9D8B030D-6E8A-4147-A177-3AD203B41FA5}">
                      <a16:colId xmlns:a16="http://schemas.microsoft.com/office/drawing/2014/main" val="1809124622"/>
                    </a:ext>
                  </a:extLst>
                </a:gridCol>
                <a:gridCol w="3587616">
                  <a:extLst>
                    <a:ext uri="{9D8B030D-6E8A-4147-A177-3AD203B41FA5}">
                      <a16:colId xmlns:a16="http://schemas.microsoft.com/office/drawing/2014/main" val="4184367988"/>
                    </a:ext>
                  </a:extLst>
                </a:gridCol>
                <a:gridCol w="4823859">
                  <a:extLst>
                    <a:ext uri="{9D8B030D-6E8A-4147-A177-3AD203B41FA5}">
                      <a16:colId xmlns:a16="http://schemas.microsoft.com/office/drawing/2014/main" val="640427418"/>
                    </a:ext>
                  </a:extLst>
                </a:gridCol>
              </a:tblGrid>
              <a:tr h="480970">
                <a:tc>
                  <a:txBody>
                    <a:bodyPr/>
                    <a:lstStyle/>
                    <a:p>
                      <a:pPr algn="l" rtl="0" fontAlgn="base"/>
                      <a:r>
                        <a:rPr lang="en-GB" sz="1800" b="1" i="0">
                          <a:effectLst/>
                          <a:latin typeface="Calibri" panose="020F0502020204030204" pitchFamily="34" charset="0"/>
                        </a:rPr>
                        <a:t>Name</a:t>
                      </a:r>
                      <a:r>
                        <a:rPr lang="en-GB" sz="1800" b="0" i="0">
                          <a:effectLst/>
                          <a:latin typeface="Calibri" panose="020F0502020204030204" pitchFamily="34" charset="0"/>
                        </a:rPr>
                        <a:t> </a:t>
                      </a:r>
                      <a:endParaRPr lang="en-GB" sz="2800" b="0" i="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800" b="1" i="0">
                          <a:effectLst/>
                          <a:latin typeface="Calibri" panose="020F0502020204030204" pitchFamily="34" charset="0"/>
                        </a:rPr>
                        <a:t>Role</a:t>
                      </a:r>
                      <a:r>
                        <a:rPr lang="en-GB" sz="1800" b="0" i="0">
                          <a:effectLst/>
                          <a:latin typeface="Calibri" panose="020F0502020204030204" pitchFamily="34" charset="0"/>
                        </a:rPr>
                        <a:t> </a:t>
                      </a:r>
                      <a:endParaRPr lang="en-GB" sz="2800" b="0" i="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800" b="1" i="0">
                          <a:effectLst/>
                          <a:latin typeface="Calibri" panose="020F0502020204030204" pitchFamily="34" charset="0"/>
                        </a:rPr>
                        <a:t>Email</a:t>
                      </a:r>
                      <a:r>
                        <a:rPr lang="en-GB" sz="1800" b="0" i="0">
                          <a:effectLst/>
                          <a:latin typeface="Calibri" panose="020F0502020204030204" pitchFamily="34" charset="0"/>
                        </a:rPr>
                        <a:t> </a:t>
                      </a:r>
                      <a:endParaRPr lang="en-GB" sz="2800" b="0" i="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20351111"/>
                  </a:ext>
                </a:extLst>
              </a:tr>
              <a:tr h="1188280">
                <a:tc>
                  <a:txBody>
                    <a:bodyPr/>
                    <a:lstStyle/>
                    <a:p>
                      <a:pPr algn="l" rtl="0" fontAlgn="base"/>
                      <a:r>
                        <a:rPr lang="en-GB" sz="1600" b="0" i="0" dirty="0">
                          <a:effectLst/>
                          <a:latin typeface="Calibri" panose="020F0502020204030204" pitchFamily="34" charset="0"/>
                        </a:rPr>
                        <a:t>Dr Rachel Roberts </a:t>
                      </a:r>
                      <a:endParaRPr lang="en-GB" sz="2800" b="0" i="0" dirty="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600" b="0" i="0">
                          <a:effectLst/>
                          <a:latin typeface="Calibri" panose="020F0502020204030204" pitchFamily="34" charset="0"/>
                        </a:rPr>
                        <a:t>Principle Lead Mentor,  </a:t>
                      </a:r>
                      <a:endParaRPr lang="en-GB" sz="2800" b="0" i="0">
                        <a:effectLst/>
                      </a:endParaRPr>
                    </a:p>
                    <a:p>
                      <a:pPr algn="l" rtl="0" fontAlgn="base"/>
                      <a:r>
                        <a:rPr lang="en-GB" sz="1600" b="0" i="0">
                          <a:effectLst/>
                          <a:latin typeface="Calibri" panose="020F0502020204030204" pitchFamily="34" charset="0"/>
                        </a:rPr>
                        <a:t>Deputy Programme Director Secondary PGCE &amp; English Subject Lead </a:t>
                      </a:r>
                      <a:endParaRPr lang="en-GB" sz="2800" b="0" i="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600" b="0" i="0" u="sng" strike="noStrike">
                          <a:solidFill>
                            <a:srgbClr val="2998E3"/>
                          </a:solidFill>
                          <a:effectLst/>
                          <a:latin typeface="Calibri" panose="020F0502020204030204" pitchFamily="34" charset="0"/>
                          <a:hlinkClick r:id="rId3"/>
                        </a:rPr>
                        <a:t>r.l.roberts@reading.ac.uk</a:t>
                      </a:r>
                      <a:r>
                        <a:rPr lang="en-GB" sz="1600" b="0" i="0">
                          <a:effectLst/>
                          <a:latin typeface="Calibri" panose="020F0502020204030204" pitchFamily="34" charset="0"/>
                        </a:rPr>
                        <a:t> </a:t>
                      </a: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68522640"/>
                  </a:ext>
                </a:extLst>
              </a:tr>
              <a:tr h="445605">
                <a:tc>
                  <a:txBody>
                    <a:bodyPr/>
                    <a:lstStyle/>
                    <a:p>
                      <a:pPr algn="l" rtl="0" fontAlgn="base"/>
                      <a:r>
                        <a:rPr lang="en-GB" sz="1600" b="0" i="0">
                          <a:effectLst/>
                          <a:latin typeface="Calibri" panose="020F0502020204030204" pitchFamily="34" charset="0"/>
                        </a:rPr>
                        <a:t>Dr Catherine Foley </a:t>
                      </a:r>
                      <a:endParaRPr lang="en-GB" sz="2800" b="0" i="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600" b="0" i="0">
                          <a:effectLst/>
                          <a:latin typeface="Calibri" panose="020F0502020204030204" pitchFamily="34" charset="0"/>
                        </a:rPr>
                        <a:t>Head of ITE </a:t>
                      </a:r>
                      <a:endParaRPr lang="en-GB" sz="2800" b="0" i="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600" b="0" i="0" u="sng" strike="noStrike">
                          <a:solidFill>
                            <a:srgbClr val="2998E3"/>
                          </a:solidFill>
                          <a:effectLst/>
                          <a:latin typeface="Calibri" panose="020F0502020204030204" pitchFamily="34" charset="0"/>
                          <a:hlinkClick r:id="rId4"/>
                        </a:rPr>
                        <a:t>c.m.foley@reading.ac.uk</a:t>
                      </a:r>
                      <a:r>
                        <a:rPr lang="en-GB" sz="1600" b="0" i="0">
                          <a:effectLst/>
                          <a:latin typeface="Calibri" panose="020F0502020204030204" pitchFamily="34" charset="0"/>
                        </a:rPr>
                        <a:t>  </a:t>
                      </a: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85239508"/>
                  </a:ext>
                </a:extLst>
              </a:tr>
              <a:tr h="693163">
                <a:tc>
                  <a:txBody>
                    <a:bodyPr/>
                    <a:lstStyle/>
                    <a:p>
                      <a:pPr algn="l" rtl="0" fontAlgn="base"/>
                      <a:r>
                        <a:rPr lang="en-GB" sz="1600" b="0" i="0">
                          <a:effectLst/>
                          <a:latin typeface="Calibri" panose="020F0502020204030204" pitchFamily="34" charset="0"/>
                        </a:rPr>
                        <a:t>Will Bailey-Watson </a:t>
                      </a:r>
                      <a:endParaRPr lang="en-GB" sz="2800" b="0" i="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600" b="0" i="0">
                          <a:effectLst/>
                          <a:latin typeface="Calibri" panose="020F0502020204030204" pitchFamily="34" charset="0"/>
                        </a:rPr>
                        <a:t>Secondary PGCE Programme Director  </a:t>
                      </a:r>
                      <a:endParaRPr lang="en-GB" sz="2800" b="0" i="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600" b="0" i="0" u="sng" strike="noStrike">
                          <a:solidFill>
                            <a:srgbClr val="2998E3"/>
                          </a:solidFill>
                          <a:effectLst/>
                          <a:latin typeface="Calibri" panose="020F0502020204030204" pitchFamily="34" charset="0"/>
                          <a:hlinkClick r:id="rId5"/>
                        </a:rPr>
                        <a:t>w.baileywatson@reading.ac.uk</a:t>
                      </a:r>
                      <a:r>
                        <a:rPr lang="en-GB" sz="1600" b="0" i="0">
                          <a:effectLst/>
                          <a:latin typeface="Calibri" panose="020F0502020204030204" pitchFamily="34" charset="0"/>
                        </a:rPr>
                        <a:t>  </a:t>
                      </a: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02258629"/>
                  </a:ext>
                </a:extLst>
              </a:tr>
              <a:tr h="1683395">
                <a:tc>
                  <a:txBody>
                    <a:bodyPr/>
                    <a:lstStyle/>
                    <a:p>
                      <a:pPr algn="l" rtl="0" fontAlgn="base"/>
                      <a:r>
                        <a:rPr lang="en-GB" sz="1600" b="0" i="0" dirty="0">
                          <a:effectLst/>
                          <a:latin typeface="Calibri" panose="020F0502020204030204" pitchFamily="34" charset="0"/>
                        </a:rPr>
                        <a:t>Dolly Churchill  </a:t>
                      </a:r>
                      <a:endParaRPr lang="en-GB" sz="2800" b="0" i="0" dirty="0">
                        <a:effectLst/>
                      </a:endParaRPr>
                    </a:p>
                    <a:p>
                      <a:pPr algn="l" rtl="0" fontAlgn="base"/>
                      <a:r>
                        <a:rPr lang="en-GB" sz="1600" b="0" i="0" dirty="0">
                          <a:effectLst/>
                          <a:latin typeface="Calibri" panose="020F0502020204030204" pitchFamily="34" charset="0"/>
                        </a:rPr>
                        <a:t>Jonathan Newton </a:t>
                      </a:r>
                      <a:endParaRPr lang="en-GB" sz="2800" b="0" i="0" dirty="0">
                        <a:effectLst/>
                      </a:endParaRPr>
                    </a:p>
                    <a:p>
                      <a:pPr algn="l" rtl="0" fontAlgn="base"/>
                      <a:r>
                        <a:rPr lang="en-GB" sz="1600" b="0" i="0" dirty="0">
                          <a:effectLst/>
                          <a:latin typeface="Calibri" panose="020F0502020204030204" pitchFamily="34" charset="0"/>
                        </a:rPr>
                        <a:t>Kerri Steedman </a:t>
                      </a:r>
                      <a:endParaRPr lang="en-GB" sz="2800" b="0" i="0" dirty="0">
                        <a:effectLst/>
                      </a:endParaRPr>
                    </a:p>
                    <a:p>
                      <a:pPr algn="l" rtl="0" fontAlgn="base"/>
                      <a:r>
                        <a:rPr lang="en-GB" sz="1600" b="0" i="0" dirty="0">
                          <a:effectLst/>
                          <a:latin typeface="Calibri" panose="020F0502020204030204" pitchFamily="34" charset="0"/>
                        </a:rPr>
                        <a:t>Emma Walters </a:t>
                      </a:r>
                      <a:endParaRPr lang="en-GB" sz="2800" b="0" i="0" dirty="0">
                        <a:effectLst/>
                      </a:endParaRPr>
                    </a:p>
                    <a:p>
                      <a:pPr algn="l" rtl="0" fontAlgn="base"/>
                      <a:r>
                        <a:rPr lang="en-GB" sz="1600" b="0" i="0" dirty="0">
                          <a:effectLst/>
                          <a:latin typeface="Calibri" panose="020F0502020204030204" pitchFamily="34" charset="0"/>
                        </a:rPr>
                        <a:t>Annemarie </a:t>
                      </a:r>
                      <a:r>
                        <a:rPr lang="en-GB" sz="1600" b="0" i="0" dirty="0" err="1">
                          <a:effectLst/>
                          <a:latin typeface="Calibri" panose="020F0502020204030204" pitchFamily="34" charset="0"/>
                        </a:rPr>
                        <a:t>Zalaki</a:t>
                      </a:r>
                      <a:r>
                        <a:rPr lang="en-GB" sz="1600" b="0" i="0" dirty="0">
                          <a:effectLst/>
                          <a:latin typeface="Calibri" panose="020F0502020204030204" pitchFamily="34" charset="0"/>
                        </a:rPr>
                        <a:t>  </a:t>
                      </a:r>
                      <a:endParaRPr lang="en-GB" sz="2800" b="0" i="0" dirty="0">
                        <a:effectLst/>
                      </a:endParaRPr>
                    </a:p>
                    <a:p>
                      <a:pPr algn="l" rtl="0" fontAlgn="base"/>
                      <a:r>
                        <a:rPr lang="en-GB" sz="1600" b="0" i="0" dirty="0">
                          <a:effectLst/>
                          <a:latin typeface="Calibri" panose="020F0502020204030204" pitchFamily="34" charset="0"/>
                        </a:rPr>
                        <a:t> </a:t>
                      </a:r>
                      <a:endParaRPr lang="en-GB" sz="2800" b="0" i="0" dirty="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600" b="0" i="0">
                          <a:effectLst/>
                          <a:latin typeface="Calibri" panose="020F0502020204030204" pitchFamily="34" charset="0"/>
                        </a:rPr>
                        <a:t>Secondary Lead Mentors </a:t>
                      </a:r>
                      <a:endParaRPr lang="en-GB" sz="2800" b="0" i="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800" b="0" i="0" u="sng" strike="noStrike" kern="1200" dirty="0">
                          <a:solidFill>
                            <a:schemeClr val="tx1"/>
                          </a:solidFill>
                          <a:effectLst/>
                          <a:latin typeface="+mn-lt"/>
                          <a:ea typeface="+mn-ea"/>
                          <a:cs typeface="+mn-cs"/>
                          <a:hlinkClick r:id="rId6"/>
                        </a:rPr>
                        <a:t>d.churchill@reading.ac.uk</a:t>
                      </a:r>
                      <a:r>
                        <a:rPr lang="en-GB" sz="1800" b="0" i="0" u="none" strike="noStrike" kern="1200" dirty="0">
                          <a:solidFill>
                            <a:schemeClr val="tx1"/>
                          </a:solidFill>
                          <a:effectLst/>
                          <a:latin typeface="+mn-lt"/>
                          <a:ea typeface="+mn-ea"/>
                          <a:cs typeface="+mn-cs"/>
                        </a:rPr>
                        <a:t> </a:t>
                      </a:r>
                      <a:r>
                        <a:rPr lang="en-GB" sz="1800" b="0" i="0" u="sng" strike="noStrike" kern="1200" dirty="0">
                          <a:solidFill>
                            <a:schemeClr val="tx1"/>
                          </a:solidFill>
                          <a:effectLst/>
                          <a:latin typeface="+mn-lt"/>
                          <a:ea typeface="+mn-ea"/>
                          <a:cs typeface="+mn-cs"/>
                          <a:hlinkClick r:id="rId7"/>
                        </a:rPr>
                        <a:t>jonathan.newton@reading.ac.uk</a:t>
                      </a:r>
                      <a:endParaRPr lang="en-GB" sz="1800" b="0" i="0" u="sng" strike="noStrike" kern="1200" dirty="0">
                        <a:solidFill>
                          <a:schemeClr val="tx1"/>
                        </a:solidFill>
                        <a:effectLst/>
                        <a:latin typeface="+mn-lt"/>
                        <a:ea typeface="+mn-ea"/>
                        <a:cs typeface="+mn-cs"/>
                      </a:endParaRPr>
                    </a:p>
                    <a:p>
                      <a:pPr algn="l" rtl="0" fontAlgn="base"/>
                      <a:r>
                        <a:rPr lang="en-GB" sz="1800" b="0" i="0" u="sng" strike="noStrike" kern="1200" dirty="0">
                          <a:solidFill>
                            <a:schemeClr val="tx1"/>
                          </a:solidFill>
                          <a:effectLst/>
                          <a:latin typeface="+mn-lt"/>
                          <a:ea typeface="+mn-ea"/>
                          <a:cs typeface="+mn-cs"/>
                          <a:hlinkClick r:id="rId8"/>
                        </a:rPr>
                        <a:t>k.steedman@reading.ac.uk</a:t>
                      </a:r>
                      <a:r>
                        <a:rPr lang="en-GB" sz="1600" b="0" i="0" dirty="0">
                          <a:effectLst/>
                          <a:latin typeface="Calibri" panose="020F0502020204030204" pitchFamily="34" charset="0"/>
                        </a:rPr>
                        <a:t> </a:t>
                      </a:r>
                      <a:endParaRPr lang="en-GB" sz="2800" b="0" i="0" dirty="0">
                        <a:effectLst/>
                      </a:endParaRPr>
                    </a:p>
                    <a:p>
                      <a:pPr algn="l" rtl="0" fontAlgn="base"/>
                      <a:r>
                        <a:rPr lang="en-GB" sz="1800" b="0" i="0" u="sng" strike="noStrike" kern="1200" dirty="0">
                          <a:solidFill>
                            <a:schemeClr val="tx1"/>
                          </a:solidFill>
                          <a:effectLst/>
                          <a:latin typeface="+mn-lt"/>
                          <a:ea typeface="+mn-ea"/>
                          <a:cs typeface="+mn-cs"/>
                          <a:hlinkClick r:id="rId9"/>
                        </a:rPr>
                        <a:t>emma.walters@reading.ac.uk</a:t>
                      </a:r>
                      <a:endParaRPr lang="en-GB" sz="1800" b="0" i="0" u="sng" strike="noStrike" kern="1200" dirty="0">
                        <a:solidFill>
                          <a:schemeClr val="tx1"/>
                        </a:solidFill>
                        <a:effectLst/>
                        <a:latin typeface="+mn-lt"/>
                        <a:ea typeface="+mn-ea"/>
                        <a:cs typeface="+mn-cs"/>
                      </a:endParaRPr>
                    </a:p>
                    <a:p>
                      <a:pPr algn="l" rtl="0" fontAlgn="base"/>
                      <a:r>
                        <a:rPr lang="en-GB" sz="1800" b="0" i="0" u="sng" strike="noStrike" kern="1200" dirty="0">
                          <a:solidFill>
                            <a:schemeClr val="tx1"/>
                          </a:solidFill>
                          <a:effectLst/>
                          <a:latin typeface="+mn-lt"/>
                          <a:ea typeface="+mn-ea"/>
                          <a:cs typeface="+mn-cs"/>
                          <a:hlinkClick r:id="rId10"/>
                        </a:rPr>
                        <a:t>a.zalaki@reading.ac.uk</a:t>
                      </a:r>
                      <a:r>
                        <a:rPr lang="en-GB" sz="1800" b="0" i="0" u="none" strike="noStrike" kern="1200" dirty="0">
                          <a:solidFill>
                            <a:schemeClr val="tx1"/>
                          </a:solidFill>
                          <a:effectLst/>
                          <a:latin typeface="+mn-lt"/>
                          <a:ea typeface="+mn-ea"/>
                          <a:cs typeface="+mn-cs"/>
                        </a:rPr>
                        <a:t> </a:t>
                      </a:r>
                      <a:endParaRPr lang="en-GB" sz="2800" b="0" i="0" dirty="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1489293"/>
                  </a:ext>
                </a:extLst>
              </a:tr>
              <a:tr h="693163">
                <a:tc>
                  <a:txBody>
                    <a:bodyPr/>
                    <a:lstStyle/>
                    <a:p>
                      <a:pPr algn="l" rtl="0" fontAlgn="base"/>
                      <a:r>
                        <a:rPr lang="en-GB" sz="1600" b="0" i="0">
                          <a:effectLst/>
                          <a:latin typeface="Calibri" panose="020F0502020204030204" pitchFamily="34" charset="0"/>
                        </a:rPr>
                        <a:t>Secondary PGCE administrator </a:t>
                      </a:r>
                      <a:endParaRPr lang="en-GB" sz="2800" b="0" i="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600" b="0" i="0">
                          <a:effectLst/>
                          <a:latin typeface="Calibri" panose="020F0502020204030204" pitchFamily="34" charset="0"/>
                        </a:rPr>
                        <a:t>Admin </a:t>
                      </a:r>
                      <a:endParaRPr lang="en-GB" sz="2800" b="0" i="0">
                        <a:effectLst/>
                      </a:endParaRP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GB" sz="1600" b="0" i="0" u="sng" strike="noStrike" dirty="0">
                          <a:solidFill>
                            <a:srgbClr val="2998E3"/>
                          </a:solidFill>
                          <a:effectLst/>
                          <a:latin typeface="Calibri" panose="020F0502020204030204" pitchFamily="34" charset="0"/>
                          <a:hlinkClick r:id="rId11"/>
                        </a:rPr>
                        <a:t>pgcesecondary@reading.ac.uk</a:t>
                      </a:r>
                      <a:r>
                        <a:rPr lang="en-GB" sz="1600" b="0" i="0" dirty="0">
                          <a:effectLst/>
                          <a:latin typeface="Calibri" panose="020F0502020204030204" pitchFamily="34" charset="0"/>
                        </a:rPr>
                        <a:t>  </a:t>
                      </a:r>
                    </a:p>
                  </a:txBody>
                  <a:tcPr marL="140087" marR="140087" marT="70043" marB="70043">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19886960"/>
                  </a:ext>
                </a:extLst>
              </a:tr>
            </a:tbl>
          </a:graphicData>
        </a:graphic>
      </p:graphicFrame>
      <p:sp>
        <p:nvSpPr>
          <p:cNvPr id="4" name="Slide Number Placeholder 3" hidden="1"/>
          <p:cNvSpPr>
            <a:spLocks noGrp="1"/>
          </p:cNvSpPr>
          <p:nvPr>
            <p:ph type="sldNum" sz="quarter" idx="4294967295"/>
          </p:nvPr>
        </p:nvSpPr>
        <p:spPr>
          <a:xfrm>
            <a:off x="10704702" y="6345352"/>
            <a:ext cx="901700" cy="252000"/>
          </a:xfrm>
        </p:spPr>
        <p:txBody>
          <a:bodyPr/>
          <a:lstStyle/>
          <a:p>
            <a:pPr>
              <a:spcAft>
                <a:spcPts val="600"/>
              </a:spcAft>
            </a:pPr>
            <a:fld id="{DCF6A46F-80AB-49F3-8C7E-9717ED945456}" type="slidenum">
              <a:rPr lang="en-GB" altLang="en-US" smtClean="0"/>
              <a:pPr>
                <a:spcAft>
                  <a:spcPts val="600"/>
                </a:spcAft>
              </a:pPr>
              <a:t>2</a:t>
            </a:fld>
            <a:endParaRPr lang="en-GB" altLang="en-US"/>
          </a:p>
        </p:txBody>
      </p:sp>
    </p:spTree>
    <p:extLst>
      <p:ext uri="{BB962C8B-B14F-4D97-AF65-F5344CB8AC3E}">
        <p14:creationId xmlns:p14="http://schemas.microsoft.com/office/powerpoint/2010/main" val="332015669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540" y="226373"/>
            <a:ext cx="8280000" cy="828000"/>
          </a:xfrm>
        </p:spPr>
        <p:txBody>
          <a:bodyPr/>
          <a:lstStyle/>
          <a:p>
            <a:r>
              <a:rPr lang="en-GB" dirty="0"/>
              <a:t>What is a mentor? </a:t>
            </a:r>
          </a:p>
        </p:txBody>
      </p:sp>
      <p:sp>
        <p:nvSpPr>
          <p:cNvPr id="3" name="Content Placeholder 2"/>
          <p:cNvSpPr>
            <a:spLocks noGrp="1"/>
          </p:cNvSpPr>
          <p:nvPr>
            <p:ph idx="1"/>
          </p:nvPr>
        </p:nvSpPr>
        <p:spPr>
          <a:xfrm>
            <a:off x="335360" y="1196752"/>
            <a:ext cx="8280000" cy="3960000"/>
          </a:xfrm>
        </p:spPr>
        <p:txBody>
          <a:bodyPr/>
          <a:lstStyle/>
          <a:p>
            <a:r>
              <a:rPr lang="en-GB" sz="2800" i="1" dirty="0">
                <a:latin typeface="Effra" panose="020B0604020202020204" charset="0"/>
              </a:rPr>
              <a:t>… ‘</a:t>
            </a:r>
            <a:r>
              <a:rPr lang="en-GB" sz="2800" b="1" i="1" dirty="0">
                <a:latin typeface="Effra" panose="020B0604020202020204" charset="0"/>
              </a:rPr>
              <a:t>off-line help </a:t>
            </a:r>
            <a:r>
              <a:rPr lang="en-GB" sz="2800" i="1" dirty="0">
                <a:latin typeface="Effra" panose="020B0604020202020204" charset="0"/>
              </a:rPr>
              <a:t>from one person to another in making </a:t>
            </a:r>
            <a:r>
              <a:rPr lang="en-GB" sz="2800" b="1" i="1" dirty="0">
                <a:latin typeface="Effra" panose="020B0604020202020204" charset="0"/>
              </a:rPr>
              <a:t>significant transitions </a:t>
            </a:r>
            <a:r>
              <a:rPr lang="en-GB" sz="2800" i="1" dirty="0">
                <a:latin typeface="Effra" panose="020B0604020202020204" charset="0"/>
              </a:rPr>
              <a:t>in knowledge, work or thinking’ </a:t>
            </a:r>
            <a:r>
              <a:rPr lang="en-GB" sz="1800" dirty="0">
                <a:latin typeface="Effra" panose="020B0604020202020204" charset="0"/>
              </a:rPr>
              <a:t>(Megginson &amp; Clutterbuck, 1995, p. 12).</a:t>
            </a:r>
          </a:p>
          <a:p>
            <a:r>
              <a:rPr lang="en-GB" sz="2800" dirty="0">
                <a:latin typeface="Effra" panose="020B0604020202020204" charset="0"/>
              </a:rPr>
              <a:t>The mentor’s role is part of a </a:t>
            </a:r>
            <a:r>
              <a:rPr lang="en-GB" sz="2800" b="1" dirty="0">
                <a:latin typeface="Effra" panose="020B0604020202020204" charset="0"/>
              </a:rPr>
              <a:t>significant professional transition</a:t>
            </a:r>
            <a:r>
              <a:rPr lang="en-GB" sz="2800" dirty="0">
                <a:latin typeface="Effra" panose="020B0604020202020204" charset="0"/>
              </a:rPr>
              <a:t> (i.e. from trainee to qualified teacher) and emphasise the </a:t>
            </a:r>
            <a:r>
              <a:rPr lang="en-GB" sz="2800" b="1" dirty="0">
                <a:latin typeface="Effra" panose="020B0604020202020204" charset="0"/>
              </a:rPr>
              <a:t>importance of a positive interpersonal relationship </a:t>
            </a:r>
            <a:r>
              <a:rPr lang="en-GB" sz="2800" dirty="0">
                <a:latin typeface="Effra" panose="020B0604020202020204" charset="0"/>
              </a:rPr>
              <a:t>between mentor and trainee </a:t>
            </a:r>
            <a:r>
              <a:rPr lang="en-GB" sz="1600" dirty="0">
                <a:latin typeface="Effra" panose="020B0604020202020204" charset="0"/>
              </a:rPr>
              <a:t>(NFER, 2008; CUREE, 2005)</a:t>
            </a:r>
          </a:p>
          <a:p>
            <a:endParaRPr lang="en-GB" sz="2800" i="1" dirty="0">
              <a:latin typeface="Effra" panose="020B0604020202020204" charset="0"/>
            </a:endParaRPr>
          </a:p>
          <a:p>
            <a:r>
              <a:rPr lang="en-GB" sz="2800" i="1" dirty="0">
                <a:latin typeface="Effra" panose="020B0604020202020204" charset="0"/>
              </a:rPr>
              <a:t>Which can be problematic…</a:t>
            </a:r>
          </a:p>
        </p:txBody>
      </p:sp>
      <p:sp>
        <p:nvSpPr>
          <p:cNvPr id="5" name="Slide Number Placeholder 4"/>
          <p:cNvSpPr>
            <a:spLocks noGrp="1"/>
          </p:cNvSpPr>
          <p:nvPr>
            <p:ph type="sldNum" sz="quarter" idx="12"/>
          </p:nvPr>
        </p:nvSpPr>
        <p:spPr/>
        <p:txBody>
          <a:bodyPr/>
          <a:lstStyle/>
          <a:p>
            <a:pPr>
              <a:defRPr/>
            </a:pPr>
            <a:fld id="{65F16F53-7CE2-498D-B8D8-85018BC54B97}" type="slidenum">
              <a:rPr lang="en-US" altLang="en-US" smtClean="0"/>
              <a:pPr>
                <a:defRPr/>
              </a:pPr>
              <a:t>20</a:t>
            </a:fld>
            <a:endParaRPr lang="en-US" altLang="en-US"/>
          </a:p>
        </p:txBody>
      </p:sp>
      <p:pic>
        <p:nvPicPr>
          <p:cNvPr id="6" name="Picture 5">
            <a:extLst>
              <a:ext uri="{FF2B5EF4-FFF2-40B4-BE49-F238E27FC236}">
                <a16:creationId xmlns:a16="http://schemas.microsoft.com/office/drawing/2014/main" id="{889AE1D9-ED36-4F44-C7E3-F86EF8358610}"/>
              </a:ext>
            </a:extLst>
          </p:cNvPr>
          <p:cNvPicPr>
            <a:picLocks noChangeAspect="1"/>
          </p:cNvPicPr>
          <p:nvPr/>
        </p:nvPicPr>
        <p:blipFill rotWithShape="1">
          <a:blip r:embed="rId3"/>
          <a:srcRect l="80121" t="2506"/>
          <a:stretch/>
        </p:blipFill>
        <p:spPr>
          <a:xfrm>
            <a:off x="8832304" y="1412556"/>
            <a:ext cx="3256471" cy="3528392"/>
          </a:xfrm>
          <a:prstGeom prst="rect">
            <a:avLst/>
          </a:prstGeom>
        </p:spPr>
      </p:pic>
      <p:sp>
        <p:nvSpPr>
          <p:cNvPr id="7" name="TextBox 6">
            <a:extLst>
              <a:ext uri="{FF2B5EF4-FFF2-40B4-BE49-F238E27FC236}">
                <a16:creationId xmlns:a16="http://schemas.microsoft.com/office/drawing/2014/main" id="{4E8AC662-E590-ED6F-2E3E-7AC6CD3B8668}"/>
              </a:ext>
            </a:extLst>
          </p:cNvPr>
          <p:cNvSpPr txBox="1"/>
          <p:nvPr/>
        </p:nvSpPr>
        <p:spPr>
          <a:xfrm>
            <a:off x="6240016" y="5615964"/>
            <a:ext cx="6093724" cy="1015663"/>
          </a:xfrm>
          <a:prstGeom prst="rect">
            <a:avLst/>
          </a:prstGeom>
          <a:solidFill>
            <a:schemeClr val="accent3">
              <a:lumMod val="40000"/>
              <a:lumOff val="60000"/>
            </a:schemeClr>
          </a:solidFill>
        </p:spPr>
        <p:txBody>
          <a:bodyPr wrap="square">
            <a:spAutoFit/>
          </a:bodyPr>
          <a:lstStyle/>
          <a:p>
            <a:r>
              <a:rPr lang="en-GB" sz="4000" kern="1200" dirty="0">
                <a:solidFill>
                  <a:schemeClr val="tx1"/>
                </a:solidFill>
                <a:latin typeface="Effra" panose="020B0603020203020204" pitchFamily="34" charset="0"/>
              </a:rPr>
              <a:t>‘teachers of teaching’</a:t>
            </a:r>
            <a:r>
              <a:rPr lang="en-GB" kern="1200" dirty="0">
                <a:solidFill>
                  <a:schemeClr val="tx1"/>
                </a:solidFill>
                <a:latin typeface="Effra" panose="020B0603020203020204" pitchFamily="34" charset="0"/>
              </a:rPr>
              <a:t> (Grimmett et al, 2018, p. 341)</a:t>
            </a:r>
            <a:endParaRPr lang="en-GB" sz="4000" dirty="0"/>
          </a:p>
        </p:txBody>
      </p:sp>
    </p:spTree>
    <p:extLst>
      <p:ext uri="{BB962C8B-B14F-4D97-AF65-F5344CB8AC3E}">
        <p14:creationId xmlns:p14="http://schemas.microsoft.com/office/powerpoint/2010/main" val="3517874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C25EF-37A9-4534-B887-73A96D0F9971}"/>
              </a:ext>
            </a:extLst>
          </p:cNvPr>
          <p:cNvSpPr>
            <a:spLocks noGrp="1"/>
          </p:cNvSpPr>
          <p:nvPr>
            <p:ph type="title"/>
          </p:nvPr>
        </p:nvSpPr>
        <p:spPr>
          <a:xfrm>
            <a:off x="335360" y="315797"/>
            <a:ext cx="8280000" cy="828000"/>
          </a:xfrm>
        </p:spPr>
        <p:txBody>
          <a:bodyPr/>
          <a:lstStyle/>
          <a:p>
            <a:r>
              <a:rPr lang="en-GB" dirty="0"/>
              <a:t>Emotional Labour &amp; Your Identity</a:t>
            </a:r>
          </a:p>
        </p:txBody>
      </p:sp>
      <p:sp>
        <p:nvSpPr>
          <p:cNvPr id="3" name="Content Placeholder 2">
            <a:extLst>
              <a:ext uri="{FF2B5EF4-FFF2-40B4-BE49-F238E27FC236}">
                <a16:creationId xmlns:a16="http://schemas.microsoft.com/office/drawing/2014/main" id="{1C949BAB-E66B-4655-933B-F0E483465030}"/>
              </a:ext>
            </a:extLst>
          </p:cNvPr>
          <p:cNvSpPr>
            <a:spLocks noGrp="1"/>
          </p:cNvSpPr>
          <p:nvPr>
            <p:ph idx="1"/>
          </p:nvPr>
        </p:nvSpPr>
        <p:spPr>
          <a:xfrm>
            <a:off x="479376" y="1772816"/>
            <a:ext cx="7200800" cy="4572536"/>
          </a:xfrm>
        </p:spPr>
        <p:txBody>
          <a:bodyPr/>
          <a:lstStyle/>
          <a:p>
            <a:r>
              <a:rPr lang="en-GB" sz="4000" kern="1200" dirty="0">
                <a:latin typeface="Effra" panose="020B0603020203020204" pitchFamily="34" charset="0"/>
              </a:rPr>
              <a:t>Teaching involves emotional labour </a:t>
            </a:r>
            <a:r>
              <a:rPr lang="en-GB" sz="2800" kern="1200" dirty="0">
                <a:latin typeface="Effra" panose="020B0603020203020204" pitchFamily="34" charset="0"/>
              </a:rPr>
              <a:t>(Hochschild, 2012)</a:t>
            </a:r>
            <a:endParaRPr lang="en-GB" sz="3200" kern="1200" dirty="0">
              <a:latin typeface="Effra" panose="020B0603020203020204" pitchFamily="34" charset="0"/>
            </a:endParaRPr>
          </a:p>
          <a:p>
            <a:r>
              <a:rPr lang="en-GB" sz="4000" kern="1200" dirty="0">
                <a:latin typeface="Effra" panose="020B0603020203020204" pitchFamily="34" charset="0"/>
              </a:rPr>
              <a:t>Training to teach is itself emotional </a:t>
            </a:r>
            <a:r>
              <a:rPr lang="en-GB" sz="2800" kern="1200" dirty="0">
                <a:latin typeface="Effra" panose="020B0603020203020204" pitchFamily="34" charset="0"/>
              </a:rPr>
              <a:t>(Yuan &amp; Lee, 2016) </a:t>
            </a:r>
            <a:r>
              <a:rPr lang="en-GB" sz="4000" kern="1200" dirty="0">
                <a:latin typeface="Effra" panose="020B0603020203020204" pitchFamily="34" charset="0"/>
              </a:rPr>
              <a:t>- and is intertwined with formation of teacher identity </a:t>
            </a:r>
            <a:r>
              <a:rPr lang="en-GB" sz="2800" kern="1200" dirty="0">
                <a:latin typeface="Effra" panose="020B0603020203020204" pitchFamily="34" charset="0"/>
              </a:rPr>
              <a:t>(</a:t>
            </a:r>
            <a:r>
              <a:rPr lang="en-GB" sz="2800" kern="1200" dirty="0" err="1">
                <a:latin typeface="Effra" panose="020B0603020203020204" pitchFamily="34" charset="0"/>
              </a:rPr>
              <a:t>Nicols</a:t>
            </a:r>
            <a:r>
              <a:rPr lang="en-GB" sz="2800" kern="1200" dirty="0">
                <a:latin typeface="Effra" panose="020B0603020203020204" pitchFamily="34" charset="0"/>
              </a:rPr>
              <a:t>, Schutz, Rodger, &amp; </a:t>
            </a:r>
            <a:r>
              <a:rPr lang="en-GB" sz="2800" kern="1200" dirty="0" err="1">
                <a:latin typeface="Effra" panose="020B0603020203020204" pitchFamily="34" charset="0"/>
              </a:rPr>
              <a:t>Bilica</a:t>
            </a:r>
            <a:r>
              <a:rPr lang="en-GB" sz="2800" kern="1200" dirty="0">
                <a:latin typeface="Effra" panose="020B0603020203020204" pitchFamily="34" charset="0"/>
              </a:rPr>
              <a:t>, 2017; </a:t>
            </a:r>
            <a:r>
              <a:rPr lang="en-GB" sz="2800" kern="1200" dirty="0" err="1">
                <a:latin typeface="Effra" panose="020B0603020203020204" pitchFamily="34" charset="0"/>
              </a:rPr>
              <a:t>Zembylas</a:t>
            </a:r>
            <a:r>
              <a:rPr lang="en-GB" sz="2800" kern="1200" dirty="0">
                <a:latin typeface="Effra" panose="020B0603020203020204" pitchFamily="34" charset="0"/>
              </a:rPr>
              <a:t>, 2005).</a:t>
            </a:r>
          </a:p>
          <a:p>
            <a:endParaRPr lang="en-GB" dirty="0"/>
          </a:p>
        </p:txBody>
      </p:sp>
      <p:sp>
        <p:nvSpPr>
          <p:cNvPr id="4" name="Slide Number Placeholder 3">
            <a:extLst>
              <a:ext uri="{FF2B5EF4-FFF2-40B4-BE49-F238E27FC236}">
                <a16:creationId xmlns:a16="http://schemas.microsoft.com/office/drawing/2014/main" id="{12B80684-9B6C-46A3-B1F6-A843C8BF844F}"/>
              </a:ext>
            </a:extLst>
          </p:cNvPr>
          <p:cNvSpPr>
            <a:spLocks noGrp="1"/>
          </p:cNvSpPr>
          <p:nvPr>
            <p:ph type="sldNum" sz="quarter" idx="10"/>
          </p:nvPr>
        </p:nvSpPr>
        <p:spPr/>
        <p:txBody>
          <a:bodyPr/>
          <a:lstStyle/>
          <a:p>
            <a:fld id="{DCF6A46F-80AB-49F3-8C7E-9717ED945456}" type="slidenum">
              <a:rPr lang="en-GB" altLang="en-US" smtClean="0"/>
              <a:pPr/>
              <a:t>21</a:t>
            </a:fld>
            <a:endParaRPr lang="en-GB" altLang="en-US"/>
          </a:p>
        </p:txBody>
      </p:sp>
      <p:pic>
        <p:nvPicPr>
          <p:cNvPr id="5" name="Picture 4">
            <a:extLst>
              <a:ext uri="{FF2B5EF4-FFF2-40B4-BE49-F238E27FC236}">
                <a16:creationId xmlns:a16="http://schemas.microsoft.com/office/drawing/2014/main" id="{0CCAE05E-5E81-4D58-BEDB-D4758B884685}"/>
              </a:ext>
            </a:extLst>
          </p:cNvPr>
          <p:cNvPicPr>
            <a:picLocks noChangeAspect="1"/>
          </p:cNvPicPr>
          <p:nvPr/>
        </p:nvPicPr>
        <p:blipFill>
          <a:blip r:embed="rId3"/>
          <a:stretch>
            <a:fillRect/>
          </a:stretch>
        </p:blipFill>
        <p:spPr>
          <a:xfrm>
            <a:off x="7680176" y="2420888"/>
            <a:ext cx="4345746" cy="2880320"/>
          </a:xfrm>
          <a:prstGeom prst="rect">
            <a:avLst/>
          </a:prstGeom>
        </p:spPr>
      </p:pic>
    </p:spTree>
    <p:extLst>
      <p:ext uri="{BB962C8B-B14F-4D97-AF65-F5344CB8AC3E}">
        <p14:creationId xmlns:p14="http://schemas.microsoft.com/office/powerpoint/2010/main" val="106914788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35360" y="188640"/>
            <a:ext cx="11425269" cy="955498"/>
          </a:xfrm>
        </p:spPr>
        <p:txBody>
          <a:bodyPr wrap="square" anchor="b">
            <a:normAutofit/>
          </a:bodyPr>
          <a:lstStyle/>
          <a:p>
            <a:r>
              <a:rPr lang="en-GB" dirty="0"/>
              <a:t>Mentoring and support</a:t>
            </a:r>
          </a:p>
        </p:txBody>
      </p:sp>
      <p:graphicFrame>
        <p:nvGraphicFramePr>
          <p:cNvPr id="10" name="Content Placeholder 7">
            <a:extLst>
              <a:ext uri="{FF2B5EF4-FFF2-40B4-BE49-F238E27FC236}">
                <a16:creationId xmlns:a16="http://schemas.microsoft.com/office/drawing/2014/main" id="{33C88553-5E14-9CEE-2ECA-8CEE2355698D}"/>
              </a:ext>
            </a:extLst>
          </p:cNvPr>
          <p:cNvGraphicFramePr>
            <a:graphicFrameLocks noGrp="1"/>
          </p:cNvGraphicFramePr>
          <p:nvPr>
            <p:ph type="tbl" sz="quarter" idx="11"/>
          </p:nvPr>
        </p:nvGraphicFramePr>
        <p:xfrm>
          <a:off x="335360" y="1484784"/>
          <a:ext cx="11425269" cy="5134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hidden="1"/>
          <p:cNvSpPr>
            <a:spLocks noGrp="1"/>
          </p:cNvSpPr>
          <p:nvPr>
            <p:ph type="sldNum" sz="quarter" idx="4294967295"/>
          </p:nvPr>
        </p:nvSpPr>
        <p:spPr>
          <a:xfrm>
            <a:off x="10704702" y="6345352"/>
            <a:ext cx="901700" cy="252000"/>
          </a:xfrm>
        </p:spPr>
        <p:txBody>
          <a:bodyPr/>
          <a:lstStyle/>
          <a:p>
            <a:pPr>
              <a:spcAft>
                <a:spcPts val="600"/>
              </a:spcAft>
            </a:pPr>
            <a:fld id="{44C01B32-D1A0-401C-8867-70456BBB1E87}" type="slidenum">
              <a:rPr lang="en-GB" altLang="en-US">
                <a:solidFill>
                  <a:srgbClr val="E0E0E1"/>
                </a:solidFill>
                <a:latin typeface="Effra"/>
              </a:rPr>
              <a:pPr>
                <a:spcAft>
                  <a:spcPts val="600"/>
                </a:spcAft>
              </a:pPr>
              <a:t>22</a:t>
            </a:fld>
            <a:endParaRPr lang="en-GB" altLang="en-US">
              <a:solidFill>
                <a:srgbClr val="E0E0E1"/>
              </a:solidFill>
              <a:latin typeface="Effra"/>
            </a:endParaRPr>
          </a:p>
        </p:txBody>
      </p:sp>
      <p:pic>
        <p:nvPicPr>
          <p:cNvPr id="5" name="Picture 4" descr="https://c8.alamy.com/comp/AA4TAY/tour-guide-with-umbrella-and-group-of-teenagers-central-london-england-AA4TAY.jpg">
            <a:extLst>
              <a:ext uri="{FF2B5EF4-FFF2-40B4-BE49-F238E27FC236}">
                <a16:creationId xmlns:a16="http://schemas.microsoft.com/office/drawing/2014/main" id="{09C501C8-BAC0-4D9A-B779-E4F40EEF7886}"/>
              </a:ext>
            </a:extLst>
          </p:cNvPr>
          <p:cNvPicPr/>
          <p:nvPr/>
        </p:nvPicPr>
        <p:blipFill rotWithShape="1">
          <a:blip r:embed="rId8" cstate="print">
            <a:extLst>
              <a:ext uri="{28A0092B-C50C-407E-A947-70E740481C1C}">
                <a14:useLocalDpi xmlns:a14="http://schemas.microsoft.com/office/drawing/2010/main" val="0"/>
              </a:ext>
            </a:extLst>
          </a:blip>
          <a:srcRect l="10750" t="5866" b="15240"/>
          <a:stretch/>
        </p:blipFill>
        <p:spPr bwMode="auto">
          <a:xfrm>
            <a:off x="8256239" y="58316"/>
            <a:ext cx="3816425" cy="25065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4047582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8F3E6-E25C-EA38-DFD6-17BCE6CEA513}"/>
              </a:ext>
            </a:extLst>
          </p:cNvPr>
          <p:cNvSpPr>
            <a:spLocks noGrp="1"/>
          </p:cNvSpPr>
          <p:nvPr>
            <p:ph type="title"/>
          </p:nvPr>
        </p:nvSpPr>
        <p:spPr/>
        <p:txBody>
          <a:bodyPr/>
          <a:lstStyle/>
          <a:p>
            <a:r>
              <a:rPr lang="en-GB" dirty="0"/>
              <a:t>Effective mentoring</a:t>
            </a:r>
          </a:p>
        </p:txBody>
      </p:sp>
      <p:sp>
        <p:nvSpPr>
          <p:cNvPr id="5" name="Content Placeholder 4">
            <a:extLst>
              <a:ext uri="{FF2B5EF4-FFF2-40B4-BE49-F238E27FC236}">
                <a16:creationId xmlns:a16="http://schemas.microsoft.com/office/drawing/2014/main" id="{A95A666B-8EE5-385E-9107-781662910294}"/>
              </a:ext>
            </a:extLst>
          </p:cNvPr>
          <p:cNvSpPr>
            <a:spLocks noGrp="1"/>
          </p:cNvSpPr>
          <p:nvPr>
            <p:ph idx="1"/>
          </p:nvPr>
        </p:nvSpPr>
        <p:spPr/>
        <p:txBody>
          <a:bodyPr/>
          <a:lstStyle/>
          <a:p>
            <a:r>
              <a:rPr lang="en-GB" sz="3200" dirty="0"/>
              <a:t>Knowledge and expertise</a:t>
            </a:r>
          </a:p>
          <a:p>
            <a:r>
              <a:rPr lang="en-GB" sz="3200" dirty="0"/>
              <a:t>Time</a:t>
            </a:r>
          </a:p>
          <a:p>
            <a:r>
              <a:rPr lang="en-GB" sz="3200" dirty="0"/>
              <a:t>Structure</a:t>
            </a:r>
          </a:p>
          <a:p>
            <a:r>
              <a:rPr lang="en-GB" sz="3200" dirty="0"/>
              <a:t>Relationship </a:t>
            </a:r>
          </a:p>
          <a:p>
            <a:r>
              <a:rPr lang="en-GB" sz="3200" dirty="0"/>
              <a:t>Dialogue </a:t>
            </a:r>
          </a:p>
          <a:p>
            <a:endParaRPr lang="en-GB" dirty="0"/>
          </a:p>
          <a:p>
            <a:r>
              <a:rPr lang="en-GB" i="1" dirty="0"/>
              <a:t>Effective mentoring engages with </a:t>
            </a:r>
            <a:r>
              <a:rPr lang="en-GB" b="1" i="1" dirty="0"/>
              <a:t>values</a:t>
            </a:r>
            <a:r>
              <a:rPr lang="en-GB" i="1" dirty="0"/>
              <a:t> </a:t>
            </a:r>
            <a:r>
              <a:rPr lang="en-GB" dirty="0"/>
              <a:t>(Montgomery, 2017)</a:t>
            </a:r>
          </a:p>
          <a:p>
            <a:endParaRPr lang="en-GB" dirty="0"/>
          </a:p>
        </p:txBody>
      </p:sp>
      <p:sp>
        <p:nvSpPr>
          <p:cNvPr id="4" name="Slide Number Placeholder 3">
            <a:extLst>
              <a:ext uri="{FF2B5EF4-FFF2-40B4-BE49-F238E27FC236}">
                <a16:creationId xmlns:a16="http://schemas.microsoft.com/office/drawing/2014/main" id="{6BD0AB85-5E34-423E-BF82-A4F316B00C80}"/>
              </a:ext>
            </a:extLst>
          </p:cNvPr>
          <p:cNvSpPr>
            <a:spLocks noGrp="1"/>
          </p:cNvSpPr>
          <p:nvPr>
            <p:ph type="sldNum" sz="quarter" idx="10"/>
          </p:nvPr>
        </p:nvSpPr>
        <p:spPr/>
        <p:txBody>
          <a:bodyPr wrap="square" anchor="t">
            <a:normAutofit/>
          </a:bodyPr>
          <a:lstStyle/>
          <a:p>
            <a:pPr>
              <a:spcAft>
                <a:spcPts val="600"/>
              </a:spcAft>
            </a:pPr>
            <a:fld id="{DCF6A46F-80AB-49F3-8C7E-9717ED945456}" type="slidenum">
              <a:rPr lang="en-GB" altLang="en-US" smtClean="0"/>
              <a:pPr>
                <a:spcAft>
                  <a:spcPts val="600"/>
                </a:spcAft>
              </a:pPr>
              <a:t>23</a:t>
            </a:fld>
            <a:endParaRPr lang="en-GB" altLang="en-US"/>
          </a:p>
        </p:txBody>
      </p:sp>
    </p:spTree>
    <p:extLst>
      <p:ext uri="{BB962C8B-B14F-4D97-AF65-F5344CB8AC3E}">
        <p14:creationId xmlns:p14="http://schemas.microsoft.com/office/powerpoint/2010/main" val="187196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51584" y="-355025"/>
            <a:ext cx="9591584" cy="828000"/>
          </a:xfrm>
        </p:spPr>
        <p:txBody>
          <a:bodyPr/>
          <a:lstStyle/>
          <a:p>
            <a:r>
              <a:rPr lang="en-GB" sz="2800" dirty="0"/>
              <a:t>Pedagogical Content Knowledge (PCK)</a:t>
            </a:r>
          </a:p>
        </p:txBody>
      </p:sp>
      <p:sp>
        <p:nvSpPr>
          <p:cNvPr id="5" name="Content Placeholder 4"/>
          <p:cNvSpPr>
            <a:spLocks noGrp="1"/>
          </p:cNvSpPr>
          <p:nvPr>
            <p:ph idx="1"/>
          </p:nvPr>
        </p:nvSpPr>
        <p:spPr>
          <a:xfrm>
            <a:off x="421888" y="5149266"/>
            <a:ext cx="11521280" cy="1736888"/>
          </a:xfrm>
          <a:solidFill>
            <a:schemeClr val="accent1">
              <a:lumMod val="20000"/>
              <a:lumOff val="80000"/>
            </a:schemeClr>
          </a:solidFill>
        </p:spPr>
        <p:txBody>
          <a:bodyPr/>
          <a:lstStyle/>
          <a:p>
            <a:pPr marL="0" indent="0">
              <a:buNone/>
            </a:pPr>
            <a:r>
              <a:rPr lang="en-GB" i="1" dirty="0"/>
              <a:t>‘The most regularly taught topics in one’s subject area, the most useful forms of representation of those ideas, the most powerful analogies, illustrations, examples, explanations, and demonstrations – in a word, the ways of representing and formulating the subject that make it comprehensible to others’ </a:t>
            </a:r>
            <a:r>
              <a:rPr lang="en-GB" sz="1800" i="1" dirty="0"/>
              <a:t>(Shulman, 1986, p9)</a:t>
            </a:r>
            <a:endParaRPr lang="en-GB" i="1" dirty="0"/>
          </a:p>
        </p:txBody>
      </p:sp>
      <p:sp>
        <p:nvSpPr>
          <p:cNvPr id="2" name="Slide Number Placeholder 1"/>
          <p:cNvSpPr>
            <a:spLocks noGrp="1"/>
          </p:cNvSpPr>
          <p:nvPr>
            <p:ph type="sldNum" sz="quarter" idx="10"/>
          </p:nvPr>
        </p:nvSpPr>
        <p:spPr/>
        <p:txBody>
          <a:bodyPr/>
          <a:lstStyle/>
          <a:p>
            <a:fld id="{8CAE96E1-FE19-476C-9CF0-3BB4903735D9}" type="slidenum">
              <a:rPr lang="en-GB" altLang="en-US" smtClean="0">
                <a:solidFill>
                  <a:srgbClr val="50535A"/>
                </a:solidFill>
              </a:rPr>
              <a:pPr/>
              <a:t>24</a:t>
            </a:fld>
            <a:endParaRPr lang="en-GB" altLang="en-US">
              <a:solidFill>
                <a:srgbClr val="50535A"/>
              </a:solidFill>
            </a:endParaRPr>
          </a:p>
        </p:txBody>
      </p:sp>
      <p:pic>
        <p:nvPicPr>
          <p:cNvPr id="2050" name="Picture 2" descr="Image result for pedagogical content knowledge shulman"/>
          <p:cNvPicPr>
            <a:picLocks noChangeAspect="1" noChangeArrowheads="1"/>
          </p:cNvPicPr>
          <p:nvPr/>
        </p:nvPicPr>
        <p:blipFill rotWithShape="1">
          <a:blip r:embed="rId3">
            <a:extLst>
              <a:ext uri="{28A0092B-C50C-407E-A947-70E740481C1C}">
                <a14:useLocalDpi xmlns:a14="http://schemas.microsoft.com/office/drawing/2010/main" val="0"/>
              </a:ext>
            </a:extLst>
          </a:blip>
          <a:srcRect l="22687" t="2143" r="23374" b="19946"/>
          <a:stretch/>
        </p:blipFill>
        <p:spPr bwMode="auto">
          <a:xfrm>
            <a:off x="3143672" y="620688"/>
            <a:ext cx="5540521" cy="4500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193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ppt_x</p:attrName>
                                        </p:attrNameLst>
                                      </p:cBhvr>
                                      <p:tavLst>
                                        <p:tav tm="0">
                                          <p:val>
                                            <p:strVal val="#ppt_x"/>
                                          </p:val>
                                        </p:tav>
                                        <p:tav tm="100000">
                                          <p:val>
                                            <p:strVal val="#ppt_x"/>
                                          </p:val>
                                        </p:tav>
                                      </p:tavLst>
                                    </p:anim>
                                    <p:anim calcmode="lin" valueType="num">
                                      <p:cBhvr>
                                        <p:cTn id="9" dur="1000" fill="hold"/>
                                        <p:tgtEl>
                                          <p:spTgt spid="5">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216" y="-4020"/>
            <a:ext cx="8280000" cy="828000"/>
          </a:xfrm>
        </p:spPr>
        <p:txBody>
          <a:bodyPr/>
          <a:lstStyle/>
          <a:p>
            <a:r>
              <a:rPr lang="en-GB" dirty="0"/>
              <a:t>Mentor knowledge</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25</a:t>
            </a:fld>
            <a:endParaRPr lang="en-GB" altLang="en-US"/>
          </a:p>
        </p:txBody>
      </p:sp>
      <p:graphicFrame>
        <p:nvGraphicFramePr>
          <p:cNvPr id="7" name="Table 6"/>
          <p:cNvGraphicFramePr>
            <a:graphicFrameLocks noGrp="1"/>
          </p:cNvGraphicFramePr>
          <p:nvPr/>
        </p:nvGraphicFramePr>
        <p:xfrm>
          <a:off x="423011" y="1268760"/>
          <a:ext cx="11505637" cy="4765260"/>
        </p:xfrm>
        <a:graphic>
          <a:graphicData uri="http://schemas.openxmlformats.org/drawingml/2006/table">
            <a:tbl>
              <a:tblPr firstRow="1" firstCol="1" bandRow="1">
                <a:tableStyleId>{6E25E649-3F16-4E02-A733-19D2CDBF48F0}</a:tableStyleId>
              </a:tblPr>
              <a:tblGrid>
                <a:gridCol w="2720661">
                  <a:extLst>
                    <a:ext uri="{9D8B030D-6E8A-4147-A177-3AD203B41FA5}">
                      <a16:colId xmlns:a16="http://schemas.microsoft.com/office/drawing/2014/main" val="20000"/>
                    </a:ext>
                  </a:extLst>
                </a:gridCol>
                <a:gridCol w="4734105">
                  <a:extLst>
                    <a:ext uri="{9D8B030D-6E8A-4147-A177-3AD203B41FA5}">
                      <a16:colId xmlns:a16="http://schemas.microsoft.com/office/drawing/2014/main" val="20001"/>
                    </a:ext>
                  </a:extLst>
                </a:gridCol>
                <a:gridCol w="4050871">
                  <a:extLst>
                    <a:ext uri="{9D8B030D-6E8A-4147-A177-3AD203B41FA5}">
                      <a16:colId xmlns:a16="http://schemas.microsoft.com/office/drawing/2014/main" val="20002"/>
                    </a:ext>
                  </a:extLst>
                </a:gridCol>
              </a:tblGrid>
              <a:tr h="306037">
                <a:tc>
                  <a:txBody>
                    <a:bodyPr/>
                    <a:lstStyle/>
                    <a:p>
                      <a:pPr>
                        <a:lnSpc>
                          <a:spcPct val="107000"/>
                        </a:lnSpc>
                        <a:spcAft>
                          <a:spcPts val="0"/>
                        </a:spcAft>
                      </a:pPr>
                      <a:r>
                        <a:rPr lang="en-GB" sz="20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Teaching context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Mentoring context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950506">
                <a:tc>
                  <a:txBody>
                    <a:bodyPr/>
                    <a:lstStyle/>
                    <a:p>
                      <a:pPr>
                        <a:lnSpc>
                          <a:spcPct val="107000"/>
                        </a:lnSpc>
                        <a:spcAft>
                          <a:spcPts val="0"/>
                        </a:spcAft>
                      </a:pPr>
                      <a:r>
                        <a:rPr lang="en-GB" sz="2000" dirty="0">
                          <a:effectLst/>
                        </a:rPr>
                        <a:t>Content knowledge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Maths/English etc</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Planning, behaviour management, </a:t>
                      </a:r>
                      <a:r>
                        <a:rPr lang="en-GB" sz="2000" dirty="0" err="1">
                          <a:effectLst/>
                        </a:rPr>
                        <a:t>AfL</a:t>
                      </a:r>
                      <a:r>
                        <a:rPr lang="en-GB" sz="2000" dirty="0">
                          <a:effectLst/>
                        </a:rPr>
                        <a:t>, differentiation, etc</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950506">
                <a:tc>
                  <a:txBody>
                    <a:bodyPr/>
                    <a:lstStyle/>
                    <a:p>
                      <a:pPr>
                        <a:lnSpc>
                          <a:spcPct val="107000"/>
                        </a:lnSpc>
                        <a:spcAft>
                          <a:spcPts val="0"/>
                        </a:spcAft>
                      </a:pPr>
                      <a:r>
                        <a:rPr lang="en-GB" sz="2000" dirty="0">
                          <a:effectLst/>
                        </a:rPr>
                        <a:t>Pedagogical knowledge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How to teach children – behaviour management, differentiation etc</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How to teach mentees – collaboration, reflection, guidance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917208">
                <a:tc>
                  <a:txBody>
                    <a:bodyPr/>
                    <a:lstStyle/>
                    <a:p>
                      <a:pPr>
                        <a:lnSpc>
                          <a:spcPct val="107000"/>
                        </a:lnSpc>
                        <a:spcAft>
                          <a:spcPts val="0"/>
                        </a:spcAft>
                      </a:pPr>
                      <a:r>
                        <a:rPr lang="en-GB" sz="2000" dirty="0">
                          <a:effectLst/>
                        </a:rPr>
                        <a:t>Pedagogical content knowledge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Ways of representing knowledge, common errors, misconceptions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Ways of understanding what goes on in the classroom, how to observe, judging an appropriate tone for relationships, how to tell if pace is right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628271">
                <a:tc>
                  <a:txBody>
                    <a:bodyPr/>
                    <a:lstStyle/>
                    <a:p>
                      <a:pPr>
                        <a:lnSpc>
                          <a:spcPct val="107000"/>
                        </a:lnSpc>
                        <a:spcAft>
                          <a:spcPts val="0"/>
                        </a:spcAft>
                      </a:pPr>
                      <a:r>
                        <a:rPr lang="en-GB" sz="2000" dirty="0">
                          <a:effectLst/>
                        </a:rPr>
                        <a:t>Contextual knowledge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Curriculum, policy, school environment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Standards, policy, school and university environment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8" name="TextBox 7"/>
          <p:cNvSpPr txBox="1"/>
          <p:nvPr/>
        </p:nvSpPr>
        <p:spPr>
          <a:xfrm>
            <a:off x="8040216" y="6060243"/>
            <a:ext cx="5177517" cy="307777"/>
          </a:xfrm>
          <a:prstGeom prst="rect">
            <a:avLst/>
          </a:prstGeom>
          <a:noFill/>
        </p:spPr>
        <p:txBody>
          <a:bodyPr wrap="square" rtlCol="0">
            <a:spAutoFit/>
          </a:bodyPr>
          <a:lstStyle/>
          <a:p>
            <a:r>
              <a:rPr lang="en-GB" sz="1400" dirty="0"/>
              <a:t>(Jones &amp; Straker, 2006: Shulman, 1986)</a:t>
            </a:r>
          </a:p>
        </p:txBody>
      </p:sp>
      <p:sp>
        <p:nvSpPr>
          <p:cNvPr id="3" name="Rectangle 2">
            <a:extLst>
              <a:ext uri="{FF2B5EF4-FFF2-40B4-BE49-F238E27FC236}">
                <a16:creationId xmlns:a16="http://schemas.microsoft.com/office/drawing/2014/main" id="{A04FCB65-648B-B4D2-3C5F-7B21314EF3AF}"/>
              </a:ext>
            </a:extLst>
          </p:cNvPr>
          <p:cNvSpPr/>
          <p:nvPr/>
        </p:nvSpPr>
        <p:spPr>
          <a:xfrm>
            <a:off x="7752184" y="1268760"/>
            <a:ext cx="4176464" cy="4765260"/>
          </a:xfrm>
          <a:prstGeom prst="rect">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pic>
        <p:nvPicPr>
          <p:cNvPr id="5" name="Picture 2">
            <a:extLst>
              <a:ext uri="{FF2B5EF4-FFF2-40B4-BE49-F238E27FC236}">
                <a16:creationId xmlns:a16="http://schemas.microsoft.com/office/drawing/2014/main" id="{8B72780D-F539-36EE-8E8F-F37DEC42555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31704" y="2276872"/>
            <a:ext cx="3816424" cy="2671497"/>
          </a:xfrm>
          <a:prstGeom prst="rect">
            <a:avLst/>
          </a:prstGeom>
          <a:solidFill>
            <a:srgbClr val="FFFFFF"/>
          </a:solidFill>
        </p:spPr>
      </p:pic>
    </p:spTree>
    <p:extLst>
      <p:ext uri="{BB962C8B-B14F-4D97-AF65-F5344CB8AC3E}">
        <p14:creationId xmlns:p14="http://schemas.microsoft.com/office/powerpoint/2010/main" val="133496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66BFF-4B20-458A-B327-DA5F6E9729CE}"/>
              </a:ext>
            </a:extLst>
          </p:cNvPr>
          <p:cNvSpPr>
            <a:spLocks noGrp="1"/>
          </p:cNvSpPr>
          <p:nvPr>
            <p:ph type="title"/>
          </p:nvPr>
        </p:nvSpPr>
        <p:spPr>
          <a:xfrm>
            <a:off x="560286" y="389206"/>
            <a:ext cx="8280000" cy="828000"/>
          </a:xfrm>
        </p:spPr>
        <p:txBody>
          <a:bodyPr/>
          <a:lstStyle/>
          <a:p>
            <a:r>
              <a:rPr lang="en-GB" sz="3200" dirty="0"/>
              <a:t>The stages of beginning </a:t>
            </a:r>
            <a:br>
              <a:rPr lang="en-GB" sz="3200" dirty="0"/>
            </a:br>
            <a:r>
              <a:rPr lang="en-GB" sz="3200" dirty="0"/>
              <a:t>teachers’ development</a:t>
            </a:r>
          </a:p>
        </p:txBody>
      </p:sp>
      <p:sp>
        <p:nvSpPr>
          <p:cNvPr id="4" name="Slide Number Placeholder 3">
            <a:extLst>
              <a:ext uri="{FF2B5EF4-FFF2-40B4-BE49-F238E27FC236}">
                <a16:creationId xmlns:a16="http://schemas.microsoft.com/office/drawing/2014/main" id="{8E69B7E6-CD3B-4622-909E-6913989236AE}"/>
              </a:ext>
            </a:extLst>
          </p:cNvPr>
          <p:cNvSpPr>
            <a:spLocks noGrp="1"/>
          </p:cNvSpPr>
          <p:nvPr>
            <p:ph type="sldNum" sz="quarter" idx="10"/>
          </p:nvPr>
        </p:nvSpPr>
        <p:spPr/>
        <p:txBody>
          <a:bodyPr/>
          <a:lstStyle/>
          <a:p>
            <a:fld id="{DCF6A46F-80AB-49F3-8C7E-9717ED945456}" type="slidenum">
              <a:rPr lang="en-GB" altLang="en-US" smtClean="0"/>
              <a:pPr/>
              <a:t>26</a:t>
            </a:fld>
            <a:endParaRPr lang="en-GB" altLang="en-US"/>
          </a:p>
        </p:txBody>
      </p:sp>
      <p:sp>
        <p:nvSpPr>
          <p:cNvPr id="6" name="Rectangle 5">
            <a:extLst>
              <a:ext uri="{FF2B5EF4-FFF2-40B4-BE49-F238E27FC236}">
                <a16:creationId xmlns:a16="http://schemas.microsoft.com/office/drawing/2014/main" id="{23200F0A-3A0A-4E1F-985A-25C8131F5B07}"/>
              </a:ext>
            </a:extLst>
          </p:cNvPr>
          <p:cNvSpPr/>
          <p:nvPr/>
        </p:nvSpPr>
        <p:spPr>
          <a:xfrm>
            <a:off x="414420" y="6006798"/>
            <a:ext cx="2459328" cy="338554"/>
          </a:xfrm>
          <a:prstGeom prst="rect">
            <a:avLst/>
          </a:prstGeom>
        </p:spPr>
        <p:txBody>
          <a:bodyPr wrap="none">
            <a:spAutoFit/>
          </a:bodyPr>
          <a:lstStyle/>
          <a:p>
            <a:r>
              <a:rPr lang="en-GB" sz="1600" dirty="0"/>
              <a:t>(Furlong &amp; Maynard,1995)</a:t>
            </a:r>
          </a:p>
        </p:txBody>
      </p:sp>
      <p:sp>
        <p:nvSpPr>
          <p:cNvPr id="7" name="TextBox 6">
            <a:extLst>
              <a:ext uri="{FF2B5EF4-FFF2-40B4-BE49-F238E27FC236}">
                <a16:creationId xmlns:a16="http://schemas.microsoft.com/office/drawing/2014/main" id="{9C981AE7-F35A-4681-AADB-D83FF5807BCA}"/>
              </a:ext>
            </a:extLst>
          </p:cNvPr>
          <p:cNvSpPr txBox="1"/>
          <p:nvPr/>
        </p:nvSpPr>
        <p:spPr>
          <a:xfrm>
            <a:off x="263352" y="1905505"/>
            <a:ext cx="5407466" cy="3416320"/>
          </a:xfrm>
          <a:prstGeom prst="rect">
            <a:avLst/>
          </a:prstGeom>
          <a:noFill/>
        </p:spPr>
        <p:txBody>
          <a:bodyPr wrap="square" rtlCol="0">
            <a:spAutoFit/>
          </a:bodyPr>
          <a:lstStyle/>
          <a:p>
            <a:pPr marL="514350" indent="-514350">
              <a:buFont typeface="+mj-lt"/>
              <a:buAutoNum type="arabicPeriod"/>
            </a:pPr>
            <a:r>
              <a:rPr lang="en-GB" sz="3600" b="1" dirty="0"/>
              <a:t>Early idealism</a:t>
            </a:r>
          </a:p>
          <a:p>
            <a:pPr marL="514350" indent="-514350">
              <a:buFont typeface="+mj-lt"/>
              <a:buAutoNum type="arabicPeriod"/>
            </a:pPr>
            <a:r>
              <a:rPr lang="en-GB" sz="3600" b="1" dirty="0"/>
              <a:t>Personal survival</a:t>
            </a:r>
          </a:p>
          <a:p>
            <a:pPr marL="514350" indent="-514350">
              <a:buFont typeface="+mj-lt"/>
              <a:buAutoNum type="arabicPeriod"/>
            </a:pPr>
            <a:r>
              <a:rPr lang="en-GB" sz="3600" b="1" dirty="0"/>
              <a:t>Dealing with difficulties</a:t>
            </a:r>
          </a:p>
          <a:p>
            <a:pPr marL="514350" indent="-514350">
              <a:buFont typeface="+mj-lt"/>
              <a:buAutoNum type="arabicPeriod"/>
            </a:pPr>
            <a:r>
              <a:rPr lang="en-GB" sz="3600" b="1" dirty="0"/>
              <a:t>Hitting a plateau</a:t>
            </a:r>
          </a:p>
          <a:p>
            <a:pPr marL="514350" indent="-514350">
              <a:buFont typeface="+mj-lt"/>
              <a:buAutoNum type="arabicPeriod"/>
            </a:pPr>
            <a:r>
              <a:rPr lang="en-GB" sz="3600" b="1" dirty="0"/>
              <a:t>Moving on</a:t>
            </a:r>
          </a:p>
        </p:txBody>
      </p:sp>
      <p:pic>
        <p:nvPicPr>
          <p:cNvPr id="9" name="Picture 8">
            <a:extLst>
              <a:ext uri="{FF2B5EF4-FFF2-40B4-BE49-F238E27FC236}">
                <a16:creationId xmlns:a16="http://schemas.microsoft.com/office/drawing/2014/main" id="{4180C2AE-B431-482C-BCEE-63F6C1EE38BA}"/>
              </a:ext>
            </a:extLst>
          </p:cNvPr>
          <p:cNvPicPr>
            <a:picLocks noChangeAspect="1"/>
          </p:cNvPicPr>
          <p:nvPr/>
        </p:nvPicPr>
        <p:blipFill>
          <a:blip r:embed="rId3"/>
          <a:stretch>
            <a:fillRect/>
          </a:stretch>
        </p:blipFill>
        <p:spPr>
          <a:xfrm>
            <a:off x="5670819" y="1132600"/>
            <a:ext cx="3169467" cy="1774330"/>
          </a:xfrm>
          <a:prstGeom prst="rect">
            <a:avLst/>
          </a:prstGeom>
        </p:spPr>
      </p:pic>
      <p:pic>
        <p:nvPicPr>
          <p:cNvPr id="11" name="Picture 10">
            <a:extLst>
              <a:ext uri="{FF2B5EF4-FFF2-40B4-BE49-F238E27FC236}">
                <a16:creationId xmlns:a16="http://schemas.microsoft.com/office/drawing/2014/main" id="{5ED22D77-8F78-4BCC-862D-5AD2000AC426}"/>
              </a:ext>
            </a:extLst>
          </p:cNvPr>
          <p:cNvPicPr>
            <a:picLocks noChangeAspect="1"/>
          </p:cNvPicPr>
          <p:nvPr/>
        </p:nvPicPr>
        <p:blipFill>
          <a:blip r:embed="rId4"/>
          <a:stretch>
            <a:fillRect/>
          </a:stretch>
        </p:blipFill>
        <p:spPr>
          <a:xfrm>
            <a:off x="5668519" y="4417839"/>
            <a:ext cx="2225382" cy="2225382"/>
          </a:xfrm>
          <a:prstGeom prst="rect">
            <a:avLst/>
          </a:prstGeom>
        </p:spPr>
      </p:pic>
      <p:pic>
        <p:nvPicPr>
          <p:cNvPr id="12" name="Picture 11">
            <a:extLst>
              <a:ext uri="{FF2B5EF4-FFF2-40B4-BE49-F238E27FC236}">
                <a16:creationId xmlns:a16="http://schemas.microsoft.com/office/drawing/2014/main" id="{605F6A37-0EC7-4287-BAE8-88796449F166}"/>
              </a:ext>
            </a:extLst>
          </p:cNvPr>
          <p:cNvPicPr>
            <a:picLocks noChangeAspect="1"/>
          </p:cNvPicPr>
          <p:nvPr/>
        </p:nvPicPr>
        <p:blipFill>
          <a:blip r:embed="rId5"/>
          <a:stretch>
            <a:fillRect/>
          </a:stretch>
        </p:blipFill>
        <p:spPr>
          <a:xfrm>
            <a:off x="8483918" y="2708920"/>
            <a:ext cx="2797630" cy="2821610"/>
          </a:xfrm>
          <a:prstGeom prst="rect">
            <a:avLst/>
          </a:prstGeom>
        </p:spPr>
      </p:pic>
    </p:spTree>
    <p:extLst>
      <p:ext uri="{BB962C8B-B14F-4D97-AF65-F5344CB8AC3E}">
        <p14:creationId xmlns:p14="http://schemas.microsoft.com/office/powerpoint/2010/main" val="2631014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04073A-5350-4FC6-A6EB-2A3293833726}"/>
              </a:ext>
            </a:extLst>
          </p:cNvPr>
          <p:cNvSpPr>
            <a:spLocks noGrp="1"/>
          </p:cNvSpPr>
          <p:nvPr>
            <p:ph type="sldNum" sz="quarter" idx="10"/>
          </p:nvPr>
        </p:nvSpPr>
        <p:spPr/>
        <p:txBody>
          <a:bodyPr/>
          <a:lstStyle/>
          <a:p>
            <a:fld id="{DCF6A46F-80AB-49F3-8C7E-9717ED945456}" type="slidenum">
              <a:rPr lang="en-GB" altLang="en-US" smtClean="0"/>
              <a:pPr/>
              <a:t>27</a:t>
            </a:fld>
            <a:endParaRPr lang="en-GB" altLang="en-US"/>
          </a:p>
        </p:txBody>
      </p:sp>
      <p:pic>
        <p:nvPicPr>
          <p:cNvPr id="1026" name="Picture 2" descr="It Aint What You Do.... album cover">
            <a:extLst>
              <a:ext uri="{FF2B5EF4-FFF2-40B4-BE49-F238E27FC236}">
                <a16:creationId xmlns:a16="http://schemas.microsoft.com/office/drawing/2014/main" id="{4C1B64E8-DD18-4211-A9E1-E8D6BBEB3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0892" y="587957"/>
            <a:ext cx="6330215" cy="624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22840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D62F73-F72E-4704-AEC9-F11B994373E5}"/>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28</a:t>
            </a:fld>
            <a:endParaRPr lang="en-GB" altLang="en-US"/>
          </a:p>
        </p:txBody>
      </p:sp>
      <p:pic>
        <p:nvPicPr>
          <p:cNvPr id="5" name="Picture 4">
            <a:extLst>
              <a:ext uri="{FF2B5EF4-FFF2-40B4-BE49-F238E27FC236}">
                <a16:creationId xmlns:a16="http://schemas.microsoft.com/office/drawing/2014/main" id="{90ED25AA-7D79-4D85-9D53-566272459CA7}"/>
              </a:ext>
            </a:extLst>
          </p:cNvPr>
          <p:cNvPicPr/>
          <p:nvPr/>
        </p:nvPicPr>
        <p:blipFill>
          <a:blip r:embed="rId3"/>
          <a:stretch>
            <a:fillRect/>
          </a:stretch>
        </p:blipFill>
        <p:spPr>
          <a:xfrm>
            <a:off x="145443" y="0"/>
            <a:ext cx="11927221" cy="6597352"/>
          </a:xfrm>
          <a:prstGeom prst="rect">
            <a:avLst/>
          </a:prstGeom>
          <a:noFill/>
          <a:ln>
            <a:noFill/>
          </a:ln>
        </p:spPr>
      </p:pic>
    </p:spTree>
    <p:extLst>
      <p:ext uri="{BB962C8B-B14F-4D97-AF65-F5344CB8AC3E}">
        <p14:creationId xmlns:p14="http://schemas.microsoft.com/office/powerpoint/2010/main" val="423043360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99419D-D21A-4312-B20E-A3A6BE500873}"/>
              </a:ext>
            </a:extLst>
          </p:cNvPr>
          <p:cNvSpPr>
            <a:spLocks noGrp="1"/>
          </p:cNvSpPr>
          <p:nvPr>
            <p:ph idx="1"/>
          </p:nvPr>
        </p:nvSpPr>
        <p:spPr>
          <a:xfrm>
            <a:off x="10010932" y="5503812"/>
            <a:ext cx="2289240" cy="2187080"/>
          </a:xfrm>
        </p:spPr>
        <p:txBody>
          <a:bodyPr/>
          <a:lstStyle/>
          <a:p>
            <a:pPr marL="0" indent="0">
              <a:buNone/>
            </a:pPr>
            <a:r>
              <a:rPr lang="en-GB" sz="1400" dirty="0"/>
              <a:t>(Adapted from </a:t>
            </a:r>
            <a:r>
              <a:rPr lang="en-GB" sz="1400" dirty="0" err="1"/>
              <a:t>Cluttterbuck</a:t>
            </a:r>
            <a:r>
              <a:rPr lang="en-GB" sz="1400" dirty="0"/>
              <a:t> in Golder et al, 2020, p13)</a:t>
            </a:r>
          </a:p>
          <a:p>
            <a:endParaRPr lang="en-GB" dirty="0"/>
          </a:p>
        </p:txBody>
      </p:sp>
      <p:sp>
        <p:nvSpPr>
          <p:cNvPr id="3" name="Slide Number Placeholder 2">
            <a:extLst>
              <a:ext uri="{FF2B5EF4-FFF2-40B4-BE49-F238E27FC236}">
                <a16:creationId xmlns:a16="http://schemas.microsoft.com/office/drawing/2014/main" id="{32D010E1-7F47-489D-911D-4D0814B766CA}"/>
              </a:ext>
            </a:extLst>
          </p:cNvPr>
          <p:cNvSpPr>
            <a:spLocks noGrp="1"/>
          </p:cNvSpPr>
          <p:nvPr>
            <p:ph type="sldNum" sz="quarter" idx="10"/>
          </p:nvPr>
        </p:nvSpPr>
        <p:spPr/>
        <p:txBody>
          <a:bodyPr/>
          <a:lstStyle/>
          <a:p>
            <a:fld id="{DCF6A46F-80AB-49F3-8C7E-9717ED945456}" type="slidenum">
              <a:rPr lang="en-GB" altLang="en-US" smtClean="0"/>
              <a:pPr/>
              <a:t>29</a:t>
            </a:fld>
            <a:endParaRPr lang="en-GB" altLang="en-US"/>
          </a:p>
        </p:txBody>
      </p:sp>
      <p:graphicFrame>
        <p:nvGraphicFramePr>
          <p:cNvPr id="5" name="Diagram 4">
            <a:extLst>
              <a:ext uri="{FF2B5EF4-FFF2-40B4-BE49-F238E27FC236}">
                <a16:creationId xmlns:a16="http://schemas.microsoft.com/office/drawing/2014/main" id="{772F4119-691C-4D8F-B954-D09FC2335C8E}"/>
              </a:ext>
            </a:extLst>
          </p:cNvPr>
          <p:cNvGraphicFramePr/>
          <p:nvPr/>
        </p:nvGraphicFramePr>
        <p:xfrm>
          <a:off x="-888776" y="73686"/>
          <a:ext cx="11040879" cy="6710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0173F557-E1D6-49AC-AF99-1A8B715C112E}"/>
              </a:ext>
            </a:extLst>
          </p:cNvPr>
          <p:cNvSpPr txBox="1"/>
          <p:nvPr/>
        </p:nvSpPr>
        <p:spPr>
          <a:xfrm>
            <a:off x="8922589" y="2150853"/>
            <a:ext cx="316014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t>Developmental Mentoring Model</a:t>
            </a:r>
            <a:endParaRPr lang="en-US" sz="3200" b="1" dirty="0">
              <a:solidFill>
                <a:schemeClr val="tx2"/>
              </a:solidFill>
              <a:latin typeface="+mn-lt"/>
            </a:endParaRPr>
          </a:p>
        </p:txBody>
      </p:sp>
    </p:spTree>
    <p:extLst>
      <p:ext uri="{BB962C8B-B14F-4D97-AF65-F5344CB8AC3E}">
        <p14:creationId xmlns:p14="http://schemas.microsoft.com/office/powerpoint/2010/main" val="93770694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525474-A6D3-D758-FE29-CB1109861A15}"/>
              </a:ext>
            </a:extLst>
          </p:cNvPr>
          <p:cNvSpPr>
            <a:spLocks noGrp="1"/>
          </p:cNvSpPr>
          <p:nvPr>
            <p:ph type="sldNum" sz="quarter" idx="10"/>
          </p:nvPr>
        </p:nvSpPr>
        <p:spPr/>
        <p:txBody>
          <a:bodyPr/>
          <a:lstStyle/>
          <a:p>
            <a:fld id="{DCF6A46F-80AB-49F3-8C7E-9717ED945456}" type="slidenum">
              <a:rPr lang="en-GB" altLang="en-US" smtClean="0"/>
              <a:pPr/>
              <a:t>3</a:t>
            </a:fld>
            <a:endParaRPr lang="en-GB" altLang="en-US"/>
          </a:p>
        </p:txBody>
      </p:sp>
      <p:sp>
        <p:nvSpPr>
          <p:cNvPr id="4" name="Title 3">
            <a:extLst>
              <a:ext uri="{FF2B5EF4-FFF2-40B4-BE49-F238E27FC236}">
                <a16:creationId xmlns:a16="http://schemas.microsoft.com/office/drawing/2014/main" id="{DA3A7E60-2980-D66F-B4BD-DEE6A3A48D59}"/>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5062DEA2-5105-09BB-525E-3C6FFCBED7D3}"/>
              </a:ext>
            </a:extLst>
          </p:cNvPr>
          <p:cNvPicPr>
            <a:picLocks noChangeAspect="1"/>
          </p:cNvPicPr>
          <p:nvPr/>
        </p:nvPicPr>
        <p:blipFill>
          <a:blip r:embed="rId3"/>
          <a:stretch>
            <a:fillRect/>
          </a:stretch>
        </p:blipFill>
        <p:spPr>
          <a:xfrm>
            <a:off x="0" y="1072931"/>
            <a:ext cx="12192000" cy="4712138"/>
          </a:xfrm>
          <a:prstGeom prst="rect">
            <a:avLst/>
          </a:prstGeom>
        </p:spPr>
      </p:pic>
    </p:spTree>
    <p:extLst>
      <p:ext uri="{BB962C8B-B14F-4D97-AF65-F5344CB8AC3E}">
        <p14:creationId xmlns:p14="http://schemas.microsoft.com/office/powerpoint/2010/main" val="242032389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9336360" y="6471352"/>
            <a:ext cx="8280000" cy="1353200"/>
          </a:xfrm>
        </p:spPr>
        <p:txBody>
          <a:bodyPr/>
          <a:lstStyle/>
          <a:p>
            <a:pPr marL="0" indent="0">
              <a:buNone/>
            </a:pPr>
            <a:r>
              <a:rPr lang="en-GB" dirty="0"/>
              <a:t>(Schutz,1994)</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30</a:t>
            </a:fld>
            <a:endParaRPr lang="en-GB" altLang="en-US">
              <a:solidFill>
                <a:srgbClr val="50535A"/>
              </a:solidFill>
            </a:endParaRPr>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482" t="13908" r="61483" b="58506"/>
          <a:stretch/>
        </p:blipFill>
        <p:spPr bwMode="auto">
          <a:xfrm>
            <a:off x="407368" y="908720"/>
            <a:ext cx="10894007"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E1B59871-B98F-9DD8-81F1-D182BA968196}"/>
                  </a:ext>
                </a:extLst>
              </p14:cNvPr>
              <p14:cNvContentPartPr/>
              <p14:nvPr/>
            </p14:nvContentPartPr>
            <p14:xfrm>
              <a:off x="4992167" y="2528327"/>
              <a:ext cx="5957640" cy="1470960"/>
            </p14:xfrm>
          </p:contentPart>
        </mc:Choice>
        <mc:Fallback xmlns="">
          <p:pic>
            <p:nvPicPr>
              <p:cNvPr id="5" name="Ink 4">
                <a:extLst>
                  <a:ext uri="{FF2B5EF4-FFF2-40B4-BE49-F238E27FC236}">
                    <a16:creationId xmlns:a16="http://schemas.microsoft.com/office/drawing/2014/main" id="{E1B59871-B98F-9DD8-81F1-D182BA968196}"/>
                  </a:ext>
                </a:extLst>
              </p:cNvPr>
              <p:cNvPicPr/>
              <p:nvPr/>
            </p:nvPicPr>
            <p:blipFill>
              <a:blip r:embed="rId5"/>
              <a:stretch>
                <a:fillRect/>
              </a:stretch>
            </p:blipFill>
            <p:spPr>
              <a:xfrm>
                <a:off x="4986047" y="2522207"/>
                <a:ext cx="5969880" cy="1483200"/>
              </a:xfrm>
              <a:prstGeom prst="rect">
                <a:avLst/>
              </a:prstGeom>
            </p:spPr>
          </p:pic>
        </mc:Fallback>
      </mc:AlternateContent>
    </p:spTree>
    <p:extLst>
      <p:ext uri="{BB962C8B-B14F-4D97-AF65-F5344CB8AC3E}">
        <p14:creationId xmlns:p14="http://schemas.microsoft.com/office/powerpoint/2010/main" val="3368786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D2420-E408-43C5-AEC3-97BB16CD4CE7}"/>
              </a:ext>
            </a:extLst>
          </p:cNvPr>
          <p:cNvSpPr>
            <a:spLocks noGrp="1"/>
          </p:cNvSpPr>
          <p:nvPr>
            <p:ph type="title"/>
          </p:nvPr>
        </p:nvSpPr>
        <p:spPr>
          <a:xfrm>
            <a:off x="407368" y="684000"/>
            <a:ext cx="9796482" cy="828000"/>
          </a:xfrm>
        </p:spPr>
        <p:txBody>
          <a:bodyPr/>
          <a:lstStyle/>
          <a:p>
            <a:r>
              <a:rPr lang="en-GB" dirty="0"/>
              <a:t>The mentor-mentee </a:t>
            </a:r>
            <a:br>
              <a:rPr lang="en-GB" dirty="0"/>
            </a:br>
            <a:r>
              <a:rPr lang="en-GB" dirty="0"/>
              <a:t>relationship </a:t>
            </a:r>
          </a:p>
        </p:txBody>
      </p:sp>
      <p:sp>
        <p:nvSpPr>
          <p:cNvPr id="3" name="Content Placeholder 2">
            <a:extLst>
              <a:ext uri="{FF2B5EF4-FFF2-40B4-BE49-F238E27FC236}">
                <a16:creationId xmlns:a16="http://schemas.microsoft.com/office/drawing/2014/main" id="{AB7B2F46-21E4-4D46-AA51-FB41820D1FEE}"/>
              </a:ext>
            </a:extLst>
          </p:cNvPr>
          <p:cNvSpPr>
            <a:spLocks noGrp="1"/>
          </p:cNvSpPr>
          <p:nvPr>
            <p:ph idx="1"/>
          </p:nvPr>
        </p:nvSpPr>
        <p:spPr>
          <a:xfrm>
            <a:off x="335360" y="2511352"/>
            <a:ext cx="5904655" cy="3960000"/>
          </a:xfrm>
        </p:spPr>
        <p:txBody>
          <a:bodyPr/>
          <a:lstStyle/>
          <a:p>
            <a:r>
              <a:rPr lang="en-GB" b="1" dirty="0"/>
              <a:t>Central </a:t>
            </a:r>
            <a:r>
              <a:rPr lang="en-GB" dirty="0"/>
              <a:t>to the development of the trainee </a:t>
            </a:r>
            <a:r>
              <a:rPr lang="en-GB" sz="1800" dirty="0"/>
              <a:t>(</a:t>
            </a:r>
            <a:r>
              <a:rPr lang="en-GB" sz="1800" dirty="0" err="1"/>
              <a:t>Hawkey</a:t>
            </a:r>
            <a:r>
              <a:rPr lang="en-GB" sz="1800" dirty="0"/>
              <a:t>, 1998)</a:t>
            </a:r>
          </a:p>
          <a:p>
            <a:pPr marL="0" indent="0">
              <a:buNone/>
            </a:pPr>
            <a:endParaRPr lang="en-GB" dirty="0"/>
          </a:p>
          <a:p>
            <a:r>
              <a:rPr lang="en-GB" dirty="0"/>
              <a:t>Provision of </a:t>
            </a:r>
            <a:r>
              <a:rPr lang="en-GB" b="1" dirty="0"/>
              <a:t>developmental feedback </a:t>
            </a:r>
            <a:r>
              <a:rPr lang="en-GB" dirty="0"/>
              <a:t>is pivotal</a:t>
            </a:r>
            <a:r>
              <a:rPr lang="en-GB" sz="1800" dirty="0"/>
              <a:t> (Hobson, Ashby, </a:t>
            </a:r>
            <a:r>
              <a:rPr lang="en-GB" sz="1800" dirty="0" err="1"/>
              <a:t>Malderez</a:t>
            </a:r>
            <a:r>
              <a:rPr lang="en-GB" sz="1800" dirty="0"/>
              <a:t> &amp; Tomlinson, 2009; Hudson &amp; Hudson, 2014; </a:t>
            </a:r>
            <a:r>
              <a:rPr lang="en-GB" sz="1800" dirty="0" err="1"/>
              <a:t>Mercardo</a:t>
            </a:r>
            <a:r>
              <a:rPr lang="en-GB" sz="1800" dirty="0"/>
              <a:t> &amp; Mann, 2015)</a:t>
            </a:r>
            <a:endParaRPr lang="en-GB" dirty="0"/>
          </a:p>
        </p:txBody>
      </p:sp>
      <p:sp>
        <p:nvSpPr>
          <p:cNvPr id="5" name="Slide Number Placeholder 4">
            <a:extLst>
              <a:ext uri="{FF2B5EF4-FFF2-40B4-BE49-F238E27FC236}">
                <a16:creationId xmlns:a16="http://schemas.microsoft.com/office/drawing/2014/main" id="{8DED711E-53C7-4C4F-943B-8C66243C32F5}"/>
              </a:ext>
            </a:extLst>
          </p:cNvPr>
          <p:cNvSpPr>
            <a:spLocks noGrp="1"/>
          </p:cNvSpPr>
          <p:nvPr>
            <p:ph type="sldNum" sz="quarter" idx="12"/>
          </p:nvPr>
        </p:nvSpPr>
        <p:spPr/>
        <p:txBody>
          <a:bodyPr/>
          <a:lstStyle/>
          <a:p>
            <a:pPr>
              <a:defRPr/>
            </a:pPr>
            <a:fld id="{65F16F53-7CE2-498D-B8D8-85018BC54B97}" type="slidenum">
              <a:rPr lang="en-US" altLang="en-US" smtClean="0"/>
              <a:pPr>
                <a:defRPr/>
              </a:pPr>
              <a:t>31</a:t>
            </a:fld>
            <a:endParaRPr lang="en-US" altLang="en-US"/>
          </a:p>
        </p:txBody>
      </p:sp>
      <p:pic>
        <p:nvPicPr>
          <p:cNvPr id="4" name="Picture 3" descr="https://c8.alamy.com/comp/AA4TAY/tour-guide-with-umbrella-and-group-of-teenagers-central-london-england-AA4TAY.jpg">
            <a:extLst>
              <a:ext uri="{FF2B5EF4-FFF2-40B4-BE49-F238E27FC236}">
                <a16:creationId xmlns:a16="http://schemas.microsoft.com/office/drawing/2014/main" id="{6F4FF885-B6FE-1283-2611-3CD3432A47A9}"/>
              </a:ext>
            </a:extLst>
          </p:cNvPr>
          <p:cNvPicPr/>
          <p:nvPr/>
        </p:nvPicPr>
        <p:blipFill rotWithShape="1">
          <a:blip r:embed="rId3" cstate="print">
            <a:extLst>
              <a:ext uri="{28A0092B-C50C-407E-A947-70E740481C1C}">
                <a14:useLocalDpi xmlns:a14="http://schemas.microsoft.com/office/drawing/2010/main" val="0"/>
              </a:ext>
            </a:extLst>
          </a:blip>
          <a:srcRect l="10750" t="5866" b="15240"/>
          <a:stretch/>
        </p:blipFill>
        <p:spPr bwMode="auto">
          <a:xfrm>
            <a:off x="6816080" y="2276872"/>
            <a:ext cx="5164163" cy="38164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2809067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B3A43-17F5-4BB8-A4BA-EB3A9A0F1DF8}"/>
              </a:ext>
            </a:extLst>
          </p:cNvPr>
          <p:cNvSpPr>
            <a:spLocks noGrp="1"/>
          </p:cNvSpPr>
          <p:nvPr>
            <p:ph type="title"/>
          </p:nvPr>
        </p:nvSpPr>
        <p:spPr>
          <a:xfrm>
            <a:off x="479376" y="684000"/>
            <a:ext cx="9749424" cy="828000"/>
          </a:xfrm>
        </p:spPr>
        <p:txBody>
          <a:bodyPr/>
          <a:lstStyle/>
          <a:p>
            <a:r>
              <a:rPr lang="en-GB" dirty="0"/>
              <a:t>ESTABLISHING A POSITIVE </a:t>
            </a:r>
            <a:br>
              <a:rPr lang="en-GB" dirty="0"/>
            </a:br>
            <a:r>
              <a:rPr lang="en-GB" dirty="0"/>
              <a:t>RELATIONSHIP</a:t>
            </a:r>
          </a:p>
        </p:txBody>
      </p:sp>
      <p:sp>
        <p:nvSpPr>
          <p:cNvPr id="3" name="Content Placeholder 2">
            <a:extLst>
              <a:ext uri="{FF2B5EF4-FFF2-40B4-BE49-F238E27FC236}">
                <a16:creationId xmlns:a16="http://schemas.microsoft.com/office/drawing/2014/main" id="{2F2836FB-EB96-41E7-8ECC-4DF84C8A1589}"/>
              </a:ext>
            </a:extLst>
          </p:cNvPr>
          <p:cNvSpPr>
            <a:spLocks noGrp="1"/>
          </p:cNvSpPr>
          <p:nvPr>
            <p:ph idx="1"/>
          </p:nvPr>
        </p:nvSpPr>
        <p:spPr>
          <a:xfrm>
            <a:off x="456536" y="1988840"/>
            <a:ext cx="11328096" cy="4185160"/>
          </a:xfrm>
        </p:spPr>
        <p:txBody>
          <a:bodyPr/>
          <a:lstStyle/>
          <a:p>
            <a:pPr marL="179705" indent="-179705"/>
            <a:r>
              <a:rPr lang="en-GB" dirty="0"/>
              <a:t>Acknowledge the </a:t>
            </a:r>
            <a:r>
              <a:rPr lang="en-GB" b="1" dirty="0"/>
              <a:t>power dynamic </a:t>
            </a:r>
            <a:endParaRPr lang="en-US" dirty="0"/>
          </a:p>
          <a:p>
            <a:pPr marL="179705" indent="-179705"/>
            <a:r>
              <a:rPr lang="en-GB" dirty="0"/>
              <a:t>Begin with </a:t>
            </a:r>
            <a:r>
              <a:rPr lang="en-GB" b="1" dirty="0"/>
              <a:t>core values</a:t>
            </a:r>
            <a:r>
              <a:rPr lang="en-GB" dirty="0"/>
              <a:t>, passions and interests </a:t>
            </a:r>
          </a:p>
          <a:p>
            <a:pPr marL="179705" indent="-179705"/>
            <a:r>
              <a:rPr lang="en-GB" b="1" dirty="0"/>
              <a:t>Subject/topic/phase-specific support </a:t>
            </a:r>
            <a:r>
              <a:rPr lang="en-GB" dirty="0"/>
              <a:t>(put a list of useful  resources together e.g. subject organisations/useful websites/books)</a:t>
            </a:r>
          </a:p>
          <a:p>
            <a:pPr marL="179705" indent="-179705"/>
            <a:r>
              <a:rPr lang="en-GB" dirty="0"/>
              <a:t>Make use of the </a:t>
            </a:r>
            <a:r>
              <a:rPr lang="en-GB" b="1" dirty="0"/>
              <a:t>interim Report 2/Joint mentor meeting </a:t>
            </a:r>
            <a:r>
              <a:rPr lang="en-GB" dirty="0"/>
              <a:t>– enabling starting points to be specific for needs of your RPT </a:t>
            </a:r>
          </a:p>
          <a:p>
            <a:pPr marL="179705" indent="-179705"/>
            <a:r>
              <a:rPr lang="en-GB" dirty="0"/>
              <a:t>Demonstrate that you think they are </a:t>
            </a:r>
            <a:r>
              <a:rPr lang="en-GB" b="1" i="1" dirty="0"/>
              <a:t>significant, competent </a:t>
            </a:r>
            <a:r>
              <a:rPr lang="en-GB" dirty="0"/>
              <a:t>and</a:t>
            </a:r>
            <a:r>
              <a:rPr lang="en-GB" i="1" dirty="0"/>
              <a:t> </a:t>
            </a:r>
            <a:r>
              <a:rPr lang="en-GB" b="1" i="1" dirty="0"/>
              <a:t>likeable</a:t>
            </a:r>
            <a:r>
              <a:rPr lang="en-GB" i="1" dirty="0"/>
              <a:t> </a:t>
            </a:r>
            <a:r>
              <a:rPr lang="en-GB" sz="1600" dirty="0"/>
              <a:t>(Schutz, 1994)</a:t>
            </a:r>
          </a:p>
          <a:p>
            <a:pPr marL="179705" indent="-179705"/>
            <a:r>
              <a:rPr lang="en-GB" b="1" dirty="0"/>
              <a:t>Set boundaries and expectations</a:t>
            </a:r>
            <a:r>
              <a:rPr lang="en-GB" dirty="0"/>
              <a:t> – write a mentoring agreement (see Mentor Handbook)</a:t>
            </a:r>
          </a:p>
          <a:p>
            <a:pPr marL="179705" indent="-179705"/>
            <a:endParaRPr lang="en-GB" dirty="0"/>
          </a:p>
          <a:p>
            <a:pPr marL="179705" indent="-179705"/>
            <a:endParaRPr lang="en-GB" dirty="0"/>
          </a:p>
        </p:txBody>
      </p:sp>
      <p:sp>
        <p:nvSpPr>
          <p:cNvPr id="4" name="Slide Number Placeholder 3">
            <a:extLst>
              <a:ext uri="{FF2B5EF4-FFF2-40B4-BE49-F238E27FC236}">
                <a16:creationId xmlns:a16="http://schemas.microsoft.com/office/drawing/2014/main" id="{88EF71AF-0EE4-487E-863B-F1403FD85120}"/>
              </a:ext>
            </a:extLst>
          </p:cNvPr>
          <p:cNvSpPr>
            <a:spLocks noGrp="1"/>
          </p:cNvSpPr>
          <p:nvPr>
            <p:ph type="sldNum" sz="quarter" idx="10"/>
          </p:nvPr>
        </p:nvSpPr>
        <p:spPr/>
        <p:txBody>
          <a:bodyPr/>
          <a:lstStyle/>
          <a:p>
            <a:fld id="{DCF6A46F-80AB-49F3-8C7E-9717ED945456}" type="slidenum">
              <a:rPr lang="en-GB" altLang="en-US" smtClean="0"/>
              <a:pPr/>
              <a:t>32</a:t>
            </a:fld>
            <a:endParaRPr lang="en-GB" altLang="en-US"/>
          </a:p>
        </p:txBody>
      </p:sp>
    </p:spTree>
    <p:extLst>
      <p:ext uri="{BB962C8B-B14F-4D97-AF65-F5344CB8AC3E}">
        <p14:creationId xmlns:p14="http://schemas.microsoft.com/office/powerpoint/2010/main" val="2189114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1BDF0-DF4A-4A82-8F36-D7E88008928F}"/>
              </a:ext>
            </a:extLst>
          </p:cNvPr>
          <p:cNvSpPr>
            <a:spLocks noGrp="1"/>
          </p:cNvSpPr>
          <p:nvPr>
            <p:ph type="title"/>
          </p:nvPr>
        </p:nvSpPr>
        <p:spPr>
          <a:xfrm>
            <a:off x="1775520" y="918353"/>
            <a:ext cx="8280000" cy="828000"/>
          </a:xfrm>
        </p:spPr>
        <p:txBody>
          <a:bodyPr/>
          <a:lstStyle/>
          <a:p>
            <a:r>
              <a:rPr lang="en-GB" dirty="0"/>
              <a:t>The Reflective Cycle </a:t>
            </a:r>
            <a:br>
              <a:rPr lang="en-GB" dirty="0"/>
            </a:br>
            <a:r>
              <a:rPr lang="en-GB" sz="1200" dirty="0"/>
              <a:t>adapted from Gibbs (1988, p. 50)</a:t>
            </a:r>
            <a:br>
              <a:rPr lang="en-GB" sz="1200" dirty="0"/>
            </a:br>
            <a:endParaRPr lang="en-GB" dirty="0"/>
          </a:p>
        </p:txBody>
      </p:sp>
      <p:sp>
        <p:nvSpPr>
          <p:cNvPr id="4" name="Slide Number Placeholder 3">
            <a:extLst>
              <a:ext uri="{FF2B5EF4-FFF2-40B4-BE49-F238E27FC236}">
                <a16:creationId xmlns:a16="http://schemas.microsoft.com/office/drawing/2014/main" id="{A0C0DAB9-098C-4ECD-9422-53D91277E6C6}"/>
              </a:ext>
            </a:extLst>
          </p:cNvPr>
          <p:cNvSpPr>
            <a:spLocks noGrp="1"/>
          </p:cNvSpPr>
          <p:nvPr>
            <p:ph type="sldNum" sz="quarter" idx="10"/>
          </p:nvPr>
        </p:nvSpPr>
        <p:spPr/>
        <p:txBody>
          <a:bodyPr/>
          <a:lstStyle/>
          <a:p>
            <a:fld id="{DCF6A46F-80AB-49F3-8C7E-9717ED945456}" type="slidenum">
              <a:rPr lang="en-GB" altLang="en-US" smtClean="0"/>
              <a:pPr/>
              <a:t>33</a:t>
            </a:fld>
            <a:endParaRPr lang="en-GB" altLang="en-US"/>
          </a:p>
        </p:txBody>
      </p:sp>
      <p:graphicFrame>
        <p:nvGraphicFramePr>
          <p:cNvPr id="5" name="Content Placeholder 4">
            <a:extLst>
              <a:ext uri="{FF2B5EF4-FFF2-40B4-BE49-F238E27FC236}">
                <a16:creationId xmlns:a16="http://schemas.microsoft.com/office/drawing/2014/main" id="{04C26E27-01AF-4542-BD80-1903440771C7}"/>
              </a:ext>
            </a:extLst>
          </p:cNvPr>
          <p:cNvGraphicFramePr>
            <a:graphicFrameLocks noGrp="1"/>
          </p:cNvGraphicFramePr>
          <p:nvPr>
            <p:ph idx="1"/>
          </p:nvPr>
        </p:nvGraphicFramePr>
        <p:xfrm>
          <a:off x="1079322" y="1355073"/>
          <a:ext cx="9588678" cy="4584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Right 5">
            <a:extLst>
              <a:ext uri="{FF2B5EF4-FFF2-40B4-BE49-F238E27FC236}">
                <a16:creationId xmlns:a16="http://schemas.microsoft.com/office/drawing/2014/main" id="{48D86CB3-426A-4228-BC1C-D63000DA917B}"/>
              </a:ext>
            </a:extLst>
          </p:cNvPr>
          <p:cNvSpPr/>
          <p:nvPr/>
        </p:nvSpPr>
        <p:spPr>
          <a:xfrm rot="9569250">
            <a:off x="8251397" y="1497785"/>
            <a:ext cx="1534160" cy="794802"/>
          </a:xfrm>
          <a:prstGeom prst="rightArrow">
            <a:avLst/>
          </a:prstGeom>
          <a:solidFill>
            <a:schemeClr val="accent1"/>
          </a:solidFill>
          <a:ln w="38100">
            <a:solidFill>
              <a:schemeClr val="accent1"/>
            </a:solidFill>
          </a:ln>
        </p:spPr>
        <p:txBody>
          <a:bodyPr wrap="square" rtlCol="0" anchor="ctr">
            <a:spAutoFit/>
          </a:bodyPr>
          <a:lstStyle/>
          <a:p>
            <a:endParaRPr lang="en-GB"/>
          </a:p>
        </p:txBody>
      </p:sp>
    </p:spTree>
    <p:extLst>
      <p:ext uri="{BB962C8B-B14F-4D97-AF65-F5344CB8AC3E}">
        <p14:creationId xmlns:p14="http://schemas.microsoft.com/office/powerpoint/2010/main" val="2652898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FF391-6642-4E8B-B025-29B3632F4AE3}"/>
              </a:ext>
            </a:extLst>
          </p:cNvPr>
          <p:cNvSpPr>
            <a:spLocks noGrp="1"/>
          </p:cNvSpPr>
          <p:nvPr>
            <p:ph type="title"/>
          </p:nvPr>
        </p:nvSpPr>
        <p:spPr>
          <a:xfrm>
            <a:off x="1948800" y="391960"/>
            <a:ext cx="8280000" cy="828000"/>
          </a:xfrm>
        </p:spPr>
        <p:txBody>
          <a:bodyPr/>
          <a:lstStyle/>
          <a:p>
            <a:r>
              <a:rPr lang="en-GB" dirty="0"/>
              <a:t>KNOWING HOW TO HELP</a:t>
            </a:r>
          </a:p>
        </p:txBody>
      </p:sp>
      <p:sp>
        <p:nvSpPr>
          <p:cNvPr id="3" name="Content Placeholder 2">
            <a:extLst>
              <a:ext uri="{FF2B5EF4-FFF2-40B4-BE49-F238E27FC236}">
                <a16:creationId xmlns:a16="http://schemas.microsoft.com/office/drawing/2014/main" id="{279B821C-1262-45DB-A7D2-EAA2FCD6C4F7}"/>
              </a:ext>
            </a:extLst>
          </p:cNvPr>
          <p:cNvSpPr>
            <a:spLocks noGrp="1"/>
          </p:cNvSpPr>
          <p:nvPr>
            <p:ph idx="1"/>
          </p:nvPr>
        </p:nvSpPr>
        <p:spPr>
          <a:xfrm>
            <a:off x="1740634" y="5311735"/>
            <a:ext cx="8280000" cy="1115712"/>
          </a:xfrm>
        </p:spPr>
        <p:txBody>
          <a:bodyPr/>
          <a:lstStyle/>
          <a:p>
            <a:r>
              <a:rPr lang="en-GB" dirty="0"/>
              <a:t>Much of ‘teacher knowledge’ is tacit, so you need to try to be really explicit about what you do and why…</a:t>
            </a:r>
          </a:p>
        </p:txBody>
      </p:sp>
      <p:sp>
        <p:nvSpPr>
          <p:cNvPr id="4" name="Slide Number Placeholder 3">
            <a:extLst>
              <a:ext uri="{FF2B5EF4-FFF2-40B4-BE49-F238E27FC236}">
                <a16:creationId xmlns:a16="http://schemas.microsoft.com/office/drawing/2014/main" id="{58E1C8D1-463F-4FC8-8073-C36D1B97FC67}"/>
              </a:ext>
            </a:extLst>
          </p:cNvPr>
          <p:cNvSpPr>
            <a:spLocks noGrp="1"/>
          </p:cNvSpPr>
          <p:nvPr>
            <p:ph type="sldNum" sz="quarter" idx="10"/>
          </p:nvPr>
        </p:nvSpPr>
        <p:spPr/>
        <p:txBody>
          <a:bodyPr/>
          <a:lstStyle/>
          <a:p>
            <a:fld id="{DCF6A46F-80AB-49F3-8C7E-9717ED945456}" type="slidenum">
              <a:rPr lang="en-GB" altLang="en-US" smtClean="0"/>
              <a:pPr/>
              <a:t>34</a:t>
            </a:fld>
            <a:endParaRPr lang="en-GB" altLang="en-US"/>
          </a:p>
        </p:txBody>
      </p:sp>
      <p:graphicFrame>
        <p:nvGraphicFramePr>
          <p:cNvPr id="5" name="Diagram 4">
            <a:extLst>
              <a:ext uri="{FF2B5EF4-FFF2-40B4-BE49-F238E27FC236}">
                <a16:creationId xmlns:a16="http://schemas.microsoft.com/office/drawing/2014/main" id="{ED9DA244-C6F7-48F5-AA00-3000FCFEB65B}"/>
              </a:ext>
            </a:extLst>
          </p:cNvPr>
          <p:cNvGraphicFramePr/>
          <p:nvPr/>
        </p:nvGraphicFramePr>
        <p:xfrm>
          <a:off x="2244161" y="1484785"/>
          <a:ext cx="7272949" cy="35621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872549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57BE6-9211-4F63-9873-A5E62FA36181}"/>
              </a:ext>
            </a:extLst>
          </p:cNvPr>
          <p:cNvSpPr>
            <a:spLocks noGrp="1"/>
          </p:cNvSpPr>
          <p:nvPr>
            <p:ph type="title"/>
          </p:nvPr>
        </p:nvSpPr>
        <p:spPr>
          <a:xfrm>
            <a:off x="1948800" y="207133"/>
            <a:ext cx="8280000" cy="828000"/>
          </a:xfrm>
        </p:spPr>
        <p:txBody>
          <a:bodyPr/>
          <a:lstStyle/>
          <a:p>
            <a:r>
              <a:rPr lang="en-GB" dirty="0"/>
              <a:t>For example…</a:t>
            </a:r>
          </a:p>
        </p:txBody>
      </p:sp>
      <p:sp>
        <p:nvSpPr>
          <p:cNvPr id="3" name="Content Placeholder 2">
            <a:extLst>
              <a:ext uri="{FF2B5EF4-FFF2-40B4-BE49-F238E27FC236}">
                <a16:creationId xmlns:a16="http://schemas.microsoft.com/office/drawing/2014/main" id="{AF0E7A37-2F0A-4B64-B305-9AE65CFBA708}"/>
              </a:ext>
            </a:extLst>
          </p:cNvPr>
          <p:cNvSpPr>
            <a:spLocks noGrp="1"/>
          </p:cNvSpPr>
          <p:nvPr>
            <p:ph idx="1"/>
          </p:nvPr>
        </p:nvSpPr>
        <p:spPr>
          <a:xfrm>
            <a:off x="1948056" y="790707"/>
            <a:ext cx="8280000" cy="828000"/>
          </a:xfrm>
        </p:spPr>
        <p:txBody>
          <a:bodyPr/>
          <a:lstStyle/>
          <a:p>
            <a:pPr marL="0" indent="0">
              <a:buNone/>
            </a:pPr>
            <a:endParaRPr lang="en-GB" dirty="0"/>
          </a:p>
          <a:p>
            <a:r>
              <a:rPr lang="en-GB" i="1" dirty="0"/>
              <a:t>Why can planning be difficult for a beginning teacher? </a:t>
            </a:r>
          </a:p>
          <a:p>
            <a:endParaRPr lang="en-GB" i="1" dirty="0"/>
          </a:p>
        </p:txBody>
      </p:sp>
      <p:sp>
        <p:nvSpPr>
          <p:cNvPr id="4" name="Slide Number Placeholder 3">
            <a:extLst>
              <a:ext uri="{FF2B5EF4-FFF2-40B4-BE49-F238E27FC236}">
                <a16:creationId xmlns:a16="http://schemas.microsoft.com/office/drawing/2014/main" id="{D77B8D38-8AC8-4D99-B814-9303C2EB87E7}"/>
              </a:ext>
            </a:extLst>
          </p:cNvPr>
          <p:cNvSpPr>
            <a:spLocks noGrp="1"/>
          </p:cNvSpPr>
          <p:nvPr>
            <p:ph type="sldNum" sz="quarter" idx="10"/>
          </p:nvPr>
        </p:nvSpPr>
        <p:spPr/>
        <p:txBody>
          <a:bodyPr/>
          <a:lstStyle/>
          <a:p>
            <a:fld id="{DCF6A46F-80AB-49F3-8C7E-9717ED945456}" type="slidenum">
              <a:rPr lang="en-GB" altLang="en-US" smtClean="0"/>
              <a:pPr/>
              <a:t>35</a:t>
            </a:fld>
            <a:endParaRPr lang="en-GB" altLang="en-US"/>
          </a:p>
        </p:txBody>
      </p:sp>
      <p:sp>
        <p:nvSpPr>
          <p:cNvPr id="5" name="Rectangle: Rounded Corners 4">
            <a:extLst>
              <a:ext uri="{FF2B5EF4-FFF2-40B4-BE49-F238E27FC236}">
                <a16:creationId xmlns:a16="http://schemas.microsoft.com/office/drawing/2014/main" id="{0AB390E8-E8C8-44E9-AE41-8DCE8D51FB8D}"/>
              </a:ext>
            </a:extLst>
          </p:cNvPr>
          <p:cNvSpPr/>
          <p:nvPr/>
        </p:nvSpPr>
        <p:spPr>
          <a:xfrm>
            <a:off x="623392" y="2772859"/>
            <a:ext cx="10983010" cy="2826306"/>
          </a:xfrm>
          <a:prstGeom prst="roundRect">
            <a:avLst/>
          </a:prstGeom>
          <a:solidFill>
            <a:schemeClr val="bg2"/>
          </a:solidFill>
          <a:ln w="38100">
            <a:solidFill>
              <a:schemeClr val="accent1"/>
            </a:solidFill>
          </a:ln>
        </p:spPr>
        <p:txBody>
          <a:bodyPr wrap="square" rtlCol="0" anchor="ctr">
            <a:spAutoFit/>
          </a:bodyPr>
          <a:lstStyle/>
          <a:p>
            <a:pPr algn="ctr"/>
            <a:r>
              <a:rPr lang="en-GB" i="1" dirty="0"/>
              <a:t>You can help them by:</a:t>
            </a:r>
          </a:p>
          <a:p>
            <a:pPr algn="ctr"/>
            <a:endParaRPr lang="en-GB" dirty="0"/>
          </a:p>
          <a:p>
            <a:pPr marL="342900" indent="-342900">
              <a:buFont typeface="Arial" panose="020B0604020202020204" pitchFamily="34" charset="0"/>
              <a:buChar char="•"/>
            </a:pPr>
            <a:r>
              <a:rPr lang="en-GB" dirty="0"/>
              <a:t>Discussing the relationship between the ‘big picture’ of National Curriculum requirements or exam board specifications and the ‘little picture’ of individual lessons</a:t>
            </a:r>
          </a:p>
          <a:p>
            <a:pPr marL="342900" indent="-342900">
              <a:buFont typeface="Arial" panose="020B0604020202020204" pitchFamily="34" charset="0"/>
              <a:buChar char="•"/>
            </a:pPr>
            <a:r>
              <a:rPr lang="en-GB" dirty="0"/>
              <a:t>Explicit demonstration of the difference between objectives and outcomes </a:t>
            </a:r>
          </a:p>
          <a:p>
            <a:pPr marL="342900" indent="-342900">
              <a:buFont typeface="Arial" panose="020B0604020202020204" pitchFamily="34" charset="0"/>
              <a:buChar char="•"/>
            </a:pPr>
            <a:r>
              <a:rPr lang="en-GB" dirty="0"/>
              <a:t>Deconstructing the decisions you have made in planning and how this worked in practice; discussing your own teaching after your trainee observes you is helpful</a:t>
            </a:r>
          </a:p>
          <a:p>
            <a:pPr marL="342900" indent="-342900">
              <a:buFont typeface="Arial" panose="020B0604020202020204" pitchFamily="34" charset="0"/>
              <a:buChar char="•"/>
            </a:pPr>
            <a:r>
              <a:rPr lang="en-GB" dirty="0"/>
              <a:t>Joint planning (this might include you planning and the trainee teaching or vice versa)</a:t>
            </a:r>
          </a:p>
        </p:txBody>
      </p:sp>
    </p:spTree>
    <p:extLst>
      <p:ext uri="{BB962C8B-B14F-4D97-AF65-F5344CB8AC3E}">
        <p14:creationId xmlns:p14="http://schemas.microsoft.com/office/powerpoint/2010/main" val="3927804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327289-FCBE-5CA3-0C3A-07AD0D8DA423}"/>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36</a:t>
            </a:fld>
            <a:endParaRPr lang="en-GB" altLang="en-US"/>
          </a:p>
        </p:txBody>
      </p:sp>
      <p:pic>
        <p:nvPicPr>
          <p:cNvPr id="2050" name="Picture 2">
            <a:extLst>
              <a:ext uri="{FF2B5EF4-FFF2-40B4-BE49-F238E27FC236}">
                <a16:creationId xmlns:a16="http://schemas.microsoft.com/office/drawing/2014/main" id="{7D7B2FE0-0571-C100-1486-089C754C365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63079" y="0"/>
            <a:ext cx="4401538" cy="6877404"/>
          </a:xfrm>
          <a:prstGeom prst="rect">
            <a:avLst/>
          </a:prstGeom>
          <a:solidFill>
            <a:srgbClr val="FFFFFF"/>
          </a:solidFill>
          <a:ln>
            <a:noFill/>
          </a:ln>
          <a:extLst>
            <a:ext uri="{909E8E84-426E-40DD-AFC4-6F175D3DCCD1}">
              <a14:hiddenFill xmlns:a14="http://schemas.microsoft.com/office/drawing/2010/main">
                <a:solidFill>
                  <a:srgbClr val="FFFFFF"/>
                </a:solidFill>
              </a14:hiddenFill>
            </a:ext>
          </a:extLst>
        </p:spPr>
      </p:pic>
      <p:sp>
        <p:nvSpPr>
          <p:cNvPr id="2055" name="Title 3">
            <a:extLst>
              <a:ext uri="{FF2B5EF4-FFF2-40B4-BE49-F238E27FC236}">
                <a16:creationId xmlns:a16="http://schemas.microsoft.com/office/drawing/2014/main" id="{EAA309E1-8ECD-31F0-C6C0-13F1F6C0965F}"/>
              </a:ext>
            </a:extLst>
          </p:cNvPr>
          <p:cNvSpPr>
            <a:spLocks noGrp="1"/>
          </p:cNvSpPr>
          <p:nvPr>
            <p:ph type="title"/>
          </p:nvPr>
        </p:nvSpPr>
        <p:spPr>
          <a:xfrm>
            <a:off x="8400256" y="332656"/>
            <a:ext cx="3456384" cy="1730144"/>
          </a:xfrm>
        </p:spPr>
        <p:txBody>
          <a:bodyPr/>
          <a:lstStyle/>
          <a:p>
            <a:endParaRPr lang="en-US"/>
          </a:p>
        </p:txBody>
      </p:sp>
      <p:sp>
        <p:nvSpPr>
          <p:cNvPr id="2" name="Content Placeholder 1">
            <a:extLst>
              <a:ext uri="{FF2B5EF4-FFF2-40B4-BE49-F238E27FC236}">
                <a16:creationId xmlns:a16="http://schemas.microsoft.com/office/drawing/2014/main" id="{F859857E-ECED-F830-4599-FFD011A45E25}"/>
              </a:ext>
            </a:extLst>
          </p:cNvPr>
          <p:cNvSpPr>
            <a:spLocks noGrp="1"/>
          </p:cNvSpPr>
          <p:nvPr>
            <p:ph idx="1"/>
          </p:nvPr>
        </p:nvSpPr>
        <p:spPr>
          <a:xfrm>
            <a:off x="8400256" y="2214000"/>
            <a:ext cx="3456384" cy="4383352"/>
          </a:xfrm>
        </p:spPr>
        <p:txBody>
          <a:bodyPr wrap="square" anchor="t">
            <a:normAutofit/>
          </a:bodyPr>
          <a:lstStyle/>
          <a:p>
            <a:r>
              <a:rPr lang="en-US" b="0" i="0" u="none" strike="noStrike">
                <a:effectLst/>
              </a:rPr>
              <a:t>Teaching as 'an apprenticeship of observation' (</a:t>
            </a:r>
            <a:r>
              <a:rPr lang="en-US" b="0" i="0" u="none" strike="noStrike" err="1">
                <a:effectLst/>
              </a:rPr>
              <a:t>Lortie</a:t>
            </a:r>
            <a:r>
              <a:rPr lang="en-US" b="0" i="0" u="none" strike="noStrike">
                <a:effectLst/>
              </a:rPr>
              <a:t>, 1975, p61) </a:t>
            </a:r>
            <a:endParaRPr lang="en-GB" dirty="0"/>
          </a:p>
        </p:txBody>
      </p:sp>
    </p:spTree>
    <p:extLst>
      <p:ext uri="{BB962C8B-B14F-4D97-AF65-F5344CB8AC3E}">
        <p14:creationId xmlns:p14="http://schemas.microsoft.com/office/powerpoint/2010/main" val="229511255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509589-8A36-D13F-1368-51508A7ECFED}"/>
              </a:ext>
            </a:extLst>
          </p:cNvPr>
          <p:cNvSpPr>
            <a:spLocks noGrp="1"/>
          </p:cNvSpPr>
          <p:nvPr>
            <p:ph type="sldNum" sz="quarter" idx="10"/>
          </p:nvPr>
        </p:nvSpPr>
        <p:spPr/>
        <p:txBody>
          <a:bodyPr/>
          <a:lstStyle/>
          <a:p>
            <a:fld id="{DCF6A46F-80AB-49F3-8C7E-9717ED945456}" type="slidenum">
              <a:rPr lang="en-GB" altLang="en-US" smtClean="0"/>
              <a:pPr/>
              <a:t>37</a:t>
            </a:fld>
            <a:endParaRPr lang="en-GB" altLang="en-US"/>
          </a:p>
        </p:txBody>
      </p:sp>
      <p:sp>
        <p:nvSpPr>
          <p:cNvPr id="4" name="Title 3">
            <a:extLst>
              <a:ext uri="{FF2B5EF4-FFF2-40B4-BE49-F238E27FC236}">
                <a16:creationId xmlns:a16="http://schemas.microsoft.com/office/drawing/2014/main" id="{7963A432-06F3-CBAF-05D0-F586F9590BF6}"/>
              </a:ext>
            </a:extLst>
          </p:cNvPr>
          <p:cNvSpPr>
            <a:spLocks noGrp="1"/>
          </p:cNvSpPr>
          <p:nvPr>
            <p:ph type="title"/>
          </p:nvPr>
        </p:nvSpPr>
        <p:spPr>
          <a:xfrm>
            <a:off x="335360" y="575960"/>
            <a:ext cx="11040000" cy="828000"/>
          </a:xfrm>
        </p:spPr>
        <p:txBody>
          <a:bodyPr/>
          <a:lstStyle/>
          <a:p>
            <a:r>
              <a:rPr lang="en-GB" dirty="0"/>
              <a:t>Feedback </a:t>
            </a:r>
          </a:p>
        </p:txBody>
      </p:sp>
      <p:sp>
        <p:nvSpPr>
          <p:cNvPr id="5" name="Speech Bubble: Rectangle with Corners Rounded 4">
            <a:extLst>
              <a:ext uri="{FF2B5EF4-FFF2-40B4-BE49-F238E27FC236}">
                <a16:creationId xmlns:a16="http://schemas.microsoft.com/office/drawing/2014/main" id="{0583F264-5508-CDF9-D7D7-401E1D3F8F6D}"/>
              </a:ext>
            </a:extLst>
          </p:cNvPr>
          <p:cNvSpPr/>
          <p:nvPr/>
        </p:nvSpPr>
        <p:spPr>
          <a:xfrm>
            <a:off x="6312024" y="1988840"/>
            <a:ext cx="4124767" cy="1055608"/>
          </a:xfrm>
          <a:prstGeom prst="wedgeRoundRectCallout">
            <a:avLst>
              <a:gd name="adj1" fmla="val -34969"/>
              <a:gd name="adj2" fmla="val 142846"/>
              <a:gd name="adj3" fmla="val 16667"/>
            </a:avLst>
          </a:prstGeom>
          <a:solidFill>
            <a:schemeClr val="accent3">
              <a:lumMod val="20000"/>
              <a:lumOff val="80000"/>
            </a:schemeClr>
          </a:solidFill>
          <a:ln w="38100">
            <a:solidFill>
              <a:schemeClr val="accent1"/>
            </a:solidFill>
          </a:ln>
        </p:spPr>
        <p:txBody>
          <a:bodyPr wrap="square" rtlCol="0" anchor="ctr">
            <a:spAutoFit/>
          </a:bodyPr>
          <a:ls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a:lstStyle>
          <a:p>
            <a:r>
              <a:rPr lang="en-GB" sz="2800" dirty="0"/>
              <a:t>‘she’ll just hit me with [it]’ </a:t>
            </a:r>
            <a:r>
              <a:rPr lang="en-GB" dirty="0"/>
              <a:t>(Dan, Redwood TI3).</a:t>
            </a:r>
            <a:endParaRPr lang="en-GB" sz="2800" dirty="0"/>
          </a:p>
        </p:txBody>
      </p:sp>
      <p:sp>
        <p:nvSpPr>
          <p:cNvPr id="6" name="Speech Bubble: Rectangle with Corners Rounded 5">
            <a:extLst>
              <a:ext uri="{FF2B5EF4-FFF2-40B4-BE49-F238E27FC236}">
                <a16:creationId xmlns:a16="http://schemas.microsoft.com/office/drawing/2014/main" id="{551AD3A1-43FC-BC59-C315-289F42EEE5F6}"/>
              </a:ext>
            </a:extLst>
          </p:cNvPr>
          <p:cNvSpPr/>
          <p:nvPr/>
        </p:nvSpPr>
        <p:spPr>
          <a:xfrm>
            <a:off x="886809" y="3044448"/>
            <a:ext cx="4968551" cy="1532334"/>
          </a:xfrm>
          <a:prstGeom prst="wedgeRoundRectCallout">
            <a:avLst>
              <a:gd name="adj1" fmla="val 48781"/>
              <a:gd name="adj2" fmla="val 65094"/>
              <a:gd name="adj3" fmla="val 16667"/>
            </a:avLst>
          </a:prstGeom>
          <a:solidFill>
            <a:schemeClr val="accent2">
              <a:lumMod val="40000"/>
              <a:lumOff val="60000"/>
            </a:schemeClr>
          </a:solidFill>
          <a:ln w="38100">
            <a:solidFill>
              <a:schemeClr val="accent1"/>
            </a:solidFill>
          </a:ln>
        </p:spPr>
        <p:txBody>
          <a:bodyPr wrap="square" rtlCol="0" anchor="ctr">
            <a:spAutoFit/>
          </a:bodyPr>
          <a:ls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a:lstStyle>
          <a:p>
            <a:r>
              <a:rPr lang="en-GB" sz="2800" dirty="0"/>
              <a:t>‘if they’re a bit too cutting… you don’t learn anything from it’</a:t>
            </a:r>
            <a:r>
              <a:rPr lang="en-GB" dirty="0"/>
              <a:t> (Saffron, </a:t>
            </a:r>
            <a:r>
              <a:rPr lang="en-GB" dirty="0" err="1"/>
              <a:t>Oakbank</a:t>
            </a:r>
            <a:r>
              <a:rPr lang="en-GB" dirty="0"/>
              <a:t> TI1).  </a:t>
            </a:r>
            <a:endParaRPr lang="en-GB" sz="2800" dirty="0"/>
          </a:p>
        </p:txBody>
      </p:sp>
      <p:sp>
        <p:nvSpPr>
          <p:cNvPr id="7" name="Speech Bubble: Rectangle with Corners Rounded 6">
            <a:extLst>
              <a:ext uri="{FF2B5EF4-FFF2-40B4-BE49-F238E27FC236}">
                <a16:creationId xmlns:a16="http://schemas.microsoft.com/office/drawing/2014/main" id="{BA636DBF-762B-242B-60FE-7F696A58A6AB}"/>
              </a:ext>
            </a:extLst>
          </p:cNvPr>
          <p:cNvSpPr/>
          <p:nvPr/>
        </p:nvSpPr>
        <p:spPr>
          <a:xfrm>
            <a:off x="6282002" y="4576782"/>
            <a:ext cx="5510402" cy="1532334"/>
          </a:xfrm>
          <a:prstGeom prst="wedgeRoundRectCallout">
            <a:avLst>
              <a:gd name="adj1" fmla="val -42477"/>
              <a:gd name="adj2" fmla="val 83256"/>
              <a:gd name="adj3" fmla="val 16667"/>
            </a:avLst>
          </a:prstGeom>
          <a:solidFill>
            <a:schemeClr val="accent1">
              <a:lumMod val="20000"/>
              <a:lumOff val="80000"/>
            </a:schemeClr>
          </a:solidFill>
          <a:ln w="38100">
            <a:solidFill>
              <a:schemeClr val="accent1"/>
            </a:solidFill>
          </a:ln>
        </p:spPr>
        <p:txBody>
          <a:bodyPr wrap="square" rtlCol="0" anchor="ctr">
            <a:spAutoFit/>
          </a:bodyPr>
          <a:ls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a:lstStyle>
          <a:p>
            <a:r>
              <a:rPr lang="en-GB" sz="2800" dirty="0"/>
              <a:t>‘positive [feedback] … made me feel more positive about my teaching’ </a:t>
            </a:r>
            <a:r>
              <a:rPr lang="en-GB" dirty="0"/>
              <a:t>(Charlotte, </a:t>
            </a:r>
            <a:r>
              <a:rPr lang="en-GB" dirty="0" err="1"/>
              <a:t>Ferndean</a:t>
            </a:r>
            <a:r>
              <a:rPr lang="en-GB" dirty="0"/>
              <a:t> TI2)</a:t>
            </a:r>
            <a:endParaRPr lang="en-GB" sz="2800" dirty="0"/>
          </a:p>
        </p:txBody>
      </p:sp>
    </p:spTree>
    <p:extLst>
      <p:ext uri="{BB962C8B-B14F-4D97-AF65-F5344CB8AC3E}">
        <p14:creationId xmlns:p14="http://schemas.microsoft.com/office/powerpoint/2010/main" val="347350268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4E59F-CB94-4910-A9E6-FF6FD8B72453}"/>
              </a:ext>
            </a:extLst>
          </p:cNvPr>
          <p:cNvSpPr>
            <a:spLocks noGrp="1"/>
          </p:cNvSpPr>
          <p:nvPr>
            <p:ph type="title"/>
          </p:nvPr>
        </p:nvSpPr>
        <p:spPr>
          <a:xfrm>
            <a:off x="566400" y="1342840"/>
            <a:ext cx="11040000" cy="828000"/>
          </a:xfrm>
        </p:spPr>
        <p:txBody>
          <a:bodyPr wrap="none" anchor="b">
            <a:normAutofit/>
          </a:bodyPr>
          <a:lstStyle/>
          <a:p>
            <a:r>
              <a:rPr lang="en-GB" dirty="0"/>
              <a:t>Affective language</a:t>
            </a:r>
          </a:p>
        </p:txBody>
      </p:sp>
      <p:sp>
        <p:nvSpPr>
          <p:cNvPr id="4" name="Slide Number Placeholder 3">
            <a:extLst>
              <a:ext uri="{FF2B5EF4-FFF2-40B4-BE49-F238E27FC236}">
                <a16:creationId xmlns:a16="http://schemas.microsoft.com/office/drawing/2014/main" id="{94BEBE15-4010-4D5C-BD04-E3A21F7F9512}"/>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38</a:t>
            </a:fld>
            <a:endParaRPr lang="en-GB" altLang="en-US"/>
          </a:p>
        </p:txBody>
      </p:sp>
      <p:sp>
        <p:nvSpPr>
          <p:cNvPr id="3" name="Content Placeholder 2">
            <a:extLst>
              <a:ext uri="{FF2B5EF4-FFF2-40B4-BE49-F238E27FC236}">
                <a16:creationId xmlns:a16="http://schemas.microsoft.com/office/drawing/2014/main" id="{294CDA96-6F6D-46AF-9DAC-9A94D4FF598F}"/>
              </a:ext>
            </a:extLst>
          </p:cNvPr>
          <p:cNvSpPr>
            <a:spLocks noGrp="1"/>
          </p:cNvSpPr>
          <p:nvPr>
            <p:ph idx="11"/>
          </p:nvPr>
        </p:nvSpPr>
        <p:spPr>
          <a:xfrm>
            <a:off x="566400" y="2322040"/>
            <a:ext cx="5184000" cy="3955050"/>
          </a:xfrm>
        </p:spPr>
        <p:txBody>
          <a:bodyPr wrap="square" anchor="t">
            <a:normAutofit/>
          </a:bodyPr>
          <a:lstStyle/>
          <a:p>
            <a:r>
              <a:rPr lang="en-GB" dirty="0"/>
              <a:t>People use </a:t>
            </a:r>
            <a:r>
              <a:rPr lang="en-GB" b="1" dirty="0"/>
              <a:t>more positive than negative</a:t>
            </a:r>
            <a:r>
              <a:rPr lang="en-GB" dirty="0"/>
              <a:t> language </a:t>
            </a:r>
            <a:r>
              <a:rPr lang="en-GB" sz="1800" dirty="0"/>
              <a:t>(Dodds et al, 2015)</a:t>
            </a:r>
          </a:p>
          <a:p>
            <a:endParaRPr lang="en-GB" dirty="0"/>
          </a:p>
          <a:p>
            <a:pPr marL="0" indent="0">
              <a:buNone/>
            </a:pPr>
            <a:r>
              <a:rPr lang="en-GB" i="1" dirty="0"/>
              <a:t>BUT</a:t>
            </a:r>
          </a:p>
          <a:p>
            <a:endParaRPr lang="en-GB" dirty="0"/>
          </a:p>
          <a:p>
            <a:r>
              <a:rPr lang="en-GB" dirty="0"/>
              <a:t>Negativity bias = </a:t>
            </a:r>
            <a:r>
              <a:rPr lang="en-GB" b="1" dirty="0"/>
              <a:t>bad is stronger than good </a:t>
            </a:r>
            <a:r>
              <a:rPr lang="en-GB" sz="1800" dirty="0"/>
              <a:t>(Baumeister et al., 2001; Jing-Schmidt, 2007)</a:t>
            </a:r>
          </a:p>
          <a:p>
            <a:endParaRPr lang="en-GB" dirty="0"/>
          </a:p>
        </p:txBody>
      </p:sp>
      <p:pic>
        <p:nvPicPr>
          <p:cNvPr id="1026" name="Picture 2" descr="Negativity Bias - Caoimhe Whelan, IBCLC">
            <a:extLst>
              <a:ext uri="{FF2B5EF4-FFF2-40B4-BE49-F238E27FC236}">
                <a16:creationId xmlns:a16="http://schemas.microsoft.com/office/drawing/2014/main" id="{BC0C33D7-F7F0-0CFD-5F3F-B97595127AD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08436" y="2358067"/>
            <a:ext cx="5184000" cy="3882996"/>
          </a:xfrm>
          <a:prstGeom prst="rect">
            <a:avLst/>
          </a:prstGeom>
          <a:solidFill>
            <a:srgbClr val="FFFFFF"/>
          </a:solidFill>
        </p:spPr>
      </p:pic>
    </p:spTree>
    <p:extLst>
      <p:ext uri="{BB962C8B-B14F-4D97-AF65-F5344CB8AC3E}">
        <p14:creationId xmlns:p14="http://schemas.microsoft.com/office/powerpoint/2010/main" val="265144113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86A6D7-F2F6-4637-8FDF-A11DF29F649B}"/>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39</a:t>
            </a:fld>
            <a:endParaRPr lang="en-GB" altLang="en-US"/>
          </a:p>
        </p:txBody>
      </p:sp>
      <p:pic>
        <p:nvPicPr>
          <p:cNvPr id="6" name="Picture 5" descr="Wood human figure">
            <a:extLst>
              <a:ext uri="{FF2B5EF4-FFF2-40B4-BE49-F238E27FC236}">
                <a16:creationId xmlns:a16="http://schemas.microsoft.com/office/drawing/2014/main" id="{4AB64598-3368-E845-C17E-FF5827BD7FDE}"/>
              </a:ext>
            </a:extLst>
          </p:cNvPr>
          <p:cNvPicPr>
            <a:picLocks noChangeAspect="1"/>
          </p:cNvPicPr>
          <p:nvPr/>
        </p:nvPicPr>
        <p:blipFill>
          <a:blip r:embed="rId3"/>
          <a:srcRect r="21115"/>
          <a:stretch/>
        </p:blipFill>
        <p:spPr>
          <a:xfrm>
            <a:off x="2" y="10"/>
            <a:ext cx="8127692" cy="6877394"/>
          </a:xfrm>
          <a:prstGeom prst="rect">
            <a:avLst/>
          </a:prstGeom>
          <a:noFill/>
          <a:ln>
            <a:noFill/>
          </a:ln>
        </p:spPr>
      </p:pic>
      <p:sp>
        <p:nvSpPr>
          <p:cNvPr id="10" name="Title 3">
            <a:extLst>
              <a:ext uri="{FF2B5EF4-FFF2-40B4-BE49-F238E27FC236}">
                <a16:creationId xmlns:a16="http://schemas.microsoft.com/office/drawing/2014/main" id="{388A90ED-B0A1-C312-DFE1-F2669E38089B}"/>
              </a:ext>
            </a:extLst>
          </p:cNvPr>
          <p:cNvSpPr>
            <a:spLocks noGrp="1"/>
          </p:cNvSpPr>
          <p:nvPr>
            <p:ph type="title"/>
          </p:nvPr>
        </p:nvSpPr>
        <p:spPr>
          <a:xfrm>
            <a:off x="8400256" y="332656"/>
            <a:ext cx="3456384" cy="1730144"/>
          </a:xfrm>
        </p:spPr>
        <p:txBody>
          <a:bodyPr/>
          <a:lstStyle/>
          <a:p>
            <a:endParaRPr lang="en-US"/>
          </a:p>
        </p:txBody>
      </p:sp>
      <p:sp>
        <p:nvSpPr>
          <p:cNvPr id="3" name="Content Placeholder 2">
            <a:extLst>
              <a:ext uri="{FF2B5EF4-FFF2-40B4-BE49-F238E27FC236}">
                <a16:creationId xmlns:a16="http://schemas.microsoft.com/office/drawing/2014/main" id="{5F56C574-D521-4F49-B09D-8F2D2FBDB4FD}"/>
              </a:ext>
            </a:extLst>
          </p:cNvPr>
          <p:cNvSpPr>
            <a:spLocks noGrp="1"/>
          </p:cNvSpPr>
          <p:nvPr>
            <p:ph idx="1"/>
          </p:nvPr>
        </p:nvSpPr>
        <p:spPr>
          <a:xfrm>
            <a:off x="8400256" y="2214000"/>
            <a:ext cx="3456384" cy="4383352"/>
          </a:xfrm>
        </p:spPr>
        <p:txBody>
          <a:bodyPr wrap="square" anchor="t">
            <a:normAutofit/>
          </a:bodyPr>
          <a:lstStyle/>
          <a:p>
            <a:r>
              <a:rPr lang="en-GB" i="1"/>
              <a:t>What is the first question an observer asks when starting the feedback conversation? </a:t>
            </a:r>
          </a:p>
        </p:txBody>
      </p:sp>
    </p:spTree>
    <p:extLst>
      <p:ext uri="{BB962C8B-B14F-4D97-AF65-F5344CB8AC3E}">
        <p14:creationId xmlns:p14="http://schemas.microsoft.com/office/powerpoint/2010/main" val="92727327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F00D8E-491D-7E5A-4E1F-6FDEEAAE2B15}"/>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4</a:t>
            </a:fld>
            <a:endParaRPr lang="en-GB" altLang="en-US"/>
          </a:p>
        </p:txBody>
      </p:sp>
      <p:pic>
        <p:nvPicPr>
          <p:cNvPr id="7170" name="Picture 2">
            <a:extLst>
              <a:ext uri="{FF2B5EF4-FFF2-40B4-BE49-F238E27FC236}">
                <a16:creationId xmlns:a16="http://schemas.microsoft.com/office/drawing/2014/main" id="{1E2A536B-0669-0E05-A72F-A94F556D1A7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7368" y="548680"/>
            <a:ext cx="11040000" cy="1959600"/>
          </a:xfrm>
          <a:prstGeom prst="rect">
            <a:avLst/>
          </a:prstGeom>
          <a:solidFill>
            <a:srgbClr val="FFFFFF"/>
          </a:solidFill>
        </p:spPr>
      </p:pic>
      <p:pic>
        <p:nvPicPr>
          <p:cNvPr id="7172" name="Picture 4">
            <a:extLst>
              <a:ext uri="{FF2B5EF4-FFF2-40B4-BE49-F238E27FC236}">
                <a16:creationId xmlns:a16="http://schemas.microsoft.com/office/drawing/2014/main" id="{B3F79F1B-31A4-DAD5-4FD3-0F19DDC0A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6481" y="3083663"/>
            <a:ext cx="10515600" cy="3724275"/>
          </a:xfrm>
          <a:prstGeom prst="rect">
            <a:avLst/>
          </a:prstGeom>
          <a:noFill/>
          <a:extLst>
            <a:ext uri="{909E8E84-426E-40DD-AFC4-6F175D3DCCD1}">
              <a14:hiddenFill xmlns:a14="http://schemas.microsoft.com/office/drawing/2010/main">
                <a:solidFill>
                  <a:srgbClr val="FFFFFF"/>
                </a:solidFill>
              </a14:hiddenFill>
            </a:ext>
          </a:extLst>
        </p:spPr>
      </p:pic>
      <p:sp>
        <p:nvSpPr>
          <p:cNvPr id="6" name="Arrow: Down 5">
            <a:extLst>
              <a:ext uri="{FF2B5EF4-FFF2-40B4-BE49-F238E27FC236}">
                <a16:creationId xmlns:a16="http://schemas.microsoft.com/office/drawing/2014/main" id="{117210B3-D696-CE80-1523-07DC0ED31E54}"/>
              </a:ext>
            </a:extLst>
          </p:cNvPr>
          <p:cNvSpPr/>
          <p:nvPr/>
        </p:nvSpPr>
        <p:spPr>
          <a:xfrm>
            <a:off x="6934200" y="2508280"/>
            <a:ext cx="432048" cy="1152128"/>
          </a:xfrm>
          <a:prstGeom prst="downArrow">
            <a:avLst/>
          </a:prstGeom>
          <a:solidFill>
            <a:schemeClr val="accent1"/>
          </a:solidFill>
          <a:ln w="38100">
            <a:solidFill>
              <a:schemeClr val="accent1"/>
            </a:solidFill>
          </a:ln>
        </p:spPr>
        <p:txBody>
          <a:bodyPr wrap="none" rtlCol="0" anchor="ctr">
            <a:spAutoFit/>
          </a:bodyPr>
          <a:ls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a:lstStyle>
          <a:p>
            <a:pPr algn="ctr"/>
            <a:endParaRPr lang="en-GB">
              <a:solidFill>
                <a:schemeClr val="tx2"/>
              </a:solidFill>
              <a:latin typeface="+mn-lt"/>
            </a:endParaRPr>
          </a:p>
        </p:txBody>
      </p:sp>
      <p:sp>
        <p:nvSpPr>
          <p:cNvPr id="8" name="TextBox 7">
            <a:extLst>
              <a:ext uri="{FF2B5EF4-FFF2-40B4-BE49-F238E27FC236}">
                <a16:creationId xmlns:a16="http://schemas.microsoft.com/office/drawing/2014/main" id="{7FF5B15F-609B-DD08-22F3-E5D4F97F2333}"/>
              </a:ext>
            </a:extLst>
          </p:cNvPr>
          <p:cNvSpPr txBox="1"/>
          <p:nvPr/>
        </p:nvSpPr>
        <p:spPr>
          <a:xfrm>
            <a:off x="3143672" y="148570"/>
            <a:ext cx="6106884" cy="400110"/>
          </a:xfrm>
          <a:prstGeom prst="rect">
            <a:avLst/>
          </a:prstGeom>
          <a:solidFill>
            <a:schemeClr val="accent5">
              <a:lumMod val="20000"/>
              <a:lumOff val="80000"/>
            </a:schemeClr>
          </a:solidFill>
        </p:spPr>
        <p:txBody>
          <a:bodyPr wrap="square">
            <a:spAutoFit/>
          </a:bodyPr>
          <a:lstStyle/>
          <a:p>
            <a:r>
              <a:rPr lang="en-GB">
                <a:hlinkClick r:id="rId5"/>
              </a:rPr>
              <a:t>https://sitesb.reading.ac.uk/ioe-mentoring/</a:t>
            </a:r>
            <a:r>
              <a:rPr lang="en-GB"/>
              <a:t> </a:t>
            </a:r>
          </a:p>
        </p:txBody>
      </p:sp>
    </p:spTree>
    <p:extLst>
      <p:ext uri="{BB962C8B-B14F-4D97-AF65-F5344CB8AC3E}">
        <p14:creationId xmlns:p14="http://schemas.microsoft.com/office/powerpoint/2010/main" val="245578978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C0259-69F9-45BA-B5D2-F4040ECBD7D7}"/>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8CF70D6-5391-4191-98DC-4610FE2C7712}"/>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EBAFAD19-86D7-49FF-B321-160F68B8E6F6}"/>
              </a:ext>
            </a:extLst>
          </p:cNvPr>
          <p:cNvSpPr>
            <a:spLocks noGrp="1"/>
          </p:cNvSpPr>
          <p:nvPr>
            <p:ph type="sldNum" sz="quarter" idx="10"/>
          </p:nvPr>
        </p:nvSpPr>
        <p:spPr/>
        <p:txBody>
          <a:bodyPr/>
          <a:lstStyle/>
          <a:p>
            <a:fld id="{DCF6A46F-80AB-49F3-8C7E-9717ED945456}" type="slidenum">
              <a:rPr lang="en-GB" altLang="en-US" smtClean="0"/>
              <a:pPr/>
              <a:t>40</a:t>
            </a:fld>
            <a:endParaRPr lang="en-GB" altLang="en-US"/>
          </a:p>
        </p:txBody>
      </p:sp>
      <p:sp>
        <p:nvSpPr>
          <p:cNvPr id="5" name="Speech Bubble: Rectangle with Corners Rounded 4">
            <a:extLst>
              <a:ext uri="{FF2B5EF4-FFF2-40B4-BE49-F238E27FC236}">
                <a16:creationId xmlns:a16="http://schemas.microsoft.com/office/drawing/2014/main" id="{10152F5D-1451-4CD5-9915-36BCDF6C1786}"/>
              </a:ext>
            </a:extLst>
          </p:cNvPr>
          <p:cNvSpPr/>
          <p:nvPr/>
        </p:nvSpPr>
        <p:spPr>
          <a:xfrm>
            <a:off x="3237303" y="1274376"/>
            <a:ext cx="6315223" cy="4120277"/>
          </a:xfrm>
          <a:prstGeom prst="wedgeRoundRectCallout">
            <a:avLst>
              <a:gd name="adj1" fmla="val -76710"/>
              <a:gd name="adj2" fmla="val -54837"/>
              <a:gd name="adj3" fmla="val 16667"/>
            </a:avLst>
          </a:prstGeom>
          <a:solidFill>
            <a:schemeClr val="accent1"/>
          </a:solidFill>
          <a:ln w="38100">
            <a:solidFill>
              <a:schemeClr val="accent1"/>
            </a:solidFill>
          </a:ln>
        </p:spPr>
        <p:txBody>
          <a:bodyPr wrap="square" rtlCol="0" anchor="ctr">
            <a:spAutoFit/>
          </a:bodyPr>
          <a:lstStyle/>
          <a:p>
            <a:pPr algn="ctr"/>
            <a:r>
              <a:rPr lang="en-GB" sz="7200" dirty="0">
                <a:solidFill>
                  <a:srgbClr val="FF0000"/>
                </a:solidFill>
                <a:highlight>
                  <a:srgbClr val="FFFF00"/>
                </a:highlight>
              </a:rPr>
              <a:t>‘How do you think that went?’</a:t>
            </a:r>
          </a:p>
          <a:p>
            <a:pPr algn="ctr"/>
            <a:endParaRPr lang="en-GB" dirty="0">
              <a:solidFill>
                <a:schemeClr val="tx2"/>
              </a:solidFill>
            </a:endParaRPr>
          </a:p>
        </p:txBody>
      </p:sp>
    </p:spTree>
    <p:extLst>
      <p:ext uri="{BB962C8B-B14F-4D97-AF65-F5344CB8AC3E}">
        <p14:creationId xmlns:p14="http://schemas.microsoft.com/office/powerpoint/2010/main" val="2450401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D2ABC-A3AF-460C-BAA8-CD2DE8EC71E3}"/>
              </a:ext>
            </a:extLst>
          </p:cNvPr>
          <p:cNvSpPr>
            <a:spLocks noGrp="1"/>
          </p:cNvSpPr>
          <p:nvPr>
            <p:ph type="title"/>
          </p:nvPr>
        </p:nvSpPr>
        <p:spPr/>
        <p:txBody>
          <a:bodyPr/>
          <a:lstStyle/>
          <a:p>
            <a:endParaRPr lang="en-GB" sz="6000" dirty="0"/>
          </a:p>
        </p:txBody>
      </p:sp>
      <p:sp>
        <p:nvSpPr>
          <p:cNvPr id="3" name="Content Placeholder 2">
            <a:extLst>
              <a:ext uri="{FF2B5EF4-FFF2-40B4-BE49-F238E27FC236}">
                <a16:creationId xmlns:a16="http://schemas.microsoft.com/office/drawing/2014/main" id="{078F21D7-6B07-4CCD-8DB6-7F4EBAD4DBE2}"/>
              </a:ext>
            </a:extLst>
          </p:cNvPr>
          <p:cNvSpPr>
            <a:spLocks noGrp="1"/>
          </p:cNvSpPr>
          <p:nvPr>
            <p:ph idx="1"/>
          </p:nvPr>
        </p:nvSpPr>
        <p:spPr/>
        <p:txBody>
          <a:bodyPr/>
          <a:lstStyle/>
          <a:p>
            <a:r>
              <a:rPr lang="en-GB" sz="5400" b="1" dirty="0"/>
              <a:t>Ask instead: ‘What did you want the pupils to learn?’</a:t>
            </a:r>
            <a:endParaRPr lang="en-GB" sz="5400" dirty="0"/>
          </a:p>
        </p:txBody>
      </p:sp>
      <p:sp>
        <p:nvSpPr>
          <p:cNvPr id="4" name="Slide Number Placeholder 3">
            <a:extLst>
              <a:ext uri="{FF2B5EF4-FFF2-40B4-BE49-F238E27FC236}">
                <a16:creationId xmlns:a16="http://schemas.microsoft.com/office/drawing/2014/main" id="{E9AC89E3-46E9-45F2-A923-E7D8EB330DD5}"/>
              </a:ext>
            </a:extLst>
          </p:cNvPr>
          <p:cNvSpPr>
            <a:spLocks noGrp="1"/>
          </p:cNvSpPr>
          <p:nvPr>
            <p:ph type="sldNum" sz="quarter" idx="10"/>
          </p:nvPr>
        </p:nvSpPr>
        <p:spPr/>
        <p:txBody>
          <a:bodyPr/>
          <a:lstStyle/>
          <a:p>
            <a:fld id="{DCF6A46F-80AB-49F3-8C7E-9717ED945456}" type="slidenum">
              <a:rPr lang="en-GB" altLang="en-US" smtClean="0"/>
              <a:pPr/>
              <a:t>41</a:t>
            </a:fld>
            <a:endParaRPr lang="en-GB" altLang="en-US"/>
          </a:p>
        </p:txBody>
      </p:sp>
    </p:spTree>
    <p:extLst>
      <p:ext uri="{BB962C8B-B14F-4D97-AF65-F5344CB8AC3E}">
        <p14:creationId xmlns:p14="http://schemas.microsoft.com/office/powerpoint/2010/main" val="3023783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52107B-4A59-4881-853D-3BD6AA516226}"/>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42</a:t>
            </a:fld>
            <a:endParaRPr lang="en-GB" altLang="en-US"/>
          </a:p>
        </p:txBody>
      </p:sp>
      <p:graphicFrame>
        <p:nvGraphicFramePr>
          <p:cNvPr id="5" name="Content Placeholder 4">
            <a:extLst>
              <a:ext uri="{FF2B5EF4-FFF2-40B4-BE49-F238E27FC236}">
                <a16:creationId xmlns:a16="http://schemas.microsoft.com/office/drawing/2014/main" id="{61EEFDDD-0DDA-4816-8F07-536FA2DA1173}"/>
              </a:ext>
            </a:extLst>
          </p:cNvPr>
          <p:cNvGraphicFramePr>
            <a:graphicFrameLocks noGrp="1"/>
          </p:cNvGraphicFramePr>
          <p:nvPr>
            <p:ph sz="quarter" idx="11"/>
          </p:nvPr>
        </p:nvGraphicFramePr>
        <p:xfrm>
          <a:off x="566400" y="586853"/>
          <a:ext cx="11040001" cy="5859626"/>
        </p:xfrm>
        <a:graphic>
          <a:graphicData uri="http://schemas.openxmlformats.org/drawingml/2006/table">
            <a:tbl>
              <a:tblPr firstRow="1" firstCol="1" bandRow="1">
                <a:tableStyleId>{5C22544A-7EE6-4342-B048-85BDC9FD1C3A}</a:tableStyleId>
              </a:tblPr>
              <a:tblGrid>
                <a:gridCol w="3546615">
                  <a:extLst>
                    <a:ext uri="{9D8B030D-6E8A-4147-A177-3AD203B41FA5}">
                      <a16:colId xmlns:a16="http://schemas.microsoft.com/office/drawing/2014/main" val="4038492332"/>
                    </a:ext>
                  </a:extLst>
                </a:gridCol>
                <a:gridCol w="7493386">
                  <a:extLst>
                    <a:ext uri="{9D8B030D-6E8A-4147-A177-3AD203B41FA5}">
                      <a16:colId xmlns:a16="http://schemas.microsoft.com/office/drawing/2014/main" val="4244431136"/>
                    </a:ext>
                  </a:extLst>
                </a:gridCol>
              </a:tblGrid>
              <a:tr h="715895">
                <a:tc>
                  <a:txBody>
                    <a:bodyPr/>
                    <a:lstStyle/>
                    <a:p>
                      <a:pPr>
                        <a:lnSpc>
                          <a:spcPct val="107000"/>
                        </a:lnSpc>
                        <a:spcAft>
                          <a:spcPts val="0"/>
                        </a:spcAft>
                      </a:pPr>
                      <a:r>
                        <a:rPr lang="en-GB" sz="2800" dirty="0">
                          <a:effectLst/>
                        </a:rPr>
                        <a:t>Step in Gibbs’ reflective cycle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tc>
                  <a:txBody>
                    <a:bodyPr/>
                    <a:lstStyle/>
                    <a:p>
                      <a:pPr>
                        <a:lnSpc>
                          <a:spcPct val="107000"/>
                        </a:lnSpc>
                        <a:spcAft>
                          <a:spcPts val="0"/>
                        </a:spcAft>
                      </a:pPr>
                      <a:r>
                        <a:rPr lang="en-GB" sz="2100">
                          <a:effectLst/>
                        </a:rPr>
                        <a:t>Example questions/prompts</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extLst>
                  <a:ext uri="{0D108BD9-81ED-4DB2-BD59-A6C34878D82A}">
                    <a16:rowId xmlns:a16="http://schemas.microsoft.com/office/drawing/2014/main" val="1292680061"/>
                  </a:ext>
                </a:extLst>
              </a:tr>
              <a:tr h="1063127">
                <a:tc>
                  <a:txBody>
                    <a:bodyPr/>
                    <a:lstStyle/>
                    <a:p>
                      <a:pPr>
                        <a:lnSpc>
                          <a:spcPct val="107000"/>
                        </a:lnSpc>
                        <a:spcAft>
                          <a:spcPts val="0"/>
                        </a:spcAft>
                      </a:pPr>
                      <a:r>
                        <a:rPr lang="en-GB" sz="2100">
                          <a:effectLst/>
                        </a:rPr>
                        <a:t>Description</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tc>
                  <a:txBody>
                    <a:bodyPr/>
                    <a:lstStyle/>
                    <a:p>
                      <a:pPr>
                        <a:lnSpc>
                          <a:spcPct val="107000"/>
                        </a:lnSpc>
                        <a:spcAft>
                          <a:spcPts val="0"/>
                        </a:spcAft>
                      </a:pPr>
                      <a:r>
                        <a:rPr lang="en-GB" sz="2100" dirty="0">
                          <a:effectLst/>
                        </a:rPr>
                        <a:t>- Tell me what happened in your lesson on Tuesday.</a:t>
                      </a:r>
                    </a:p>
                    <a:p>
                      <a:pPr>
                        <a:lnSpc>
                          <a:spcPct val="107000"/>
                        </a:lnSpc>
                        <a:spcAft>
                          <a:spcPts val="0"/>
                        </a:spcAft>
                      </a:pPr>
                      <a:r>
                        <a:rPr lang="en-GB" sz="2100" dirty="0">
                          <a:effectLst/>
                        </a:rPr>
                        <a:t>- Can you describe the incident with Joanna in more detail?</a:t>
                      </a:r>
                    </a:p>
                    <a:p>
                      <a:pPr>
                        <a:lnSpc>
                          <a:spcPct val="107000"/>
                        </a:lnSpc>
                        <a:spcAft>
                          <a:spcPts val="0"/>
                        </a:spcAft>
                      </a:pPr>
                      <a:r>
                        <a:rPr lang="en-GB" sz="2100" dirty="0">
                          <a:effectLst/>
                        </a:rPr>
                        <a:t>- What were you thinking/feeling at that point? </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extLst>
                  <a:ext uri="{0D108BD9-81ED-4DB2-BD59-A6C34878D82A}">
                    <a16:rowId xmlns:a16="http://schemas.microsoft.com/office/drawing/2014/main" val="3510890670"/>
                  </a:ext>
                </a:extLst>
              </a:tr>
              <a:tr h="1063127">
                <a:tc>
                  <a:txBody>
                    <a:bodyPr/>
                    <a:lstStyle/>
                    <a:p>
                      <a:pPr>
                        <a:lnSpc>
                          <a:spcPct val="107000"/>
                        </a:lnSpc>
                        <a:spcAft>
                          <a:spcPts val="0"/>
                        </a:spcAft>
                      </a:pPr>
                      <a:r>
                        <a:rPr lang="en-GB" sz="2100">
                          <a:effectLst/>
                        </a:rPr>
                        <a:t>Evaluation</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tc>
                  <a:txBody>
                    <a:bodyPr/>
                    <a:lstStyle/>
                    <a:p>
                      <a:pPr>
                        <a:lnSpc>
                          <a:spcPct val="107000"/>
                        </a:lnSpc>
                        <a:spcAft>
                          <a:spcPts val="0"/>
                        </a:spcAft>
                      </a:pPr>
                      <a:r>
                        <a:rPr lang="en-GB" sz="2100" dirty="0">
                          <a:effectLst/>
                        </a:rPr>
                        <a:t>- Thinking about what you wanted the pupils to learn, how effective did you think that activity was?</a:t>
                      </a:r>
                    </a:p>
                    <a:p>
                      <a:pPr>
                        <a:lnSpc>
                          <a:spcPct val="107000"/>
                        </a:lnSpc>
                        <a:spcAft>
                          <a:spcPts val="0"/>
                        </a:spcAft>
                      </a:pPr>
                      <a:r>
                        <a:rPr lang="en-GB" sz="2100" dirty="0">
                          <a:effectLst/>
                        </a:rPr>
                        <a:t>- What did you find easy/difficult?  </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extLst>
                  <a:ext uri="{0D108BD9-81ED-4DB2-BD59-A6C34878D82A}">
                    <a16:rowId xmlns:a16="http://schemas.microsoft.com/office/drawing/2014/main" val="1375074288"/>
                  </a:ext>
                </a:extLst>
              </a:tr>
              <a:tr h="1063127">
                <a:tc>
                  <a:txBody>
                    <a:bodyPr/>
                    <a:lstStyle/>
                    <a:p>
                      <a:pPr>
                        <a:lnSpc>
                          <a:spcPct val="107000"/>
                        </a:lnSpc>
                        <a:spcAft>
                          <a:spcPts val="0"/>
                        </a:spcAft>
                      </a:pPr>
                      <a:r>
                        <a:rPr lang="en-GB" sz="2100" dirty="0">
                          <a:effectLst/>
                        </a:rPr>
                        <a:t>Analysis </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tc>
                  <a:txBody>
                    <a:bodyPr/>
                    <a:lstStyle/>
                    <a:p>
                      <a:pPr>
                        <a:lnSpc>
                          <a:spcPct val="107000"/>
                        </a:lnSpc>
                        <a:spcAft>
                          <a:spcPts val="0"/>
                        </a:spcAft>
                      </a:pPr>
                      <a:r>
                        <a:rPr lang="en-GB" sz="2100" dirty="0">
                          <a:effectLst/>
                        </a:rPr>
                        <a:t>- Why do you think your lesson on photosynthesis with Yr7 was difficult?  How was it different to the previous lesson with that class?  </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extLst>
                  <a:ext uri="{0D108BD9-81ED-4DB2-BD59-A6C34878D82A}">
                    <a16:rowId xmlns:a16="http://schemas.microsoft.com/office/drawing/2014/main" val="1323068402"/>
                  </a:ext>
                </a:extLst>
              </a:tr>
              <a:tr h="715895">
                <a:tc>
                  <a:txBody>
                    <a:bodyPr/>
                    <a:lstStyle/>
                    <a:p>
                      <a:pPr>
                        <a:lnSpc>
                          <a:spcPct val="107000"/>
                        </a:lnSpc>
                        <a:spcAft>
                          <a:spcPts val="0"/>
                        </a:spcAft>
                      </a:pPr>
                      <a:r>
                        <a:rPr lang="en-GB" sz="2100">
                          <a:effectLst/>
                        </a:rPr>
                        <a:t>Conclusions </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tc>
                  <a:txBody>
                    <a:bodyPr/>
                    <a:lstStyle/>
                    <a:p>
                      <a:pPr>
                        <a:lnSpc>
                          <a:spcPct val="107000"/>
                        </a:lnSpc>
                        <a:spcAft>
                          <a:spcPts val="0"/>
                        </a:spcAft>
                      </a:pPr>
                      <a:r>
                        <a:rPr lang="en-GB" sz="2100" dirty="0">
                          <a:effectLst/>
                        </a:rPr>
                        <a:t>- If you were to teach that lesson again, what would you change? </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extLst>
                  <a:ext uri="{0D108BD9-81ED-4DB2-BD59-A6C34878D82A}">
                    <a16:rowId xmlns:a16="http://schemas.microsoft.com/office/drawing/2014/main" val="3790926381"/>
                  </a:ext>
                </a:extLst>
              </a:tr>
              <a:tr h="1063127">
                <a:tc>
                  <a:txBody>
                    <a:bodyPr/>
                    <a:lstStyle/>
                    <a:p>
                      <a:pPr>
                        <a:lnSpc>
                          <a:spcPct val="107000"/>
                        </a:lnSpc>
                        <a:spcAft>
                          <a:spcPts val="0"/>
                        </a:spcAft>
                      </a:pPr>
                      <a:r>
                        <a:rPr lang="en-GB" sz="2100">
                          <a:effectLst/>
                        </a:rPr>
                        <a:t>Action plan</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tc>
                  <a:txBody>
                    <a:bodyPr/>
                    <a:lstStyle/>
                    <a:p>
                      <a:pPr>
                        <a:lnSpc>
                          <a:spcPct val="107000"/>
                        </a:lnSpc>
                        <a:spcAft>
                          <a:spcPts val="0"/>
                        </a:spcAft>
                      </a:pPr>
                      <a:r>
                        <a:rPr lang="en-GB" sz="2100" dirty="0">
                          <a:effectLst/>
                        </a:rPr>
                        <a:t>- As you’ve suggested that most of the class found the first activity too easy, let’s think about pitch and pace at the beginning of lessons…</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extLst>
                  <a:ext uri="{0D108BD9-81ED-4DB2-BD59-A6C34878D82A}">
                    <a16:rowId xmlns:a16="http://schemas.microsoft.com/office/drawing/2014/main" val="2765984034"/>
                  </a:ext>
                </a:extLst>
              </a:tr>
            </a:tbl>
          </a:graphicData>
        </a:graphic>
      </p:graphicFrame>
    </p:spTree>
    <p:extLst>
      <p:ext uri="{BB962C8B-B14F-4D97-AF65-F5344CB8AC3E}">
        <p14:creationId xmlns:p14="http://schemas.microsoft.com/office/powerpoint/2010/main" val="123439941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FEB0FD-93B5-B5E2-1D2B-703E48362C52}"/>
              </a:ext>
            </a:extLst>
          </p:cNvPr>
          <p:cNvSpPr>
            <a:spLocks noGrp="1"/>
          </p:cNvSpPr>
          <p:nvPr>
            <p:ph type="title"/>
          </p:nvPr>
        </p:nvSpPr>
        <p:spPr>
          <a:xfrm>
            <a:off x="576000" y="188640"/>
            <a:ext cx="11040000" cy="828000"/>
          </a:xfrm>
        </p:spPr>
        <p:txBody>
          <a:bodyPr/>
          <a:lstStyle/>
          <a:p>
            <a:r>
              <a:rPr lang="en-GB" dirty="0"/>
              <a:t>Mentor Conversation Prompts</a:t>
            </a:r>
          </a:p>
        </p:txBody>
      </p:sp>
      <p:pic>
        <p:nvPicPr>
          <p:cNvPr id="7" name="Picture 6">
            <a:extLst>
              <a:ext uri="{FF2B5EF4-FFF2-40B4-BE49-F238E27FC236}">
                <a16:creationId xmlns:a16="http://schemas.microsoft.com/office/drawing/2014/main" id="{011E795B-07DB-E13E-2C34-44AFDF30B806}"/>
              </a:ext>
            </a:extLst>
          </p:cNvPr>
          <p:cNvPicPr>
            <a:picLocks noChangeAspect="1"/>
          </p:cNvPicPr>
          <p:nvPr/>
        </p:nvPicPr>
        <p:blipFill>
          <a:blip r:embed="rId3"/>
          <a:stretch>
            <a:fillRect/>
          </a:stretch>
        </p:blipFill>
        <p:spPr>
          <a:xfrm>
            <a:off x="335360" y="1016640"/>
            <a:ext cx="7321926" cy="3968954"/>
          </a:xfrm>
          <a:prstGeom prst="rect">
            <a:avLst/>
          </a:prstGeom>
        </p:spPr>
      </p:pic>
      <p:pic>
        <p:nvPicPr>
          <p:cNvPr id="9" name="Picture 8">
            <a:extLst>
              <a:ext uri="{FF2B5EF4-FFF2-40B4-BE49-F238E27FC236}">
                <a16:creationId xmlns:a16="http://schemas.microsoft.com/office/drawing/2014/main" id="{D2BFD3B3-15B6-4BB7-CB39-E6A99E9DC8E7}"/>
              </a:ext>
            </a:extLst>
          </p:cNvPr>
          <p:cNvPicPr>
            <a:picLocks noChangeAspect="1"/>
          </p:cNvPicPr>
          <p:nvPr/>
        </p:nvPicPr>
        <p:blipFill>
          <a:blip r:embed="rId4"/>
          <a:stretch>
            <a:fillRect/>
          </a:stretch>
        </p:blipFill>
        <p:spPr>
          <a:xfrm>
            <a:off x="5159896" y="4795470"/>
            <a:ext cx="6890104" cy="1873346"/>
          </a:xfrm>
          <a:prstGeom prst="rect">
            <a:avLst/>
          </a:prstGeom>
        </p:spPr>
      </p:pic>
    </p:spTree>
    <p:extLst>
      <p:ext uri="{BB962C8B-B14F-4D97-AF65-F5344CB8AC3E}">
        <p14:creationId xmlns:p14="http://schemas.microsoft.com/office/powerpoint/2010/main" val="169441939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201BC1-BCC6-3F47-8E46-B2E02AE85EEC}"/>
              </a:ext>
            </a:extLst>
          </p:cNvPr>
          <p:cNvSpPr>
            <a:spLocks noGrp="1"/>
          </p:cNvSpPr>
          <p:nvPr>
            <p:ph type="title"/>
          </p:nvPr>
        </p:nvSpPr>
        <p:spPr>
          <a:xfrm>
            <a:off x="335360" y="188640"/>
            <a:ext cx="11425269" cy="955498"/>
          </a:xfrm>
        </p:spPr>
        <p:txBody>
          <a:bodyPr wrap="square" anchor="b">
            <a:normAutofit/>
          </a:bodyPr>
          <a:lstStyle/>
          <a:p>
            <a:r>
              <a:rPr lang="en-GB" dirty="0"/>
              <a:t>Starting from where they are…</a:t>
            </a:r>
          </a:p>
        </p:txBody>
      </p:sp>
      <p:sp>
        <p:nvSpPr>
          <p:cNvPr id="4" name="Slide Number Placeholder 3" hidden="1">
            <a:extLst>
              <a:ext uri="{FF2B5EF4-FFF2-40B4-BE49-F238E27FC236}">
                <a16:creationId xmlns:a16="http://schemas.microsoft.com/office/drawing/2014/main" id="{58E1C8D1-463F-4FC8-8073-C36D1B97FC67}"/>
              </a:ext>
            </a:extLst>
          </p:cNvPr>
          <p:cNvSpPr>
            <a:spLocks noGrp="1"/>
          </p:cNvSpPr>
          <p:nvPr>
            <p:ph type="sldNum" sz="quarter" idx="4294967295"/>
          </p:nvPr>
        </p:nvSpPr>
        <p:spPr>
          <a:xfrm>
            <a:off x="10704702" y="6345352"/>
            <a:ext cx="901700" cy="252000"/>
          </a:xfrm>
        </p:spPr>
        <p:txBody>
          <a:bodyPr/>
          <a:lstStyle/>
          <a:p>
            <a:pPr>
              <a:spcAft>
                <a:spcPts val="600"/>
              </a:spcAft>
            </a:pPr>
            <a:fld id="{DCF6A46F-80AB-49F3-8C7E-9717ED945456}" type="slidenum">
              <a:rPr lang="en-GB" altLang="en-US" smtClean="0"/>
              <a:pPr>
                <a:spcAft>
                  <a:spcPts val="600"/>
                </a:spcAft>
              </a:pPr>
              <a:t>44</a:t>
            </a:fld>
            <a:endParaRPr lang="en-GB" altLang="en-US"/>
          </a:p>
        </p:txBody>
      </p:sp>
      <p:graphicFrame>
        <p:nvGraphicFramePr>
          <p:cNvPr id="9" name="Content Placeholder 6">
            <a:extLst>
              <a:ext uri="{FF2B5EF4-FFF2-40B4-BE49-F238E27FC236}">
                <a16:creationId xmlns:a16="http://schemas.microsoft.com/office/drawing/2014/main" id="{670B8FC1-9007-2146-5864-2999CDB7C794}"/>
              </a:ext>
            </a:extLst>
          </p:cNvPr>
          <p:cNvGraphicFramePr>
            <a:graphicFrameLocks noGrp="1"/>
          </p:cNvGraphicFramePr>
          <p:nvPr>
            <p:ph type="tbl" sz="quarter" idx="11"/>
            <p:extLst>
              <p:ext uri="{D42A27DB-BD31-4B8C-83A1-F6EECF244321}">
                <p14:modId xmlns:p14="http://schemas.microsoft.com/office/powerpoint/2010/main" val="3663935102"/>
              </p:ext>
            </p:extLst>
          </p:nvPr>
        </p:nvGraphicFramePr>
        <p:xfrm>
          <a:off x="335360" y="1484784"/>
          <a:ext cx="11425269" cy="5134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678584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80E43B-634B-0BC3-0FC9-409A10C25E10}"/>
              </a:ext>
            </a:extLst>
          </p:cNvPr>
          <p:cNvSpPr>
            <a:spLocks noGrp="1"/>
          </p:cNvSpPr>
          <p:nvPr>
            <p:ph idx="1"/>
          </p:nvPr>
        </p:nvSpPr>
        <p:spPr>
          <a:xfrm>
            <a:off x="566400" y="2322040"/>
            <a:ext cx="6249680" cy="3960000"/>
          </a:xfrm>
        </p:spPr>
        <p:txBody>
          <a:bodyPr/>
          <a:lstStyle/>
          <a:p>
            <a:pPr lvl="0">
              <a:lnSpc>
                <a:spcPct val="100000"/>
              </a:lnSpc>
            </a:pPr>
            <a:r>
              <a:rPr lang="en-GB" sz="3200" baseline="0" dirty="0"/>
              <a:t>School B New Mentor </a:t>
            </a:r>
            <a:r>
              <a:rPr lang="en-GB" sz="3200" baseline="0" dirty="0">
                <a:hlinkClick r:id="rId3"/>
              </a:rPr>
              <a:t>training completion form</a:t>
            </a:r>
            <a:endParaRPr lang="en-US" sz="3200" dirty="0"/>
          </a:p>
          <a:p>
            <a:pPr lvl="0">
              <a:lnSpc>
                <a:spcPct val="100000"/>
              </a:lnSpc>
            </a:pPr>
            <a:r>
              <a:rPr lang="en-GB" sz="3200" baseline="0" dirty="0">
                <a:hlinkClick r:id="rId4"/>
              </a:rPr>
              <a:t>Mentor Audit </a:t>
            </a:r>
            <a:r>
              <a:rPr lang="en-GB" sz="3200" baseline="0" dirty="0"/>
              <a:t>(online form)</a:t>
            </a:r>
            <a:endParaRPr lang="en-US" sz="3200" dirty="0"/>
          </a:p>
          <a:p>
            <a:pPr lvl="0">
              <a:lnSpc>
                <a:spcPct val="100000"/>
              </a:lnSpc>
            </a:pPr>
            <a:r>
              <a:rPr lang="en-GB" sz="3200" baseline="0" dirty="0">
                <a:hlinkClick r:id="rId5"/>
              </a:rPr>
              <a:t>Mentor Hub </a:t>
            </a:r>
            <a:r>
              <a:rPr lang="en-GB" sz="3200" baseline="0" dirty="0"/>
              <a:t>&amp; Mentor Handbook</a:t>
            </a:r>
            <a:endParaRPr lang="en-US" sz="3200" dirty="0"/>
          </a:p>
          <a:p>
            <a:pPr lvl="0"/>
            <a:r>
              <a:rPr lang="en-US" sz="3200" dirty="0"/>
              <a:t>Subject mentor training: live webinar </a:t>
            </a:r>
            <a:r>
              <a:rPr lang="en-US" sz="3200" b="1" dirty="0"/>
              <a:t>Tuesday 11</a:t>
            </a:r>
            <a:r>
              <a:rPr lang="en-US" sz="3200" b="1" baseline="30000" dirty="0"/>
              <a:t>th</a:t>
            </a:r>
            <a:r>
              <a:rPr lang="en-US" sz="3200" b="1" dirty="0"/>
              <a:t> March 3.40-5pm </a:t>
            </a:r>
            <a:endParaRPr lang="en-GB" sz="3200" b="1" dirty="0"/>
          </a:p>
          <a:p>
            <a:endParaRPr lang="en-GB" dirty="0"/>
          </a:p>
        </p:txBody>
      </p:sp>
      <p:sp>
        <p:nvSpPr>
          <p:cNvPr id="3" name="Slide Number Placeholder 2" hidden="1">
            <a:extLst>
              <a:ext uri="{FF2B5EF4-FFF2-40B4-BE49-F238E27FC236}">
                <a16:creationId xmlns:a16="http://schemas.microsoft.com/office/drawing/2014/main" id="{F143FDFC-BD48-03DF-168D-455BAEFF77CF}"/>
              </a:ext>
            </a:extLst>
          </p:cNvPr>
          <p:cNvSpPr>
            <a:spLocks noGrp="1"/>
          </p:cNvSpPr>
          <p:nvPr>
            <p:ph type="sldNum" sz="quarter" idx="10"/>
          </p:nvPr>
        </p:nvSpPr>
        <p:spPr/>
        <p:txBody>
          <a:bodyPr/>
          <a:lstStyle/>
          <a:p>
            <a:pPr>
              <a:spcAft>
                <a:spcPts val="600"/>
              </a:spcAft>
            </a:pPr>
            <a:fld id="{DCF6A46F-80AB-49F3-8C7E-9717ED945456}" type="slidenum">
              <a:rPr lang="en-GB" altLang="en-US" smtClean="0"/>
              <a:pPr>
                <a:spcAft>
                  <a:spcPts val="600"/>
                </a:spcAft>
              </a:pPr>
              <a:t>45</a:t>
            </a:fld>
            <a:endParaRPr lang="en-GB" altLang="en-US"/>
          </a:p>
        </p:txBody>
      </p:sp>
      <p:sp>
        <p:nvSpPr>
          <p:cNvPr id="4" name="Title 3">
            <a:extLst>
              <a:ext uri="{FF2B5EF4-FFF2-40B4-BE49-F238E27FC236}">
                <a16:creationId xmlns:a16="http://schemas.microsoft.com/office/drawing/2014/main" id="{722A99D0-86B4-4B59-17BF-A48BA9A00858}"/>
              </a:ext>
            </a:extLst>
          </p:cNvPr>
          <p:cNvSpPr>
            <a:spLocks noGrp="1"/>
          </p:cNvSpPr>
          <p:nvPr>
            <p:ph type="title"/>
          </p:nvPr>
        </p:nvSpPr>
        <p:spPr>
          <a:xfrm>
            <a:off x="555371" y="522104"/>
            <a:ext cx="11040000" cy="828000"/>
          </a:xfrm>
        </p:spPr>
        <p:txBody>
          <a:bodyPr wrap="square" anchor="b">
            <a:normAutofit/>
          </a:bodyPr>
          <a:lstStyle/>
          <a:p>
            <a:r>
              <a:rPr lang="en-GB" dirty="0"/>
              <a:t>To Do:</a:t>
            </a:r>
          </a:p>
        </p:txBody>
      </p:sp>
      <p:pic>
        <p:nvPicPr>
          <p:cNvPr id="13" name="Picture 12">
            <a:extLst>
              <a:ext uri="{FF2B5EF4-FFF2-40B4-BE49-F238E27FC236}">
                <a16:creationId xmlns:a16="http://schemas.microsoft.com/office/drawing/2014/main" id="{E5EA86DC-7B2D-8D8D-C132-A7A8A43A8ADD}"/>
              </a:ext>
            </a:extLst>
          </p:cNvPr>
          <p:cNvPicPr>
            <a:picLocks noChangeAspect="1"/>
          </p:cNvPicPr>
          <p:nvPr/>
        </p:nvPicPr>
        <p:blipFill>
          <a:blip r:embed="rId6"/>
          <a:stretch>
            <a:fillRect/>
          </a:stretch>
        </p:blipFill>
        <p:spPr>
          <a:xfrm>
            <a:off x="7104112" y="1628800"/>
            <a:ext cx="4844026" cy="4293096"/>
          </a:xfrm>
          <a:prstGeom prst="rect">
            <a:avLst/>
          </a:prstGeom>
        </p:spPr>
      </p:pic>
    </p:spTree>
    <p:extLst>
      <p:ext uri="{BB962C8B-B14F-4D97-AF65-F5344CB8AC3E}">
        <p14:creationId xmlns:p14="http://schemas.microsoft.com/office/powerpoint/2010/main" val="415269382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7F1F0-A50C-0C25-ECA7-41B335A5E5C6}"/>
              </a:ext>
            </a:extLst>
          </p:cNvPr>
          <p:cNvSpPr>
            <a:spLocks noGrp="1"/>
          </p:cNvSpPr>
          <p:nvPr>
            <p:ph type="title"/>
          </p:nvPr>
        </p:nvSpPr>
        <p:spPr/>
        <p:txBody>
          <a:bodyPr/>
          <a:lstStyle/>
          <a:p>
            <a:r>
              <a:rPr lang="en-GB" dirty="0"/>
              <a:t>Any questions? </a:t>
            </a:r>
          </a:p>
        </p:txBody>
      </p:sp>
    </p:spTree>
    <p:extLst>
      <p:ext uri="{BB962C8B-B14F-4D97-AF65-F5344CB8AC3E}">
        <p14:creationId xmlns:p14="http://schemas.microsoft.com/office/powerpoint/2010/main" val="40410026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7C7481-3465-5A8E-F882-D81CF6A2D857}"/>
              </a:ext>
            </a:extLst>
          </p:cNvPr>
          <p:cNvSpPr>
            <a:spLocks noGrp="1"/>
          </p:cNvSpPr>
          <p:nvPr>
            <p:ph idx="1"/>
          </p:nvPr>
        </p:nvSpPr>
        <p:spPr>
          <a:xfrm>
            <a:off x="335360" y="1556792"/>
            <a:ext cx="11377264" cy="4392488"/>
          </a:xfrm>
        </p:spPr>
        <p:txBody>
          <a:bodyPr/>
          <a:lstStyle/>
          <a:p>
            <a:pPr marL="342900" lvl="0" indent="-342900" rtl="0">
              <a:lnSpc>
                <a:spcPct val="107000"/>
              </a:lnSpc>
              <a:spcAft>
                <a:spcPts val="800"/>
              </a:spcAft>
              <a:buFont typeface="Arial" panose="020B0604020202020204" pitchFamily="34" charset="0"/>
              <a:buChar char="•"/>
              <a:tabLst>
                <a:tab pos="457200" algn="l"/>
              </a:tabLst>
            </a:pPr>
            <a:r>
              <a:rPr lang="en-GB" sz="1200" kern="100" dirty="0">
                <a:effectLst/>
                <a:latin typeface="+mn-lt"/>
                <a:ea typeface="Aptos" panose="020B0004020202020204" pitchFamily="34" charset="0"/>
                <a:cs typeface="Times New Roman" panose="02020603050405020304" pitchFamily="18" charset="0"/>
              </a:rPr>
              <a:t>Allan, P. (2007).  The benefits and impacts of a coaching and mentoring programme for teaching staff in secondary school.  </a:t>
            </a:r>
            <a:r>
              <a:rPr lang="en-GB" sz="1200" i="1" kern="100" dirty="0">
                <a:effectLst/>
                <a:latin typeface="+mn-lt"/>
                <a:ea typeface="Aptos" panose="020B0004020202020204" pitchFamily="34" charset="0"/>
                <a:cs typeface="Times New Roman" panose="02020603050405020304" pitchFamily="18" charset="0"/>
              </a:rPr>
              <a:t>International Journal of Evidence Based Coaching and Mentoring, 5</a:t>
            </a:r>
            <a:r>
              <a:rPr lang="en-GB" sz="1200" kern="100" dirty="0">
                <a:effectLst/>
                <a:latin typeface="+mn-lt"/>
                <a:ea typeface="Aptos" panose="020B0004020202020204" pitchFamily="34" charset="0"/>
                <a:cs typeface="Times New Roman" panose="02020603050405020304" pitchFamily="18" charset="0"/>
              </a:rPr>
              <a:t> (2), 12-22.</a:t>
            </a:r>
            <a:r>
              <a:rPr lang="en-US" sz="1200" kern="100" dirty="0">
                <a:effectLst/>
                <a:latin typeface="+mn-lt"/>
                <a:ea typeface="Aptos" panose="020B0004020202020204" pitchFamily="34" charset="0"/>
                <a:cs typeface="Times New Roman" panose="02020603050405020304" pitchFamily="18" charset="0"/>
              </a:rPr>
              <a:t>​</a:t>
            </a:r>
            <a:endParaRPr lang="en-GB" sz="1200" kern="100" dirty="0">
              <a:effectLst/>
              <a:latin typeface="+mn-lt"/>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200" kern="100" dirty="0">
                <a:effectLst/>
                <a:latin typeface="+mn-lt"/>
                <a:ea typeface="Aptos" panose="020B0004020202020204" pitchFamily="34" charset="0"/>
                <a:cs typeface="Times New Roman" panose="02020603050405020304" pitchFamily="18" charset="0"/>
              </a:rPr>
              <a:t>Ballantyne, R., Packer, J., &amp; Hansford, B. (1995). </a:t>
            </a:r>
            <a:r>
              <a:rPr lang="en-US" sz="1200" i="1" kern="100" dirty="0">
                <a:effectLst/>
                <a:latin typeface="+mn-lt"/>
                <a:ea typeface="Aptos" panose="020B0004020202020204" pitchFamily="34" charset="0"/>
                <a:cs typeface="Times New Roman" panose="02020603050405020304" pitchFamily="18" charset="0"/>
              </a:rPr>
              <a:t>The crisis in teacher education: A European concern?</a:t>
            </a:r>
            <a:r>
              <a:rPr lang="en-US" sz="1200" kern="100" dirty="0">
                <a:effectLst/>
                <a:latin typeface="+mn-lt"/>
                <a:ea typeface="Aptos" panose="020B0004020202020204" pitchFamily="34" charset="0"/>
                <a:cs typeface="Times New Roman" panose="02020603050405020304" pitchFamily="18" charset="0"/>
              </a:rPr>
              <a:t> London: Falmer Press.</a:t>
            </a:r>
            <a:r>
              <a:rPr lang="en-GB" sz="1200" kern="100" dirty="0">
                <a:effectLst/>
                <a:latin typeface="+mn-lt"/>
                <a:ea typeface="Aptos" panose="020B0004020202020204" pitchFamily="34" charset="0"/>
                <a:cs typeface="Times New Roman" panose="02020603050405020304" pitchFamily="18" charset="0"/>
              </a:rPr>
              <a:t> </a:t>
            </a:r>
          </a:p>
          <a:p>
            <a:pPr marL="342900" lvl="0" indent="-342900">
              <a:lnSpc>
                <a:spcPct val="107000"/>
              </a:lnSpc>
              <a:spcAft>
                <a:spcPts val="800"/>
              </a:spcAft>
              <a:buFont typeface="Arial" panose="020B0604020202020204" pitchFamily="34" charset="0"/>
              <a:buChar char="•"/>
              <a:tabLst>
                <a:tab pos="457200" algn="l"/>
              </a:tabLst>
            </a:pPr>
            <a:r>
              <a:rPr lang="en-US" sz="1200" kern="100" dirty="0">
                <a:effectLst/>
                <a:latin typeface="+mn-lt"/>
                <a:ea typeface="Aptos" panose="020B0004020202020204" pitchFamily="34" charset="0"/>
                <a:cs typeface="Times New Roman" panose="02020603050405020304" pitchFamily="18" charset="0"/>
              </a:rPr>
              <a:t>Burn, K. H. (2015). </a:t>
            </a:r>
            <a:r>
              <a:rPr lang="en-US" sz="1200" i="1" kern="100" dirty="0">
                <a:effectLst/>
                <a:latin typeface="+mn-lt"/>
                <a:ea typeface="Aptos" panose="020B0004020202020204" pitchFamily="34" charset="0"/>
                <a:cs typeface="Times New Roman" panose="02020603050405020304" pitchFamily="18" charset="0"/>
              </a:rPr>
              <a:t>Beginning Teachers' Learning.</a:t>
            </a:r>
            <a:r>
              <a:rPr lang="en-US" sz="1200" kern="100" dirty="0">
                <a:effectLst/>
                <a:latin typeface="+mn-lt"/>
                <a:ea typeface="Aptos" panose="020B0004020202020204" pitchFamily="34" charset="0"/>
                <a:cs typeface="Times New Roman" panose="02020603050405020304" pitchFamily="18" charset="0"/>
              </a:rPr>
              <a:t> St Alban's: Critical Publishing Ltd. </a:t>
            </a:r>
            <a:endParaRPr lang="en-GB" sz="1200" kern="100" dirty="0">
              <a:effectLst/>
              <a:latin typeface="+mn-lt"/>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200" kern="100" dirty="0">
                <a:effectLst/>
                <a:latin typeface="+mn-lt"/>
                <a:ea typeface="Aptos" panose="020B0004020202020204" pitchFamily="34" charset="0"/>
                <a:cs typeface="Times New Roman" panose="02020603050405020304" pitchFamily="18" charset="0"/>
              </a:rPr>
              <a:t>Centre for the Use of Research and Evidence in Education. [CUREE]. (2005). National Framework for Mentoring and Coaching.   Retrieved from </a:t>
            </a:r>
            <a:r>
              <a:rPr lang="en-US" sz="1200" u="sng" kern="100" dirty="0">
                <a:solidFill>
                  <a:srgbClr val="467886"/>
                </a:solidFill>
                <a:effectLst/>
                <a:latin typeface="+mn-lt"/>
                <a:ea typeface="Aptos" panose="020B0004020202020204" pitchFamily="34" charset="0"/>
                <a:cs typeface="Times New Roman" panose="02020603050405020304" pitchFamily="18" charset="0"/>
                <a:hlinkClick r:id="rId2"/>
              </a:rPr>
              <a:t>http://www.curee.co.uk/resources/publications/national-framework-mentoring-and-coaching</a:t>
            </a:r>
            <a:r>
              <a:rPr lang="en-GB" sz="1200" u="sng" kern="100" dirty="0">
                <a:effectLst/>
                <a:latin typeface="+mn-lt"/>
                <a:ea typeface="Aptos" panose="020B0004020202020204" pitchFamily="34" charset="0"/>
                <a:cs typeface="Times New Roman" panose="02020603050405020304" pitchFamily="18" charset="0"/>
              </a:rPr>
              <a:t> </a:t>
            </a:r>
            <a:endParaRPr lang="en-GB" sz="1200" kern="100" dirty="0">
              <a:effectLst/>
              <a:latin typeface="+mn-lt"/>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200" kern="100" dirty="0">
                <a:effectLst/>
                <a:latin typeface="+mn-lt"/>
                <a:ea typeface="Aptos" panose="020B0004020202020204" pitchFamily="34" charset="0"/>
                <a:cs typeface="Times New Roman" panose="02020603050405020304" pitchFamily="18" charset="0"/>
              </a:rPr>
              <a:t>Clutterbuck in Golder, Keyworth &amp; Shaw (2020), Ch1 in </a:t>
            </a:r>
            <a:r>
              <a:rPr lang="en-GB" sz="1200" i="1" kern="100" dirty="0">
                <a:effectLst/>
                <a:latin typeface="+mn-lt"/>
                <a:ea typeface="Aptos" panose="020B0004020202020204" pitchFamily="34" charset="0"/>
                <a:cs typeface="Times New Roman" panose="02020603050405020304" pitchFamily="18" charset="0"/>
              </a:rPr>
              <a:t>Mentoring English Teachers in the Secondary School</a:t>
            </a:r>
            <a:r>
              <a:rPr lang="en-GB" sz="1200" kern="100" dirty="0">
                <a:effectLst/>
                <a:latin typeface="+mn-lt"/>
                <a:ea typeface="Aptos" panose="020B0004020202020204" pitchFamily="34" charset="0"/>
                <a:cs typeface="Times New Roman" panose="02020603050405020304" pitchFamily="18" charset="0"/>
              </a:rPr>
              <a:t>. Ed. D. Hickman. Abingdon: Routledge. </a:t>
            </a:r>
          </a:p>
          <a:p>
            <a:pPr marL="342900" lvl="0" indent="-342900">
              <a:lnSpc>
                <a:spcPct val="107000"/>
              </a:lnSpc>
              <a:spcAft>
                <a:spcPts val="800"/>
              </a:spcAft>
              <a:buFont typeface="Arial" panose="020B0604020202020204" pitchFamily="34" charset="0"/>
              <a:buChar char="•"/>
              <a:tabLst>
                <a:tab pos="457200" algn="l"/>
              </a:tabLst>
            </a:pPr>
            <a:r>
              <a:rPr lang="en-GB" sz="1200" kern="100" dirty="0">
                <a:effectLst/>
                <a:latin typeface="+mn-lt"/>
                <a:ea typeface="Aptos" panose="020B0004020202020204" pitchFamily="34" charset="0"/>
                <a:cs typeface="Times New Roman" panose="02020603050405020304" pitchFamily="18" charset="0"/>
              </a:rPr>
              <a:t>CUREE (2005).  Mentoring and coaching CPD capacity building project – National framework for mentoring and coaching.  Retrieved from: </a:t>
            </a:r>
            <a:r>
              <a:rPr lang="en-GB" sz="1200" u="sng" kern="100" dirty="0">
                <a:solidFill>
                  <a:srgbClr val="467886"/>
                </a:solidFill>
                <a:effectLst/>
                <a:latin typeface="+mn-lt"/>
                <a:ea typeface="Aptos" panose="020B0004020202020204" pitchFamily="34" charset="0"/>
                <a:cs typeface="Times New Roman" panose="02020603050405020304" pitchFamily="18" charset="0"/>
                <a:hlinkClick r:id="rId2"/>
              </a:rPr>
              <a:t>http://www.curee.co.uk/resources/publications/national-framework-mentoring-and-coaching</a:t>
            </a:r>
            <a:r>
              <a:rPr lang="en-GB" sz="1200" kern="100" dirty="0">
                <a:effectLst/>
                <a:latin typeface="+mn-lt"/>
                <a:ea typeface="Aptos" panose="020B0004020202020204" pitchFamily="34" charset="0"/>
                <a:cs typeface="Times New Roman" panose="02020603050405020304" pitchFamily="18" charset="0"/>
              </a:rPr>
              <a:t> </a:t>
            </a:r>
          </a:p>
          <a:p>
            <a:pPr marL="342900" lvl="0" indent="-342900">
              <a:lnSpc>
                <a:spcPct val="107000"/>
              </a:lnSpc>
              <a:spcAft>
                <a:spcPts val="800"/>
              </a:spcAft>
              <a:buFont typeface="Arial" panose="020B0604020202020204" pitchFamily="34" charset="0"/>
              <a:buChar char="•"/>
              <a:tabLst>
                <a:tab pos="457200" algn="l"/>
              </a:tabLst>
            </a:pPr>
            <a:r>
              <a:rPr lang="en-US" sz="1200" kern="100" dirty="0">
                <a:effectLst/>
                <a:latin typeface="+mn-lt"/>
                <a:ea typeface="Aptos" panose="020B0004020202020204" pitchFamily="34" charset="0"/>
                <a:cs typeface="Times New Roman" panose="02020603050405020304" pitchFamily="18" charset="0"/>
              </a:rPr>
              <a:t>Day, C., &amp; Leitch, R. (2001). Teachers' and teacher educators' lives: the role of emotion. </a:t>
            </a:r>
            <a:r>
              <a:rPr lang="en-US" sz="1200" i="1" kern="100" dirty="0">
                <a:effectLst/>
                <a:latin typeface="+mn-lt"/>
                <a:ea typeface="Aptos" panose="020B0004020202020204" pitchFamily="34" charset="0"/>
                <a:cs typeface="Times New Roman" panose="02020603050405020304" pitchFamily="18" charset="0"/>
              </a:rPr>
              <a:t>Teaching and Teacher Education, 12</a:t>
            </a:r>
            <a:r>
              <a:rPr lang="en-US" sz="1200" kern="100" dirty="0">
                <a:effectLst/>
                <a:latin typeface="+mn-lt"/>
                <a:ea typeface="Aptos" panose="020B0004020202020204" pitchFamily="34" charset="0"/>
                <a:cs typeface="Times New Roman" panose="02020603050405020304" pitchFamily="18" charset="0"/>
              </a:rPr>
              <a:t>, 403-415. </a:t>
            </a:r>
            <a:endParaRPr lang="en-GB" sz="1200" kern="100" dirty="0">
              <a:effectLst/>
              <a:latin typeface="+mn-lt"/>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200" kern="100" dirty="0">
                <a:effectLst/>
                <a:latin typeface="+mn-lt"/>
                <a:ea typeface="Aptos" panose="020B0004020202020204" pitchFamily="34" charset="0"/>
                <a:cs typeface="Times New Roman" panose="02020603050405020304" pitchFamily="18" charset="0"/>
              </a:rPr>
              <a:t>Gibbs, G. (1986). </a:t>
            </a:r>
            <a:r>
              <a:rPr lang="en-US" sz="1200" i="1" kern="100" dirty="0">
                <a:effectLst/>
                <a:latin typeface="+mn-lt"/>
                <a:ea typeface="Aptos" panose="020B0004020202020204" pitchFamily="34" charset="0"/>
                <a:cs typeface="Times New Roman" panose="02020603050405020304" pitchFamily="18" charset="0"/>
              </a:rPr>
              <a:t>Learning by Doing: A guide to teaching and learning methods.</a:t>
            </a:r>
            <a:r>
              <a:rPr lang="en-US" sz="1200" kern="100" dirty="0">
                <a:effectLst/>
                <a:latin typeface="+mn-lt"/>
                <a:ea typeface="Aptos" panose="020B0004020202020204" pitchFamily="34" charset="0"/>
                <a:cs typeface="Times New Roman" panose="02020603050405020304" pitchFamily="18" charset="0"/>
              </a:rPr>
              <a:t> Oxford: Oxford Further Education Unit. </a:t>
            </a:r>
            <a:endParaRPr lang="en-GB" sz="1200" kern="100" dirty="0">
              <a:effectLst/>
              <a:latin typeface="+mn-lt"/>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200" kern="100" dirty="0">
                <a:effectLst/>
                <a:latin typeface="+mn-lt"/>
                <a:ea typeface="Aptos" panose="020B0004020202020204" pitchFamily="34" charset="0"/>
                <a:cs typeface="Times New Roman" panose="02020603050405020304" pitchFamily="18" charset="0"/>
              </a:rPr>
              <a:t>Hargreaves, A. (1998). The emotional politics of teaching and teacher development: with implications for educational leadership. </a:t>
            </a:r>
            <a:r>
              <a:rPr lang="en-US" sz="1200" i="1" kern="100" dirty="0">
                <a:effectLst/>
                <a:latin typeface="+mn-lt"/>
                <a:ea typeface="Aptos" panose="020B0004020202020204" pitchFamily="34" charset="0"/>
                <a:cs typeface="Times New Roman" panose="02020603050405020304" pitchFamily="18" charset="0"/>
              </a:rPr>
              <a:t>International Journal of Leadership in Education, 1</a:t>
            </a:r>
            <a:r>
              <a:rPr lang="en-US" sz="1200" kern="100" dirty="0">
                <a:effectLst/>
                <a:latin typeface="+mn-lt"/>
                <a:ea typeface="Aptos" panose="020B0004020202020204" pitchFamily="34" charset="0"/>
                <a:cs typeface="Times New Roman" panose="02020603050405020304" pitchFamily="18" charset="0"/>
              </a:rPr>
              <a:t>(4), 315-336. </a:t>
            </a:r>
            <a:endParaRPr lang="en-GB" sz="1200" kern="100" dirty="0">
              <a:effectLst/>
              <a:latin typeface="+mn-lt"/>
              <a:ea typeface="Aptos" panose="020B000402020202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4BFB76A-E52A-64CD-D3AD-FA92C7C0A2A4}"/>
              </a:ext>
            </a:extLst>
          </p:cNvPr>
          <p:cNvSpPr>
            <a:spLocks noGrp="1"/>
          </p:cNvSpPr>
          <p:nvPr>
            <p:ph type="sldNum" sz="quarter" idx="10"/>
          </p:nvPr>
        </p:nvSpPr>
        <p:spPr/>
        <p:txBody>
          <a:bodyPr/>
          <a:lstStyle/>
          <a:p>
            <a:fld id="{DCF6A46F-80AB-49F3-8C7E-9717ED945456}" type="slidenum">
              <a:rPr lang="en-GB" altLang="en-US" smtClean="0"/>
              <a:pPr/>
              <a:t>47</a:t>
            </a:fld>
            <a:endParaRPr lang="en-GB" altLang="en-US"/>
          </a:p>
        </p:txBody>
      </p:sp>
      <p:sp>
        <p:nvSpPr>
          <p:cNvPr id="4" name="Title 3">
            <a:extLst>
              <a:ext uri="{FF2B5EF4-FFF2-40B4-BE49-F238E27FC236}">
                <a16:creationId xmlns:a16="http://schemas.microsoft.com/office/drawing/2014/main" id="{C0214B30-4875-74DB-0049-B9AAC9A71CC2}"/>
              </a:ext>
            </a:extLst>
          </p:cNvPr>
          <p:cNvSpPr>
            <a:spLocks noGrp="1"/>
          </p:cNvSpPr>
          <p:nvPr>
            <p:ph type="title"/>
          </p:nvPr>
        </p:nvSpPr>
        <p:spPr>
          <a:xfrm>
            <a:off x="566400" y="278124"/>
            <a:ext cx="11040000" cy="828000"/>
          </a:xfrm>
        </p:spPr>
        <p:txBody>
          <a:bodyPr/>
          <a:lstStyle/>
          <a:p>
            <a:r>
              <a:rPr lang="en-GB" dirty="0"/>
              <a:t>References</a:t>
            </a:r>
          </a:p>
        </p:txBody>
      </p:sp>
    </p:spTree>
    <p:extLst>
      <p:ext uri="{BB962C8B-B14F-4D97-AF65-F5344CB8AC3E}">
        <p14:creationId xmlns:p14="http://schemas.microsoft.com/office/powerpoint/2010/main" val="1954974919"/>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A0DE3C-F3E7-490C-2428-89F343B8A42A}"/>
              </a:ext>
            </a:extLst>
          </p:cNvPr>
          <p:cNvSpPr>
            <a:spLocks noGrp="1"/>
          </p:cNvSpPr>
          <p:nvPr>
            <p:ph idx="1"/>
          </p:nvPr>
        </p:nvSpPr>
        <p:spPr>
          <a:xfrm>
            <a:off x="0" y="260648"/>
            <a:ext cx="12072664" cy="3960000"/>
          </a:xfrm>
        </p:spPr>
        <p:txBody>
          <a:bodyPr/>
          <a:lstStyle/>
          <a:p>
            <a:pPr marL="342900" lvl="0" indent="-342900">
              <a:lnSpc>
                <a:spcPct val="107000"/>
              </a:lnSpc>
              <a:spcAft>
                <a:spcPts val="800"/>
              </a:spcAft>
              <a:buFont typeface="Arial" panose="020B0604020202020204" pitchFamily="34" charset="0"/>
              <a:buChar char="•"/>
              <a:tabLst>
                <a:tab pos="457200" algn="l"/>
              </a:tabLs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Hawkey, K. (2006). Emotional intelligence and mentoring in pre-service teacher education: a literature review. </a:t>
            </a:r>
            <a:r>
              <a:rPr lang="en-US" sz="1400" i="1" kern="100" dirty="0">
                <a:effectLst/>
                <a:latin typeface="Arial" panose="020B0604020202020204" pitchFamily="34" charset="0"/>
                <a:ea typeface="Aptos" panose="020B0004020202020204" pitchFamily="34" charset="0"/>
                <a:cs typeface="Times New Roman" panose="02020603050405020304" pitchFamily="18" charset="0"/>
              </a:rPr>
              <a:t>Mentoring &amp; Tutoring, 14</a:t>
            </a:r>
            <a:r>
              <a:rPr lang="en-US" sz="1400" kern="100" dirty="0">
                <a:effectLst/>
                <a:latin typeface="Arial" panose="020B0604020202020204" pitchFamily="34" charset="0"/>
                <a:ea typeface="Aptos" panose="020B0004020202020204" pitchFamily="34" charset="0"/>
                <a:cs typeface="Times New Roman" panose="02020603050405020304" pitchFamily="18" charset="0"/>
              </a:rPr>
              <a:t>(2), 137-147. </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Hobson, A., &amp; </a:t>
            </a:r>
            <a:r>
              <a:rPr lang="en-US" sz="1400" kern="100" dirty="0" err="1">
                <a:effectLst/>
                <a:latin typeface="Arial" panose="020B0604020202020204" pitchFamily="34" charset="0"/>
                <a:ea typeface="Aptos" panose="020B0004020202020204" pitchFamily="34" charset="0"/>
                <a:cs typeface="Times New Roman" panose="02020603050405020304" pitchFamily="18" charset="0"/>
              </a:rPr>
              <a:t>Malderez</a:t>
            </a:r>
            <a:r>
              <a:rPr lang="en-US" sz="1400" kern="100" dirty="0">
                <a:effectLst/>
                <a:latin typeface="Arial" panose="020B0604020202020204" pitchFamily="34" charset="0"/>
                <a:ea typeface="Aptos" panose="020B0004020202020204" pitchFamily="34" charset="0"/>
                <a:cs typeface="Times New Roman" panose="02020603050405020304" pitchFamily="18" charset="0"/>
              </a:rPr>
              <a:t>, A. (2013). </a:t>
            </a:r>
            <a:r>
              <a:rPr lang="en-US" sz="1400" kern="100" dirty="0" err="1">
                <a:effectLst/>
                <a:latin typeface="Arial" panose="020B0604020202020204" pitchFamily="34" charset="0"/>
                <a:ea typeface="Aptos" panose="020B0004020202020204" pitchFamily="34" charset="0"/>
                <a:cs typeface="Times New Roman" panose="02020603050405020304" pitchFamily="18" charset="0"/>
              </a:rPr>
              <a:t>Judgementoring</a:t>
            </a:r>
            <a:r>
              <a:rPr lang="en-US" sz="1400" kern="100" dirty="0">
                <a:effectLst/>
                <a:latin typeface="Arial" panose="020B0604020202020204" pitchFamily="34" charset="0"/>
                <a:ea typeface="Aptos" panose="020B0004020202020204" pitchFamily="34" charset="0"/>
                <a:cs typeface="Times New Roman" panose="02020603050405020304" pitchFamily="18" charset="0"/>
              </a:rPr>
              <a:t> and other threats to realizing the potential of school-based mentoring in teacher education. </a:t>
            </a:r>
            <a:r>
              <a:rPr lang="en-US" sz="1400" i="1" kern="100" dirty="0">
                <a:effectLst/>
                <a:latin typeface="Arial" panose="020B0604020202020204" pitchFamily="34" charset="0"/>
                <a:ea typeface="Aptos" panose="020B0004020202020204" pitchFamily="34" charset="0"/>
                <a:cs typeface="Times New Roman" panose="02020603050405020304" pitchFamily="18" charset="0"/>
              </a:rPr>
              <a:t>International Journal of Mentoring and Coaching, 2</a:t>
            </a:r>
            <a:r>
              <a:rPr lang="en-US" sz="1400" kern="100" dirty="0">
                <a:effectLst/>
                <a:latin typeface="Arial" panose="020B0604020202020204" pitchFamily="34" charset="0"/>
                <a:ea typeface="Aptos" panose="020B0004020202020204" pitchFamily="34" charset="0"/>
                <a:cs typeface="Times New Roman" panose="02020603050405020304" pitchFamily="18" charset="0"/>
              </a:rPr>
              <a:t>(2), 89-108. </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Hochschild, A. (2012). </a:t>
            </a:r>
            <a:r>
              <a:rPr lang="en-US" sz="1400" i="1" kern="100" dirty="0">
                <a:effectLst/>
                <a:latin typeface="Arial" panose="020B0604020202020204" pitchFamily="34" charset="0"/>
                <a:ea typeface="Aptos" panose="020B0004020202020204" pitchFamily="34" charset="0"/>
                <a:cs typeface="Times New Roman" panose="02020603050405020304" pitchFamily="18" charset="0"/>
              </a:rPr>
              <a:t>The Managed Heart: commercialization of human feeling </a:t>
            </a:r>
            <a:r>
              <a:rPr lang="en-US" sz="1400" kern="100" dirty="0">
                <a:effectLst/>
                <a:latin typeface="Arial" panose="020B0604020202020204" pitchFamily="34" charset="0"/>
                <a:ea typeface="Aptos" panose="020B0004020202020204" pitchFamily="34" charset="0"/>
                <a:cs typeface="Times New Roman" panose="02020603050405020304" pitchFamily="18" charset="0"/>
              </a:rPr>
              <a:t>(3rd ed.). Palo Alto, California: University of California Press.</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400" kern="100" dirty="0">
                <a:effectLst/>
                <a:latin typeface="Arial" panose="020B0604020202020204" pitchFamily="34" charset="0"/>
                <a:ea typeface="Aptos" panose="020B0004020202020204" pitchFamily="34" charset="0"/>
                <a:cs typeface="Times New Roman" panose="02020603050405020304" pitchFamily="18" charset="0"/>
              </a:rPr>
              <a:t>Hudson, P. (2007).  Examining mentors’ practices for enhancing preservice teachers’ pedagogical development in mathematics and science.  </a:t>
            </a:r>
            <a:r>
              <a:rPr lang="en-GB" sz="1400" i="1" kern="100" dirty="0">
                <a:effectLst/>
                <a:latin typeface="Arial" panose="020B0604020202020204" pitchFamily="34" charset="0"/>
                <a:ea typeface="Aptos" panose="020B0004020202020204" pitchFamily="34" charset="0"/>
                <a:cs typeface="Times New Roman" panose="02020603050405020304" pitchFamily="18" charset="0"/>
              </a:rPr>
              <a:t>Mentoring and Tutoring, 15</a:t>
            </a:r>
            <a:r>
              <a:rPr lang="en-GB" sz="1400" kern="100" dirty="0">
                <a:effectLst/>
                <a:latin typeface="Arial" panose="020B0604020202020204" pitchFamily="34" charset="0"/>
                <a:ea typeface="Aptos" panose="020B0004020202020204" pitchFamily="34" charset="0"/>
                <a:cs typeface="Times New Roman" panose="02020603050405020304" pitchFamily="18" charset="0"/>
              </a:rPr>
              <a:t> (2), 201-217. </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400" kern="100" dirty="0">
                <a:effectLst/>
                <a:latin typeface="Arial" panose="020B0604020202020204" pitchFamily="34" charset="0"/>
                <a:ea typeface="Aptos" panose="020B0004020202020204" pitchFamily="34" charset="0"/>
                <a:cs typeface="Times New Roman" panose="02020603050405020304" pitchFamily="18" charset="0"/>
              </a:rPr>
              <a:t>Hudson, P. (2013).  Mentoring as professional development: ‘growth for both’ mentor and mentee.  </a:t>
            </a:r>
            <a:r>
              <a:rPr lang="en-GB" sz="1400" i="1" kern="100" dirty="0">
                <a:effectLst/>
                <a:latin typeface="Arial" panose="020B0604020202020204" pitchFamily="34" charset="0"/>
                <a:ea typeface="Aptos" panose="020B0004020202020204" pitchFamily="34" charset="0"/>
                <a:cs typeface="Times New Roman" panose="02020603050405020304" pitchFamily="18" charset="0"/>
              </a:rPr>
              <a:t>Professional Development in Education, 39</a:t>
            </a:r>
            <a:r>
              <a:rPr lang="en-GB" sz="1400" kern="100" dirty="0">
                <a:effectLst/>
                <a:latin typeface="Arial" panose="020B0604020202020204" pitchFamily="34" charset="0"/>
                <a:ea typeface="Aptos" panose="020B0004020202020204" pitchFamily="34" charset="0"/>
                <a:cs typeface="Times New Roman" panose="02020603050405020304" pitchFamily="18" charset="0"/>
              </a:rPr>
              <a:t>(5), 771-783. </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400" kern="100" dirty="0" err="1">
                <a:effectLst/>
                <a:latin typeface="Arial" panose="020B0604020202020204" pitchFamily="34" charset="0"/>
                <a:ea typeface="Aptos" panose="020B0004020202020204" pitchFamily="34" charset="0"/>
                <a:cs typeface="Times New Roman" panose="02020603050405020304" pitchFamily="18" charset="0"/>
              </a:rPr>
              <a:t>Izadinia</a:t>
            </a:r>
            <a:r>
              <a:rPr lang="en-GB" sz="1400" kern="100" dirty="0">
                <a:effectLst/>
                <a:latin typeface="Arial" panose="020B0604020202020204" pitchFamily="34" charset="0"/>
                <a:ea typeface="Aptos" panose="020B0004020202020204" pitchFamily="34" charset="0"/>
                <a:cs typeface="Times New Roman" panose="02020603050405020304" pitchFamily="18" charset="0"/>
              </a:rPr>
              <a:t>, M. (2017). Pre-services teachers’ use of metaphors for mentoring relationships. </a:t>
            </a:r>
            <a:r>
              <a:rPr lang="en-GB" sz="1400" i="1" kern="100" dirty="0">
                <a:effectLst/>
                <a:latin typeface="Arial" panose="020B0604020202020204" pitchFamily="34" charset="0"/>
                <a:ea typeface="Aptos" panose="020B0004020202020204" pitchFamily="34" charset="0"/>
                <a:cs typeface="Times New Roman" panose="02020603050405020304" pitchFamily="18" charset="0"/>
              </a:rPr>
              <a:t>Journal of Education for Teaching, 43</a:t>
            </a:r>
            <a:r>
              <a:rPr lang="en-GB" sz="1400" kern="100" dirty="0">
                <a:effectLst/>
                <a:latin typeface="Arial" panose="020B0604020202020204" pitchFamily="34" charset="0"/>
                <a:ea typeface="Aptos" panose="020B0004020202020204" pitchFamily="34" charset="0"/>
                <a:cs typeface="Times New Roman" panose="02020603050405020304" pitchFamily="18" charset="0"/>
              </a:rPr>
              <a:t>(5), 506-519. </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400" kern="100" dirty="0">
                <a:effectLst/>
                <a:latin typeface="Arial" panose="020B0604020202020204" pitchFamily="34" charset="0"/>
                <a:ea typeface="Aptos" panose="020B0004020202020204" pitchFamily="34" charset="0"/>
                <a:cs typeface="Times New Roman" panose="02020603050405020304" pitchFamily="18" charset="0"/>
              </a:rPr>
              <a:t>Jones, Kelsey, &amp; Brown (2014). ‘Climbing the steps toward a successful cooperating teacher/student teacher mentoring relationship’, </a:t>
            </a:r>
            <a:r>
              <a:rPr lang="en-GB" sz="1400" i="1" kern="100" dirty="0">
                <a:effectLst/>
                <a:latin typeface="Arial" panose="020B0604020202020204" pitchFamily="34" charset="0"/>
                <a:ea typeface="Aptos" panose="020B0004020202020204" pitchFamily="34" charset="0"/>
                <a:cs typeface="Times New Roman" panose="02020603050405020304" pitchFamily="18" charset="0"/>
              </a:rPr>
              <a:t>Journal of Agricultural Education, </a:t>
            </a:r>
            <a:r>
              <a:rPr lang="en-GB" sz="1400" kern="100" dirty="0">
                <a:effectLst/>
                <a:latin typeface="Arial" panose="020B0604020202020204" pitchFamily="34" charset="0"/>
                <a:ea typeface="Aptos" panose="020B0004020202020204" pitchFamily="34" charset="0"/>
                <a:cs typeface="Times New Roman" panose="02020603050405020304" pitchFamily="18" charset="0"/>
              </a:rPr>
              <a:t>55 (2), 33-47. </a:t>
            </a:r>
            <a:r>
              <a:rPr lang="en-US" sz="1400" kern="100" dirty="0">
                <a:effectLst/>
                <a:latin typeface="Arial" panose="020B0604020202020204" pitchFamily="34" charset="0"/>
                <a:ea typeface="Aptos" panose="020B0004020202020204" pitchFamily="34" charset="0"/>
                <a:cs typeface="Times New Roman" panose="02020603050405020304" pitchFamily="18" charset="0"/>
              </a:rPr>
              <a:t>​</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400" kern="100" dirty="0">
                <a:effectLst/>
                <a:latin typeface="Arial" panose="020B0604020202020204" pitchFamily="34" charset="0"/>
                <a:ea typeface="Aptos" panose="020B0004020202020204" pitchFamily="34" charset="0"/>
                <a:cs typeface="Times New Roman" panose="02020603050405020304" pitchFamily="18" charset="0"/>
              </a:rPr>
              <a:t>Jones, M., &amp; Straker, K. (2006).  What informs mentors’ practice when working with trainees and newly qualified teachers?  An investigation into mentors’ professional knowledge base.  </a:t>
            </a:r>
            <a:r>
              <a:rPr lang="en-GB" sz="1400" i="1" kern="100" dirty="0">
                <a:effectLst/>
                <a:latin typeface="Arial" panose="020B0604020202020204" pitchFamily="34" charset="0"/>
                <a:ea typeface="Aptos" panose="020B0004020202020204" pitchFamily="34" charset="0"/>
                <a:cs typeface="Times New Roman" panose="02020603050405020304" pitchFamily="18" charset="0"/>
              </a:rPr>
              <a:t>Journal of Education for Teaching, 32</a:t>
            </a:r>
            <a:r>
              <a:rPr lang="en-GB" sz="1400" kern="100" dirty="0">
                <a:effectLst/>
                <a:latin typeface="Arial" panose="020B0604020202020204" pitchFamily="34" charset="0"/>
                <a:ea typeface="Aptos" panose="020B0004020202020204" pitchFamily="34" charset="0"/>
                <a:cs typeface="Times New Roman" panose="02020603050405020304" pitchFamily="18" charset="0"/>
              </a:rPr>
              <a:t> (2), 165-184.</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400" kern="100" dirty="0" err="1">
                <a:effectLst/>
                <a:latin typeface="Arial" panose="020B0604020202020204" pitchFamily="34" charset="0"/>
                <a:ea typeface="Aptos" panose="020B0004020202020204" pitchFamily="34" charset="0"/>
                <a:cs typeface="Times New Roman" panose="02020603050405020304" pitchFamily="18" charset="0"/>
              </a:rPr>
              <a:t>Kelchtermans</a:t>
            </a:r>
            <a:r>
              <a:rPr lang="en-US" sz="1400" kern="100" dirty="0">
                <a:effectLst/>
                <a:latin typeface="Arial" panose="020B0604020202020204" pitchFamily="34" charset="0"/>
                <a:ea typeface="Aptos" panose="020B0004020202020204" pitchFamily="34" charset="0"/>
                <a:cs typeface="Times New Roman" panose="02020603050405020304" pitchFamily="18" charset="0"/>
              </a:rPr>
              <a:t>, G. (2009). Who I am in how I teach is the message: self-understanding, vulnerability and reflection. </a:t>
            </a:r>
            <a:r>
              <a:rPr lang="en-US" sz="1400" i="1" kern="100" dirty="0">
                <a:effectLst/>
                <a:latin typeface="Arial" panose="020B0604020202020204" pitchFamily="34" charset="0"/>
                <a:ea typeface="Aptos" panose="020B0004020202020204" pitchFamily="34" charset="0"/>
                <a:cs typeface="Times New Roman" panose="02020603050405020304" pitchFamily="18" charset="0"/>
              </a:rPr>
              <a:t>Teachers and Teaching: theory and practice, 15</a:t>
            </a:r>
            <a:r>
              <a:rPr lang="en-US" sz="1400" kern="100" dirty="0">
                <a:effectLst/>
                <a:latin typeface="Arial" panose="020B0604020202020204" pitchFamily="34" charset="0"/>
                <a:ea typeface="Aptos" panose="020B0004020202020204" pitchFamily="34" charset="0"/>
                <a:cs typeface="Times New Roman" panose="02020603050405020304" pitchFamily="18" charset="0"/>
              </a:rPr>
              <a:t>(2), 257-272. </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400" kern="100" dirty="0">
                <a:effectLst/>
                <a:latin typeface="Arial" panose="020B0604020202020204" pitchFamily="34" charset="0"/>
                <a:ea typeface="Aptos" panose="020B0004020202020204" pitchFamily="34" charset="0"/>
                <a:cs typeface="Times New Roman" panose="02020603050405020304" pitchFamily="18" charset="0"/>
              </a:rPr>
              <a:t>Lee, S., Theoharis, R., Fitzpatrick, M., Kim, K., Liss, J., Nix-Williams, T., Griswold, D., &amp; Walther-Thomas, C. (2006).  Create effective mentoring relationships: Strategies for mentor and mentee success.  </a:t>
            </a:r>
            <a:r>
              <a:rPr lang="en-GB" sz="1400" i="1" kern="100" dirty="0">
                <a:effectLst/>
                <a:latin typeface="Arial" panose="020B0604020202020204" pitchFamily="34" charset="0"/>
                <a:ea typeface="Aptos" panose="020B0004020202020204" pitchFamily="34" charset="0"/>
                <a:cs typeface="Times New Roman" panose="02020603050405020304" pitchFamily="18" charset="0"/>
              </a:rPr>
              <a:t>Intervention in School and Clinic, 41</a:t>
            </a:r>
            <a:r>
              <a:rPr lang="en-GB" sz="1400" kern="100" dirty="0">
                <a:effectLst/>
                <a:latin typeface="Arial" panose="020B0604020202020204" pitchFamily="34" charset="0"/>
                <a:ea typeface="Aptos" panose="020B0004020202020204" pitchFamily="34" charset="0"/>
                <a:cs typeface="Times New Roman" panose="02020603050405020304" pitchFamily="18" charset="0"/>
              </a:rPr>
              <a:t>(4), 233-240.</a:t>
            </a:r>
            <a:r>
              <a:rPr lang="en-US" sz="1400" kern="100" dirty="0">
                <a:effectLst/>
                <a:latin typeface="Arial" panose="020B0604020202020204" pitchFamily="34" charset="0"/>
                <a:ea typeface="Aptos" panose="020B0004020202020204" pitchFamily="34" charset="0"/>
                <a:cs typeface="Times New Roman" panose="02020603050405020304" pitchFamily="18" charset="0"/>
              </a:rPr>
              <a:t>​</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400" kern="100" dirty="0">
                <a:effectLst/>
                <a:latin typeface="Arial" panose="020B0604020202020204" pitchFamily="34" charset="0"/>
                <a:ea typeface="Aptos" panose="020B0004020202020204" pitchFamily="34" charset="0"/>
                <a:cs typeface="Times New Roman" panose="02020603050405020304" pitchFamily="18" charset="0"/>
              </a:rPr>
              <a:t>Maynard, T., &amp; Furlong, J. (1995).  Learning to teach and models of mentoring.  In T. Kerry &amp; A. Mayes (Eds.) </a:t>
            </a:r>
            <a:r>
              <a:rPr lang="en-GB" sz="1400" i="1" kern="100" dirty="0">
                <a:effectLst/>
                <a:latin typeface="Arial" panose="020B0604020202020204" pitchFamily="34" charset="0"/>
                <a:ea typeface="Aptos" panose="020B0004020202020204" pitchFamily="34" charset="0"/>
                <a:cs typeface="Times New Roman" panose="02020603050405020304" pitchFamily="18" charset="0"/>
              </a:rPr>
              <a:t>Issues in mentoring </a:t>
            </a:r>
            <a:r>
              <a:rPr lang="en-GB" sz="1400" kern="100" dirty="0">
                <a:effectLst/>
                <a:latin typeface="Arial" panose="020B0604020202020204" pitchFamily="34" charset="0"/>
                <a:ea typeface="Aptos" panose="020B0004020202020204" pitchFamily="34" charset="0"/>
                <a:cs typeface="Times New Roman" panose="02020603050405020304" pitchFamily="18" charset="0"/>
              </a:rPr>
              <a:t>(pp.10-24).</a:t>
            </a:r>
            <a:r>
              <a:rPr lang="en-GB" sz="1400" i="1" kern="100" dirty="0">
                <a:effectLst/>
                <a:latin typeface="Arial" panose="020B0604020202020204" pitchFamily="34" charset="0"/>
                <a:ea typeface="Aptos" panose="020B0004020202020204" pitchFamily="34" charset="0"/>
                <a:cs typeface="Times New Roman" panose="02020603050405020304" pitchFamily="18" charset="0"/>
              </a:rPr>
              <a:t> </a:t>
            </a:r>
            <a:r>
              <a:rPr lang="en-GB" sz="1400" kern="100" dirty="0">
                <a:effectLst/>
                <a:latin typeface="Arial" panose="020B0604020202020204" pitchFamily="34" charset="0"/>
                <a:ea typeface="Aptos" panose="020B0004020202020204" pitchFamily="34" charset="0"/>
                <a:cs typeface="Times New Roman" panose="02020603050405020304" pitchFamily="18" charset="0"/>
              </a:rPr>
              <a:t> London: Routledge.  </a:t>
            </a:r>
            <a:r>
              <a:rPr lang="en-US" sz="1400" kern="100" dirty="0">
                <a:effectLst/>
                <a:latin typeface="Arial" panose="020B0604020202020204" pitchFamily="34" charset="0"/>
                <a:ea typeface="Aptos" panose="020B0004020202020204" pitchFamily="34" charset="0"/>
                <a:cs typeface="Times New Roman" panose="02020603050405020304" pitchFamily="18" charset="0"/>
              </a:rPr>
              <a:t>​</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Roberts, R. (2020). Chapter 4: Developing a mentor-mentee relationship. In D. Hickman, </a:t>
            </a:r>
            <a:r>
              <a:rPr lang="en-US" sz="1400" i="1" kern="100" dirty="0">
                <a:effectLst/>
                <a:latin typeface="Arial" panose="020B0604020202020204" pitchFamily="34" charset="0"/>
                <a:ea typeface="Aptos" panose="020B0004020202020204" pitchFamily="34" charset="0"/>
                <a:cs typeface="Times New Roman" panose="02020603050405020304" pitchFamily="18" charset="0"/>
              </a:rPr>
              <a:t>Mentoring English Teachers in the Secondary School</a:t>
            </a:r>
            <a:r>
              <a:rPr lang="en-US" sz="1400" kern="100" dirty="0">
                <a:effectLst/>
                <a:latin typeface="Arial" panose="020B0604020202020204" pitchFamily="34" charset="0"/>
                <a:ea typeface="Aptos" panose="020B0004020202020204" pitchFamily="34" charset="0"/>
                <a:cs typeface="Times New Roman" panose="02020603050405020304" pitchFamily="18" charset="0"/>
              </a:rPr>
              <a:t> (pp. 36-50). Abingdon: Routledge.  ​</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3" name="Slide Number Placeholder 2">
            <a:extLst>
              <a:ext uri="{FF2B5EF4-FFF2-40B4-BE49-F238E27FC236}">
                <a16:creationId xmlns:a16="http://schemas.microsoft.com/office/drawing/2014/main" id="{2BCAC2D8-D45A-2E0F-43A5-34495F64945D}"/>
              </a:ext>
            </a:extLst>
          </p:cNvPr>
          <p:cNvSpPr>
            <a:spLocks noGrp="1"/>
          </p:cNvSpPr>
          <p:nvPr>
            <p:ph type="sldNum" sz="quarter" idx="10"/>
          </p:nvPr>
        </p:nvSpPr>
        <p:spPr/>
        <p:txBody>
          <a:bodyPr/>
          <a:lstStyle/>
          <a:p>
            <a:fld id="{DCF6A46F-80AB-49F3-8C7E-9717ED945456}" type="slidenum">
              <a:rPr lang="en-GB" altLang="en-US" smtClean="0"/>
              <a:pPr/>
              <a:t>48</a:t>
            </a:fld>
            <a:endParaRPr lang="en-GB" altLang="en-US"/>
          </a:p>
        </p:txBody>
      </p:sp>
    </p:spTree>
    <p:extLst>
      <p:ext uri="{BB962C8B-B14F-4D97-AF65-F5344CB8AC3E}">
        <p14:creationId xmlns:p14="http://schemas.microsoft.com/office/powerpoint/2010/main" val="177622568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335A20-CA02-9082-BDF8-479750C59FC4}"/>
              </a:ext>
            </a:extLst>
          </p:cNvPr>
          <p:cNvSpPr>
            <a:spLocks noGrp="1"/>
          </p:cNvSpPr>
          <p:nvPr>
            <p:ph type="sldNum" sz="quarter" idx="10"/>
          </p:nvPr>
        </p:nvSpPr>
        <p:spPr/>
        <p:txBody>
          <a:bodyPr/>
          <a:lstStyle/>
          <a:p>
            <a:fld id="{8CAE96E1-FE19-476C-9CF0-3BB4903735D9}" type="slidenum">
              <a:rPr lang="en-GB" altLang="en-US" smtClean="0"/>
              <a:pPr/>
              <a:t>5</a:t>
            </a:fld>
            <a:endParaRPr lang="en-GB" altLang="en-US"/>
          </a:p>
        </p:txBody>
      </p:sp>
      <p:pic>
        <p:nvPicPr>
          <p:cNvPr id="5" name="Picture 4">
            <a:extLst>
              <a:ext uri="{FF2B5EF4-FFF2-40B4-BE49-F238E27FC236}">
                <a16:creationId xmlns:a16="http://schemas.microsoft.com/office/drawing/2014/main" id="{D070EEBD-2A09-E03F-7534-8479AB0279D8}"/>
              </a:ext>
            </a:extLst>
          </p:cNvPr>
          <p:cNvPicPr>
            <a:picLocks noChangeAspect="1"/>
          </p:cNvPicPr>
          <p:nvPr/>
        </p:nvPicPr>
        <p:blipFill>
          <a:blip r:embed="rId3"/>
          <a:stretch>
            <a:fillRect/>
          </a:stretch>
        </p:blipFill>
        <p:spPr>
          <a:xfrm>
            <a:off x="3653483" y="0"/>
            <a:ext cx="4885033" cy="6858000"/>
          </a:xfrm>
          <a:prstGeom prst="rect">
            <a:avLst/>
          </a:prstGeom>
        </p:spPr>
      </p:pic>
    </p:spTree>
    <p:extLst>
      <p:ext uri="{BB962C8B-B14F-4D97-AF65-F5344CB8AC3E}">
        <p14:creationId xmlns:p14="http://schemas.microsoft.com/office/powerpoint/2010/main" val="426339694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4EC418-A6D3-C5F9-EFAE-DCD463D60905}"/>
              </a:ext>
            </a:extLst>
          </p:cNvPr>
          <p:cNvSpPr>
            <a:spLocks noGrp="1"/>
          </p:cNvSpPr>
          <p:nvPr>
            <p:ph type="sldNum" sz="quarter" idx="10"/>
          </p:nvPr>
        </p:nvSpPr>
        <p:spPr/>
        <p:txBody>
          <a:bodyPr/>
          <a:lstStyle/>
          <a:p>
            <a:fld id="{DCF6A46F-80AB-49F3-8C7E-9717ED945456}" type="slidenum">
              <a:rPr lang="en-GB" altLang="en-US" smtClean="0"/>
              <a:pPr/>
              <a:t>6</a:t>
            </a:fld>
            <a:endParaRPr lang="en-GB" altLang="en-US"/>
          </a:p>
        </p:txBody>
      </p:sp>
      <p:pic>
        <p:nvPicPr>
          <p:cNvPr id="6" name="Picture 5">
            <a:extLst>
              <a:ext uri="{FF2B5EF4-FFF2-40B4-BE49-F238E27FC236}">
                <a16:creationId xmlns:a16="http://schemas.microsoft.com/office/drawing/2014/main" id="{43E1A14A-7992-7B4A-B488-BAAADF7C201D}"/>
              </a:ext>
            </a:extLst>
          </p:cNvPr>
          <p:cNvPicPr>
            <a:picLocks noChangeAspect="1"/>
          </p:cNvPicPr>
          <p:nvPr/>
        </p:nvPicPr>
        <p:blipFill>
          <a:blip r:embed="rId3"/>
          <a:stretch>
            <a:fillRect/>
          </a:stretch>
        </p:blipFill>
        <p:spPr>
          <a:xfrm>
            <a:off x="191344" y="1772816"/>
            <a:ext cx="11183911" cy="924054"/>
          </a:xfrm>
          <a:prstGeom prst="rect">
            <a:avLst/>
          </a:prstGeom>
        </p:spPr>
      </p:pic>
      <p:sp>
        <p:nvSpPr>
          <p:cNvPr id="7" name="TextBox 6">
            <a:extLst>
              <a:ext uri="{FF2B5EF4-FFF2-40B4-BE49-F238E27FC236}">
                <a16:creationId xmlns:a16="http://schemas.microsoft.com/office/drawing/2014/main" id="{BE023616-E64D-6C07-0C45-58DC0D59683F}"/>
              </a:ext>
            </a:extLst>
          </p:cNvPr>
          <p:cNvSpPr txBox="1"/>
          <p:nvPr/>
        </p:nvSpPr>
        <p:spPr>
          <a:xfrm>
            <a:off x="554965" y="980728"/>
            <a:ext cx="3175869" cy="584775"/>
          </a:xfrm>
          <a:prstGeom prst="rect">
            <a:avLst/>
          </a:prstGeom>
          <a:noFill/>
        </p:spPr>
        <p:txBody>
          <a:bodyPr wrap="none" rtlCol="0">
            <a:spAutoFit/>
          </a:bodyPr>
          <a:lstStyle/>
          <a:p>
            <a:r>
              <a:rPr lang="en-GB" sz="3200" b="1" dirty="0">
                <a:solidFill>
                  <a:schemeClr val="tx2"/>
                </a:solidFill>
                <a:latin typeface="+mn-lt"/>
              </a:rPr>
              <a:t>RPT Curriculum:</a:t>
            </a:r>
          </a:p>
        </p:txBody>
      </p:sp>
      <p:sp>
        <p:nvSpPr>
          <p:cNvPr id="8" name="TextBox 7">
            <a:extLst>
              <a:ext uri="{FF2B5EF4-FFF2-40B4-BE49-F238E27FC236}">
                <a16:creationId xmlns:a16="http://schemas.microsoft.com/office/drawing/2014/main" id="{A6383545-854D-F3B2-0472-087E337FE01C}"/>
              </a:ext>
            </a:extLst>
          </p:cNvPr>
          <p:cNvSpPr txBox="1"/>
          <p:nvPr/>
        </p:nvSpPr>
        <p:spPr>
          <a:xfrm>
            <a:off x="566400" y="3167390"/>
            <a:ext cx="3395481" cy="523220"/>
          </a:xfrm>
          <a:prstGeom prst="rect">
            <a:avLst/>
          </a:prstGeom>
          <a:noFill/>
        </p:spPr>
        <p:txBody>
          <a:bodyPr wrap="none" rtlCol="0">
            <a:spAutoFit/>
          </a:bodyPr>
          <a:lstStyle/>
          <a:p>
            <a:r>
              <a:rPr lang="en-GB" sz="2800" b="1" dirty="0">
                <a:solidFill>
                  <a:schemeClr val="tx2"/>
                </a:solidFill>
                <a:latin typeface="+mn-lt"/>
              </a:rPr>
              <a:t>Mentor Curriculum: </a:t>
            </a:r>
          </a:p>
        </p:txBody>
      </p:sp>
      <p:pic>
        <p:nvPicPr>
          <p:cNvPr id="12" name="Picture 11">
            <a:extLst>
              <a:ext uri="{FF2B5EF4-FFF2-40B4-BE49-F238E27FC236}">
                <a16:creationId xmlns:a16="http://schemas.microsoft.com/office/drawing/2014/main" id="{75C695FE-01E7-8E65-7BF7-3DA9FB31E124}"/>
              </a:ext>
            </a:extLst>
          </p:cNvPr>
          <p:cNvPicPr>
            <a:picLocks noChangeAspect="1"/>
          </p:cNvPicPr>
          <p:nvPr/>
        </p:nvPicPr>
        <p:blipFill>
          <a:blip r:embed="rId4"/>
          <a:stretch>
            <a:fillRect/>
          </a:stretch>
        </p:blipFill>
        <p:spPr>
          <a:xfrm>
            <a:off x="168673" y="4149456"/>
            <a:ext cx="11521280" cy="1597841"/>
          </a:xfrm>
          <a:prstGeom prst="rect">
            <a:avLst/>
          </a:prstGeom>
        </p:spPr>
      </p:pic>
    </p:spTree>
    <p:extLst>
      <p:ext uri="{BB962C8B-B14F-4D97-AF65-F5344CB8AC3E}">
        <p14:creationId xmlns:p14="http://schemas.microsoft.com/office/powerpoint/2010/main" val="90991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651127-B750-D05E-6071-0C0C91CE05A5}"/>
              </a:ext>
            </a:extLst>
          </p:cNvPr>
          <p:cNvSpPr>
            <a:spLocks noGrp="1"/>
          </p:cNvSpPr>
          <p:nvPr>
            <p:ph idx="1"/>
          </p:nvPr>
        </p:nvSpPr>
        <p:spPr>
          <a:xfrm>
            <a:off x="8472264" y="5165943"/>
            <a:ext cx="3456384" cy="1575040"/>
          </a:xfrm>
          <a:solidFill>
            <a:schemeClr val="accent2">
              <a:lumMod val="40000"/>
              <a:lumOff val="60000"/>
            </a:schemeClr>
          </a:solidFill>
        </p:spPr>
        <p:txBody>
          <a:bodyPr/>
          <a:lstStyle/>
          <a:p>
            <a:pPr marL="0" indent="0">
              <a:buNone/>
            </a:pPr>
            <a:r>
              <a:rPr lang="en-GB" u="sng" dirty="0"/>
              <a:t>PLUS for </a:t>
            </a:r>
            <a:r>
              <a:rPr lang="en-GB" u="sng" dirty="0" err="1"/>
              <a:t>Sch</a:t>
            </a:r>
            <a:r>
              <a:rPr lang="en-GB" u="sng" dirty="0"/>
              <a:t> B Mentors:</a:t>
            </a:r>
          </a:p>
          <a:p>
            <a:pPr marL="0" indent="0">
              <a:buNone/>
            </a:pPr>
            <a:r>
              <a:rPr lang="en-GB" dirty="0"/>
              <a:t>Today’s session</a:t>
            </a:r>
          </a:p>
          <a:p>
            <a:pPr marL="0" indent="0">
              <a:buNone/>
            </a:pPr>
            <a:r>
              <a:rPr lang="en-GB" dirty="0"/>
              <a:t>Joint mentor meeting</a:t>
            </a:r>
          </a:p>
        </p:txBody>
      </p:sp>
      <p:sp>
        <p:nvSpPr>
          <p:cNvPr id="3" name="Slide Number Placeholder 2">
            <a:extLst>
              <a:ext uri="{FF2B5EF4-FFF2-40B4-BE49-F238E27FC236}">
                <a16:creationId xmlns:a16="http://schemas.microsoft.com/office/drawing/2014/main" id="{BF11AF76-F8B4-6671-1990-74EE0F42EAF1}"/>
              </a:ext>
            </a:extLst>
          </p:cNvPr>
          <p:cNvSpPr>
            <a:spLocks noGrp="1"/>
          </p:cNvSpPr>
          <p:nvPr>
            <p:ph type="sldNum" sz="quarter" idx="10"/>
          </p:nvPr>
        </p:nvSpPr>
        <p:spPr/>
        <p:txBody>
          <a:bodyPr/>
          <a:lstStyle/>
          <a:p>
            <a:fld id="{DCF6A46F-80AB-49F3-8C7E-9717ED945456}" type="slidenum">
              <a:rPr lang="en-GB" altLang="en-US" smtClean="0"/>
              <a:pPr/>
              <a:t>7</a:t>
            </a:fld>
            <a:endParaRPr lang="en-GB" altLang="en-US"/>
          </a:p>
        </p:txBody>
      </p:sp>
      <p:sp>
        <p:nvSpPr>
          <p:cNvPr id="4" name="Title 3">
            <a:extLst>
              <a:ext uri="{FF2B5EF4-FFF2-40B4-BE49-F238E27FC236}">
                <a16:creationId xmlns:a16="http://schemas.microsoft.com/office/drawing/2014/main" id="{57748563-AE74-4D2F-91D1-A6A44A5DDEA6}"/>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E1053EE1-CBC8-900D-988B-DF4371C5B259}"/>
              </a:ext>
            </a:extLst>
          </p:cNvPr>
          <p:cNvPicPr>
            <a:picLocks noChangeAspect="1"/>
          </p:cNvPicPr>
          <p:nvPr/>
        </p:nvPicPr>
        <p:blipFill>
          <a:blip r:embed="rId3"/>
          <a:stretch>
            <a:fillRect/>
          </a:stretch>
        </p:blipFill>
        <p:spPr>
          <a:xfrm>
            <a:off x="263351" y="542508"/>
            <a:ext cx="8070857" cy="5802844"/>
          </a:xfrm>
          <a:prstGeom prst="rect">
            <a:avLst/>
          </a:prstGeom>
        </p:spPr>
      </p:pic>
      <p:sp>
        <p:nvSpPr>
          <p:cNvPr id="8" name="Rectangle 7">
            <a:extLst>
              <a:ext uri="{FF2B5EF4-FFF2-40B4-BE49-F238E27FC236}">
                <a16:creationId xmlns:a16="http://schemas.microsoft.com/office/drawing/2014/main" id="{0116D6EB-A773-2C3B-E26F-1EDE6960436A}"/>
              </a:ext>
            </a:extLst>
          </p:cNvPr>
          <p:cNvSpPr/>
          <p:nvPr/>
        </p:nvSpPr>
        <p:spPr>
          <a:xfrm>
            <a:off x="1631504" y="2863000"/>
            <a:ext cx="6702704" cy="265216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nchor="ctr">
            <a:spAutoFit/>
          </a:bodyPr>
          <a:lstStyle/>
          <a:p>
            <a:pPr algn="ctr"/>
            <a:endParaRPr lang="en-GB" dirty="0">
              <a:solidFill>
                <a:schemeClr val="tx2"/>
              </a:solidFill>
              <a:latin typeface="+mn-lt"/>
            </a:endParaRPr>
          </a:p>
        </p:txBody>
      </p:sp>
    </p:spTree>
    <p:extLst>
      <p:ext uri="{BB962C8B-B14F-4D97-AF65-F5344CB8AC3E}">
        <p14:creationId xmlns:p14="http://schemas.microsoft.com/office/powerpoint/2010/main" val="1334108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7652C2-1322-6578-F144-8EED9CC3A18F}"/>
              </a:ext>
            </a:extLst>
          </p:cNvPr>
          <p:cNvSpPr>
            <a:spLocks noGrp="1"/>
          </p:cNvSpPr>
          <p:nvPr>
            <p:ph idx="1"/>
          </p:nvPr>
        </p:nvSpPr>
        <p:spPr/>
        <p:txBody>
          <a:bodyPr/>
          <a:lstStyle/>
          <a:p>
            <a:endParaRPr lang="en-GB"/>
          </a:p>
        </p:txBody>
      </p:sp>
      <p:sp>
        <p:nvSpPr>
          <p:cNvPr id="3" name="Slide Number Placeholder 2">
            <a:extLst>
              <a:ext uri="{FF2B5EF4-FFF2-40B4-BE49-F238E27FC236}">
                <a16:creationId xmlns:a16="http://schemas.microsoft.com/office/drawing/2014/main" id="{2169B4DB-3F6F-2383-3AA2-E9C760046753}"/>
              </a:ext>
            </a:extLst>
          </p:cNvPr>
          <p:cNvSpPr>
            <a:spLocks noGrp="1"/>
          </p:cNvSpPr>
          <p:nvPr>
            <p:ph type="sldNum" sz="quarter" idx="10"/>
          </p:nvPr>
        </p:nvSpPr>
        <p:spPr/>
        <p:txBody>
          <a:bodyPr/>
          <a:lstStyle/>
          <a:p>
            <a:fld id="{DCF6A46F-80AB-49F3-8C7E-9717ED945456}" type="slidenum">
              <a:rPr lang="en-GB" altLang="en-US" smtClean="0"/>
              <a:pPr/>
              <a:t>8</a:t>
            </a:fld>
            <a:endParaRPr lang="en-GB" altLang="en-US"/>
          </a:p>
        </p:txBody>
      </p:sp>
      <p:sp>
        <p:nvSpPr>
          <p:cNvPr id="4" name="Title 3">
            <a:extLst>
              <a:ext uri="{FF2B5EF4-FFF2-40B4-BE49-F238E27FC236}">
                <a16:creationId xmlns:a16="http://schemas.microsoft.com/office/drawing/2014/main" id="{5123C7CA-B217-47C7-9E1B-10A23B1251D7}"/>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F04342C2-450D-AAEE-3721-F88DF2F681F3}"/>
              </a:ext>
            </a:extLst>
          </p:cNvPr>
          <p:cNvPicPr>
            <a:picLocks noChangeAspect="1"/>
          </p:cNvPicPr>
          <p:nvPr/>
        </p:nvPicPr>
        <p:blipFill>
          <a:blip r:embed="rId3"/>
          <a:stretch>
            <a:fillRect/>
          </a:stretch>
        </p:blipFill>
        <p:spPr>
          <a:xfrm>
            <a:off x="1747163" y="189378"/>
            <a:ext cx="7544853" cy="5515745"/>
          </a:xfrm>
          <a:prstGeom prst="rect">
            <a:avLst/>
          </a:prstGeom>
        </p:spPr>
      </p:pic>
      <p:pic>
        <p:nvPicPr>
          <p:cNvPr id="8" name="Picture 7">
            <a:extLst>
              <a:ext uri="{FF2B5EF4-FFF2-40B4-BE49-F238E27FC236}">
                <a16:creationId xmlns:a16="http://schemas.microsoft.com/office/drawing/2014/main" id="{781B620F-B3EE-C798-77F4-67C1574CB04D}"/>
              </a:ext>
            </a:extLst>
          </p:cNvPr>
          <p:cNvPicPr>
            <a:picLocks noChangeAspect="1"/>
          </p:cNvPicPr>
          <p:nvPr/>
        </p:nvPicPr>
        <p:blipFill>
          <a:blip r:embed="rId4"/>
          <a:srcRect t="-6854" r="12195"/>
          <a:stretch/>
        </p:blipFill>
        <p:spPr>
          <a:xfrm>
            <a:off x="1847528" y="5569267"/>
            <a:ext cx="7544853" cy="1099355"/>
          </a:xfrm>
          <a:prstGeom prst="rect">
            <a:avLst/>
          </a:prstGeom>
        </p:spPr>
      </p:pic>
    </p:spTree>
    <p:extLst>
      <p:ext uri="{BB962C8B-B14F-4D97-AF65-F5344CB8AC3E}">
        <p14:creationId xmlns:p14="http://schemas.microsoft.com/office/powerpoint/2010/main" val="385075793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19BBB2-69D8-08A7-D309-8ECF9CB362F6}"/>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9</a:t>
            </a:fld>
            <a:endParaRPr lang="en-GB" altLang="en-US"/>
          </a:p>
        </p:txBody>
      </p:sp>
      <p:pic>
        <p:nvPicPr>
          <p:cNvPr id="8" name="Picture 7" descr="Pen placed on top of a signature line">
            <a:extLst>
              <a:ext uri="{FF2B5EF4-FFF2-40B4-BE49-F238E27FC236}">
                <a16:creationId xmlns:a16="http://schemas.microsoft.com/office/drawing/2014/main" id="{15DEA86A-4712-C516-93B2-0B507812BC9B}"/>
              </a:ext>
            </a:extLst>
          </p:cNvPr>
          <p:cNvPicPr>
            <a:picLocks noChangeAspect="1"/>
          </p:cNvPicPr>
          <p:nvPr/>
        </p:nvPicPr>
        <p:blipFill>
          <a:blip r:embed="rId2"/>
          <a:srcRect b="30400"/>
          <a:stretch/>
        </p:blipFill>
        <p:spPr>
          <a:xfrm>
            <a:off x="20" y="10"/>
            <a:ext cx="12191980" cy="5664194"/>
          </a:xfrm>
          <a:prstGeom prst="rect">
            <a:avLst/>
          </a:prstGeom>
          <a:noFill/>
          <a:ln>
            <a:noFill/>
          </a:ln>
        </p:spPr>
      </p:pic>
      <p:sp>
        <p:nvSpPr>
          <p:cNvPr id="5" name="Title 4">
            <a:extLst>
              <a:ext uri="{FF2B5EF4-FFF2-40B4-BE49-F238E27FC236}">
                <a16:creationId xmlns:a16="http://schemas.microsoft.com/office/drawing/2014/main" id="{36176A69-ABDA-A94F-CFBE-96D6C201420D}"/>
              </a:ext>
            </a:extLst>
          </p:cNvPr>
          <p:cNvSpPr>
            <a:spLocks noGrp="1"/>
          </p:cNvSpPr>
          <p:nvPr>
            <p:ph type="title"/>
          </p:nvPr>
        </p:nvSpPr>
        <p:spPr>
          <a:xfrm>
            <a:off x="335360" y="5785870"/>
            <a:ext cx="11425269" cy="955498"/>
          </a:xfrm>
        </p:spPr>
        <p:txBody>
          <a:bodyPr wrap="square" anchor="t">
            <a:normAutofit/>
          </a:bodyPr>
          <a:lstStyle/>
          <a:p>
            <a:r>
              <a:rPr lang="en-US" b="0" i="0" dirty="0">
                <a:effectLst/>
              </a:rPr>
              <a:t>Introduction to the </a:t>
            </a:r>
            <a:r>
              <a:rPr lang="en-US" b="0" i="0" dirty="0" err="1">
                <a:effectLst/>
              </a:rPr>
              <a:t>UoR</a:t>
            </a:r>
            <a:r>
              <a:rPr lang="en-US" b="0" i="0" dirty="0">
                <a:effectLst/>
              </a:rPr>
              <a:t> ITE Curriculum  </a:t>
            </a:r>
            <a:br>
              <a:rPr lang="en-US" b="0" i="0" dirty="0">
                <a:effectLst/>
              </a:rPr>
            </a:br>
            <a:endParaRPr lang="en-GB" dirty="0"/>
          </a:p>
        </p:txBody>
      </p:sp>
    </p:spTree>
    <p:extLst>
      <p:ext uri="{BB962C8B-B14F-4D97-AF65-F5344CB8AC3E}">
        <p14:creationId xmlns:p14="http://schemas.microsoft.com/office/powerpoint/2010/main" val="3539297381"/>
      </p:ext>
    </p:extLst>
  </p:cSld>
  <p:clrMapOvr>
    <a:masterClrMapping/>
  </p:clrMapOvr>
  <p:transition>
    <p:fade/>
  </p:transition>
</p:sld>
</file>

<file path=ppt/theme/theme1.xml><?xml version="1.0" encoding="utf-8"?>
<a:theme xmlns:a="http://schemas.openxmlformats.org/drawingml/2006/main" name="UoR Theme">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586657D8-4E7C-4F35-B349-D8AF89B642CE}"/>
    </a:ext>
  </a:extLst>
</a:theme>
</file>

<file path=ppt/theme/theme2.xml><?xml version="1.0" encoding="utf-8"?>
<a:theme xmlns:a="http://schemas.openxmlformats.org/drawingml/2006/main" name="1_UoR Theme off-white background">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07A2DF71-699D-4101-BE54-A4123DF1F47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rdg-accessible-ppt-widescreen-19 (1)</Template>
  <TotalTime>449</TotalTime>
  <Words>5940</Words>
  <Application>Microsoft Office PowerPoint</Application>
  <PresentationFormat>Widescreen</PresentationFormat>
  <Paragraphs>472</Paragraphs>
  <Slides>48</Slides>
  <Notes>44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48</vt:i4>
      </vt:variant>
    </vt:vector>
  </HeadingPairs>
  <TitlesOfParts>
    <vt:vector size="57" baseType="lpstr">
      <vt:lpstr>Aptos</vt:lpstr>
      <vt:lpstr>Arial Bold</vt:lpstr>
      <vt:lpstr>Arial</vt:lpstr>
      <vt:lpstr>Times New Roman</vt:lpstr>
      <vt:lpstr>Effra</vt:lpstr>
      <vt:lpstr>Calibri</vt:lpstr>
      <vt:lpstr>Segoe UI</vt:lpstr>
      <vt:lpstr>UoR Theme</vt:lpstr>
      <vt:lpstr>1_UoR Theme off-white background</vt:lpstr>
      <vt:lpstr>School B New Mentor Training  </vt:lpstr>
      <vt:lpstr>Welcome &amp; Introductions</vt:lpstr>
      <vt:lpstr>PowerPoint Presentation</vt:lpstr>
      <vt:lpstr>PowerPoint Presentation</vt:lpstr>
      <vt:lpstr>PowerPoint Presentation</vt:lpstr>
      <vt:lpstr>PowerPoint Presentation</vt:lpstr>
      <vt:lpstr>PowerPoint Presentation</vt:lpstr>
      <vt:lpstr>PowerPoint Presentation</vt:lpstr>
      <vt:lpstr>Introduction to the UoR ITE Curriculum   </vt:lpstr>
      <vt:lpstr>PowerPoint Presentation</vt:lpstr>
      <vt:lpstr>University of Reading  Secondary ITE Curriculum  Vision</vt:lpstr>
      <vt:lpstr>Curriculum Intent</vt:lpstr>
      <vt:lpstr>Curriculum Implementation</vt:lpstr>
      <vt:lpstr>PowerPoint Presentation</vt:lpstr>
      <vt:lpstr>Curriculum Impact </vt:lpstr>
      <vt:lpstr>PowerPoint Presentation</vt:lpstr>
      <vt:lpstr>PowerPoint Presentation</vt:lpstr>
      <vt:lpstr>PowerPoint Presentation</vt:lpstr>
      <vt:lpstr> Key Principles of Mentoring </vt:lpstr>
      <vt:lpstr>What is a mentor? </vt:lpstr>
      <vt:lpstr>Emotional Labour &amp; Your Identity</vt:lpstr>
      <vt:lpstr>Mentoring and support</vt:lpstr>
      <vt:lpstr>Effective mentoring</vt:lpstr>
      <vt:lpstr>Pedagogical Content Knowledge (PCK)</vt:lpstr>
      <vt:lpstr>Mentor knowledge</vt:lpstr>
      <vt:lpstr>The stages of beginning  teachers’ development</vt:lpstr>
      <vt:lpstr>PowerPoint Presentation</vt:lpstr>
      <vt:lpstr>PowerPoint Presentation</vt:lpstr>
      <vt:lpstr>PowerPoint Presentation</vt:lpstr>
      <vt:lpstr>PowerPoint Presentation</vt:lpstr>
      <vt:lpstr>The mentor-mentee  relationship </vt:lpstr>
      <vt:lpstr>ESTABLISHING A POSITIVE  RELATIONSHIP</vt:lpstr>
      <vt:lpstr>The Reflective Cycle  adapted from Gibbs (1988, p. 50) </vt:lpstr>
      <vt:lpstr>KNOWING HOW TO HELP</vt:lpstr>
      <vt:lpstr>For example…</vt:lpstr>
      <vt:lpstr>PowerPoint Presentation</vt:lpstr>
      <vt:lpstr>Feedback </vt:lpstr>
      <vt:lpstr>Affective language</vt:lpstr>
      <vt:lpstr>PowerPoint Presentation</vt:lpstr>
      <vt:lpstr>PowerPoint Presentation</vt:lpstr>
      <vt:lpstr>PowerPoint Presentation</vt:lpstr>
      <vt:lpstr>PowerPoint Presentation</vt:lpstr>
      <vt:lpstr>Mentor Conversation Prompts</vt:lpstr>
      <vt:lpstr>Starting from where they are…</vt:lpstr>
      <vt:lpstr>To Do:</vt:lpstr>
      <vt:lpstr>Any questions? </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Roberts</dc:creator>
  <cp:lastModifiedBy>Rachel Roberts</cp:lastModifiedBy>
  <cp:revision>7</cp:revision>
  <cp:lastPrinted>2006-09-19T14:59:33Z</cp:lastPrinted>
  <dcterms:created xsi:type="dcterms:W3CDTF">2023-09-03T17:50:25Z</dcterms:created>
  <dcterms:modified xsi:type="dcterms:W3CDTF">2025-02-05T20:35:42Z</dcterms:modified>
</cp:coreProperties>
</file>