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23" r:id="rId2"/>
  </p:sldMasterIdLst>
  <p:notesMasterIdLst>
    <p:notesMasterId r:id="rId43"/>
  </p:notesMasterIdLst>
  <p:handoutMasterIdLst>
    <p:handoutMasterId r:id="rId44"/>
  </p:handoutMasterIdLst>
  <p:sldIdLst>
    <p:sldId id="265" r:id="rId3"/>
    <p:sldId id="449" r:id="rId4"/>
    <p:sldId id="450" r:id="rId5"/>
    <p:sldId id="451" r:id="rId6"/>
    <p:sldId id="275" r:id="rId7"/>
    <p:sldId id="453" r:id="rId8"/>
    <p:sldId id="260" r:id="rId9"/>
    <p:sldId id="261" r:id="rId10"/>
    <p:sldId id="262" r:id="rId11"/>
    <p:sldId id="297" r:id="rId12"/>
    <p:sldId id="263" r:id="rId13"/>
    <p:sldId id="358" r:id="rId14"/>
    <p:sldId id="455" r:id="rId15"/>
    <p:sldId id="445" r:id="rId16"/>
    <p:sldId id="272" r:id="rId17"/>
    <p:sldId id="273" r:id="rId18"/>
    <p:sldId id="543" r:id="rId19"/>
    <p:sldId id="544" r:id="rId20"/>
    <p:sldId id="545" r:id="rId21"/>
    <p:sldId id="546" r:id="rId22"/>
    <p:sldId id="551" r:id="rId23"/>
    <p:sldId id="452" r:id="rId24"/>
    <p:sldId id="412" r:id="rId25"/>
    <p:sldId id="443" r:id="rId26"/>
    <p:sldId id="444" r:id="rId27"/>
    <p:sldId id="496" r:id="rId28"/>
    <p:sldId id="266" r:id="rId29"/>
    <p:sldId id="547" r:id="rId30"/>
    <p:sldId id="292" r:id="rId31"/>
    <p:sldId id="541" r:id="rId32"/>
    <p:sldId id="497" r:id="rId33"/>
    <p:sldId id="514" r:id="rId34"/>
    <p:sldId id="417" r:id="rId35"/>
    <p:sldId id="418" r:id="rId36"/>
    <p:sldId id="419" r:id="rId37"/>
    <p:sldId id="420" r:id="rId38"/>
    <p:sldId id="421" r:id="rId39"/>
    <p:sldId id="550" r:id="rId40"/>
    <p:sldId id="549" r:id="rId41"/>
    <p:sldId id="552" r:id="rId42"/>
  </p:sldIdLst>
  <p:sldSz cx="12192000" cy="6858000"/>
  <p:notesSz cx="6718300" cy="9867900"/>
  <p:embeddedFontLst>
    <p:embeddedFont>
      <p:font typeface="Arial Bold" panose="020B0704020202020204" pitchFamily="34" charset="0"/>
      <p:bold r:id="rId45"/>
    </p:embeddedFont>
    <p:embeddedFont>
      <p:font typeface="Effra" panose="020B0604020202020204" charset="0"/>
      <p:regular r:id="rId46"/>
      <p:bold r:id="rId47"/>
      <p:italic r:id="rId48"/>
      <p:boldItalic r:id="rId49"/>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E6AB"/>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F1972-1CEA-E72A-7366-D5EAFD343EED}" v="65" dt="2025-01-13T12:45:53.952"/>
    <p1510:client id="{98DDAC78-24F9-20DC-2B85-633871F72419}" v="1450" dt="2025-01-12T17:10:47.474"/>
    <p1510:client id="{E6441F93-3CA6-40FA-8D72-0FB5837F17D0}" v="20" dt="2025-01-11T18:23:21.736"/>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69470" autoAdjust="0"/>
  </p:normalViewPr>
  <p:slideViewPr>
    <p:cSldViewPr showGuides="1">
      <p:cViewPr varScale="1">
        <p:scale>
          <a:sx n="71" d="100"/>
          <a:sy n="71" d="100"/>
        </p:scale>
        <p:origin x="402" y="78"/>
      </p:cViewPr>
      <p:guideLst>
        <p:guide orient="horz" pos="2160"/>
        <p:guide pos="384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s>
</file>

<file path=ppt/diagrams/_rels/data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4CE00-0514-4581-8C99-7E420161298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D32F7AA3-0500-4BFA-A568-6B93D2B8968E}">
      <dgm:prSet phldrT="[Text]"/>
      <dgm:spPr/>
      <dgm:t>
        <a:bodyPr/>
        <a:lstStyle/>
        <a:p>
          <a:r>
            <a:rPr lang="en-GB" dirty="0"/>
            <a:t>Mentoring</a:t>
          </a:r>
        </a:p>
      </dgm:t>
    </dgm:pt>
    <dgm:pt modelId="{BBF2B54D-043E-4B47-B4D3-8DA9DB6AD387}" type="parTrans" cxnId="{09D03447-7C22-4341-8BA9-657B17E88B2D}">
      <dgm:prSet/>
      <dgm:spPr/>
      <dgm:t>
        <a:bodyPr/>
        <a:lstStyle/>
        <a:p>
          <a:endParaRPr lang="en-GB"/>
        </a:p>
      </dgm:t>
    </dgm:pt>
    <dgm:pt modelId="{DF0455E8-5049-4ED3-92B7-9BD9705BFF19}" type="sibTrans" cxnId="{09D03447-7C22-4341-8BA9-657B17E88B2D}">
      <dgm:prSet/>
      <dgm:spPr/>
      <dgm:t>
        <a:bodyPr/>
        <a:lstStyle/>
        <a:p>
          <a:endParaRPr lang="en-GB"/>
        </a:p>
      </dgm:t>
    </dgm:pt>
    <dgm:pt modelId="{EA8F1BAD-E843-4B96-ACC7-FB01DD14867C}">
      <dgm:prSet phldrT="[Text]" custT="1"/>
      <dgm:spPr/>
      <dgm:t>
        <a:bodyPr/>
        <a:lstStyle/>
        <a:p>
          <a:r>
            <a:rPr lang="en-US" sz="1800" b="0" i="0" dirty="0"/>
            <a:t>‘A</a:t>
          </a:r>
          <a:r>
            <a:rPr lang="en-GB" sz="1800" b="0" i="0" dirty="0"/>
            <a:t> one-to-one relationship between a relatively inexperienced teacher (the mentee) and a</a:t>
          </a:r>
        </a:p>
        <a:p>
          <a:r>
            <a:rPr lang="en-GB" sz="1800" b="0" i="0" dirty="0"/>
            <a:t>relatively experienced teacher (the mentor), which aims to support the mentee’s learning,</a:t>
          </a:r>
        </a:p>
        <a:p>
          <a:r>
            <a:rPr lang="en-GB" sz="1800" b="0" i="0" dirty="0"/>
            <a:t>development and well-being, and their integration into the cultures of both the organisation in</a:t>
          </a:r>
        </a:p>
        <a:p>
          <a:r>
            <a:rPr lang="en-GB" sz="1800" b="0" i="0" dirty="0"/>
            <a:t>which they are employed and the wider profession.’ </a:t>
          </a:r>
          <a:r>
            <a:rPr lang="en-GB" sz="1400" b="0" i="0" dirty="0"/>
            <a:t>(Hobson, 2016, p88)</a:t>
          </a:r>
        </a:p>
        <a:p>
          <a:endParaRPr lang="en-GB" sz="1400" b="0" i="0" dirty="0"/>
        </a:p>
        <a:p>
          <a:r>
            <a:rPr lang="en-US" sz="1800" b="0" i="0" dirty="0"/>
            <a:t>Mentoring is a holistic role, likely to incorporate counsellor, guide, coach </a:t>
          </a:r>
          <a:r>
            <a:rPr lang="en-US" sz="1400" b="0" i="0" dirty="0"/>
            <a:t>(Clutterbuck, 2004).</a:t>
          </a:r>
        </a:p>
        <a:p>
          <a:r>
            <a:rPr lang="en-US" sz="1800" b="0" i="1" dirty="0"/>
            <a:t>Can be more or less directive.</a:t>
          </a:r>
        </a:p>
      </dgm:t>
    </dgm:pt>
    <dgm:pt modelId="{7E054B73-736A-4E80-85C6-7B01F49B4F45}" type="parTrans" cxnId="{F28B2B05-C737-4301-8E21-0BA87D47B43C}">
      <dgm:prSet/>
      <dgm:spPr/>
      <dgm:t>
        <a:bodyPr/>
        <a:lstStyle/>
        <a:p>
          <a:endParaRPr lang="en-GB"/>
        </a:p>
      </dgm:t>
    </dgm:pt>
    <dgm:pt modelId="{5630E21C-0DBF-4609-A927-EF2877AFB04E}" type="sibTrans" cxnId="{F28B2B05-C737-4301-8E21-0BA87D47B43C}">
      <dgm:prSet/>
      <dgm:spPr/>
      <dgm:t>
        <a:bodyPr/>
        <a:lstStyle/>
        <a:p>
          <a:endParaRPr lang="en-GB"/>
        </a:p>
      </dgm:t>
    </dgm:pt>
    <dgm:pt modelId="{7D1BE29B-AA43-414F-B8C1-850F46CD8916}">
      <dgm:prSet phldrT="[Text]"/>
      <dgm:spPr/>
      <dgm:t>
        <a:bodyPr/>
        <a:lstStyle/>
        <a:p>
          <a:r>
            <a:rPr lang="en-GB" dirty="0"/>
            <a:t>Coaching</a:t>
          </a:r>
        </a:p>
      </dgm:t>
    </dgm:pt>
    <dgm:pt modelId="{DA052EF9-904F-4331-BABC-5D13FD583C3A}" type="parTrans" cxnId="{376EBE21-919B-4172-A747-DCB53A0D4A19}">
      <dgm:prSet/>
      <dgm:spPr/>
      <dgm:t>
        <a:bodyPr/>
        <a:lstStyle/>
        <a:p>
          <a:endParaRPr lang="en-GB"/>
        </a:p>
      </dgm:t>
    </dgm:pt>
    <dgm:pt modelId="{BA2A0216-D07F-45A4-A625-36E323960C19}" type="sibTrans" cxnId="{376EBE21-919B-4172-A747-DCB53A0D4A19}">
      <dgm:prSet/>
      <dgm:spPr/>
      <dgm:t>
        <a:bodyPr/>
        <a:lstStyle/>
        <a:p>
          <a:endParaRPr lang="en-GB"/>
        </a:p>
      </dgm:t>
    </dgm:pt>
    <dgm:pt modelId="{47CB3526-B234-42FE-9CC8-C21D1D9989BA}">
      <dgm:prSet phldrT="[Text]" custT="1"/>
      <dgm:spPr/>
      <dgm:t>
        <a:bodyPr/>
        <a:lstStyle/>
        <a:p>
          <a:r>
            <a:rPr lang="en-US" sz="1800" b="0" i="0" dirty="0"/>
            <a:t>Focus on someone who already has expertise being enabled to draw out their own thinking and reflection and decide on their own actions. In some cases, coaching is seen as requiring less context-specific expertise and is more about asking effective questions.</a:t>
          </a:r>
          <a:endParaRPr lang="en-GB" sz="1800" dirty="0"/>
        </a:p>
      </dgm:t>
    </dgm:pt>
    <dgm:pt modelId="{3DCA2FD2-88FF-4019-AB5F-AB639B63007F}" type="parTrans" cxnId="{DA51B1DB-8E3B-4E70-9342-34004F492444}">
      <dgm:prSet/>
      <dgm:spPr/>
      <dgm:t>
        <a:bodyPr/>
        <a:lstStyle/>
        <a:p>
          <a:endParaRPr lang="en-GB"/>
        </a:p>
      </dgm:t>
    </dgm:pt>
    <dgm:pt modelId="{D1AC03F7-78D9-4C2D-93DB-5FA4E3A42E2A}" type="sibTrans" cxnId="{DA51B1DB-8E3B-4E70-9342-34004F492444}">
      <dgm:prSet/>
      <dgm:spPr/>
      <dgm:t>
        <a:bodyPr/>
        <a:lstStyle/>
        <a:p>
          <a:endParaRPr lang="en-GB"/>
        </a:p>
      </dgm:t>
    </dgm:pt>
    <dgm:pt modelId="{E62F0580-BB6A-4493-B3BD-0EC10B6ADA42}" type="pres">
      <dgm:prSet presAssocID="{5744CE00-0514-4581-8C99-7E420161298B}" presName="theList" presStyleCnt="0">
        <dgm:presLayoutVars>
          <dgm:dir/>
          <dgm:animLvl val="lvl"/>
          <dgm:resizeHandles val="exact"/>
        </dgm:presLayoutVars>
      </dgm:prSet>
      <dgm:spPr/>
    </dgm:pt>
    <dgm:pt modelId="{B4FBC8FB-8C41-4FBE-9BD7-87F8E7127777}" type="pres">
      <dgm:prSet presAssocID="{D32F7AA3-0500-4BFA-A568-6B93D2B8968E}" presName="compNode" presStyleCnt="0"/>
      <dgm:spPr/>
    </dgm:pt>
    <dgm:pt modelId="{B398E0C0-D847-49B1-8E80-F7E2CDACEC35}" type="pres">
      <dgm:prSet presAssocID="{D32F7AA3-0500-4BFA-A568-6B93D2B8968E}" presName="aNode" presStyleLbl="bgShp" presStyleIdx="0" presStyleCnt="2"/>
      <dgm:spPr/>
    </dgm:pt>
    <dgm:pt modelId="{78BD5E30-A5B6-4BDC-BD4E-21F2E4EDAAAD}" type="pres">
      <dgm:prSet presAssocID="{D32F7AA3-0500-4BFA-A568-6B93D2B8968E}" presName="textNode" presStyleLbl="bgShp" presStyleIdx="0" presStyleCnt="2"/>
      <dgm:spPr/>
    </dgm:pt>
    <dgm:pt modelId="{F2C15C2B-F52A-4439-AC72-468443091C46}" type="pres">
      <dgm:prSet presAssocID="{D32F7AA3-0500-4BFA-A568-6B93D2B8968E}" presName="compChildNode" presStyleCnt="0"/>
      <dgm:spPr/>
    </dgm:pt>
    <dgm:pt modelId="{15F45B54-3CCC-4F7A-AA5F-A1982BC10813}" type="pres">
      <dgm:prSet presAssocID="{D32F7AA3-0500-4BFA-A568-6B93D2B8968E}" presName="theInnerList" presStyleCnt="0"/>
      <dgm:spPr/>
    </dgm:pt>
    <dgm:pt modelId="{740FBF4D-C915-4BCE-BAE6-E82018F08C3F}" type="pres">
      <dgm:prSet presAssocID="{EA8F1BAD-E843-4B96-ACC7-FB01DD14867C}" presName="childNode" presStyleLbl="node1" presStyleIdx="0" presStyleCnt="2" custScaleX="118849" custScaleY="117531">
        <dgm:presLayoutVars>
          <dgm:bulletEnabled val="1"/>
        </dgm:presLayoutVars>
      </dgm:prSet>
      <dgm:spPr/>
    </dgm:pt>
    <dgm:pt modelId="{02DD3601-D183-4BE6-8BCD-650B691B7825}" type="pres">
      <dgm:prSet presAssocID="{D32F7AA3-0500-4BFA-A568-6B93D2B8968E}" presName="aSpace" presStyleCnt="0"/>
      <dgm:spPr/>
    </dgm:pt>
    <dgm:pt modelId="{6005FCD0-650C-4B27-9B5B-D8E77686AA34}" type="pres">
      <dgm:prSet presAssocID="{7D1BE29B-AA43-414F-B8C1-850F46CD8916}" presName="compNode" presStyleCnt="0"/>
      <dgm:spPr/>
    </dgm:pt>
    <dgm:pt modelId="{C4C666B1-2079-4CC8-985A-AD3C55A09443}" type="pres">
      <dgm:prSet presAssocID="{7D1BE29B-AA43-414F-B8C1-850F46CD8916}" presName="aNode" presStyleLbl="bgShp" presStyleIdx="1" presStyleCnt="2"/>
      <dgm:spPr/>
    </dgm:pt>
    <dgm:pt modelId="{DDB0789B-68A7-4E00-808F-09EEDF635BB8}" type="pres">
      <dgm:prSet presAssocID="{7D1BE29B-AA43-414F-B8C1-850F46CD8916}" presName="textNode" presStyleLbl="bgShp" presStyleIdx="1" presStyleCnt="2"/>
      <dgm:spPr/>
    </dgm:pt>
    <dgm:pt modelId="{D4D518E7-A407-4443-A4EC-640A79CB0702}" type="pres">
      <dgm:prSet presAssocID="{7D1BE29B-AA43-414F-B8C1-850F46CD8916}" presName="compChildNode" presStyleCnt="0"/>
      <dgm:spPr/>
    </dgm:pt>
    <dgm:pt modelId="{ADFEBB53-9C9C-46E7-A927-CDEBB1E0CA5D}" type="pres">
      <dgm:prSet presAssocID="{7D1BE29B-AA43-414F-B8C1-850F46CD8916}" presName="theInnerList" presStyleCnt="0"/>
      <dgm:spPr/>
    </dgm:pt>
    <dgm:pt modelId="{9F8B77D8-F532-4586-988D-F71E1B79E2F3}" type="pres">
      <dgm:prSet presAssocID="{47CB3526-B234-42FE-9CC8-C21D1D9989BA}" presName="childNode" presStyleLbl="node1" presStyleIdx="1" presStyleCnt="2">
        <dgm:presLayoutVars>
          <dgm:bulletEnabled val="1"/>
        </dgm:presLayoutVars>
      </dgm:prSet>
      <dgm:spPr/>
    </dgm:pt>
  </dgm:ptLst>
  <dgm:cxnLst>
    <dgm:cxn modelId="{07B64D04-6EDC-42DC-8B9E-3B8E819B54D1}" type="presOf" srcId="{D32F7AA3-0500-4BFA-A568-6B93D2B8968E}" destId="{B398E0C0-D847-49B1-8E80-F7E2CDACEC35}" srcOrd="0" destOrd="0" presId="urn:microsoft.com/office/officeart/2005/8/layout/lProcess2"/>
    <dgm:cxn modelId="{F28B2B05-C737-4301-8E21-0BA87D47B43C}" srcId="{D32F7AA3-0500-4BFA-A568-6B93D2B8968E}" destId="{EA8F1BAD-E843-4B96-ACC7-FB01DD14867C}" srcOrd="0" destOrd="0" parTransId="{7E054B73-736A-4E80-85C6-7B01F49B4F45}" sibTransId="{5630E21C-0DBF-4609-A927-EF2877AFB04E}"/>
    <dgm:cxn modelId="{A1644307-4F48-4E89-ABDC-F436397A470F}" type="presOf" srcId="{D32F7AA3-0500-4BFA-A568-6B93D2B8968E}" destId="{78BD5E30-A5B6-4BDC-BD4E-21F2E4EDAAAD}" srcOrd="1" destOrd="0" presId="urn:microsoft.com/office/officeart/2005/8/layout/lProcess2"/>
    <dgm:cxn modelId="{376EBE21-919B-4172-A747-DCB53A0D4A19}" srcId="{5744CE00-0514-4581-8C99-7E420161298B}" destId="{7D1BE29B-AA43-414F-B8C1-850F46CD8916}" srcOrd="1" destOrd="0" parTransId="{DA052EF9-904F-4331-BABC-5D13FD583C3A}" sibTransId="{BA2A0216-D07F-45A4-A625-36E323960C19}"/>
    <dgm:cxn modelId="{DAE49A5B-D223-413D-A331-1A3F79401BE4}" type="presOf" srcId="{5744CE00-0514-4581-8C99-7E420161298B}" destId="{E62F0580-BB6A-4493-B3BD-0EC10B6ADA42}" srcOrd="0" destOrd="0" presId="urn:microsoft.com/office/officeart/2005/8/layout/lProcess2"/>
    <dgm:cxn modelId="{09D03447-7C22-4341-8BA9-657B17E88B2D}" srcId="{5744CE00-0514-4581-8C99-7E420161298B}" destId="{D32F7AA3-0500-4BFA-A568-6B93D2B8968E}" srcOrd="0" destOrd="0" parTransId="{BBF2B54D-043E-4B47-B4D3-8DA9DB6AD387}" sibTransId="{DF0455E8-5049-4ED3-92B7-9BD9705BFF19}"/>
    <dgm:cxn modelId="{CB9C228E-82A6-4201-A2BE-07E22819A7BD}" type="presOf" srcId="{7D1BE29B-AA43-414F-B8C1-850F46CD8916}" destId="{C4C666B1-2079-4CC8-985A-AD3C55A09443}" srcOrd="0" destOrd="0" presId="urn:microsoft.com/office/officeart/2005/8/layout/lProcess2"/>
    <dgm:cxn modelId="{1819D39A-2C34-429D-8EFC-0B01F756DEB8}" type="presOf" srcId="{7D1BE29B-AA43-414F-B8C1-850F46CD8916}" destId="{DDB0789B-68A7-4E00-808F-09EEDF635BB8}" srcOrd="1" destOrd="0" presId="urn:microsoft.com/office/officeart/2005/8/layout/lProcess2"/>
    <dgm:cxn modelId="{04B5A1B9-854E-4115-B395-305D3AA99695}" type="presOf" srcId="{EA8F1BAD-E843-4B96-ACC7-FB01DD14867C}" destId="{740FBF4D-C915-4BCE-BAE6-E82018F08C3F}" srcOrd="0" destOrd="0" presId="urn:microsoft.com/office/officeart/2005/8/layout/lProcess2"/>
    <dgm:cxn modelId="{DA51B1DB-8E3B-4E70-9342-34004F492444}" srcId="{7D1BE29B-AA43-414F-B8C1-850F46CD8916}" destId="{47CB3526-B234-42FE-9CC8-C21D1D9989BA}" srcOrd="0" destOrd="0" parTransId="{3DCA2FD2-88FF-4019-AB5F-AB639B63007F}" sibTransId="{D1AC03F7-78D9-4C2D-93DB-5FA4E3A42E2A}"/>
    <dgm:cxn modelId="{0B84C1F3-54D3-4B72-8623-F8DB3110A67C}" type="presOf" srcId="{47CB3526-B234-42FE-9CC8-C21D1D9989BA}" destId="{9F8B77D8-F532-4586-988D-F71E1B79E2F3}" srcOrd="0" destOrd="0" presId="urn:microsoft.com/office/officeart/2005/8/layout/lProcess2"/>
    <dgm:cxn modelId="{DEB2BA47-235B-4F7B-834B-38963BCA4762}" type="presParOf" srcId="{E62F0580-BB6A-4493-B3BD-0EC10B6ADA42}" destId="{B4FBC8FB-8C41-4FBE-9BD7-87F8E7127777}" srcOrd="0" destOrd="0" presId="urn:microsoft.com/office/officeart/2005/8/layout/lProcess2"/>
    <dgm:cxn modelId="{1DDAA8A7-ED12-440E-9CA1-CCE0F7389954}" type="presParOf" srcId="{B4FBC8FB-8C41-4FBE-9BD7-87F8E7127777}" destId="{B398E0C0-D847-49B1-8E80-F7E2CDACEC35}" srcOrd="0" destOrd="0" presId="urn:microsoft.com/office/officeart/2005/8/layout/lProcess2"/>
    <dgm:cxn modelId="{971E95C2-2F48-4E04-A451-E1BF6B4FF101}" type="presParOf" srcId="{B4FBC8FB-8C41-4FBE-9BD7-87F8E7127777}" destId="{78BD5E30-A5B6-4BDC-BD4E-21F2E4EDAAAD}" srcOrd="1" destOrd="0" presId="urn:microsoft.com/office/officeart/2005/8/layout/lProcess2"/>
    <dgm:cxn modelId="{7E352F3A-6B85-47BD-8A24-570FCFAB54A2}" type="presParOf" srcId="{B4FBC8FB-8C41-4FBE-9BD7-87F8E7127777}" destId="{F2C15C2B-F52A-4439-AC72-468443091C46}" srcOrd="2" destOrd="0" presId="urn:microsoft.com/office/officeart/2005/8/layout/lProcess2"/>
    <dgm:cxn modelId="{1E7CCD91-6D03-4DCC-A3F2-9375B569F0EE}" type="presParOf" srcId="{F2C15C2B-F52A-4439-AC72-468443091C46}" destId="{15F45B54-3CCC-4F7A-AA5F-A1982BC10813}" srcOrd="0" destOrd="0" presId="urn:microsoft.com/office/officeart/2005/8/layout/lProcess2"/>
    <dgm:cxn modelId="{538ABF75-73E8-4075-B810-13396B8635F9}" type="presParOf" srcId="{15F45B54-3CCC-4F7A-AA5F-A1982BC10813}" destId="{740FBF4D-C915-4BCE-BAE6-E82018F08C3F}" srcOrd="0" destOrd="0" presId="urn:microsoft.com/office/officeart/2005/8/layout/lProcess2"/>
    <dgm:cxn modelId="{0560EC5D-AFEF-4E14-B04F-169A4627597E}" type="presParOf" srcId="{E62F0580-BB6A-4493-B3BD-0EC10B6ADA42}" destId="{02DD3601-D183-4BE6-8BCD-650B691B7825}" srcOrd="1" destOrd="0" presId="urn:microsoft.com/office/officeart/2005/8/layout/lProcess2"/>
    <dgm:cxn modelId="{2D16053D-0F8F-4D6A-8970-FAE4F834A2FB}" type="presParOf" srcId="{E62F0580-BB6A-4493-B3BD-0EC10B6ADA42}" destId="{6005FCD0-650C-4B27-9B5B-D8E77686AA34}" srcOrd="2" destOrd="0" presId="urn:microsoft.com/office/officeart/2005/8/layout/lProcess2"/>
    <dgm:cxn modelId="{DEDC0C73-3133-4E8D-97B1-253BFED68328}" type="presParOf" srcId="{6005FCD0-650C-4B27-9B5B-D8E77686AA34}" destId="{C4C666B1-2079-4CC8-985A-AD3C55A09443}" srcOrd="0" destOrd="0" presId="urn:microsoft.com/office/officeart/2005/8/layout/lProcess2"/>
    <dgm:cxn modelId="{A75C37EB-2124-444A-9673-44A9F36E388E}" type="presParOf" srcId="{6005FCD0-650C-4B27-9B5B-D8E77686AA34}" destId="{DDB0789B-68A7-4E00-808F-09EEDF635BB8}" srcOrd="1" destOrd="0" presId="urn:microsoft.com/office/officeart/2005/8/layout/lProcess2"/>
    <dgm:cxn modelId="{09AC5CDD-FAAA-4B6F-8D09-5D232218BA2D}" type="presParOf" srcId="{6005FCD0-650C-4B27-9B5B-D8E77686AA34}" destId="{D4D518E7-A407-4443-A4EC-640A79CB0702}" srcOrd="2" destOrd="0" presId="urn:microsoft.com/office/officeart/2005/8/layout/lProcess2"/>
    <dgm:cxn modelId="{BDB9EE2A-715D-4A58-84E7-5FBEAEFBC0A6}" type="presParOf" srcId="{D4D518E7-A407-4443-A4EC-640A79CB0702}" destId="{ADFEBB53-9C9C-46E7-A927-CDEBB1E0CA5D}" srcOrd="0" destOrd="0" presId="urn:microsoft.com/office/officeart/2005/8/layout/lProcess2"/>
    <dgm:cxn modelId="{CD003143-B35D-40A3-AD24-FF50ADCD5D8D}" type="presParOf" srcId="{ADFEBB53-9C9C-46E7-A927-CDEBB1E0CA5D}" destId="{9F8B77D8-F532-4586-988D-F71E1B79E2F3}"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BF3162-0269-418F-96D3-43BF346E414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5F642BF9-C7B5-4CC1-9EA9-68C89A5A2D0D}">
      <dgm:prSet phldrT="[Text]" custT="1"/>
      <dgm:spPr/>
      <dgm:t>
        <a:bodyPr/>
        <a:lstStyle/>
        <a:p>
          <a:r>
            <a:rPr lang="en-GB" sz="2800" dirty="0"/>
            <a:t>Coaching</a:t>
          </a:r>
          <a:endParaRPr lang="en-GB" sz="1500" dirty="0"/>
        </a:p>
      </dgm:t>
    </dgm:pt>
    <dgm:pt modelId="{325C4F4B-0CBC-4B57-B317-BAC0DD2D7713}" type="parTrans" cxnId="{EBC4B368-609C-4104-81EC-33E6D211289E}">
      <dgm:prSet/>
      <dgm:spPr/>
      <dgm:t>
        <a:bodyPr/>
        <a:lstStyle/>
        <a:p>
          <a:endParaRPr lang="en-GB"/>
        </a:p>
      </dgm:t>
    </dgm:pt>
    <dgm:pt modelId="{08BBB0CC-96A8-4C0E-B833-F7D636CC13E7}" type="sibTrans" cxnId="{EBC4B368-609C-4104-81EC-33E6D211289E}">
      <dgm:prSet/>
      <dgm:spPr/>
      <dgm:t>
        <a:bodyPr/>
        <a:lstStyle/>
        <a:p>
          <a:endParaRPr lang="en-GB"/>
        </a:p>
      </dgm:t>
    </dgm:pt>
    <dgm:pt modelId="{EB4BCDC1-9D85-4213-A1CE-E588AB572AC1}">
      <dgm:prSet phldrT="[Text]" custT="1"/>
      <dgm:spPr/>
      <dgm:t>
        <a:bodyPr/>
        <a:lstStyle/>
        <a:p>
          <a:r>
            <a:rPr lang="en-GB" sz="2000" dirty="0"/>
            <a:t>Facilitative Coaching </a:t>
          </a:r>
        </a:p>
      </dgm:t>
    </dgm:pt>
    <dgm:pt modelId="{592CA3DD-C708-4473-B32E-FE5B0D26C77C}" type="parTrans" cxnId="{8F329632-BFAF-459F-AC7C-E5AFDEC9D748}">
      <dgm:prSet/>
      <dgm:spPr/>
      <dgm:t>
        <a:bodyPr/>
        <a:lstStyle/>
        <a:p>
          <a:endParaRPr lang="en-GB"/>
        </a:p>
      </dgm:t>
    </dgm:pt>
    <dgm:pt modelId="{B2282F6A-8BFC-4326-844F-F6C3EB0CC266}" type="sibTrans" cxnId="{8F329632-BFAF-459F-AC7C-E5AFDEC9D748}">
      <dgm:prSet/>
      <dgm:spPr/>
      <dgm:t>
        <a:bodyPr/>
        <a:lstStyle/>
        <a:p>
          <a:endParaRPr lang="en-GB"/>
        </a:p>
      </dgm:t>
    </dgm:pt>
    <dgm:pt modelId="{B40D0BCA-0F6C-49D2-9C3B-B19A48726316}">
      <dgm:prSet phldrT="[Text]"/>
      <dgm:spPr/>
      <dgm:t>
        <a:bodyPr/>
        <a:lstStyle/>
        <a:p>
          <a:r>
            <a:rPr lang="en-GB" dirty="0"/>
            <a:t>Coaches work from the assumption </a:t>
          </a:r>
          <a:r>
            <a:rPr lang="en-GB" b="1" dirty="0"/>
            <a:t>that the teacher already knows what to do</a:t>
          </a:r>
          <a:r>
            <a:rPr lang="en-GB" dirty="0"/>
            <a:t>.</a:t>
          </a:r>
        </a:p>
      </dgm:t>
    </dgm:pt>
    <dgm:pt modelId="{2A2EA2C3-B997-4E8F-A05C-E8560720C3B2}" type="parTrans" cxnId="{85702EF3-A6B8-47EC-BFE4-FAE68775B67A}">
      <dgm:prSet/>
      <dgm:spPr/>
      <dgm:t>
        <a:bodyPr/>
        <a:lstStyle/>
        <a:p>
          <a:endParaRPr lang="en-GB"/>
        </a:p>
      </dgm:t>
    </dgm:pt>
    <dgm:pt modelId="{5036F9DA-0119-49FD-A6A8-8A07EAED9595}" type="sibTrans" cxnId="{85702EF3-A6B8-47EC-BFE4-FAE68775B67A}">
      <dgm:prSet/>
      <dgm:spPr/>
      <dgm:t>
        <a:bodyPr/>
        <a:lstStyle/>
        <a:p>
          <a:endParaRPr lang="en-GB"/>
        </a:p>
      </dgm:t>
    </dgm:pt>
    <dgm:pt modelId="{6C3A147F-0B47-4B4D-80D9-ECC3908E71CF}">
      <dgm:prSet phldrT="[Text]"/>
      <dgm:spPr/>
      <dgm:t>
        <a:bodyPr/>
        <a:lstStyle/>
        <a:p>
          <a:r>
            <a:rPr lang="en-GB" dirty="0"/>
            <a:t>Decision-maker is the </a:t>
          </a:r>
          <a:r>
            <a:rPr lang="en-GB" b="1" dirty="0"/>
            <a:t>teacher</a:t>
          </a:r>
        </a:p>
      </dgm:t>
    </dgm:pt>
    <dgm:pt modelId="{312C24FF-D40C-45DB-8E5E-1E65CD8CDFD2}" type="parTrans" cxnId="{C1AD3DD6-02D0-4B00-B6F1-E962FCEBD1C6}">
      <dgm:prSet/>
      <dgm:spPr/>
      <dgm:t>
        <a:bodyPr/>
        <a:lstStyle/>
        <a:p>
          <a:endParaRPr lang="en-GB"/>
        </a:p>
      </dgm:t>
    </dgm:pt>
    <dgm:pt modelId="{E7D6A89D-DFDA-4B9D-B4DE-9722AF212362}" type="sibTrans" cxnId="{C1AD3DD6-02D0-4B00-B6F1-E962FCEBD1C6}">
      <dgm:prSet/>
      <dgm:spPr/>
      <dgm:t>
        <a:bodyPr/>
        <a:lstStyle/>
        <a:p>
          <a:endParaRPr lang="en-GB"/>
        </a:p>
      </dgm:t>
    </dgm:pt>
    <dgm:pt modelId="{39669FA8-47CD-4BC8-A6B8-DE4A2C66B9BD}">
      <dgm:prSet phldrT="[Text]" custT="1"/>
      <dgm:spPr/>
      <dgm:t>
        <a:bodyPr/>
        <a:lstStyle/>
        <a:p>
          <a:r>
            <a:rPr lang="en-GB" sz="2400" dirty="0"/>
            <a:t>Directive Coaching</a:t>
          </a:r>
        </a:p>
      </dgm:t>
    </dgm:pt>
    <dgm:pt modelId="{C363C48C-C359-4291-A1E2-4C799BE1B97E}" type="parTrans" cxnId="{D4B8E203-7BE7-4658-89B3-6BCC451B470D}">
      <dgm:prSet/>
      <dgm:spPr/>
      <dgm:t>
        <a:bodyPr/>
        <a:lstStyle/>
        <a:p>
          <a:endParaRPr lang="en-GB"/>
        </a:p>
      </dgm:t>
    </dgm:pt>
    <dgm:pt modelId="{D85A3D86-51DE-4953-B95C-F8B4920125EF}" type="sibTrans" cxnId="{D4B8E203-7BE7-4658-89B3-6BCC451B470D}">
      <dgm:prSet/>
      <dgm:spPr/>
      <dgm:t>
        <a:bodyPr/>
        <a:lstStyle/>
        <a:p>
          <a:endParaRPr lang="en-GB"/>
        </a:p>
      </dgm:t>
    </dgm:pt>
    <dgm:pt modelId="{6F74C19D-5522-4F9D-A74A-9F4F01C6E284}">
      <dgm:prSet phldrT="[Text]"/>
      <dgm:spPr/>
      <dgm:t>
        <a:bodyPr/>
        <a:lstStyle/>
        <a:p>
          <a:r>
            <a:rPr lang="en-GB" dirty="0"/>
            <a:t>Coaches work from the assumption </a:t>
          </a:r>
          <a:r>
            <a:rPr lang="en-GB" b="1" dirty="0"/>
            <a:t>that teachers don’t know what to do. </a:t>
          </a:r>
        </a:p>
      </dgm:t>
    </dgm:pt>
    <dgm:pt modelId="{C4CC6120-2DCE-4BCB-B6D4-05E713325447}" type="parTrans" cxnId="{DD8B8EDF-903E-4749-A356-545415237682}">
      <dgm:prSet/>
      <dgm:spPr/>
      <dgm:t>
        <a:bodyPr/>
        <a:lstStyle/>
        <a:p>
          <a:endParaRPr lang="en-GB"/>
        </a:p>
      </dgm:t>
    </dgm:pt>
    <dgm:pt modelId="{BC2383D2-4911-45FA-BED4-3E904977DD0F}" type="sibTrans" cxnId="{DD8B8EDF-903E-4749-A356-545415237682}">
      <dgm:prSet/>
      <dgm:spPr/>
      <dgm:t>
        <a:bodyPr/>
        <a:lstStyle/>
        <a:p>
          <a:endParaRPr lang="en-GB"/>
        </a:p>
      </dgm:t>
    </dgm:pt>
    <dgm:pt modelId="{6087937B-2C9F-47BE-A1CB-2F38B2B8993F}">
      <dgm:prSet phldrT="[Text]"/>
      <dgm:spPr/>
      <dgm:t>
        <a:bodyPr/>
        <a:lstStyle/>
        <a:p>
          <a:r>
            <a:rPr lang="en-GB" dirty="0"/>
            <a:t>Decision-maker is the </a:t>
          </a:r>
          <a:r>
            <a:rPr lang="en-GB" b="1" dirty="0"/>
            <a:t>coach</a:t>
          </a:r>
        </a:p>
      </dgm:t>
    </dgm:pt>
    <dgm:pt modelId="{A9366A1A-331E-43EE-9815-1E7660B6EF59}" type="parTrans" cxnId="{68BA30F8-D835-4C9F-95A0-B12225A178DF}">
      <dgm:prSet/>
      <dgm:spPr/>
      <dgm:t>
        <a:bodyPr/>
        <a:lstStyle/>
        <a:p>
          <a:endParaRPr lang="en-GB"/>
        </a:p>
      </dgm:t>
    </dgm:pt>
    <dgm:pt modelId="{20CB9A94-7FBB-4B5C-ACFE-831224910083}" type="sibTrans" cxnId="{68BA30F8-D835-4C9F-95A0-B12225A178DF}">
      <dgm:prSet/>
      <dgm:spPr/>
      <dgm:t>
        <a:bodyPr/>
        <a:lstStyle/>
        <a:p>
          <a:endParaRPr lang="en-GB"/>
        </a:p>
      </dgm:t>
    </dgm:pt>
    <dgm:pt modelId="{238048F7-3D2D-42BD-926F-AF3C9465E9F9}" type="pres">
      <dgm:prSet presAssocID="{1EBF3162-0269-418F-96D3-43BF346E414F}" presName="hierChild1" presStyleCnt="0">
        <dgm:presLayoutVars>
          <dgm:chPref val="1"/>
          <dgm:dir/>
          <dgm:animOne val="branch"/>
          <dgm:animLvl val="lvl"/>
          <dgm:resizeHandles/>
        </dgm:presLayoutVars>
      </dgm:prSet>
      <dgm:spPr/>
    </dgm:pt>
    <dgm:pt modelId="{359CCF7F-BD30-4B1C-949D-0C5D0C3940C8}" type="pres">
      <dgm:prSet presAssocID="{5F642BF9-C7B5-4CC1-9EA9-68C89A5A2D0D}" presName="hierRoot1" presStyleCnt="0"/>
      <dgm:spPr/>
    </dgm:pt>
    <dgm:pt modelId="{CD45FB74-4D4A-4020-AD19-9C816A777C74}" type="pres">
      <dgm:prSet presAssocID="{5F642BF9-C7B5-4CC1-9EA9-68C89A5A2D0D}" presName="composite" presStyleCnt="0"/>
      <dgm:spPr/>
    </dgm:pt>
    <dgm:pt modelId="{70CB3B44-FCAF-4B89-B5FA-5CDB378F9A74}" type="pres">
      <dgm:prSet presAssocID="{5F642BF9-C7B5-4CC1-9EA9-68C89A5A2D0D}" presName="background" presStyleLbl="node0" presStyleIdx="0" presStyleCnt="1"/>
      <dgm:spPr/>
    </dgm:pt>
    <dgm:pt modelId="{BC58D9CA-178E-417E-B643-A120713CF3DF}" type="pres">
      <dgm:prSet presAssocID="{5F642BF9-C7B5-4CC1-9EA9-68C89A5A2D0D}" presName="text" presStyleLbl="fgAcc0" presStyleIdx="0" presStyleCnt="1">
        <dgm:presLayoutVars>
          <dgm:chPref val="3"/>
        </dgm:presLayoutVars>
      </dgm:prSet>
      <dgm:spPr/>
    </dgm:pt>
    <dgm:pt modelId="{833B7C51-BC1B-405B-A657-3E5D8886FF1B}" type="pres">
      <dgm:prSet presAssocID="{5F642BF9-C7B5-4CC1-9EA9-68C89A5A2D0D}" presName="hierChild2" presStyleCnt="0"/>
      <dgm:spPr/>
    </dgm:pt>
    <dgm:pt modelId="{3A8F908D-252D-44DC-85F4-5A69D4D0F246}" type="pres">
      <dgm:prSet presAssocID="{592CA3DD-C708-4473-B32E-FE5B0D26C77C}" presName="Name10" presStyleLbl="parChTrans1D2" presStyleIdx="0" presStyleCnt="2"/>
      <dgm:spPr/>
    </dgm:pt>
    <dgm:pt modelId="{0F8DB78C-6895-476C-A63C-1B7DED624408}" type="pres">
      <dgm:prSet presAssocID="{EB4BCDC1-9D85-4213-A1CE-E588AB572AC1}" presName="hierRoot2" presStyleCnt="0"/>
      <dgm:spPr/>
    </dgm:pt>
    <dgm:pt modelId="{C6CE6D61-4642-4DE7-AC1B-4F700A419CF5}" type="pres">
      <dgm:prSet presAssocID="{EB4BCDC1-9D85-4213-A1CE-E588AB572AC1}" presName="composite2" presStyleCnt="0"/>
      <dgm:spPr/>
    </dgm:pt>
    <dgm:pt modelId="{C6B4236F-9266-4649-887C-8D08165FE640}" type="pres">
      <dgm:prSet presAssocID="{EB4BCDC1-9D85-4213-A1CE-E588AB572AC1}" presName="background2" presStyleLbl="node2" presStyleIdx="0" presStyleCnt="2"/>
      <dgm:spPr/>
    </dgm:pt>
    <dgm:pt modelId="{22C4EB29-8DBD-4992-BA3B-8BEDF7A6B977}" type="pres">
      <dgm:prSet presAssocID="{EB4BCDC1-9D85-4213-A1CE-E588AB572AC1}" presName="text2" presStyleLbl="fgAcc2" presStyleIdx="0" presStyleCnt="2" custLinFactNeighborX="-4382" custLinFactNeighborY="463">
        <dgm:presLayoutVars>
          <dgm:chPref val="3"/>
        </dgm:presLayoutVars>
      </dgm:prSet>
      <dgm:spPr/>
    </dgm:pt>
    <dgm:pt modelId="{27499A37-B8F6-4008-AFC0-B3870783DA0C}" type="pres">
      <dgm:prSet presAssocID="{EB4BCDC1-9D85-4213-A1CE-E588AB572AC1}" presName="hierChild3" presStyleCnt="0"/>
      <dgm:spPr/>
    </dgm:pt>
    <dgm:pt modelId="{53196638-497D-4F33-972D-2BCA4E24381D}" type="pres">
      <dgm:prSet presAssocID="{2A2EA2C3-B997-4E8F-A05C-E8560720C3B2}" presName="Name17" presStyleLbl="parChTrans1D3" presStyleIdx="0" presStyleCnt="4"/>
      <dgm:spPr/>
    </dgm:pt>
    <dgm:pt modelId="{BC091221-4F08-4F23-901B-3A85725E9D5E}" type="pres">
      <dgm:prSet presAssocID="{B40D0BCA-0F6C-49D2-9C3B-B19A48726316}" presName="hierRoot3" presStyleCnt="0"/>
      <dgm:spPr/>
    </dgm:pt>
    <dgm:pt modelId="{86BA541C-071B-42EB-A6A9-E5B80CC078D9}" type="pres">
      <dgm:prSet presAssocID="{B40D0BCA-0F6C-49D2-9C3B-B19A48726316}" presName="composite3" presStyleCnt="0"/>
      <dgm:spPr/>
    </dgm:pt>
    <dgm:pt modelId="{354B230C-DB7D-4E6C-8169-F00DB1BFD5CB}" type="pres">
      <dgm:prSet presAssocID="{B40D0BCA-0F6C-49D2-9C3B-B19A48726316}" presName="background3" presStyleLbl="node3" presStyleIdx="0" presStyleCnt="4"/>
      <dgm:spPr/>
    </dgm:pt>
    <dgm:pt modelId="{8E9118C2-0B0D-4B15-9531-BD4B0FCEF118}" type="pres">
      <dgm:prSet presAssocID="{B40D0BCA-0F6C-49D2-9C3B-B19A48726316}" presName="text3" presStyleLbl="fgAcc3" presStyleIdx="0" presStyleCnt="4">
        <dgm:presLayoutVars>
          <dgm:chPref val="3"/>
        </dgm:presLayoutVars>
      </dgm:prSet>
      <dgm:spPr/>
    </dgm:pt>
    <dgm:pt modelId="{0FE357AC-B07E-4425-A8B9-36653658575B}" type="pres">
      <dgm:prSet presAssocID="{B40D0BCA-0F6C-49D2-9C3B-B19A48726316}" presName="hierChild4" presStyleCnt="0"/>
      <dgm:spPr/>
    </dgm:pt>
    <dgm:pt modelId="{F9B9B7B6-E502-48E5-93C9-6E3C46173B87}" type="pres">
      <dgm:prSet presAssocID="{312C24FF-D40C-45DB-8E5E-1E65CD8CDFD2}" presName="Name17" presStyleLbl="parChTrans1D3" presStyleIdx="1" presStyleCnt="4"/>
      <dgm:spPr/>
    </dgm:pt>
    <dgm:pt modelId="{5B048FF6-CBF7-4A35-8843-B848786348BC}" type="pres">
      <dgm:prSet presAssocID="{6C3A147F-0B47-4B4D-80D9-ECC3908E71CF}" presName="hierRoot3" presStyleCnt="0"/>
      <dgm:spPr/>
    </dgm:pt>
    <dgm:pt modelId="{B896FCB1-4A73-4E02-A9F7-FDEC2940398A}" type="pres">
      <dgm:prSet presAssocID="{6C3A147F-0B47-4B4D-80D9-ECC3908E71CF}" presName="composite3" presStyleCnt="0"/>
      <dgm:spPr/>
    </dgm:pt>
    <dgm:pt modelId="{88CB3151-FCFB-49D7-B038-7559F1DCDD4C}" type="pres">
      <dgm:prSet presAssocID="{6C3A147F-0B47-4B4D-80D9-ECC3908E71CF}" presName="background3" presStyleLbl="node3" presStyleIdx="1" presStyleCnt="4"/>
      <dgm:spPr/>
    </dgm:pt>
    <dgm:pt modelId="{F960DBBB-1658-49E0-BC00-E043D1E98806}" type="pres">
      <dgm:prSet presAssocID="{6C3A147F-0B47-4B4D-80D9-ECC3908E71CF}" presName="text3" presStyleLbl="fgAcc3" presStyleIdx="1" presStyleCnt="4">
        <dgm:presLayoutVars>
          <dgm:chPref val="3"/>
        </dgm:presLayoutVars>
      </dgm:prSet>
      <dgm:spPr/>
    </dgm:pt>
    <dgm:pt modelId="{24669219-EE6E-4DF1-9601-10A723C5D8F0}" type="pres">
      <dgm:prSet presAssocID="{6C3A147F-0B47-4B4D-80D9-ECC3908E71CF}" presName="hierChild4" presStyleCnt="0"/>
      <dgm:spPr/>
    </dgm:pt>
    <dgm:pt modelId="{E5E7D36A-B548-4A30-8A2A-9C85C6F0598E}" type="pres">
      <dgm:prSet presAssocID="{C363C48C-C359-4291-A1E2-4C799BE1B97E}" presName="Name10" presStyleLbl="parChTrans1D2" presStyleIdx="1" presStyleCnt="2"/>
      <dgm:spPr/>
    </dgm:pt>
    <dgm:pt modelId="{229DC908-E949-4E91-B000-0CDB3443FEF6}" type="pres">
      <dgm:prSet presAssocID="{39669FA8-47CD-4BC8-A6B8-DE4A2C66B9BD}" presName="hierRoot2" presStyleCnt="0"/>
      <dgm:spPr/>
    </dgm:pt>
    <dgm:pt modelId="{6097C744-665C-49E0-BCB6-56F0962FA346}" type="pres">
      <dgm:prSet presAssocID="{39669FA8-47CD-4BC8-A6B8-DE4A2C66B9BD}" presName="composite2" presStyleCnt="0"/>
      <dgm:spPr/>
    </dgm:pt>
    <dgm:pt modelId="{55438B3F-283D-427F-950A-A5D25B1D97C1}" type="pres">
      <dgm:prSet presAssocID="{39669FA8-47CD-4BC8-A6B8-DE4A2C66B9BD}" presName="background2" presStyleLbl="node2" presStyleIdx="1" presStyleCnt="2"/>
      <dgm:spPr/>
    </dgm:pt>
    <dgm:pt modelId="{AD70990F-0F39-4AF8-857E-922D51D0B9A3}" type="pres">
      <dgm:prSet presAssocID="{39669FA8-47CD-4BC8-A6B8-DE4A2C66B9BD}" presName="text2" presStyleLbl="fgAcc2" presStyleIdx="1" presStyleCnt="2">
        <dgm:presLayoutVars>
          <dgm:chPref val="3"/>
        </dgm:presLayoutVars>
      </dgm:prSet>
      <dgm:spPr/>
    </dgm:pt>
    <dgm:pt modelId="{291BEC38-8D6F-455D-94CC-EC6C71999741}" type="pres">
      <dgm:prSet presAssocID="{39669FA8-47CD-4BC8-A6B8-DE4A2C66B9BD}" presName="hierChild3" presStyleCnt="0"/>
      <dgm:spPr/>
    </dgm:pt>
    <dgm:pt modelId="{87000B80-BF99-4E40-89BB-C1A141D22CB6}" type="pres">
      <dgm:prSet presAssocID="{C4CC6120-2DCE-4BCB-B6D4-05E713325447}" presName="Name17" presStyleLbl="parChTrans1D3" presStyleIdx="2" presStyleCnt="4"/>
      <dgm:spPr/>
    </dgm:pt>
    <dgm:pt modelId="{1AEF43DD-FCAF-4B19-9ACD-99AB1DF88FF2}" type="pres">
      <dgm:prSet presAssocID="{6F74C19D-5522-4F9D-A74A-9F4F01C6E284}" presName="hierRoot3" presStyleCnt="0"/>
      <dgm:spPr/>
    </dgm:pt>
    <dgm:pt modelId="{0B19DE8F-885E-480E-BAD6-98BF587A1E04}" type="pres">
      <dgm:prSet presAssocID="{6F74C19D-5522-4F9D-A74A-9F4F01C6E284}" presName="composite3" presStyleCnt="0"/>
      <dgm:spPr/>
    </dgm:pt>
    <dgm:pt modelId="{47944912-7ED2-4056-B71B-E2D1F0171A1A}" type="pres">
      <dgm:prSet presAssocID="{6F74C19D-5522-4F9D-A74A-9F4F01C6E284}" presName="background3" presStyleLbl="node3" presStyleIdx="2" presStyleCnt="4"/>
      <dgm:spPr/>
    </dgm:pt>
    <dgm:pt modelId="{32DE0906-E560-4675-8D31-5F0214A6D50E}" type="pres">
      <dgm:prSet presAssocID="{6F74C19D-5522-4F9D-A74A-9F4F01C6E284}" presName="text3" presStyleLbl="fgAcc3" presStyleIdx="2" presStyleCnt="4">
        <dgm:presLayoutVars>
          <dgm:chPref val="3"/>
        </dgm:presLayoutVars>
      </dgm:prSet>
      <dgm:spPr/>
    </dgm:pt>
    <dgm:pt modelId="{E14E5E87-66B7-45F6-9BE5-0014C8BBFD6F}" type="pres">
      <dgm:prSet presAssocID="{6F74C19D-5522-4F9D-A74A-9F4F01C6E284}" presName="hierChild4" presStyleCnt="0"/>
      <dgm:spPr/>
    </dgm:pt>
    <dgm:pt modelId="{531AB815-046C-4489-898D-B53167112F13}" type="pres">
      <dgm:prSet presAssocID="{A9366A1A-331E-43EE-9815-1E7660B6EF59}" presName="Name17" presStyleLbl="parChTrans1D3" presStyleIdx="3" presStyleCnt="4"/>
      <dgm:spPr/>
    </dgm:pt>
    <dgm:pt modelId="{5805418E-CEC9-4114-BE88-7C90061834C8}" type="pres">
      <dgm:prSet presAssocID="{6087937B-2C9F-47BE-A1CB-2F38B2B8993F}" presName="hierRoot3" presStyleCnt="0"/>
      <dgm:spPr/>
    </dgm:pt>
    <dgm:pt modelId="{2E3B69FD-09CA-4DB5-BA42-FDF41AA0CEE0}" type="pres">
      <dgm:prSet presAssocID="{6087937B-2C9F-47BE-A1CB-2F38B2B8993F}" presName="composite3" presStyleCnt="0"/>
      <dgm:spPr/>
    </dgm:pt>
    <dgm:pt modelId="{DB60A454-813B-4F58-8CF8-3063DF661F1C}" type="pres">
      <dgm:prSet presAssocID="{6087937B-2C9F-47BE-A1CB-2F38B2B8993F}" presName="background3" presStyleLbl="node3" presStyleIdx="3" presStyleCnt="4"/>
      <dgm:spPr/>
    </dgm:pt>
    <dgm:pt modelId="{DC9BB557-8065-4850-AE48-A8431EF5731B}" type="pres">
      <dgm:prSet presAssocID="{6087937B-2C9F-47BE-A1CB-2F38B2B8993F}" presName="text3" presStyleLbl="fgAcc3" presStyleIdx="3" presStyleCnt="4">
        <dgm:presLayoutVars>
          <dgm:chPref val="3"/>
        </dgm:presLayoutVars>
      </dgm:prSet>
      <dgm:spPr/>
    </dgm:pt>
    <dgm:pt modelId="{EDE89D05-5B9F-4596-99E0-3B1136F1EC37}" type="pres">
      <dgm:prSet presAssocID="{6087937B-2C9F-47BE-A1CB-2F38B2B8993F}" presName="hierChild4" presStyleCnt="0"/>
      <dgm:spPr/>
    </dgm:pt>
  </dgm:ptLst>
  <dgm:cxnLst>
    <dgm:cxn modelId="{D4B8E203-7BE7-4658-89B3-6BCC451B470D}" srcId="{5F642BF9-C7B5-4CC1-9EA9-68C89A5A2D0D}" destId="{39669FA8-47CD-4BC8-A6B8-DE4A2C66B9BD}" srcOrd="1" destOrd="0" parTransId="{C363C48C-C359-4291-A1E2-4C799BE1B97E}" sibTransId="{D85A3D86-51DE-4953-B95C-F8B4920125EF}"/>
    <dgm:cxn modelId="{EB550431-C7C9-4295-838A-CBC86BB4F470}" type="presOf" srcId="{6087937B-2C9F-47BE-A1CB-2F38B2B8993F}" destId="{DC9BB557-8065-4850-AE48-A8431EF5731B}" srcOrd="0" destOrd="0" presId="urn:microsoft.com/office/officeart/2005/8/layout/hierarchy1"/>
    <dgm:cxn modelId="{8F329632-BFAF-459F-AC7C-E5AFDEC9D748}" srcId="{5F642BF9-C7B5-4CC1-9EA9-68C89A5A2D0D}" destId="{EB4BCDC1-9D85-4213-A1CE-E588AB572AC1}" srcOrd="0" destOrd="0" parTransId="{592CA3DD-C708-4473-B32E-FE5B0D26C77C}" sibTransId="{B2282F6A-8BFC-4326-844F-F6C3EB0CC266}"/>
    <dgm:cxn modelId="{5D4F0D33-B13F-48B2-881E-DAE6190C1D8E}" type="presOf" srcId="{B40D0BCA-0F6C-49D2-9C3B-B19A48726316}" destId="{8E9118C2-0B0D-4B15-9531-BD4B0FCEF118}" srcOrd="0" destOrd="0" presId="urn:microsoft.com/office/officeart/2005/8/layout/hierarchy1"/>
    <dgm:cxn modelId="{7059B861-7024-4DAD-A5A5-C99CCA32A921}" type="presOf" srcId="{312C24FF-D40C-45DB-8E5E-1E65CD8CDFD2}" destId="{F9B9B7B6-E502-48E5-93C9-6E3C46173B87}" srcOrd="0" destOrd="0" presId="urn:microsoft.com/office/officeart/2005/8/layout/hierarchy1"/>
    <dgm:cxn modelId="{0C95E966-F3D6-4996-9472-866943D6488A}" type="presOf" srcId="{592CA3DD-C708-4473-B32E-FE5B0D26C77C}" destId="{3A8F908D-252D-44DC-85F4-5A69D4D0F246}" srcOrd="0" destOrd="0" presId="urn:microsoft.com/office/officeart/2005/8/layout/hierarchy1"/>
    <dgm:cxn modelId="{EBC4B368-609C-4104-81EC-33E6D211289E}" srcId="{1EBF3162-0269-418F-96D3-43BF346E414F}" destId="{5F642BF9-C7B5-4CC1-9EA9-68C89A5A2D0D}" srcOrd="0" destOrd="0" parTransId="{325C4F4B-0CBC-4B57-B317-BAC0DD2D7713}" sibTransId="{08BBB0CC-96A8-4C0E-B833-F7D636CC13E7}"/>
    <dgm:cxn modelId="{C19B8C4A-D5C7-4719-B0B9-EE916AD37FB1}" type="presOf" srcId="{39669FA8-47CD-4BC8-A6B8-DE4A2C66B9BD}" destId="{AD70990F-0F39-4AF8-857E-922D51D0B9A3}" srcOrd="0" destOrd="0" presId="urn:microsoft.com/office/officeart/2005/8/layout/hierarchy1"/>
    <dgm:cxn modelId="{71CA9B4E-0056-4C95-9891-CBED0B03067D}" type="presOf" srcId="{1EBF3162-0269-418F-96D3-43BF346E414F}" destId="{238048F7-3D2D-42BD-926F-AF3C9465E9F9}" srcOrd="0" destOrd="0" presId="urn:microsoft.com/office/officeart/2005/8/layout/hierarchy1"/>
    <dgm:cxn modelId="{70A2FE90-B2E2-493D-91FB-4DD0D7793E9A}" type="presOf" srcId="{5F642BF9-C7B5-4CC1-9EA9-68C89A5A2D0D}" destId="{BC58D9CA-178E-417E-B643-A120713CF3DF}" srcOrd="0" destOrd="0" presId="urn:microsoft.com/office/officeart/2005/8/layout/hierarchy1"/>
    <dgm:cxn modelId="{F361DE97-4B49-4C3A-A2A6-348A4365BE2C}" type="presOf" srcId="{6C3A147F-0B47-4B4D-80D9-ECC3908E71CF}" destId="{F960DBBB-1658-49E0-BC00-E043D1E98806}" srcOrd="0" destOrd="0" presId="urn:microsoft.com/office/officeart/2005/8/layout/hierarchy1"/>
    <dgm:cxn modelId="{789DD59B-CCEA-4E8E-ACE7-D1672D0F6298}" type="presOf" srcId="{A9366A1A-331E-43EE-9815-1E7660B6EF59}" destId="{531AB815-046C-4489-898D-B53167112F13}" srcOrd="0" destOrd="0" presId="urn:microsoft.com/office/officeart/2005/8/layout/hierarchy1"/>
    <dgm:cxn modelId="{C7ADC1B4-B896-44C9-912C-860CE72928F5}" type="presOf" srcId="{EB4BCDC1-9D85-4213-A1CE-E588AB572AC1}" destId="{22C4EB29-8DBD-4992-BA3B-8BEDF7A6B977}" srcOrd="0" destOrd="0" presId="urn:microsoft.com/office/officeart/2005/8/layout/hierarchy1"/>
    <dgm:cxn modelId="{D5AC2DBA-2886-4DB3-951A-11BDA2BFE14F}" type="presOf" srcId="{C4CC6120-2DCE-4BCB-B6D4-05E713325447}" destId="{87000B80-BF99-4E40-89BB-C1A141D22CB6}" srcOrd="0" destOrd="0" presId="urn:microsoft.com/office/officeart/2005/8/layout/hierarchy1"/>
    <dgm:cxn modelId="{C1AD3DD6-02D0-4B00-B6F1-E962FCEBD1C6}" srcId="{EB4BCDC1-9D85-4213-A1CE-E588AB572AC1}" destId="{6C3A147F-0B47-4B4D-80D9-ECC3908E71CF}" srcOrd="1" destOrd="0" parTransId="{312C24FF-D40C-45DB-8E5E-1E65CD8CDFD2}" sibTransId="{E7D6A89D-DFDA-4B9D-B4DE-9722AF212362}"/>
    <dgm:cxn modelId="{DD8B8EDF-903E-4749-A356-545415237682}" srcId="{39669FA8-47CD-4BC8-A6B8-DE4A2C66B9BD}" destId="{6F74C19D-5522-4F9D-A74A-9F4F01C6E284}" srcOrd="0" destOrd="0" parTransId="{C4CC6120-2DCE-4BCB-B6D4-05E713325447}" sibTransId="{BC2383D2-4911-45FA-BED4-3E904977DD0F}"/>
    <dgm:cxn modelId="{F9715FE2-AC15-4858-8FF8-2A283852850A}" type="presOf" srcId="{2A2EA2C3-B997-4E8F-A05C-E8560720C3B2}" destId="{53196638-497D-4F33-972D-2BCA4E24381D}" srcOrd="0" destOrd="0" presId="urn:microsoft.com/office/officeart/2005/8/layout/hierarchy1"/>
    <dgm:cxn modelId="{51A8A3E5-9505-46B2-AC71-17799A4BD28C}" type="presOf" srcId="{6F74C19D-5522-4F9D-A74A-9F4F01C6E284}" destId="{32DE0906-E560-4675-8D31-5F0214A6D50E}" srcOrd="0" destOrd="0" presId="urn:microsoft.com/office/officeart/2005/8/layout/hierarchy1"/>
    <dgm:cxn modelId="{D75AE5ED-6A33-4A99-A023-AF4C4E8271CF}" type="presOf" srcId="{C363C48C-C359-4291-A1E2-4C799BE1B97E}" destId="{E5E7D36A-B548-4A30-8A2A-9C85C6F0598E}" srcOrd="0" destOrd="0" presId="urn:microsoft.com/office/officeart/2005/8/layout/hierarchy1"/>
    <dgm:cxn modelId="{85702EF3-A6B8-47EC-BFE4-FAE68775B67A}" srcId="{EB4BCDC1-9D85-4213-A1CE-E588AB572AC1}" destId="{B40D0BCA-0F6C-49D2-9C3B-B19A48726316}" srcOrd="0" destOrd="0" parTransId="{2A2EA2C3-B997-4E8F-A05C-E8560720C3B2}" sibTransId="{5036F9DA-0119-49FD-A6A8-8A07EAED9595}"/>
    <dgm:cxn modelId="{68BA30F8-D835-4C9F-95A0-B12225A178DF}" srcId="{39669FA8-47CD-4BC8-A6B8-DE4A2C66B9BD}" destId="{6087937B-2C9F-47BE-A1CB-2F38B2B8993F}" srcOrd="1" destOrd="0" parTransId="{A9366A1A-331E-43EE-9815-1E7660B6EF59}" sibTransId="{20CB9A94-7FBB-4B5C-ACFE-831224910083}"/>
    <dgm:cxn modelId="{9B7ADC3D-AE56-447B-BF94-259D53CB993D}" type="presParOf" srcId="{238048F7-3D2D-42BD-926F-AF3C9465E9F9}" destId="{359CCF7F-BD30-4B1C-949D-0C5D0C3940C8}" srcOrd="0" destOrd="0" presId="urn:microsoft.com/office/officeart/2005/8/layout/hierarchy1"/>
    <dgm:cxn modelId="{8634283D-4C66-458D-BD5B-C6003F5F3127}" type="presParOf" srcId="{359CCF7F-BD30-4B1C-949D-0C5D0C3940C8}" destId="{CD45FB74-4D4A-4020-AD19-9C816A777C74}" srcOrd="0" destOrd="0" presId="urn:microsoft.com/office/officeart/2005/8/layout/hierarchy1"/>
    <dgm:cxn modelId="{CAF746D3-2DD0-4335-8938-16CE57BD7F0C}" type="presParOf" srcId="{CD45FB74-4D4A-4020-AD19-9C816A777C74}" destId="{70CB3B44-FCAF-4B89-B5FA-5CDB378F9A74}" srcOrd="0" destOrd="0" presId="urn:microsoft.com/office/officeart/2005/8/layout/hierarchy1"/>
    <dgm:cxn modelId="{02652A53-CD02-49C9-9E5A-8E15D5D43A22}" type="presParOf" srcId="{CD45FB74-4D4A-4020-AD19-9C816A777C74}" destId="{BC58D9CA-178E-417E-B643-A120713CF3DF}" srcOrd="1" destOrd="0" presId="urn:microsoft.com/office/officeart/2005/8/layout/hierarchy1"/>
    <dgm:cxn modelId="{C8786870-C961-425C-A7DC-9669B5493142}" type="presParOf" srcId="{359CCF7F-BD30-4B1C-949D-0C5D0C3940C8}" destId="{833B7C51-BC1B-405B-A657-3E5D8886FF1B}" srcOrd="1" destOrd="0" presId="urn:microsoft.com/office/officeart/2005/8/layout/hierarchy1"/>
    <dgm:cxn modelId="{74B600EE-8A3A-4C33-9CDB-1AC44A0295FC}" type="presParOf" srcId="{833B7C51-BC1B-405B-A657-3E5D8886FF1B}" destId="{3A8F908D-252D-44DC-85F4-5A69D4D0F246}" srcOrd="0" destOrd="0" presId="urn:microsoft.com/office/officeart/2005/8/layout/hierarchy1"/>
    <dgm:cxn modelId="{C1DEDC09-9420-45A1-ABEC-FD3EF4F21BE1}" type="presParOf" srcId="{833B7C51-BC1B-405B-A657-3E5D8886FF1B}" destId="{0F8DB78C-6895-476C-A63C-1B7DED624408}" srcOrd="1" destOrd="0" presId="urn:microsoft.com/office/officeart/2005/8/layout/hierarchy1"/>
    <dgm:cxn modelId="{C53F3B90-D511-4826-A9B9-BAE9680EEA5A}" type="presParOf" srcId="{0F8DB78C-6895-476C-A63C-1B7DED624408}" destId="{C6CE6D61-4642-4DE7-AC1B-4F700A419CF5}" srcOrd="0" destOrd="0" presId="urn:microsoft.com/office/officeart/2005/8/layout/hierarchy1"/>
    <dgm:cxn modelId="{1BF3A8F4-87C6-4D43-A844-7EE3C0BF8049}" type="presParOf" srcId="{C6CE6D61-4642-4DE7-AC1B-4F700A419CF5}" destId="{C6B4236F-9266-4649-887C-8D08165FE640}" srcOrd="0" destOrd="0" presId="urn:microsoft.com/office/officeart/2005/8/layout/hierarchy1"/>
    <dgm:cxn modelId="{60194EE8-99EB-4248-A9E0-4EC2AE28E6AA}" type="presParOf" srcId="{C6CE6D61-4642-4DE7-AC1B-4F700A419CF5}" destId="{22C4EB29-8DBD-4992-BA3B-8BEDF7A6B977}" srcOrd="1" destOrd="0" presId="urn:microsoft.com/office/officeart/2005/8/layout/hierarchy1"/>
    <dgm:cxn modelId="{2768AE53-8E81-455F-88DC-3EBBB22F1E30}" type="presParOf" srcId="{0F8DB78C-6895-476C-A63C-1B7DED624408}" destId="{27499A37-B8F6-4008-AFC0-B3870783DA0C}" srcOrd="1" destOrd="0" presId="urn:microsoft.com/office/officeart/2005/8/layout/hierarchy1"/>
    <dgm:cxn modelId="{C056D8C3-6215-41D1-9A89-4C69E678C4D5}" type="presParOf" srcId="{27499A37-B8F6-4008-AFC0-B3870783DA0C}" destId="{53196638-497D-4F33-972D-2BCA4E24381D}" srcOrd="0" destOrd="0" presId="urn:microsoft.com/office/officeart/2005/8/layout/hierarchy1"/>
    <dgm:cxn modelId="{E0F1571E-3241-4A41-93ED-A12C1461F878}" type="presParOf" srcId="{27499A37-B8F6-4008-AFC0-B3870783DA0C}" destId="{BC091221-4F08-4F23-901B-3A85725E9D5E}" srcOrd="1" destOrd="0" presId="urn:microsoft.com/office/officeart/2005/8/layout/hierarchy1"/>
    <dgm:cxn modelId="{59379BEF-EC8C-4DB8-9F17-93544D762C4E}" type="presParOf" srcId="{BC091221-4F08-4F23-901B-3A85725E9D5E}" destId="{86BA541C-071B-42EB-A6A9-E5B80CC078D9}" srcOrd="0" destOrd="0" presId="urn:microsoft.com/office/officeart/2005/8/layout/hierarchy1"/>
    <dgm:cxn modelId="{A67F7B9B-0834-4C58-BC56-9E5AF871B177}" type="presParOf" srcId="{86BA541C-071B-42EB-A6A9-E5B80CC078D9}" destId="{354B230C-DB7D-4E6C-8169-F00DB1BFD5CB}" srcOrd="0" destOrd="0" presId="urn:microsoft.com/office/officeart/2005/8/layout/hierarchy1"/>
    <dgm:cxn modelId="{426A0A09-0F79-44BF-9ED7-FA16A57487AF}" type="presParOf" srcId="{86BA541C-071B-42EB-A6A9-E5B80CC078D9}" destId="{8E9118C2-0B0D-4B15-9531-BD4B0FCEF118}" srcOrd="1" destOrd="0" presId="urn:microsoft.com/office/officeart/2005/8/layout/hierarchy1"/>
    <dgm:cxn modelId="{001F4662-6B7A-4B64-8BFC-6B3C5E9787B9}" type="presParOf" srcId="{BC091221-4F08-4F23-901B-3A85725E9D5E}" destId="{0FE357AC-B07E-4425-A8B9-36653658575B}" srcOrd="1" destOrd="0" presId="urn:microsoft.com/office/officeart/2005/8/layout/hierarchy1"/>
    <dgm:cxn modelId="{558DC2B8-BBD0-44AA-AFD4-17B982734EA4}" type="presParOf" srcId="{27499A37-B8F6-4008-AFC0-B3870783DA0C}" destId="{F9B9B7B6-E502-48E5-93C9-6E3C46173B87}" srcOrd="2" destOrd="0" presId="urn:microsoft.com/office/officeart/2005/8/layout/hierarchy1"/>
    <dgm:cxn modelId="{C347D603-3EC3-46AD-AED2-ED621D051BD9}" type="presParOf" srcId="{27499A37-B8F6-4008-AFC0-B3870783DA0C}" destId="{5B048FF6-CBF7-4A35-8843-B848786348BC}" srcOrd="3" destOrd="0" presId="urn:microsoft.com/office/officeart/2005/8/layout/hierarchy1"/>
    <dgm:cxn modelId="{CF378F16-014C-4409-B717-4BE1A0241813}" type="presParOf" srcId="{5B048FF6-CBF7-4A35-8843-B848786348BC}" destId="{B896FCB1-4A73-4E02-A9F7-FDEC2940398A}" srcOrd="0" destOrd="0" presId="urn:microsoft.com/office/officeart/2005/8/layout/hierarchy1"/>
    <dgm:cxn modelId="{EC20F261-6EB6-436E-B9CD-60ECFB801DDE}" type="presParOf" srcId="{B896FCB1-4A73-4E02-A9F7-FDEC2940398A}" destId="{88CB3151-FCFB-49D7-B038-7559F1DCDD4C}" srcOrd="0" destOrd="0" presId="urn:microsoft.com/office/officeart/2005/8/layout/hierarchy1"/>
    <dgm:cxn modelId="{1F6BDD38-DDA5-42D3-80DB-CD2DE4C0D123}" type="presParOf" srcId="{B896FCB1-4A73-4E02-A9F7-FDEC2940398A}" destId="{F960DBBB-1658-49E0-BC00-E043D1E98806}" srcOrd="1" destOrd="0" presId="urn:microsoft.com/office/officeart/2005/8/layout/hierarchy1"/>
    <dgm:cxn modelId="{F084FCB3-A27F-4929-8E0A-03B1D0C056AE}" type="presParOf" srcId="{5B048FF6-CBF7-4A35-8843-B848786348BC}" destId="{24669219-EE6E-4DF1-9601-10A723C5D8F0}" srcOrd="1" destOrd="0" presId="urn:microsoft.com/office/officeart/2005/8/layout/hierarchy1"/>
    <dgm:cxn modelId="{9CAC46DB-F108-4C6C-9C3F-EBA5C73A9E67}" type="presParOf" srcId="{833B7C51-BC1B-405B-A657-3E5D8886FF1B}" destId="{E5E7D36A-B548-4A30-8A2A-9C85C6F0598E}" srcOrd="2" destOrd="0" presId="urn:microsoft.com/office/officeart/2005/8/layout/hierarchy1"/>
    <dgm:cxn modelId="{D4973029-29AA-417F-8A60-BB37FE2E1C8F}" type="presParOf" srcId="{833B7C51-BC1B-405B-A657-3E5D8886FF1B}" destId="{229DC908-E949-4E91-B000-0CDB3443FEF6}" srcOrd="3" destOrd="0" presId="urn:microsoft.com/office/officeart/2005/8/layout/hierarchy1"/>
    <dgm:cxn modelId="{36E93D69-66A6-4931-9F41-BB174FACD775}" type="presParOf" srcId="{229DC908-E949-4E91-B000-0CDB3443FEF6}" destId="{6097C744-665C-49E0-BCB6-56F0962FA346}" srcOrd="0" destOrd="0" presId="urn:microsoft.com/office/officeart/2005/8/layout/hierarchy1"/>
    <dgm:cxn modelId="{655925D2-1974-4F15-823B-FE472CAB5C4F}" type="presParOf" srcId="{6097C744-665C-49E0-BCB6-56F0962FA346}" destId="{55438B3F-283D-427F-950A-A5D25B1D97C1}" srcOrd="0" destOrd="0" presId="urn:microsoft.com/office/officeart/2005/8/layout/hierarchy1"/>
    <dgm:cxn modelId="{4321D014-00F2-4261-B6DF-CE79B879D657}" type="presParOf" srcId="{6097C744-665C-49E0-BCB6-56F0962FA346}" destId="{AD70990F-0F39-4AF8-857E-922D51D0B9A3}" srcOrd="1" destOrd="0" presId="urn:microsoft.com/office/officeart/2005/8/layout/hierarchy1"/>
    <dgm:cxn modelId="{530395D0-B6B8-4A29-856E-487B6D945D5A}" type="presParOf" srcId="{229DC908-E949-4E91-B000-0CDB3443FEF6}" destId="{291BEC38-8D6F-455D-94CC-EC6C71999741}" srcOrd="1" destOrd="0" presId="urn:microsoft.com/office/officeart/2005/8/layout/hierarchy1"/>
    <dgm:cxn modelId="{301A33AA-58DB-406F-B034-675A0DC1BEC5}" type="presParOf" srcId="{291BEC38-8D6F-455D-94CC-EC6C71999741}" destId="{87000B80-BF99-4E40-89BB-C1A141D22CB6}" srcOrd="0" destOrd="0" presId="urn:microsoft.com/office/officeart/2005/8/layout/hierarchy1"/>
    <dgm:cxn modelId="{C10DA851-12F4-42D5-A456-59855A2500A9}" type="presParOf" srcId="{291BEC38-8D6F-455D-94CC-EC6C71999741}" destId="{1AEF43DD-FCAF-4B19-9ACD-99AB1DF88FF2}" srcOrd="1" destOrd="0" presId="urn:microsoft.com/office/officeart/2005/8/layout/hierarchy1"/>
    <dgm:cxn modelId="{40064E6D-8661-42E5-A196-8B03DE570FBB}" type="presParOf" srcId="{1AEF43DD-FCAF-4B19-9ACD-99AB1DF88FF2}" destId="{0B19DE8F-885E-480E-BAD6-98BF587A1E04}" srcOrd="0" destOrd="0" presId="urn:microsoft.com/office/officeart/2005/8/layout/hierarchy1"/>
    <dgm:cxn modelId="{7C49807B-4180-4863-9795-EB576D568B8F}" type="presParOf" srcId="{0B19DE8F-885E-480E-BAD6-98BF587A1E04}" destId="{47944912-7ED2-4056-B71B-E2D1F0171A1A}" srcOrd="0" destOrd="0" presId="urn:microsoft.com/office/officeart/2005/8/layout/hierarchy1"/>
    <dgm:cxn modelId="{8DC4118D-D768-44FC-85B7-A470047A79E2}" type="presParOf" srcId="{0B19DE8F-885E-480E-BAD6-98BF587A1E04}" destId="{32DE0906-E560-4675-8D31-5F0214A6D50E}" srcOrd="1" destOrd="0" presId="urn:microsoft.com/office/officeart/2005/8/layout/hierarchy1"/>
    <dgm:cxn modelId="{1611C292-1D11-45AE-865E-12CE80D9095B}" type="presParOf" srcId="{1AEF43DD-FCAF-4B19-9ACD-99AB1DF88FF2}" destId="{E14E5E87-66B7-45F6-9BE5-0014C8BBFD6F}" srcOrd="1" destOrd="0" presId="urn:microsoft.com/office/officeart/2005/8/layout/hierarchy1"/>
    <dgm:cxn modelId="{9FF5F172-E989-4B39-B101-A27CC8672C15}" type="presParOf" srcId="{291BEC38-8D6F-455D-94CC-EC6C71999741}" destId="{531AB815-046C-4489-898D-B53167112F13}" srcOrd="2" destOrd="0" presId="urn:microsoft.com/office/officeart/2005/8/layout/hierarchy1"/>
    <dgm:cxn modelId="{0E620B8D-E2EF-438C-B8FF-285F7962A67F}" type="presParOf" srcId="{291BEC38-8D6F-455D-94CC-EC6C71999741}" destId="{5805418E-CEC9-4114-BE88-7C90061834C8}" srcOrd="3" destOrd="0" presId="urn:microsoft.com/office/officeart/2005/8/layout/hierarchy1"/>
    <dgm:cxn modelId="{00A57905-7807-4C76-AB5B-00860BEE50E0}" type="presParOf" srcId="{5805418E-CEC9-4114-BE88-7C90061834C8}" destId="{2E3B69FD-09CA-4DB5-BA42-FDF41AA0CEE0}" srcOrd="0" destOrd="0" presId="urn:microsoft.com/office/officeart/2005/8/layout/hierarchy1"/>
    <dgm:cxn modelId="{F2617C01-8161-4114-AA64-B524F3024CBE}" type="presParOf" srcId="{2E3B69FD-09CA-4DB5-BA42-FDF41AA0CEE0}" destId="{DB60A454-813B-4F58-8CF8-3063DF661F1C}" srcOrd="0" destOrd="0" presId="urn:microsoft.com/office/officeart/2005/8/layout/hierarchy1"/>
    <dgm:cxn modelId="{2B1DAE21-A039-4528-92EF-3EAD5698A161}" type="presParOf" srcId="{2E3B69FD-09CA-4DB5-BA42-FDF41AA0CEE0}" destId="{DC9BB557-8065-4850-AE48-A8431EF5731B}" srcOrd="1" destOrd="0" presId="urn:microsoft.com/office/officeart/2005/8/layout/hierarchy1"/>
    <dgm:cxn modelId="{C6BB15B5-27AD-4733-8CC0-367388396A39}" type="presParOf" srcId="{5805418E-CEC9-4114-BE88-7C90061834C8}" destId="{EDE89D05-5B9F-4596-99E0-3B1136F1EC3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BF3162-0269-418F-96D3-43BF346E414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5F642BF9-C7B5-4CC1-9EA9-68C89A5A2D0D}">
      <dgm:prSet phldrT="[Text]" custT="1"/>
      <dgm:spPr/>
      <dgm:t>
        <a:bodyPr/>
        <a:lstStyle/>
        <a:p>
          <a:r>
            <a:rPr lang="en-GB" sz="2400" dirty="0"/>
            <a:t>Instructional (dialogical) Coaching</a:t>
          </a:r>
          <a:endParaRPr lang="en-GB" sz="1400" dirty="0"/>
        </a:p>
      </dgm:t>
    </dgm:pt>
    <dgm:pt modelId="{325C4F4B-0CBC-4B57-B317-BAC0DD2D7713}" type="parTrans" cxnId="{EBC4B368-609C-4104-81EC-33E6D211289E}">
      <dgm:prSet/>
      <dgm:spPr/>
      <dgm:t>
        <a:bodyPr/>
        <a:lstStyle/>
        <a:p>
          <a:endParaRPr lang="en-GB"/>
        </a:p>
      </dgm:t>
    </dgm:pt>
    <dgm:pt modelId="{08BBB0CC-96A8-4C0E-B833-F7D636CC13E7}" type="sibTrans" cxnId="{EBC4B368-609C-4104-81EC-33E6D211289E}">
      <dgm:prSet/>
      <dgm:spPr/>
      <dgm:t>
        <a:bodyPr/>
        <a:lstStyle/>
        <a:p>
          <a:endParaRPr lang="en-GB"/>
        </a:p>
      </dgm:t>
    </dgm:pt>
    <dgm:pt modelId="{EB4BCDC1-9D85-4213-A1CE-E588AB572AC1}">
      <dgm:prSet phldrT="[Text]" custT="1"/>
      <dgm:spPr/>
      <dgm:t>
        <a:bodyPr/>
        <a:lstStyle/>
        <a:p>
          <a:r>
            <a:rPr lang="en-GB" sz="1800" dirty="0"/>
            <a:t>Assumption that often teachers do know what they want to work on</a:t>
          </a:r>
        </a:p>
      </dgm:t>
    </dgm:pt>
    <dgm:pt modelId="{592CA3DD-C708-4473-B32E-FE5B0D26C77C}" type="parTrans" cxnId="{8F329632-BFAF-459F-AC7C-E5AFDEC9D748}">
      <dgm:prSet/>
      <dgm:spPr/>
      <dgm:t>
        <a:bodyPr/>
        <a:lstStyle/>
        <a:p>
          <a:endParaRPr lang="en-GB"/>
        </a:p>
      </dgm:t>
    </dgm:pt>
    <dgm:pt modelId="{B2282F6A-8BFC-4326-844F-F6C3EB0CC266}" type="sibTrans" cxnId="{8F329632-BFAF-459F-AC7C-E5AFDEC9D748}">
      <dgm:prSet/>
      <dgm:spPr/>
      <dgm:t>
        <a:bodyPr/>
        <a:lstStyle/>
        <a:p>
          <a:endParaRPr lang="en-GB"/>
        </a:p>
      </dgm:t>
    </dgm:pt>
    <dgm:pt modelId="{B40D0BCA-0F6C-49D2-9C3B-B19A48726316}">
      <dgm:prSet phldrT="[Text]"/>
      <dgm:spPr/>
      <dgm:t>
        <a:bodyPr/>
        <a:lstStyle/>
        <a:p>
          <a:r>
            <a:rPr lang="en-GB" dirty="0"/>
            <a:t>Helpful to work with an expert in instructional practices to help learn new things to meet their goal</a:t>
          </a:r>
        </a:p>
      </dgm:t>
    </dgm:pt>
    <dgm:pt modelId="{2A2EA2C3-B997-4E8F-A05C-E8560720C3B2}" type="parTrans" cxnId="{85702EF3-A6B8-47EC-BFE4-FAE68775B67A}">
      <dgm:prSet/>
      <dgm:spPr/>
      <dgm:t>
        <a:bodyPr/>
        <a:lstStyle/>
        <a:p>
          <a:endParaRPr lang="en-GB"/>
        </a:p>
      </dgm:t>
    </dgm:pt>
    <dgm:pt modelId="{5036F9DA-0119-49FD-A6A8-8A07EAED9595}" type="sibTrans" cxnId="{85702EF3-A6B8-47EC-BFE4-FAE68775B67A}">
      <dgm:prSet/>
      <dgm:spPr/>
      <dgm:t>
        <a:bodyPr/>
        <a:lstStyle/>
        <a:p>
          <a:endParaRPr lang="en-GB"/>
        </a:p>
      </dgm:t>
    </dgm:pt>
    <dgm:pt modelId="{39669FA8-47CD-4BC8-A6B8-DE4A2C66B9BD}">
      <dgm:prSet phldrT="[Text]" custT="1"/>
      <dgm:spPr/>
      <dgm:t>
        <a:bodyPr/>
        <a:lstStyle/>
        <a:p>
          <a:r>
            <a:rPr lang="en-GB" sz="2000" dirty="0"/>
            <a:t>Teachers &amp; coaches work together as partners </a:t>
          </a:r>
        </a:p>
      </dgm:t>
    </dgm:pt>
    <dgm:pt modelId="{C363C48C-C359-4291-A1E2-4C799BE1B97E}" type="parTrans" cxnId="{D4B8E203-7BE7-4658-89B3-6BCC451B470D}">
      <dgm:prSet/>
      <dgm:spPr/>
      <dgm:t>
        <a:bodyPr/>
        <a:lstStyle/>
        <a:p>
          <a:endParaRPr lang="en-GB"/>
        </a:p>
      </dgm:t>
    </dgm:pt>
    <dgm:pt modelId="{D85A3D86-51DE-4953-B95C-F8B4920125EF}" type="sibTrans" cxnId="{D4B8E203-7BE7-4658-89B3-6BCC451B470D}">
      <dgm:prSet/>
      <dgm:spPr/>
      <dgm:t>
        <a:bodyPr/>
        <a:lstStyle/>
        <a:p>
          <a:endParaRPr lang="en-GB"/>
        </a:p>
      </dgm:t>
    </dgm:pt>
    <dgm:pt modelId="{6F74C19D-5522-4F9D-A74A-9F4F01C6E284}">
      <dgm:prSet phldrT="[Text]"/>
      <dgm:spPr/>
      <dgm:t>
        <a:bodyPr/>
        <a:lstStyle/>
        <a:p>
          <a:r>
            <a:rPr lang="en-GB" b="1" dirty="0"/>
            <a:t>Teacher</a:t>
          </a:r>
          <a:r>
            <a:rPr lang="en-GB" dirty="0"/>
            <a:t> remains the decision-maker</a:t>
          </a:r>
          <a:endParaRPr lang="en-GB" b="1" dirty="0"/>
        </a:p>
      </dgm:t>
    </dgm:pt>
    <dgm:pt modelId="{C4CC6120-2DCE-4BCB-B6D4-05E713325447}" type="parTrans" cxnId="{DD8B8EDF-903E-4749-A356-545415237682}">
      <dgm:prSet/>
      <dgm:spPr/>
      <dgm:t>
        <a:bodyPr/>
        <a:lstStyle/>
        <a:p>
          <a:endParaRPr lang="en-GB"/>
        </a:p>
      </dgm:t>
    </dgm:pt>
    <dgm:pt modelId="{BC2383D2-4911-45FA-BED4-3E904977DD0F}" type="sibTrans" cxnId="{DD8B8EDF-903E-4749-A356-545415237682}">
      <dgm:prSet/>
      <dgm:spPr/>
      <dgm:t>
        <a:bodyPr/>
        <a:lstStyle/>
        <a:p>
          <a:endParaRPr lang="en-GB"/>
        </a:p>
      </dgm:t>
    </dgm:pt>
    <dgm:pt modelId="{526C6CCF-88E5-481E-9983-735CFDA0794C}">
      <dgm:prSet phldrT="[Text]"/>
      <dgm:spPr/>
      <dgm:t>
        <a:bodyPr/>
        <a:lstStyle/>
        <a:p>
          <a:r>
            <a:rPr lang="en-GB" i="0" dirty="0"/>
            <a:t>The coach isn’t the “expert” but </a:t>
          </a:r>
          <a:r>
            <a:rPr lang="en-GB" i="1" dirty="0"/>
            <a:t>has expertise to share</a:t>
          </a:r>
          <a:r>
            <a:rPr lang="en-GB" i="0" dirty="0"/>
            <a:t>.</a:t>
          </a:r>
        </a:p>
      </dgm:t>
    </dgm:pt>
    <dgm:pt modelId="{4A6C54CF-F287-4884-A625-2730531CC874}" type="parTrans" cxnId="{E22C75D5-08F8-4E79-B21F-35969D85F7DC}">
      <dgm:prSet/>
      <dgm:spPr/>
      <dgm:t>
        <a:bodyPr/>
        <a:lstStyle/>
        <a:p>
          <a:endParaRPr lang="en-GB"/>
        </a:p>
      </dgm:t>
    </dgm:pt>
    <dgm:pt modelId="{7D5C6AA8-E828-48D7-BADE-B1D6AEC28E8D}" type="sibTrans" cxnId="{E22C75D5-08F8-4E79-B21F-35969D85F7DC}">
      <dgm:prSet/>
      <dgm:spPr/>
      <dgm:t>
        <a:bodyPr/>
        <a:lstStyle/>
        <a:p>
          <a:endParaRPr lang="en-GB"/>
        </a:p>
      </dgm:t>
    </dgm:pt>
    <dgm:pt modelId="{238048F7-3D2D-42BD-926F-AF3C9465E9F9}" type="pres">
      <dgm:prSet presAssocID="{1EBF3162-0269-418F-96D3-43BF346E414F}" presName="hierChild1" presStyleCnt="0">
        <dgm:presLayoutVars>
          <dgm:chPref val="1"/>
          <dgm:dir/>
          <dgm:animOne val="branch"/>
          <dgm:animLvl val="lvl"/>
          <dgm:resizeHandles/>
        </dgm:presLayoutVars>
      </dgm:prSet>
      <dgm:spPr/>
    </dgm:pt>
    <dgm:pt modelId="{359CCF7F-BD30-4B1C-949D-0C5D0C3940C8}" type="pres">
      <dgm:prSet presAssocID="{5F642BF9-C7B5-4CC1-9EA9-68C89A5A2D0D}" presName="hierRoot1" presStyleCnt="0"/>
      <dgm:spPr/>
    </dgm:pt>
    <dgm:pt modelId="{CD45FB74-4D4A-4020-AD19-9C816A777C74}" type="pres">
      <dgm:prSet presAssocID="{5F642BF9-C7B5-4CC1-9EA9-68C89A5A2D0D}" presName="composite" presStyleCnt="0"/>
      <dgm:spPr/>
    </dgm:pt>
    <dgm:pt modelId="{70CB3B44-FCAF-4B89-B5FA-5CDB378F9A74}" type="pres">
      <dgm:prSet presAssocID="{5F642BF9-C7B5-4CC1-9EA9-68C89A5A2D0D}" presName="background" presStyleLbl="node0" presStyleIdx="0" presStyleCnt="1"/>
      <dgm:spPr/>
    </dgm:pt>
    <dgm:pt modelId="{BC58D9CA-178E-417E-B643-A120713CF3DF}" type="pres">
      <dgm:prSet presAssocID="{5F642BF9-C7B5-4CC1-9EA9-68C89A5A2D0D}" presName="text" presStyleLbl="fgAcc0" presStyleIdx="0" presStyleCnt="1">
        <dgm:presLayoutVars>
          <dgm:chPref val="3"/>
        </dgm:presLayoutVars>
      </dgm:prSet>
      <dgm:spPr/>
    </dgm:pt>
    <dgm:pt modelId="{833B7C51-BC1B-405B-A657-3E5D8886FF1B}" type="pres">
      <dgm:prSet presAssocID="{5F642BF9-C7B5-4CC1-9EA9-68C89A5A2D0D}" presName="hierChild2" presStyleCnt="0"/>
      <dgm:spPr/>
    </dgm:pt>
    <dgm:pt modelId="{3A8F908D-252D-44DC-85F4-5A69D4D0F246}" type="pres">
      <dgm:prSet presAssocID="{592CA3DD-C708-4473-B32E-FE5B0D26C77C}" presName="Name10" presStyleLbl="parChTrans1D2" presStyleIdx="0" presStyleCnt="2"/>
      <dgm:spPr/>
    </dgm:pt>
    <dgm:pt modelId="{0F8DB78C-6895-476C-A63C-1B7DED624408}" type="pres">
      <dgm:prSet presAssocID="{EB4BCDC1-9D85-4213-A1CE-E588AB572AC1}" presName="hierRoot2" presStyleCnt="0"/>
      <dgm:spPr/>
    </dgm:pt>
    <dgm:pt modelId="{C6CE6D61-4642-4DE7-AC1B-4F700A419CF5}" type="pres">
      <dgm:prSet presAssocID="{EB4BCDC1-9D85-4213-A1CE-E588AB572AC1}" presName="composite2" presStyleCnt="0"/>
      <dgm:spPr/>
    </dgm:pt>
    <dgm:pt modelId="{C6B4236F-9266-4649-887C-8D08165FE640}" type="pres">
      <dgm:prSet presAssocID="{EB4BCDC1-9D85-4213-A1CE-E588AB572AC1}" presName="background2" presStyleLbl="node2" presStyleIdx="0" presStyleCnt="2"/>
      <dgm:spPr/>
    </dgm:pt>
    <dgm:pt modelId="{22C4EB29-8DBD-4992-BA3B-8BEDF7A6B977}" type="pres">
      <dgm:prSet presAssocID="{EB4BCDC1-9D85-4213-A1CE-E588AB572AC1}" presName="text2" presStyleLbl="fgAcc2" presStyleIdx="0" presStyleCnt="2" custLinFactNeighborX="-4382" custLinFactNeighborY="463">
        <dgm:presLayoutVars>
          <dgm:chPref val="3"/>
        </dgm:presLayoutVars>
      </dgm:prSet>
      <dgm:spPr/>
    </dgm:pt>
    <dgm:pt modelId="{27499A37-B8F6-4008-AFC0-B3870783DA0C}" type="pres">
      <dgm:prSet presAssocID="{EB4BCDC1-9D85-4213-A1CE-E588AB572AC1}" presName="hierChild3" presStyleCnt="0"/>
      <dgm:spPr/>
    </dgm:pt>
    <dgm:pt modelId="{53196638-497D-4F33-972D-2BCA4E24381D}" type="pres">
      <dgm:prSet presAssocID="{2A2EA2C3-B997-4E8F-A05C-E8560720C3B2}" presName="Name17" presStyleLbl="parChTrans1D3" presStyleIdx="0" presStyleCnt="3"/>
      <dgm:spPr/>
    </dgm:pt>
    <dgm:pt modelId="{BC091221-4F08-4F23-901B-3A85725E9D5E}" type="pres">
      <dgm:prSet presAssocID="{B40D0BCA-0F6C-49D2-9C3B-B19A48726316}" presName="hierRoot3" presStyleCnt="0"/>
      <dgm:spPr/>
    </dgm:pt>
    <dgm:pt modelId="{86BA541C-071B-42EB-A6A9-E5B80CC078D9}" type="pres">
      <dgm:prSet presAssocID="{B40D0BCA-0F6C-49D2-9C3B-B19A48726316}" presName="composite3" presStyleCnt="0"/>
      <dgm:spPr/>
    </dgm:pt>
    <dgm:pt modelId="{354B230C-DB7D-4E6C-8169-F00DB1BFD5CB}" type="pres">
      <dgm:prSet presAssocID="{B40D0BCA-0F6C-49D2-9C3B-B19A48726316}" presName="background3" presStyleLbl="node3" presStyleIdx="0" presStyleCnt="3"/>
      <dgm:spPr/>
    </dgm:pt>
    <dgm:pt modelId="{8E9118C2-0B0D-4B15-9531-BD4B0FCEF118}" type="pres">
      <dgm:prSet presAssocID="{B40D0BCA-0F6C-49D2-9C3B-B19A48726316}" presName="text3" presStyleLbl="fgAcc3" presStyleIdx="0" presStyleCnt="3">
        <dgm:presLayoutVars>
          <dgm:chPref val="3"/>
        </dgm:presLayoutVars>
      </dgm:prSet>
      <dgm:spPr/>
    </dgm:pt>
    <dgm:pt modelId="{0FE357AC-B07E-4425-A8B9-36653658575B}" type="pres">
      <dgm:prSet presAssocID="{B40D0BCA-0F6C-49D2-9C3B-B19A48726316}" presName="hierChild4" presStyleCnt="0"/>
      <dgm:spPr/>
    </dgm:pt>
    <dgm:pt modelId="{49B3548C-3E29-4FB5-904F-D05F02EC623B}" type="pres">
      <dgm:prSet presAssocID="{4A6C54CF-F287-4884-A625-2730531CC874}" presName="Name17" presStyleLbl="parChTrans1D3" presStyleIdx="1" presStyleCnt="3"/>
      <dgm:spPr/>
    </dgm:pt>
    <dgm:pt modelId="{D67C66FE-D273-4F1A-9485-58D4FE5529B7}" type="pres">
      <dgm:prSet presAssocID="{526C6CCF-88E5-481E-9983-735CFDA0794C}" presName="hierRoot3" presStyleCnt="0"/>
      <dgm:spPr/>
    </dgm:pt>
    <dgm:pt modelId="{EA62B110-CB85-482D-AEE6-D4D86E86F343}" type="pres">
      <dgm:prSet presAssocID="{526C6CCF-88E5-481E-9983-735CFDA0794C}" presName="composite3" presStyleCnt="0"/>
      <dgm:spPr/>
    </dgm:pt>
    <dgm:pt modelId="{FEEF3B07-D114-4C79-B56D-8BA25C20DDB5}" type="pres">
      <dgm:prSet presAssocID="{526C6CCF-88E5-481E-9983-735CFDA0794C}" presName="background3" presStyleLbl="node3" presStyleIdx="1" presStyleCnt="3"/>
      <dgm:spPr/>
    </dgm:pt>
    <dgm:pt modelId="{9EA053E6-ECE0-4B29-9862-7E11C178C4A1}" type="pres">
      <dgm:prSet presAssocID="{526C6CCF-88E5-481E-9983-735CFDA0794C}" presName="text3" presStyleLbl="fgAcc3" presStyleIdx="1" presStyleCnt="3">
        <dgm:presLayoutVars>
          <dgm:chPref val="3"/>
        </dgm:presLayoutVars>
      </dgm:prSet>
      <dgm:spPr/>
    </dgm:pt>
    <dgm:pt modelId="{C22D3AF4-BE9F-47CC-9728-5C01520262B9}" type="pres">
      <dgm:prSet presAssocID="{526C6CCF-88E5-481E-9983-735CFDA0794C}" presName="hierChild4" presStyleCnt="0"/>
      <dgm:spPr/>
    </dgm:pt>
    <dgm:pt modelId="{E5E7D36A-B548-4A30-8A2A-9C85C6F0598E}" type="pres">
      <dgm:prSet presAssocID="{C363C48C-C359-4291-A1E2-4C799BE1B97E}" presName="Name10" presStyleLbl="parChTrans1D2" presStyleIdx="1" presStyleCnt="2"/>
      <dgm:spPr/>
    </dgm:pt>
    <dgm:pt modelId="{229DC908-E949-4E91-B000-0CDB3443FEF6}" type="pres">
      <dgm:prSet presAssocID="{39669FA8-47CD-4BC8-A6B8-DE4A2C66B9BD}" presName="hierRoot2" presStyleCnt="0"/>
      <dgm:spPr/>
    </dgm:pt>
    <dgm:pt modelId="{6097C744-665C-49E0-BCB6-56F0962FA346}" type="pres">
      <dgm:prSet presAssocID="{39669FA8-47CD-4BC8-A6B8-DE4A2C66B9BD}" presName="composite2" presStyleCnt="0"/>
      <dgm:spPr/>
    </dgm:pt>
    <dgm:pt modelId="{55438B3F-283D-427F-950A-A5D25B1D97C1}" type="pres">
      <dgm:prSet presAssocID="{39669FA8-47CD-4BC8-A6B8-DE4A2C66B9BD}" presName="background2" presStyleLbl="node2" presStyleIdx="1" presStyleCnt="2"/>
      <dgm:spPr/>
    </dgm:pt>
    <dgm:pt modelId="{AD70990F-0F39-4AF8-857E-922D51D0B9A3}" type="pres">
      <dgm:prSet presAssocID="{39669FA8-47CD-4BC8-A6B8-DE4A2C66B9BD}" presName="text2" presStyleLbl="fgAcc2" presStyleIdx="1" presStyleCnt="2">
        <dgm:presLayoutVars>
          <dgm:chPref val="3"/>
        </dgm:presLayoutVars>
      </dgm:prSet>
      <dgm:spPr/>
    </dgm:pt>
    <dgm:pt modelId="{291BEC38-8D6F-455D-94CC-EC6C71999741}" type="pres">
      <dgm:prSet presAssocID="{39669FA8-47CD-4BC8-A6B8-DE4A2C66B9BD}" presName="hierChild3" presStyleCnt="0"/>
      <dgm:spPr/>
    </dgm:pt>
    <dgm:pt modelId="{87000B80-BF99-4E40-89BB-C1A141D22CB6}" type="pres">
      <dgm:prSet presAssocID="{C4CC6120-2DCE-4BCB-B6D4-05E713325447}" presName="Name17" presStyleLbl="parChTrans1D3" presStyleIdx="2" presStyleCnt="3"/>
      <dgm:spPr/>
    </dgm:pt>
    <dgm:pt modelId="{1AEF43DD-FCAF-4B19-9ACD-99AB1DF88FF2}" type="pres">
      <dgm:prSet presAssocID="{6F74C19D-5522-4F9D-A74A-9F4F01C6E284}" presName="hierRoot3" presStyleCnt="0"/>
      <dgm:spPr/>
    </dgm:pt>
    <dgm:pt modelId="{0B19DE8F-885E-480E-BAD6-98BF587A1E04}" type="pres">
      <dgm:prSet presAssocID="{6F74C19D-5522-4F9D-A74A-9F4F01C6E284}" presName="composite3" presStyleCnt="0"/>
      <dgm:spPr/>
    </dgm:pt>
    <dgm:pt modelId="{47944912-7ED2-4056-B71B-E2D1F0171A1A}" type="pres">
      <dgm:prSet presAssocID="{6F74C19D-5522-4F9D-A74A-9F4F01C6E284}" presName="background3" presStyleLbl="node3" presStyleIdx="2" presStyleCnt="3"/>
      <dgm:spPr/>
    </dgm:pt>
    <dgm:pt modelId="{32DE0906-E560-4675-8D31-5F0214A6D50E}" type="pres">
      <dgm:prSet presAssocID="{6F74C19D-5522-4F9D-A74A-9F4F01C6E284}" presName="text3" presStyleLbl="fgAcc3" presStyleIdx="2" presStyleCnt="3">
        <dgm:presLayoutVars>
          <dgm:chPref val="3"/>
        </dgm:presLayoutVars>
      </dgm:prSet>
      <dgm:spPr/>
    </dgm:pt>
    <dgm:pt modelId="{E14E5E87-66B7-45F6-9BE5-0014C8BBFD6F}" type="pres">
      <dgm:prSet presAssocID="{6F74C19D-5522-4F9D-A74A-9F4F01C6E284}" presName="hierChild4" presStyleCnt="0"/>
      <dgm:spPr/>
    </dgm:pt>
  </dgm:ptLst>
  <dgm:cxnLst>
    <dgm:cxn modelId="{D4B8E203-7BE7-4658-89B3-6BCC451B470D}" srcId="{5F642BF9-C7B5-4CC1-9EA9-68C89A5A2D0D}" destId="{39669FA8-47CD-4BC8-A6B8-DE4A2C66B9BD}" srcOrd="1" destOrd="0" parTransId="{C363C48C-C359-4291-A1E2-4C799BE1B97E}" sibTransId="{D85A3D86-51DE-4953-B95C-F8B4920125EF}"/>
    <dgm:cxn modelId="{97C8E412-00A1-48AB-A9B2-9E0E46D69FB1}" type="presOf" srcId="{526C6CCF-88E5-481E-9983-735CFDA0794C}" destId="{9EA053E6-ECE0-4B29-9862-7E11C178C4A1}" srcOrd="0" destOrd="0" presId="urn:microsoft.com/office/officeart/2005/8/layout/hierarchy1"/>
    <dgm:cxn modelId="{8F329632-BFAF-459F-AC7C-E5AFDEC9D748}" srcId="{5F642BF9-C7B5-4CC1-9EA9-68C89A5A2D0D}" destId="{EB4BCDC1-9D85-4213-A1CE-E588AB572AC1}" srcOrd="0" destOrd="0" parTransId="{592CA3DD-C708-4473-B32E-FE5B0D26C77C}" sibTransId="{B2282F6A-8BFC-4326-844F-F6C3EB0CC266}"/>
    <dgm:cxn modelId="{5D4F0D33-B13F-48B2-881E-DAE6190C1D8E}" type="presOf" srcId="{B40D0BCA-0F6C-49D2-9C3B-B19A48726316}" destId="{8E9118C2-0B0D-4B15-9531-BD4B0FCEF118}" srcOrd="0" destOrd="0" presId="urn:microsoft.com/office/officeart/2005/8/layout/hierarchy1"/>
    <dgm:cxn modelId="{0C95E966-F3D6-4996-9472-866943D6488A}" type="presOf" srcId="{592CA3DD-C708-4473-B32E-FE5B0D26C77C}" destId="{3A8F908D-252D-44DC-85F4-5A69D4D0F246}" srcOrd="0" destOrd="0" presId="urn:microsoft.com/office/officeart/2005/8/layout/hierarchy1"/>
    <dgm:cxn modelId="{EBC4B368-609C-4104-81EC-33E6D211289E}" srcId="{1EBF3162-0269-418F-96D3-43BF346E414F}" destId="{5F642BF9-C7B5-4CC1-9EA9-68C89A5A2D0D}" srcOrd="0" destOrd="0" parTransId="{325C4F4B-0CBC-4B57-B317-BAC0DD2D7713}" sibTransId="{08BBB0CC-96A8-4C0E-B833-F7D636CC13E7}"/>
    <dgm:cxn modelId="{C19B8C4A-D5C7-4719-B0B9-EE916AD37FB1}" type="presOf" srcId="{39669FA8-47CD-4BC8-A6B8-DE4A2C66B9BD}" destId="{AD70990F-0F39-4AF8-857E-922D51D0B9A3}" srcOrd="0" destOrd="0" presId="urn:microsoft.com/office/officeart/2005/8/layout/hierarchy1"/>
    <dgm:cxn modelId="{71CA9B4E-0056-4C95-9891-CBED0B03067D}" type="presOf" srcId="{1EBF3162-0269-418F-96D3-43BF346E414F}" destId="{238048F7-3D2D-42BD-926F-AF3C9465E9F9}" srcOrd="0" destOrd="0" presId="urn:microsoft.com/office/officeart/2005/8/layout/hierarchy1"/>
    <dgm:cxn modelId="{70A2FE90-B2E2-493D-91FB-4DD0D7793E9A}" type="presOf" srcId="{5F642BF9-C7B5-4CC1-9EA9-68C89A5A2D0D}" destId="{BC58D9CA-178E-417E-B643-A120713CF3DF}" srcOrd="0" destOrd="0" presId="urn:microsoft.com/office/officeart/2005/8/layout/hierarchy1"/>
    <dgm:cxn modelId="{E155FC9E-ED2D-4421-9D2F-906CE22C578B}" type="presOf" srcId="{4A6C54CF-F287-4884-A625-2730531CC874}" destId="{49B3548C-3E29-4FB5-904F-D05F02EC623B}" srcOrd="0" destOrd="0" presId="urn:microsoft.com/office/officeart/2005/8/layout/hierarchy1"/>
    <dgm:cxn modelId="{C7ADC1B4-B896-44C9-912C-860CE72928F5}" type="presOf" srcId="{EB4BCDC1-9D85-4213-A1CE-E588AB572AC1}" destId="{22C4EB29-8DBD-4992-BA3B-8BEDF7A6B977}" srcOrd="0" destOrd="0" presId="urn:microsoft.com/office/officeart/2005/8/layout/hierarchy1"/>
    <dgm:cxn modelId="{D5AC2DBA-2886-4DB3-951A-11BDA2BFE14F}" type="presOf" srcId="{C4CC6120-2DCE-4BCB-B6D4-05E713325447}" destId="{87000B80-BF99-4E40-89BB-C1A141D22CB6}" srcOrd="0" destOrd="0" presId="urn:microsoft.com/office/officeart/2005/8/layout/hierarchy1"/>
    <dgm:cxn modelId="{E22C75D5-08F8-4E79-B21F-35969D85F7DC}" srcId="{EB4BCDC1-9D85-4213-A1CE-E588AB572AC1}" destId="{526C6CCF-88E5-481E-9983-735CFDA0794C}" srcOrd="1" destOrd="0" parTransId="{4A6C54CF-F287-4884-A625-2730531CC874}" sibTransId="{7D5C6AA8-E828-48D7-BADE-B1D6AEC28E8D}"/>
    <dgm:cxn modelId="{DD8B8EDF-903E-4749-A356-545415237682}" srcId="{39669FA8-47CD-4BC8-A6B8-DE4A2C66B9BD}" destId="{6F74C19D-5522-4F9D-A74A-9F4F01C6E284}" srcOrd="0" destOrd="0" parTransId="{C4CC6120-2DCE-4BCB-B6D4-05E713325447}" sibTransId="{BC2383D2-4911-45FA-BED4-3E904977DD0F}"/>
    <dgm:cxn modelId="{F9715FE2-AC15-4858-8FF8-2A283852850A}" type="presOf" srcId="{2A2EA2C3-B997-4E8F-A05C-E8560720C3B2}" destId="{53196638-497D-4F33-972D-2BCA4E24381D}" srcOrd="0" destOrd="0" presId="urn:microsoft.com/office/officeart/2005/8/layout/hierarchy1"/>
    <dgm:cxn modelId="{51A8A3E5-9505-46B2-AC71-17799A4BD28C}" type="presOf" srcId="{6F74C19D-5522-4F9D-A74A-9F4F01C6E284}" destId="{32DE0906-E560-4675-8D31-5F0214A6D50E}" srcOrd="0" destOrd="0" presId="urn:microsoft.com/office/officeart/2005/8/layout/hierarchy1"/>
    <dgm:cxn modelId="{D75AE5ED-6A33-4A99-A023-AF4C4E8271CF}" type="presOf" srcId="{C363C48C-C359-4291-A1E2-4C799BE1B97E}" destId="{E5E7D36A-B548-4A30-8A2A-9C85C6F0598E}" srcOrd="0" destOrd="0" presId="urn:microsoft.com/office/officeart/2005/8/layout/hierarchy1"/>
    <dgm:cxn modelId="{85702EF3-A6B8-47EC-BFE4-FAE68775B67A}" srcId="{EB4BCDC1-9D85-4213-A1CE-E588AB572AC1}" destId="{B40D0BCA-0F6C-49D2-9C3B-B19A48726316}" srcOrd="0" destOrd="0" parTransId="{2A2EA2C3-B997-4E8F-A05C-E8560720C3B2}" sibTransId="{5036F9DA-0119-49FD-A6A8-8A07EAED9595}"/>
    <dgm:cxn modelId="{9B7ADC3D-AE56-447B-BF94-259D53CB993D}" type="presParOf" srcId="{238048F7-3D2D-42BD-926F-AF3C9465E9F9}" destId="{359CCF7F-BD30-4B1C-949D-0C5D0C3940C8}" srcOrd="0" destOrd="0" presId="urn:microsoft.com/office/officeart/2005/8/layout/hierarchy1"/>
    <dgm:cxn modelId="{8634283D-4C66-458D-BD5B-C6003F5F3127}" type="presParOf" srcId="{359CCF7F-BD30-4B1C-949D-0C5D0C3940C8}" destId="{CD45FB74-4D4A-4020-AD19-9C816A777C74}" srcOrd="0" destOrd="0" presId="urn:microsoft.com/office/officeart/2005/8/layout/hierarchy1"/>
    <dgm:cxn modelId="{CAF746D3-2DD0-4335-8938-16CE57BD7F0C}" type="presParOf" srcId="{CD45FB74-4D4A-4020-AD19-9C816A777C74}" destId="{70CB3B44-FCAF-4B89-B5FA-5CDB378F9A74}" srcOrd="0" destOrd="0" presId="urn:microsoft.com/office/officeart/2005/8/layout/hierarchy1"/>
    <dgm:cxn modelId="{02652A53-CD02-49C9-9E5A-8E15D5D43A22}" type="presParOf" srcId="{CD45FB74-4D4A-4020-AD19-9C816A777C74}" destId="{BC58D9CA-178E-417E-B643-A120713CF3DF}" srcOrd="1" destOrd="0" presId="urn:microsoft.com/office/officeart/2005/8/layout/hierarchy1"/>
    <dgm:cxn modelId="{C8786870-C961-425C-A7DC-9669B5493142}" type="presParOf" srcId="{359CCF7F-BD30-4B1C-949D-0C5D0C3940C8}" destId="{833B7C51-BC1B-405B-A657-3E5D8886FF1B}" srcOrd="1" destOrd="0" presId="urn:microsoft.com/office/officeart/2005/8/layout/hierarchy1"/>
    <dgm:cxn modelId="{74B600EE-8A3A-4C33-9CDB-1AC44A0295FC}" type="presParOf" srcId="{833B7C51-BC1B-405B-A657-3E5D8886FF1B}" destId="{3A8F908D-252D-44DC-85F4-5A69D4D0F246}" srcOrd="0" destOrd="0" presId="urn:microsoft.com/office/officeart/2005/8/layout/hierarchy1"/>
    <dgm:cxn modelId="{C1DEDC09-9420-45A1-ABEC-FD3EF4F21BE1}" type="presParOf" srcId="{833B7C51-BC1B-405B-A657-3E5D8886FF1B}" destId="{0F8DB78C-6895-476C-A63C-1B7DED624408}" srcOrd="1" destOrd="0" presId="urn:microsoft.com/office/officeart/2005/8/layout/hierarchy1"/>
    <dgm:cxn modelId="{C53F3B90-D511-4826-A9B9-BAE9680EEA5A}" type="presParOf" srcId="{0F8DB78C-6895-476C-A63C-1B7DED624408}" destId="{C6CE6D61-4642-4DE7-AC1B-4F700A419CF5}" srcOrd="0" destOrd="0" presId="urn:microsoft.com/office/officeart/2005/8/layout/hierarchy1"/>
    <dgm:cxn modelId="{1BF3A8F4-87C6-4D43-A844-7EE3C0BF8049}" type="presParOf" srcId="{C6CE6D61-4642-4DE7-AC1B-4F700A419CF5}" destId="{C6B4236F-9266-4649-887C-8D08165FE640}" srcOrd="0" destOrd="0" presId="urn:microsoft.com/office/officeart/2005/8/layout/hierarchy1"/>
    <dgm:cxn modelId="{60194EE8-99EB-4248-A9E0-4EC2AE28E6AA}" type="presParOf" srcId="{C6CE6D61-4642-4DE7-AC1B-4F700A419CF5}" destId="{22C4EB29-8DBD-4992-BA3B-8BEDF7A6B977}" srcOrd="1" destOrd="0" presId="urn:microsoft.com/office/officeart/2005/8/layout/hierarchy1"/>
    <dgm:cxn modelId="{2768AE53-8E81-455F-88DC-3EBBB22F1E30}" type="presParOf" srcId="{0F8DB78C-6895-476C-A63C-1B7DED624408}" destId="{27499A37-B8F6-4008-AFC0-B3870783DA0C}" srcOrd="1" destOrd="0" presId="urn:microsoft.com/office/officeart/2005/8/layout/hierarchy1"/>
    <dgm:cxn modelId="{C056D8C3-6215-41D1-9A89-4C69E678C4D5}" type="presParOf" srcId="{27499A37-B8F6-4008-AFC0-B3870783DA0C}" destId="{53196638-497D-4F33-972D-2BCA4E24381D}" srcOrd="0" destOrd="0" presId="urn:microsoft.com/office/officeart/2005/8/layout/hierarchy1"/>
    <dgm:cxn modelId="{E0F1571E-3241-4A41-93ED-A12C1461F878}" type="presParOf" srcId="{27499A37-B8F6-4008-AFC0-B3870783DA0C}" destId="{BC091221-4F08-4F23-901B-3A85725E9D5E}" srcOrd="1" destOrd="0" presId="urn:microsoft.com/office/officeart/2005/8/layout/hierarchy1"/>
    <dgm:cxn modelId="{59379BEF-EC8C-4DB8-9F17-93544D762C4E}" type="presParOf" srcId="{BC091221-4F08-4F23-901B-3A85725E9D5E}" destId="{86BA541C-071B-42EB-A6A9-E5B80CC078D9}" srcOrd="0" destOrd="0" presId="urn:microsoft.com/office/officeart/2005/8/layout/hierarchy1"/>
    <dgm:cxn modelId="{A67F7B9B-0834-4C58-BC56-9E5AF871B177}" type="presParOf" srcId="{86BA541C-071B-42EB-A6A9-E5B80CC078D9}" destId="{354B230C-DB7D-4E6C-8169-F00DB1BFD5CB}" srcOrd="0" destOrd="0" presId="urn:microsoft.com/office/officeart/2005/8/layout/hierarchy1"/>
    <dgm:cxn modelId="{426A0A09-0F79-44BF-9ED7-FA16A57487AF}" type="presParOf" srcId="{86BA541C-071B-42EB-A6A9-E5B80CC078D9}" destId="{8E9118C2-0B0D-4B15-9531-BD4B0FCEF118}" srcOrd="1" destOrd="0" presId="urn:microsoft.com/office/officeart/2005/8/layout/hierarchy1"/>
    <dgm:cxn modelId="{001F4662-6B7A-4B64-8BFC-6B3C5E9787B9}" type="presParOf" srcId="{BC091221-4F08-4F23-901B-3A85725E9D5E}" destId="{0FE357AC-B07E-4425-A8B9-36653658575B}" srcOrd="1" destOrd="0" presId="urn:microsoft.com/office/officeart/2005/8/layout/hierarchy1"/>
    <dgm:cxn modelId="{A79BDCE1-FE22-4ABA-911E-DFA81F46B648}" type="presParOf" srcId="{27499A37-B8F6-4008-AFC0-B3870783DA0C}" destId="{49B3548C-3E29-4FB5-904F-D05F02EC623B}" srcOrd="2" destOrd="0" presId="urn:microsoft.com/office/officeart/2005/8/layout/hierarchy1"/>
    <dgm:cxn modelId="{C4A2007D-3451-4D2F-9DD8-30C45C0BC05C}" type="presParOf" srcId="{27499A37-B8F6-4008-AFC0-B3870783DA0C}" destId="{D67C66FE-D273-4F1A-9485-58D4FE5529B7}" srcOrd="3" destOrd="0" presId="urn:microsoft.com/office/officeart/2005/8/layout/hierarchy1"/>
    <dgm:cxn modelId="{C6F16607-59E3-4B69-B54B-A394E18636C0}" type="presParOf" srcId="{D67C66FE-D273-4F1A-9485-58D4FE5529B7}" destId="{EA62B110-CB85-482D-AEE6-D4D86E86F343}" srcOrd="0" destOrd="0" presId="urn:microsoft.com/office/officeart/2005/8/layout/hierarchy1"/>
    <dgm:cxn modelId="{6814FD00-CE8B-4150-955B-8311DED43080}" type="presParOf" srcId="{EA62B110-CB85-482D-AEE6-D4D86E86F343}" destId="{FEEF3B07-D114-4C79-B56D-8BA25C20DDB5}" srcOrd="0" destOrd="0" presId="urn:microsoft.com/office/officeart/2005/8/layout/hierarchy1"/>
    <dgm:cxn modelId="{05932AB6-DB6C-4A1C-98B9-B66E8CA254B1}" type="presParOf" srcId="{EA62B110-CB85-482D-AEE6-D4D86E86F343}" destId="{9EA053E6-ECE0-4B29-9862-7E11C178C4A1}" srcOrd="1" destOrd="0" presId="urn:microsoft.com/office/officeart/2005/8/layout/hierarchy1"/>
    <dgm:cxn modelId="{A0EA5FF9-9671-4AF4-8703-344188EE8E7F}" type="presParOf" srcId="{D67C66FE-D273-4F1A-9485-58D4FE5529B7}" destId="{C22D3AF4-BE9F-47CC-9728-5C01520262B9}" srcOrd="1" destOrd="0" presId="urn:microsoft.com/office/officeart/2005/8/layout/hierarchy1"/>
    <dgm:cxn modelId="{9CAC46DB-F108-4C6C-9C3F-EBA5C73A9E67}" type="presParOf" srcId="{833B7C51-BC1B-405B-A657-3E5D8886FF1B}" destId="{E5E7D36A-B548-4A30-8A2A-9C85C6F0598E}" srcOrd="2" destOrd="0" presId="urn:microsoft.com/office/officeart/2005/8/layout/hierarchy1"/>
    <dgm:cxn modelId="{D4973029-29AA-417F-8A60-BB37FE2E1C8F}" type="presParOf" srcId="{833B7C51-BC1B-405B-A657-3E5D8886FF1B}" destId="{229DC908-E949-4E91-B000-0CDB3443FEF6}" srcOrd="3" destOrd="0" presId="urn:microsoft.com/office/officeart/2005/8/layout/hierarchy1"/>
    <dgm:cxn modelId="{36E93D69-66A6-4931-9F41-BB174FACD775}" type="presParOf" srcId="{229DC908-E949-4E91-B000-0CDB3443FEF6}" destId="{6097C744-665C-49E0-BCB6-56F0962FA346}" srcOrd="0" destOrd="0" presId="urn:microsoft.com/office/officeart/2005/8/layout/hierarchy1"/>
    <dgm:cxn modelId="{655925D2-1974-4F15-823B-FE472CAB5C4F}" type="presParOf" srcId="{6097C744-665C-49E0-BCB6-56F0962FA346}" destId="{55438B3F-283D-427F-950A-A5D25B1D97C1}" srcOrd="0" destOrd="0" presId="urn:microsoft.com/office/officeart/2005/8/layout/hierarchy1"/>
    <dgm:cxn modelId="{4321D014-00F2-4261-B6DF-CE79B879D657}" type="presParOf" srcId="{6097C744-665C-49E0-BCB6-56F0962FA346}" destId="{AD70990F-0F39-4AF8-857E-922D51D0B9A3}" srcOrd="1" destOrd="0" presId="urn:microsoft.com/office/officeart/2005/8/layout/hierarchy1"/>
    <dgm:cxn modelId="{530395D0-B6B8-4A29-856E-487B6D945D5A}" type="presParOf" srcId="{229DC908-E949-4E91-B000-0CDB3443FEF6}" destId="{291BEC38-8D6F-455D-94CC-EC6C71999741}" srcOrd="1" destOrd="0" presId="urn:microsoft.com/office/officeart/2005/8/layout/hierarchy1"/>
    <dgm:cxn modelId="{301A33AA-58DB-406F-B034-675A0DC1BEC5}" type="presParOf" srcId="{291BEC38-8D6F-455D-94CC-EC6C71999741}" destId="{87000B80-BF99-4E40-89BB-C1A141D22CB6}" srcOrd="0" destOrd="0" presId="urn:microsoft.com/office/officeart/2005/8/layout/hierarchy1"/>
    <dgm:cxn modelId="{C10DA851-12F4-42D5-A456-59855A2500A9}" type="presParOf" srcId="{291BEC38-8D6F-455D-94CC-EC6C71999741}" destId="{1AEF43DD-FCAF-4B19-9ACD-99AB1DF88FF2}" srcOrd="1" destOrd="0" presId="urn:microsoft.com/office/officeart/2005/8/layout/hierarchy1"/>
    <dgm:cxn modelId="{40064E6D-8661-42E5-A196-8B03DE570FBB}" type="presParOf" srcId="{1AEF43DD-FCAF-4B19-9ACD-99AB1DF88FF2}" destId="{0B19DE8F-885E-480E-BAD6-98BF587A1E04}" srcOrd="0" destOrd="0" presId="urn:microsoft.com/office/officeart/2005/8/layout/hierarchy1"/>
    <dgm:cxn modelId="{7C49807B-4180-4863-9795-EB576D568B8F}" type="presParOf" srcId="{0B19DE8F-885E-480E-BAD6-98BF587A1E04}" destId="{47944912-7ED2-4056-B71B-E2D1F0171A1A}" srcOrd="0" destOrd="0" presId="urn:microsoft.com/office/officeart/2005/8/layout/hierarchy1"/>
    <dgm:cxn modelId="{8DC4118D-D768-44FC-85B7-A470047A79E2}" type="presParOf" srcId="{0B19DE8F-885E-480E-BAD6-98BF587A1E04}" destId="{32DE0906-E560-4675-8D31-5F0214A6D50E}" srcOrd="1" destOrd="0" presId="urn:microsoft.com/office/officeart/2005/8/layout/hierarchy1"/>
    <dgm:cxn modelId="{1611C292-1D11-45AE-865E-12CE80D9095B}" type="presParOf" srcId="{1AEF43DD-FCAF-4B19-9ACD-99AB1DF88FF2}" destId="{E14E5E87-66B7-45F6-9BE5-0014C8BBFD6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3F1910-B6E7-45B0-84BC-90DAB21BD286}"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50C3240C-9FDA-4AAC-B40A-6A42AB2CCAD8}">
      <dgm:prSet phldrT="[Text]"/>
      <dgm:spPr/>
      <dgm:t>
        <a:bodyPr/>
        <a:lstStyle/>
        <a:p>
          <a:r>
            <a:rPr lang="en-GB" dirty="0"/>
            <a:t>Identify</a:t>
          </a:r>
        </a:p>
      </dgm:t>
    </dgm:pt>
    <dgm:pt modelId="{978694A6-79CA-44E9-831D-8592057A27B8}" type="parTrans" cxnId="{099F2907-07AC-4B41-B0B8-2BA9A4A91D92}">
      <dgm:prSet/>
      <dgm:spPr/>
      <dgm:t>
        <a:bodyPr/>
        <a:lstStyle/>
        <a:p>
          <a:endParaRPr lang="en-GB"/>
        </a:p>
      </dgm:t>
    </dgm:pt>
    <dgm:pt modelId="{ED2B539D-3C5C-41CD-9D86-1A8885856E4F}" type="sibTrans" cxnId="{099F2907-07AC-4B41-B0B8-2BA9A4A91D92}">
      <dgm:prSet/>
      <dgm:spPr/>
      <dgm:t>
        <a:bodyPr/>
        <a:lstStyle/>
        <a:p>
          <a:endParaRPr lang="en-GB"/>
        </a:p>
      </dgm:t>
    </dgm:pt>
    <dgm:pt modelId="{B756C922-27EA-4025-80D6-25BA8B8C3795}">
      <dgm:prSet phldrT="[Text]"/>
      <dgm:spPr/>
      <dgm:t>
        <a:bodyPr/>
        <a:lstStyle/>
        <a:p>
          <a:r>
            <a:rPr lang="en-GB" dirty="0"/>
            <a:t>Learn</a:t>
          </a:r>
        </a:p>
      </dgm:t>
    </dgm:pt>
    <dgm:pt modelId="{DACD6FA6-4EA5-4E4C-BAF2-D0A5535C7179}" type="parTrans" cxnId="{40FDE04F-E937-42AE-B460-A496E48C0F82}">
      <dgm:prSet/>
      <dgm:spPr/>
      <dgm:t>
        <a:bodyPr/>
        <a:lstStyle/>
        <a:p>
          <a:endParaRPr lang="en-GB"/>
        </a:p>
      </dgm:t>
    </dgm:pt>
    <dgm:pt modelId="{F5D7420D-DCEE-4866-B1D3-2635FD46BC14}" type="sibTrans" cxnId="{40FDE04F-E937-42AE-B460-A496E48C0F82}">
      <dgm:prSet/>
      <dgm:spPr/>
      <dgm:t>
        <a:bodyPr/>
        <a:lstStyle/>
        <a:p>
          <a:endParaRPr lang="en-GB"/>
        </a:p>
      </dgm:t>
    </dgm:pt>
    <dgm:pt modelId="{E49F800A-4A8C-4848-B7FA-E05A309B5619}">
      <dgm:prSet phldrT="[Text]"/>
      <dgm:spPr/>
      <dgm:t>
        <a:bodyPr/>
        <a:lstStyle/>
        <a:p>
          <a:r>
            <a:rPr lang="en-GB" dirty="0"/>
            <a:t>Improve</a:t>
          </a:r>
        </a:p>
      </dgm:t>
    </dgm:pt>
    <dgm:pt modelId="{05463678-D23D-4F56-9303-67945E510A5A}" type="parTrans" cxnId="{50A47803-4A25-4707-ACC8-BBF81E2A8C38}">
      <dgm:prSet/>
      <dgm:spPr/>
      <dgm:t>
        <a:bodyPr/>
        <a:lstStyle/>
        <a:p>
          <a:endParaRPr lang="en-GB"/>
        </a:p>
      </dgm:t>
    </dgm:pt>
    <dgm:pt modelId="{69A4166B-E43F-46C7-B458-EEA33B3384F9}" type="sibTrans" cxnId="{50A47803-4A25-4707-ACC8-BBF81E2A8C38}">
      <dgm:prSet/>
      <dgm:spPr/>
      <dgm:t>
        <a:bodyPr/>
        <a:lstStyle/>
        <a:p>
          <a:endParaRPr lang="en-GB"/>
        </a:p>
      </dgm:t>
    </dgm:pt>
    <dgm:pt modelId="{85CD403D-8451-44E8-920E-B71C0534E907}" type="pres">
      <dgm:prSet presAssocID="{3E3F1910-B6E7-45B0-84BC-90DAB21BD286}" presName="Name0" presStyleCnt="0">
        <dgm:presLayoutVars>
          <dgm:dir/>
          <dgm:resizeHandles val="exact"/>
        </dgm:presLayoutVars>
      </dgm:prSet>
      <dgm:spPr/>
    </dgm:pt>
    <dgm:pt modelId="{362E7927-D967-4962-8BA7-AF70AF27CA8B}" type="pres">
      <dgm:prSet presAssocID="{3E3F1910-B6E7-45B0-84BC-90DAB21BD286}" presName="cycle" presStyleCnt="0"/>
      <dgm:spPr/>
    </dgm:pt>
    <dgm:pt modelId="{B2C6A741-8AA5-47A9-B0E1-D4D40372068A}" type="pres">
      <dgm:prSet presAssocID="{50C3240C-9FDA-4AAC-B40A-6A42AB2CCAD8}" presName="nodeFirstNode" presStyleLbl="node1" presStyleIdx="0" presStyleCnt="3">
        <dgm:presLayoutVars>
          <dgm:bulletEnabled val="1"/>
        </dgm:presLayoutVars>
      </dgm:prSet>
      <dgm:spPr/>
    </dgm:pt>
    <dgm:pt modelId="{AB160F6C-62E5-4469-8C9C-F3BF979304A2}" type="pres">
      <dgm:prSet presAssocID="{ED2B539D-3C5C-41CD-9D86-1A8885856E4F}" presName="sibTransFirstNode" presStyleLbl="bgShp" presStyleIdx="0" presStyleCnt="1"/>
      <dgm:spPr/>
    </dgm:pt>
    <dgm:pt modelId="{BE648F66-2122-4CAC-BC92-210B95098008}" type="pres">
      <dgm:prSet presAssocID="{B756C922-27EA-4025-80D6-25BA8B8C3795}" presName="nodeFollowingNodes" presStyleLbl="node1" presStyleIdx="1" presStyleCnt="3">
        <dgm:presLayoutVars>
          <dgm:bulletEnabled val="1"/>
        </dgm:presLayoutVars>
      </dgm:prSet>
      <dgm:spPr/>
    </dgm:pt>
    <dgm:pt modelId="{5ECFD768-F4C3-447A-AA40-A5A69DD45970}" type="pres">
      <dgm:prSet presAssocID="{E49F800A-4A8C-4848-B7FA-E05A309B5619}" presName="nodeFollowingNodes" presStyleLbl="node1" presStyleIdx="2" presStyleCnt="3">
        <dgm:presLayoutVars>
          <dgm:bulletEnabled val="1"/>
        </dgm:presLayoutVars>
      </dgm:prSet>
      <dgm:spPr/>
    </dgm:pt>
  </dgm:ptLst>
  <dgm:cxnLst>
    <dgm:cxn modelId="{50A47803-4A25-4707-ACC8-BBF81E2A8C38}" srcId="{3E3F1910-B6E7-45B0-84BC-90DAB21BD286}" destId="{E49F800A-4A8C-4848-B7FA-E05A309B5619}" srcOrd="2" destOrd="0" parTransId="{05463678-D23D-4F56-9303-67945E510A5A}" sibTransId="{69A4166B-E43F-46C7-B458-EEA33B3384F9}"/>
    <dgm:cxn modelId="{099F2907-07AC-4B41-B0B8-2BA9A4A91D92}" srcId="{3E3F1910-B6E7-45B0-84BC-90DAB21BD286}" destId="{50C3240C-9FDA-4AAC-B40A-6A42AB2CCAD8}" srcOrd="0" destOrd="0" parTransId="{978694A6-79CA-44E9-831D-8592057A27B8}" sibTransId="{ED2B539D-3C5C-41CD-9D86-1A8885856E4F}"/>
    <dgm:cxn modelId="{1F90D617-1B89-42FC-A76B-B1A739E1708F}" type="presOf" srcId="{3E3F1910-B6E7-45B0-84BC-90DAB21BD286}" destId="{85CD403D-8451-44E8-920E-B71C0534E907}" srcOrd="0" destOrd="0" presId="urn:microsoft.com/office/officeart/2005/8/layout/cycle3"/>
    <dgm:cxn modelId="{EFA4213B-1A67-4DD8-B8B8-1CD375C4ED4A}" type="presOf" srcId="{B756C922-27EA-4025-80D6-25BA8B8C3795}" destId="{BE648F66-2122-4CAC-BC92-210B95098008}" srcOrd="0" destOrd="0" presId="urn:microsoft.com/office/officeart/2005/8/layout/cycle3"/>
    <dgm:cxn modelId="{B4F8C140-2499-4488-8F76-BF339C2AE0E8}" type="presOf" srcId="{E49F800A-4A8C-4848-B7FA-E05A309B5619}" destId="{5ECFD768-F4C3-447A-AA40-A5A69DD45970}" srcOrd="0" destOrd="0" presId="urn:microsoft.com/office/officeart/2005/8/layout/cycle3"/>
    <dgm:cxn modelId="{40FDE04F-E937-42AE-B460-A496E48C0F82}" srcId="{3E3F1910-B6E7-45B0-84BC-90DAB21BD286}" destId="{B756C922-27EA-4025-80D6-25BA8B8C3795}" srcOrd="1" destOrd="0" parTransId="{DACD6FA6-4EA5-4E4C-BAF2-D0A5535C7179}" sibTransId="{F5D7420D-DCEE-4866-B1D3-2635FD46BC14}"/>
    <dgm:cxn modelId="{AD65D297-4F77-4DCE-B7CC-24382B5FA7C1}" type="presOf" srcId="{ED2B539D-3C5C-41CD-9D86-1A8885856E4F}" destId="{AB160F6C-62E5-4469-8C9C-F3BF979304A2}" srcOrd="0" destOrd="0" presId="urn:microsoft.com/office/officeart/2005/8/layout/cycle3"/>
    <dgm:cxn modelId="{8A0A56D1-20EB-4EA1-9215-8243310C30C7}" type="presOf" srcId="{50C3240C-9FDA-4AAC-B40A-6A42AB2CCAD8}" destId="{B2C6A741-8AA5-47A9-B0E1-D4D40372068A}" srcOrd="0" destOrd="0" presId="urn:microsoft.com/office/officeart/2005/8/layout/cycle3"/>
    <dgm:cxn modelId="{89163B73-7614-4BDE-BB92-269390D2BE2B}" type="presParOf" srcId="{85CD403D-8451-44E8-920E-B71C0534E907}" destId="{362E7927-D967-4962-8BA7-AF70AF27CA8B}" srcOrd="0" destOrd="0" presId="urn:microsoft.com/office/officeart/2005/8/layout/cycle3"/>
    <dgm:cxn modelId="{4B23364C-D215-4633-BEF4-C75C8EBD2921}" type="presParOf" srcId="{362E7927-D967-4962-8BA7-AF70AF27CA8B}" destId="{B2C6A741-8AA5-47A9-B0E1-D4D40372068A}" srcOrd="0" destOrd="0" presId="urn:microsoft.com/office/officeart/2005/8/layout/cycle3"/>
    <dgm:cxn modelId="{3390FBD8-6407-4D0F-8A97-F1D80F5E1920}" type="presParOf" srcId="{362E7927-D967-4962-8BA7-AF70AF27CA8B}" destId="{AB160F6C-62E5-4469-8C9C-F3BF979304A2}" srcOrd="1" destOrd="0" presId="urn:microsoft.com/office/officeart/2005/8/layout/cycle3"/>
    <dgm:cxn modelId="{01C6CB06-07D4-4C13-931C-F3230D82F489}" type="presParOf" srcId="{362E7927-D967-4962-8BA7-AF70AF27CA8B}" destId="{BE648F66-2122-4CAC-BC92-210B95098008}" srcOrd="2" destOrd="0" presId="urn:microsoft.com/office/officeart/2005/8/layout/cycle3"/>
    <dgm:cxn modelId="{0588671E-3359-485E-B4AE-48B43E36FAD8}" type="presParOf" srcId="{362E7927-D967-4962-8BA7-AF70AF27CA8B}" destId="{5ECFD768-F4C3-447A-AA40-A5A69DD45970}"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E1CFDE-0F04-45A8-83F1-E78FCF3A96B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150B2F37-F80C-49E6-80A4-7982C1D3CC37}">
      <dgm:prSet phldrT="[Text]"/>
      <dgm:spPr/>
      <dgm:t>
        <a:bodyPr/>
        <a:lstStyle/>
        <a:p>
          <a:r>
            <a:rPr lang="en-GB"/>
            <a:t>Experience</a:t>
          </a:r>
        </a:p>
      </dgm:t>
    </dgm:pt>
    <dgm:pt modelId="{CE4B8D00-319F-4A0E-810E-A36C07DE33FF}" type="parTrans" cxnId="{5B10BADF-9811-40FB-91FA-58020E1FC8B6}">
      <dgm:prSet/>
      <dgm:spPr/>
      <dgm:t>
        <a:bodyPr/>
        <a:lstStyle/>
        <a:p>
          <a:endParaRPr lang="en-GB"/>
        </a:p>
      </dgm:t>
    </dgm:pt>
    <dgm:pt modelId="{C1DF2F9A-575D-49F0-9632-104FD33249ED}" type="sibTrans" cxnId="{5B10BADF-9811-40FB-91FA-58020E1FC8B6}">
      <dgm:prSet/>
      <dgm:spPr/>
      <dgm:t>
        <a:bodyPr/>
        <a:lstStyle/>
        <a:p>
          <a:endParaRPr lang="en-GB"/>
        </a:p>
      </dgm:t>
    </dgm:pt>
    <dgm:pt modelId="{C7721A91-825C-4925-80B4-21416DDB53DD}">
      <dgm:prSet phldrT="[Text]"/>
      <dgm:spPr/>
      <dgm:t>
        <a:bodyPr/>
        <a:lstStyle/>
        <a:p>
          <a:r>
            <a:rPr lang="en-GB" dirty="0"/>
            <a:t>Description of feelings/ reactions</a:t>
          </a:r>
        </a:p>
      </dgm:t>
    </dgm:pt>
    <dgm:pt modelId="{4D3D545A-6E32-44BB-B6B8-D352E254E156}" type="parTrans" cxnId="{98103E87-5033-4892-948E-4C42CE164707}">
      <dgm:prSet/>
      <dgm:spPr/>
      <dgm:t>
        <a:bodyPr/>
        <a:lstStyle/>
        <a:p>
          <a:endParaRPr lang="en-GB"/>
        </a:p>
      </dgm:t>
    </dgm:pt>
    <dgm:pt modelId="{6164F78C-68E2-4897-BA77-035CBA06CA52}" type="sibTrans" cxnId="{98103E87-5033-4892-948E-4C42CE164707}">
      <dgm:prSet/>
      <dgm:spPr/>
      <dgm:t>
        <a:bodyPr/>
        <a:lstStyle/>
        <a:p>
          <a:endParaRPr lang="en-GB"/>
        </a:p>
      </dgm:t>
    </dgm:pt>
    <dgm:pt modelId="{5848F241-56EE-461F-BF1B-9CBF41E95219}">
      <dgm:prSet phldrT="[Text]"/>
      <dgm:spPr/>
      <dgm:t>
        <a:bodyPr/>
        <a:lstStyle/>
        <a:p>
          <a:r>
            <a:rPr lang="en-GB"/>
            <a:t>Evaluation</a:t>
          </a:r>
        </a:p>
      </dgm:t>
    </dgm:pt>
    <dgm:pt modelId="{348BD3F0-AF49-41AE-BD18-C2795315CE02}" type="parTrans" cxnId="{6D33E374-00F9-4A9B-9136-C41A8542C292}">
      <dgm:prSet/>
      <dgm:spPr/>
      <dgm:t>
        <a:bodyPr/>
        <a:lstStyle/>
        <a:p>
          <a:endParaRPr lang="en-GB"/>
        </a:p>
      </dgm:t>
    </dgm:pt>
    <dgm:pt modelId="{C86419AB-822C-4DCE-A75C-A7E8C73EB706}" type="sibTrans" cxnId="{6D33E374-00F9-4A9B-9136-C41A8542C292}">
      <dgm:prSet/>
      <dgm:spPr/>
      <dgm:t>
        <a:bodyPr/>
        <a:lstStyle/>
        <a:p>
          <a:endParaRPr lang="en-GB"/>
        </a:p>
      </dgm:t>
    </dgm:pt>
    <dgm:pt modelId="{88E6E180-6B37-476D-BD5F-58BCA7562816}">
      <dgm:prSet phldrT="[Text]"/>
      <dgm:spPr/>
      <dgm:t>
        <a:bodyPr/>
        <a:lstStyle/>
        <a:p>
          <a:r>
            <a:rPr lang="en-GB"/>
            <a:t>Analysis </a:t>
          </a:r>
        </a:p>
      </dgm:t>
    </dgm:pt>
    <dgm:pt modelId="{1713FAC6-4F0C-48AC-AFC4-FC34B03E3245}" type="parTrans" cxnId="{7A4DEF08-24FC-4271-8A0B-F4C4437EAF6D}">
      <dgm:prSet/>
      <dgm:spPr/>
      <dgm:t>
        <a:bodyPr/>
        <a:lstStyle/>
        <a:p>
          <a:endParaRPr lang="en-GB"/>
        </a:p>
      </dgm:t>
    </dgm:pt>
    <dgm:pt modelId="{5DE970CD-69E7-412E-B7A5-0CC12DDD0A7A}" type="sibTrans" cxnId="{7A4DEF08-24FC-4271-8A0B-F4C4437EAF6D}">
      <dgm:prSet/>
      <dgm:spPr/>
      <dgm:t>
        <a:bodyPr/>
        <a:lstStyle/>
        <a:p>
          <a:endParaRPr lang="en-GB"/>
        </a:p>
      </dgm:t>
    </dgm:pt>
    <dgm:pt modelId="{CCA1A511-DCC4-4802-9630-0A6B9A6A1A3B}">
      <dgm:prSet phldrT="[Text]"/>
      <dgm:spPr/>
      <dgm:t>
        <a:bodyPr/>
        <a:lstStyle/>
        <a:p>
          <a:r>
            <a:rPr lang="en-GB"/>
            <a:t>Personal action plan </a:t>
          </a:r>
        </a:p>
      </dgm:t>
    </dgm:pt>
    <dgm:pt modelId="{786BC514-F238-4F3C-9EFF-A8D19DABF43F}" type="parTrans" cxnId="{1ECF53E7-4FF5-4293-8C0B-DCC3AD2CC9EB}">
      <dgm:prSet/>
      <dgm:spPr/>
      <dgm:t>
        <a:bodyPr/>
        <a:lstStyle/>
        <a:p>
          <a:endParaRPr lang="en-GB"/>
        </a:p>
      </dgm:t>
    </dgm:pt>
    <dgm:pt modelId="{990ADA6A-4012-4005-BCDD-F3F155798152}" type="sibTrans" cxnId="{1ECF53E7-4FF5-4293-8C0B-DCC3AD2CC9EB}">
      <dgm:prSet/>
      <dgm:spPr/>
      <dgm:t>
        <a:bodyPr/>
        <a:lstStyle/>
        <a:p>
          <a:endParaRPr lang="en-GB"/>
        </a:p>
      </dgm:t>
    </dgm:pt>
    <dgm:pt modelId="{5294F496-9012-4E27-85F8-6EDCE1872862}">
      <dgm:prSet/>
      <dgm:spPr/>
      <dgm:t>
        <a:bodyPr/>
        <a:lstStyle/>
        <a:p>
          <a:r>
            <a:rPr lang="en-GB"/>
            <a:t>Conclusions (general)</a:t>
          </a:r>
        </a:p>
      </dgm:t>
    </dgm:pt>
    <dgm:pt modelId="{FFB0B257-6111-4A85-83F3-E79DF7EAEBF4}" type="parTrans" cxnId="{1FF7949F-92E5-4E9B-B50D-92EDA4324571}">
      <dgm:prSet/>
      <dgm:spPr/>
      <dgm:t>
        <a:bodyPr/>
        <a:lstStyle/>
        <a:p>
          <a:endParaRPr lang="en-GB"/>
        </a:p>
      </dgm:t>
    </dgm:pt>
    <dgm:pt modelId="{04B5A748-9D0F-46A8-9329-751EFE370D23}" type="sibTrans" cxnId="{1FF7949F-92E5-4E9B-B50D-92EDA4324571}">
      <dgm:prSet/>
      <dgm:spPr/>
      <dgm:t>
        <a:bodyPr/>
        <a:lstStyle/>
        <a:p>
          <a:endParaRPr lang="en-GB"/>
        </a:p>
      </dgm:t>
    </dgm:pt>
    <dgm:pt modelId="{BEBD8525-10BB-43DE-A4FB-0919F1D8EEC6}">
      <dgm:prSet/>
      <dgm:spPr/>
      <dgm:t>
        <a:bodyPr/>
        <a:lstStyle/>
        <a:p>
          <a:r>
            <a:rPr lang="en-GB"/>
            <a:t>Conclusions  (specific)</a:t>
          </a:r>
        </a:p>
      </dgm:t>
    </dgm:pt>
    <dgm:pt modelId="{DC070849-0398-4620-820E-FCE78FC4DFF5}" type="parTrans" cxnId="{A8BCC09D-3496-4BA7-8304-8C4092F580C5}">
      <dgm:prSet/>
      <dgm:spPr/>
      <dgm:t>
        <a:bodyPr/>
        <a:lstStyle/>
        <a:p>
          <a:endParaRPr lang="en-GB"/>
        </a:p>
      </dgm:t>
    </dgm:pt>
    <dgm:pt modelId="{9E7F7C43-CE7E-43DD-87F3-B11667F2DE01}" type="sibTrans" cxnId="{A8BCC09D-3496-4BA7-8304-8C4092F580C5}">
      <dgm:prSet/>
      <dgm:spPr/>
      <dgm:t>
        <a:bodyPr/>
        <a:lstStyle/>
        <a:p>
          <a:endParaRPr lang="en-GB"/>
        </a:p>
      </dgm:t>
    </dgm:pt>
    <dgm:pt modelId="{24AFB006-54E2-4A72-B311-155A264A3A98}" type="pres">
      <dgm:prSet presAssocID="{A3E1CFDE-0F04-45A8-83F1-E78FCF3A96B1}" presName="Name0" presStyleCnt="0">
        <dgm:presLayoutVars>
          <dgm:dir/>
          <dgm:resizeHandles val="exact"/>
        </dgm:presLayoutVars>
      </dgm:prSet>
      <dgm:spPr/>
    </dgm:pt>
    <dgm:pt modelId="{ED2011C9-3EDF-44B4-9EFE-D15AFAC3B641}" type="pres">
      <dgm:prSet presAssocID="{A3E1CFDE-0F04-45A8-83F1-E78FCF3A96B1}" presName="cycle" presStyleCnt="0"/>
      <dgm:spPr/>
    </dgm:pt>
    <dgm:pt modelId="{ED079822-ED27-4D13-A2D7-9BCEA1EA3E76}" type="pres">
      <dgm:prSet presAssocID="{150B2F37-F80C-49E6-80A4-7982C1D3CC37}" presName="nodeFirstNode" presStyleLbl="node1" presStyleIdx="0" presStyleCnt="7">
        <dgm:presLayoutVars>
          <dgm:bulletEnabled val="1"/>
        </dgm:presLayoutVars>
      </dgm:prSet>
      <dgm:spPr/>
    </dgm:pt>
    <dgm:pt modelId="{4B166ED2-0797-47C0-A3A8-0992595B6480}" type="pres">
      <dgm:prSet presAssocID="{C1DF2F9A-575D-49F0-9632-104FD33249ED}" presName="sibTransFirstNode" presStyleLbl="bgShp" presStyleIdx="0" presStyleCnt="1"/>
      <dgm:spPr/>
    </dgm:pt>
    <dgm:pt modelId="{43F49861-6191-443F-8232-518797916624}" type="pres">
      <dgm:prSet presAssocID="{C7721A91-825C-4925-80B4-21416DDB53DD}" presName="nodeFollowingNodes" presStyleLbl="node1" presStyleIdx="1" presStyleCnt="7">
        <dgm:presLayoutVars>
          <dgm:bulletEnabled val="1"/>
        </dgm:presLayoutVars>
      </dgm:prSet>
      <dgm:spPr/>
    </dgm:pt>
    <dgm:pt modelId="{E0DDA64E-8C44-42CE-90BF-0DA1D2542D75}" type="pres">
      <dgm:prSet presAssocID="{5848F241-56EE-461F-BF1B-9CBF41E95219}" presName="nodeFollowingNodes" presStyleLbl="node1" presStyleIdx="2" presStyleCnt="7">
        <dgm:presLayoutVars>
          <dgm:bulletEnabled val="1"/>
        </dgm:presLayoutVars>
      </dgm:prSet>
      <dgm:spPr/>
    </dgm:pt>
    <dgm:pt modelId="{23F7D6F4-E08C-4CDE-AE2A-E011DA5AB760}" type="pres">
      <dgm:prSet presAssocID="{88E6E180-6B37-476D-BD5F-58BCA7562816}" presName="nodeFollowingNodes" presStyleLbl="node1" presStyleIdx="3" presStyleCnt="7">
        <dgm:presLayoutVars>
          <dgm:bulletEnabled val="1"/>
        </dgm:presLayoutVars>
      </dgm:prSet>
      <dgm:spPr/>
    </dgm:pt>
    <dgm:pt modelId="{04D2D68F-492A-4C0E-B4A0-97EAADA6EBA8}" type="pres">
      <dgm:prSet presAssocID="{5294F496-9012-4E27-85F8-6EDCE1872862}" presName="nodeFollowingNodes" presStyleLbl="node1" presStyleIdx="4" presStyleCnt="7">
        <dgm:presLayoutVars>
          <dgm:bulletEnabled val="1"/>
        </dgm:presLayoutVars>
      </dgm:prSet>
      <dgm:spPr/>
    </dgm:pt>
    <dgm:pt modelId="{080C972C-AC09-4FF6-BA0A-A86DAAEED991}" type="pres">
      <dgm:prSet presAssocID="{BEBD8525-10BB-43DE-A4FB-0919F1D8EEC6}" presName="nodeFollowingNodes" presStyleLbl="node1" presStyleIdx="5" presStyleCnt="7">
        <dgm:presLayoutVars>
          <dgm:bulletEnabled val="1"/>
        </dgm:presLayoutVars>
      </dgm:prSet>
      <dgm:spPr/>
    </dgm:pt>
    <dgm:pt modelId="{26F553DE-BCAB-4102-9421-194D5EB7A871}" type="pres">
      <dgm:prSet presAssocID="{CCA1A511-DCC4-4802-9630-0A6B9A6A1A3B}" presName="nodeFollowingNodes" presStyleLbl="node1" presStyleIdx="6" presStyleCnt="7">
        <dgm:presLayoutVars>
          <dgm:bulletEnabled val="1"/>
        </dgm:presLayoutVars>
      </dgm:prSet>
      <dgm:spPr/>
    </dgm:pt>
  </dgm:ptLst>
  <dgm:cxnLst>
    <dgm:cxn modelId="{7A4DEF08-24FC-4271-8A0B-F4C4437EAF6D}" srcId="{A3E1CFDE-0F04-45A8-83F1-E78FCF3A96B1}" destId="{88E6E180-6B37-476D-BD5F-58BCA7562816}" srcOrd="3" destOrd="0" parTransId="{1713FAC6-4F0C-48AC-AFC4-FC34B03E3245}" sibTransId="{5DE970CD-69E7-412E-B7A5-0CC12DDD0A7A}"/>
    <dgm:cxn modelId="{C49DCD25-A72C-4608-A65D-F855190A7352}" type="presOf" srcId="{5294F496-9012-4E27-85F8-6EDCE1872862}" destId="{04D2D68F-492A-4C0E-B4A0-97EAADA6EBA8}" srcOrd="0" destOrd="0" presId="urn:microsoft.com/office/officeart/2005/8/layout/cycle3"/>
    <dgm:cxn modelId="{19AB5027-E8F9-4285-A1D9-6DE36E78363E}" type="presOf" srcId="{150B2F37-F80C-49E6-80A4-7982C1D3CC37}" destId="{ED079822-ED27-4D13-A2D7-9BCEA1EA3E76}" srcOrd="0" destOrd="0" presId="urn:microsoft.com/office/officeart/2005/8/layout/cycle3"/>
    <dgm:cxn modelId="{AADB6633-1DCD-41C0-8256-2B142F6F3A09}" type="presOf" srcId="{CCA1A511-DCC4-4802-9630-0A6B9A6A1A3B}" destId="{26F553DE-BCAB-4102-9421-194D5EB7A871}" srcOrd="0" destOrd="0" presId="urn:microsoft.com/office/officeart/2005/8/layout/cycle3"/>
    <dgm:cxn modelId="{1BA8DB33-4509-4198-B4A1-B58B565FFE89}" type="presOf" srcId="{BEBD8525-10BB-43DE-A4FB-0919F1D8EEC6}" destId="{080C972C-AC09-4FF6-BA0A-A86DAAEED991}" srcOrd="0" destOrd="0" presId="urn:microsoft.com/office/officeart/2005/8/layout/cycle3"/>
    <dgm:cxn modelId="{83D00536-C59E-4BB2-8E54-06681182A32D}" type="presOf" srcId="{C7721A91-825C-4925-80B4-21416DDB53DD}" destId="{43F49861-6191-443F-8232-518797916624}" srcOrd="0" destOrd="0" presId="urn:microsoft.com/office/officeart/2005/8/layout/cycle3"/>
    <dgm:cxn modelId="{A8D9E937-CFD8-4A6B-85AA-E107E53249D6}" type="presOf" srcId="{5848F241-56EE-461F-BF1B-9CBF41E95219}" destId="{E0DDA64E-8C44-42CE-90BF-0DA1D2542D75}" srcOrd="0" destOrd="0" presId="urn:microsoft.com/office/officeart/2005/8/layout/cycle3"/>
    <dgm:cxn modelId="{31807A5E-7602-4869-8900-0774BE1CFCE9}" type="presOf" srcId="{C1DF2F9A-575D-49F0-9632-104FD33249ED}" destId="{4B166ED2-0797-47C0-A3A8-0992595B6480}" srcOrd="0" destOrd="0" presId="urn:microsoft.com/office/officeart/2005/8/layout/cycle3"/>
    <dgm:cxn modelId="{6D33E374-00F9-4A9B-9136-C41A8542C292}" srcId="{A3E1CFDE-0F04-45A8-83F1-E78FCF3A96B1}" destId="{5848F241-56EE-461F-BF1B-9CBF41E95219}" srcOrd="2" destOrd="0" parTransId="{348BD3F0-AF49-41AE-BD18-C2795315CE02}" sibTransId="{C86419AB-822C-4DCE-A75C-A7E8C73EB706}"/>
    <dgm:cxn modelId="{98103E87-5033-4892-948E-4C42CE164707}" srcId="{A3E1CFDE-0F04-45A8-83F1-E78FCF3A96B1}" destId="{C7721A91-825C-4925-80B4-21416DDB53DD}" srcOrd="1" destOrd="0" parTransId="{4D3D545A-6E32-44BB-B6B8-D352E254E156}" sibTransId="{6164F78C-68E2-4897-BA77-035CBA06CA52}"/>
    <dgm:cxn modelId="{A8BCC09D-3496-4BA7-8304-8C4092F580C5}" srcId="{A3E1CFDE-0F04-45A8-83F1-E78FCF3A96B1}" destId="{BEBD8525-10BB-43DE-A4FB-0919F1D8EEC6}" srcOrd="5" destOrd="0" parTransId="{DC070849-0398-4620-820E-FCE78FC4DFF5}" sibTransId="{9E7F7C43-CE7E-43DD-87F3-B11667F2DE01}"/>
    <dgm:cxn modelId="{1FF7949F-92E5-4E9B-B50D-92EDA4324571}" srcId="{A3E1CFDE-0F04-45A8-83F1-E78FCF3A96B1}" destId="{5294F496-9012-4E27-85F8-6EDCE1872862}" srcOrd="4" destOrd="0" parTransId="{FFB0B257-6111-4A85-83F3-E79DF7EAEBF4}" sibTransId="{04B5A748-9D0F-46A8-9329-751EFE370D23}"/>
    <dgm:cxn modelId="{0E8510B5-5622-4F2A-B082-FDF2B8F1A04B}" type="presOf" srcId="{A3E1CFDE-0F04-45A8-83F1-E78FCF3A96B1}" destId="{24AFB006-54E2-4A72-B311-155A264A3A98}" srcOrd="0" destOrd="0" presId="urn:microsoft.com/office/officeart/2005/8/layout/cycle3"/>
    <dgm:cxn modelId="{5B10BADF-9811-40FB-91FA-58020E1FC8B6}" srcId="{A3E1CFDE-0F04-45A8-83F1-E78FCF3A96B1}" destId="{150B2F37-F80C-49E6-80A4-7982C1D3CC37}" srcOrd="0" destOrd="0" parTransId="{CE4B8D00-319F-4A0E-810E-A36C07DE33FF}" sibTransId="{C1DF2F9A-575D-49F0-9632-104FD33249ED}"/>
    <dgm:cxn modelId="{1ECF53E7-4FF5-4293-8C0B-DCC3AD2CC9EB}" srcId="{A3E1CFDE-0F04-45A8-83F1-E78FCF3A96B1}" destId="{CCA1A511-DCC4-4802-9630-0A6B9A6A1A3B}" srcOrd="6" destOrd="0" parTransId="{786BC514-F238-4F3C-9EFF-A8D19DABF43F}" sibTransId="{990ADA6A-4012-4005-BCDD-F3F155798152}"/>
    <dgm:cxn modelId="{497425F5-F8A3-4C06-A9A7-9BC2B5A7B15B}" type="presOf" srcId="{88E6E180-6B37-476D-BD5F-58BCA7562816}" destId="{23F7D6F4-E08C-4CDE-AE2A-E011DA5AB760}" srcOrd="0" destOrd="0" presId="urn:microsoft.com/office/officeart/2005/8/layout/cycle3"/>
    <dgm:cxn modelId="{239B185A-284C-4BB7-BD73-DF90F9BA0D72}" type="presParOf" srcId="{24AFB006-54E2-4A72-B311-155A264A3A98}" destId="{ED2011C9-3EDF-44B4-9EFE-D15AFAC3B641}" srcOrd="0" destOrd="0" presId="urn:microsoft.com/office/officeart/2005/8/layout/cycle3"/>
    <dgm:cxn modelId="{4D71B07B-B326-4DEE-84EC-F71EFB013E56}" type="presParOf" srcId="{ED2011C9-3EDF-44B4-9EFE-D15AFAC3B641}" destId="{ED079822-ED27-4D13-A2D7-9BCEA1EA3E76}" srcOrd="0" destOrd="0" presId="urn:microsoft.com/office/officeart/2005/8/layout/cycle3"/>
    <dgm:cxn modelId="{8C1E700C-EBC8-4A20-BAFF-2FD6985BF19E}" type="presParOf" srcId="{ED2011C9-3EDF-44B4-9EFE-D15AFAC3B641}" destId="{4B166ED2-0797-47C0-A3A8-0992595B6480}" srcOrd="1" destOrd="0" presId="urn:microsoft.com/office/officeart/2005/8/layout/cycle3"/>
    <dgm:cxn modelId="{717AC67F-D4D5-40B3-8EDD-BB41B21D72FD}" type="presParOf" srcId="{ED2011C9-3EDF-44B4-9EFE-D15AFAC3B641}" destId="{43F49861-6191-443F-8232-518797916624}" srcOrd="2" destOrd="0" presId="urn:microsoft.com/office/officeart/2005/8/layout/cycle3"/>
    <dgm:cxn modelId="{B7676F27-539C-4114-AF94-2A67231537E0}" type="presParOf" srcId="{ED2011C9-3EDF-44B4-9EFE-D15AFAC3B641}" destId="{E0DDA64E-8C44-42CE-90BF-0DA1D2542D75}" srcOrd="3" destOrd="0" presId="urn:microsoft.com/office/officeart/2005/8/layout/cycle3"/>
    <dgm:cxn modelId="{0B4CB636-8DF8-4250-9807-1AE677B99750}" type="presParOf" srcId="{ED2011C9-3EDF-44B4-9EFE-D15AFAC3B641}" destId="{23F7D6F4-E08C-4CDE-AE2A-E011DA5AB760}" srcOrd="4" destOrd="0" presId="urn:microsoft.com/office/officeart/2005/8/layout/cycle3"/>
    <dgm:cxn modelId="{C31644FD-9B6E-4F28-A722-5B8231DEC285}" type="presParOf" srcId="{ED2011C9-3EDF-44B4-9EFE-D15AFAC3B641}" destId="{04D2D68F-492A-4C0E-B4A0-97EAADA6EBA8}" srcOrd="5" destOrd="0" presId="urn:microsoft.com/office/officeart/2005/8/layout/cycle3"/>
    <dgm:cxn modelId="{23657709-995F-40CD-9822-45882F035492}" type="presParOf" srcId="{ED2011C9-3EDF-44B4-9EFE-D15AFAC3B641}" destId="{080C972C-AC09-4FF6-BA0A-A86DAAEED991}" srcOrd="6" destOrd="0" presId="urn:microsoft.com/office/officeart/2005/8/layout/cycle3"/>
    <dgm:cxn modelId="{304590CD-F152-4295-BA9E-5A5CDEFF5BCD}" type="presParOf" srcId="{ED2011C9-3EDF-44B4-9EFE-D15AFAC3B641}" destId="{26F553DE-BCAB-4102-9421-194D5EB7A871}"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F5EA18-A8EE-40F2-AB34-602D235AAE8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ADE2B9A-078C-4ACC-B6FD-ABB71D93BF43}">
      <dgm:prSet/>
      <dgm:spPr/>
      <dgm:t>
        <a:bodyPr/>
        <a:lstStyle/>
        <a:p>
          <a:pPr>
            <a:lnSpc>
              <a:spcPct val="100000"/>
            </a:lnSpc>
          </a:pPr>
          <a:r>
            <a:rPr lang="en-GB"/>
            <a:t>Long, medium, short-term</a:t>
          </a:r>
          <a:endParaRPr lang="en-US"/>
        </a:p>
      </dgm:t>
    </dgm:pt>
    <dgm:pt modelId="{F8B322A8-23A6-4293-B3F9-D501A5AAD634}" type="parTrans" cxnId="{41D1377F-2C0C-432D-B9B7-343344D1F81F}">
      <dgm:prSet/>
      <dgm:spPr/>
      <dgm:t>
        <a:bodyPr/>
        <a:lstStyle/>
        <a:p>
          <a:endParaRPr lang="en-US"/>
        </a:p>
      </dgm:t>
    </dgm:pt>
    <dgm:pt modelId="{BB32053D-F45D-4AD1-81FD-BA723C593DEC}" type="sibTrans" cxnId="{41D1377F-2C0C-432D-B9B7-343344D1F81F}">
      <dgm:prSet/>
      <dgm:spPr/>
      <dgm:t>
        <a:bodyPr/>
        <a:lstStyle/>
        <a:p>
          <a:endParaRPr lang="en-US"/>
        </a:p>
      </dgm:t>
    </dgm:pt>
    <dgm:pt modelId="{2E7CD2E0-AD93-40D1-8D19-571320A401B4}">
      <dgm:prSet custT="1"/>
      <dgm:spPr/>
      <dgm:t>
        <a:bodyPr/>
        <a:lstStyle/>
        <a:p>
          <a:pPr>
            <a:lnSpc>
              <a:spcPct val="100000"/>
            </a:lnSpc>
          </a:pPr>
          <a:r>
            <a:rPr lang="en-GB" sz="4800" dirty="0"/>
            <a:t>SMART targets </a:t>
          </a:r>
          <a:r>
            <a:rPr lang="en-GB" sz="2000" dirty="0"/>
            <a:t>(Specific, Measurable, Achievable, Relevant, Timebound) </a:t>
          </a:r>
          <a:endParaRPr lang="en-US" sz="2000" dirty="0"/>
        </a:p>
      </dgm:t>
    </dgm:pt>
    <dgm:pt modelId="{6E27C3A3-BB42-4430-A2ED-1DE6D1B382A4}" type="parTrans" cxnId="{7D5F1794-FDE6-4260-9B79-B2312B7273F4}">
      <dgm:prSet/>
      <dgm:spPr/>
      <dgm:t>
        <a:bodyPr/>
        <a:lstStyle/>
        <a:p>
          <a:endParaRPr lang="en-US"/>
        </a:p>
      </dgm:t>
    </dgm:pt>
    <dgm:pt modelId="{312BBC5A-B971-4DFE-9738-0DDDA3233AD1}" type="sibTrans" cxnId="{7D5F1794-FDE6-4260-9B79-B2312B7273F4}">
      <dgm:prSet/>
      <dgm:spPr/>
      <dgm:t>
        <a:bodyPr/>
        <a:lstStyle/>
        <a:p>
          <a:endParaRPr lang="en-US"/>
        </a:p>
      </dgm:t>
    </dgm:pt>
    <dgm:pt modelId="{3EB95F4D-FDDE-4C92-BA4B-B56CAF4ED97C}">
      <dgm:prSet/>
      <dgm:spPr/>
      <dgm:t>
        <a:bodyPr/>
        <a:lstStyle/>
        <a:p>
          <a:pPr>
            <a:lnSpc>
              <a:spcPct val="100000"/>
            </a:lnSpc>
          </a:pPr>
          <a:r>
            <a:rPr lang="en-GB"/>
            <a:t>WEEKLY targets, reviewed in mentor meeting</a:t>
          </a:r>
          <a:endParaRPr lang="en-US"/>
        </a:p>
      </dgm:t>
    </dgm:pt>
    <dgm:pt modelId="{802B6E90-57AB-467C-8884-1FE2D5008982}" type="parTrans" cxnId="{73291D59-C2E7-4DDE-A902-873C4E07ED4B}">
      <dgm:prSet/>
      <dgm:spPr/>
      <dgm:t>
        <a:bodyPr/>
        <a:lstStyle/>
        <a:p>
          <a:endParaRPr lang="en-US"/>
        </a:p>
      </dgm:t>
    </dgm:pt>
    <dgm:pt modelId="{A6EEE27C-CA11-4C5F-B799-3F0A5A63119F}" type="sibTrans" cxnId="{73291D59-C2E7-4DDE-A902-873C4E07ED4B}">
      <dgm:prSet/>
      <dgm:spPr/>
      <dgm:t>
        <a:bodyPr/>
        <a:lstStyle/>
        <a:p>
          <a:endParaRPr lang="en-US"/>
        </a:p>
      </dgm:t>
    </dgm:pt>
    <dgm:pt modelId="{BD163B35-4FA4-444F-B1FD-65E7C1596A18}" type="pres">
      <dgm:prSet presAssocID="{B4F5EA18-A8EE-40F2-AB34-602D235AAE80}" presName="root" presStyleCnt="0">
        <dgm:presLayoutVars>
          <dgm:dir/>
          <dgm:resizeHandles val="exact"/>
        </dgm:presLayoutVars>
      </dgm:prSet>
      <dgm:spPr/>
    </dgm:pt>
    <dgm:pt modelId="{7D37D079-3515-4174-889E-80B128D9305B}" type="pres">
      <dgm:prSet presAssocID="{4ADE2B9A-078C-4ACC-B6FD-ABB71D93BF43}" presName="compNode" presStyleCnt="0"/>
      <dgm:spPr/>
    </dgm:pt>
    <dgm:pt modelId="{63C9A121-0E79-4F18-989F-E291F81FC1EC}" type="pres">
      <dgm:prSet presAssocID="{4ADE2B9A-078C-4ACC-B6FD-ABB71D93BF43}" presName="bgRect" presStyleLbl="bgShp" presStyleIdx="0" presStyleCnt="3"/>
      <dgm:spPr/>
    </dgm:pt>
    <dgm:pt modelId="{7936CF22-D494-4411-803F-04E17F6964FC}" type="pres">
      <dgm:prSet presAssocID="{4ADE2B9A-078C-4ACC-B6FD-ABB71D93BF4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lm strip"/>
        </a:ext>
      </dgm:extLst>
    </dgm:pt>
    <dgm:pt modelId="{0FE4128B-3603-44C4-988E-458B5E2E2D92}" type="pres">
      <dgm:prSet presAssocID="{4ADE2B9A-078C-4ACC-B6FD-ABB71D93BF43}" presName="spaceRect" presStyleCnt="0"/>
      <dgm:spPr/>
    </dgm:pt>
    <dgm:pt modelId="{BB44A092-5851-45BE-B45F-843D7B1FCB49}" type="pres">
      <dgm:prSet presAssocID="{4ADE2B9A-078C-4ACC-B6FD-ABB71D93BF43}" presName="parTx" presStyleLbl="revTx" presStyleIdx="0" presStyleCnt="3">
        <dgm:presLayoutVars>
          <dgm:chMax val="0"/>
          <dgm:chPref val="0"/>
        </dgm:presLayoutVars>
      </dgm:prSet>
      <dgm:spPr/>
    </dgm:pt>
    <dgm:pt modelId="{FD5A966E-DD80-451B-A851-BDF75186CA6A}" type="pres">
      <dgm:prSet presAssocID="{BB32053D-F45D-4AD1-81FD-BA723C593DEC}" presName="sibTrans" presStyleCnt="0"/>
      <dgm:spPr/>
    </dgm:pt>
    <dgm:pt modelId="{A029093E-2CCD-4EAB-BF24-4484D2FC04F2}" type="pres">
      <dgm:prSet presAssocID="{2E7CD2E0-AD93-40D1-8D19-571320A401B4}" presName="compNode" presStyleCnt="0"/>
      <dgm:spPr/>
    </dgm:pt>
    <dgm:pt modelId="{6EEC662D-4499-498A-A197-05D9BAD8BDE0}" type="pres">
      <dgm:prSet presAssocID="{2E7CD2E0-AD93-40D1-8D19-571320A401B4}" presName="bgRect" presStyleLbl="bgShp" presStyleIdx="1" presStyleCnt="3"/>
      <dgm:spPr/>
    </dgm:pt>
    <dgm:pt modelId="{A6CF43FA-66C8-449D-BA7B-59172BF1B3DA}" type="pres">
      <dgm:prSet presAssocID="{2E7CD2E0-AD93-40D1-8D19-571320A401B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0F3DF719-8AFD-4141-BC1C-5F789873D4D6}" type="pres">
      <dgm:prSet presAssocID="{2E7CD2E0-AD93-40D1-8D19-571320A401B4}" presName="spaceRect" presStyleCnt="0"/>
      <dgm:spPr/>
    </dgm:pt>
    <dgm:pt modelId="{0DD32410-FE3B-454C-911D-257B222F5876}" type="pres">
      <dgm:prSet presAssocID="{2E7CD2E0-AD93-40D1-8D19-571320A401B4}" presName="parTx" presStyleLbl="revTx" presStyleIdx="1" presStyleCnt="3">
        <dgm:presLayoutVars>
          <dgm:chMax val="0"/>
          <dgm:chPref val="0"/>
        </dgm:presLayoutVars>
      </dgm:prSet>
      <dgm:spPr/>
    </dgm:pt>
    <dgm:pt modelId="{8795C753-14B3-426A-9A01-32AC91FD75D9}" type="pres">
      <dgm:prSet presAssocID="{312BBC5A-B971-4DFE-9738-0DDDA3233AD1}" presName="sibTrans" presStyleCnt="0"/>
      <dgm:spPr/>
    </dgm:pt>
    <dgm:pt modelId="{4CD341FB-22F5-42C7-B849-18048026C8DD}" type="pres">
      <dgm:prSet presAssocID="{3EB95F4D-FDDE-4C92-BA4B-B56CAF4ED97C}" presName="compNode" presStyleCnt="0"/>
      <dgm:spPr/>
    </dgm:pt>
    <dgm:pt modelId="{9FC1A435-FD80-4821-8DC8-791EF47DB38F}" type="pres">
      <dgm:prSet presAssocID="{3EB95F4D-FDDE-4C92-BA4B-B56CAF4ED97C}" presName="bgRect" presStyleLbl="bgShp" presStyleIdx="2" presStyleCnt="3"/>
      <dgm:spPr/>
    </dgm:pt>
    <dgm:pt modelId="{0AFB9431-455B-416A-82BA-EF8B601B3F30}" type="pres">
      <dgm:prSet presAssocID="{3EB95F4D-FDDE-4C92-BA4B-B56CAF4ED97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75C10DDF-FBB3-4278-AEE0-8A30F81B34E9}" type="pres">
      <dgm:prSet presAssocID="{3EB95F4D-FDDE-4C92-BA4B-B56CAF4ED97C}" presName="spaceRect" presStyleCnt="0"/>
      <dgm:spPr/>
    </dgm:pt>
    <dgm:pt modelId="{23FFE2AB-B29A-4DBE-9CCE-507CA3950199}" type="pres">
      <dgm:prSet presAssocID="{3EB95F4D-FDDE-4C92-BA4B-B56CAF4ED97C}" presName="parTx" presStyleLbl="revTx" presStyleIdx="2" presStyleCnt="3">
        <dgm:presLayoutVars>
          <dgm:chMax val="0"/>
          <dgm:chPref val="0"/>
        </dgm:presLayoutVars>
      </dgm:prSet>
      <dgm:spPr/>
    </dgm:pt>
  </dgm:ptLst>
  <dgm:cxnLst>
    <dgm:cxn modelId="{FFE1AC02-5ACA-43EB-8075-A53BDA987263}" type="presOf" srcId="{4ADE2B9A-078C-4ACC-B6FD-ABB71D93BF43}" destId="{BB44A092-5851-45BE-B45F-843D7B1FCB49}" srcOrd="0" destOrd="0" presId="urn:microsoft.com/office/officeart/2018/2/layout/IconVerticalSolidList"/>
    <dgm:cxn modelId="{31191F23-0307-457A-84BF-22FDA55A0D64}" type="presOf" srcId="{2E7CD2E0-AD93-40D1-8D19-571320A401B4}" destId="{0DD32410-FE3B-454C-911D-257B222F5876}" srcOrd="0" destOrd="0" presId="urn:microsoft.com/office/officeart/2018/2/layout/IconVerticalSolidList"/>
    <dgm:cxn modelId="{73291D59-C2E7-4DDE-A902-873C4E07ED4B}" srcId="{B4F5EA18-A8EE-40F2-AB34-602D235AAE80}" destId="{3EB95F4D-FDDE-4C92-BA4B-B56CAF4ED97C}" srcOrd="2" destOrd="0" parTransId="{802B6E90-57AB-467C-8884-1FE2D5008982}" sibTransId="{A6EEE27C-CA11-4C5F-B799-3F0A5A63119F}"/>
    <dgm:cxn modelId="{41D1377F-2C0C-432D-B9B7-343344D1F81F}" srcId="{B4F5EA18-A8EE-40F2-AB34-602D235AAE80}" destId="{4ADE2B9A-078C-4ACC-B6FD-ABB71D93BF43}" srcOrd="0" destOrd="0" parTransId="{F8B322A8-23A6-4293-B3F9-D501A5AAD634}" sibTransId="{BB32053D-F45D-4AD1-81FD-BA723C593DEC}"/>
    <dgm:cxn modelId="{7D5F1794-FDE6-4260-9B79-B2312B7273F4}" srcId="{B4F5EA18-A8EE-40F2-AB34-602D235AAE80}" destId="{2E7CD2E0-AD93-40D1-8D19-571320A401B4}" srcOrd="1" destOrd="0" parTransId="{6E27C3A3-BB42-4430-A2ED-1DE6D1B382A4}" sibTransId="{312BBC5A-B971-4DFE-9738-0DDDA3233AD1}"/>
    <dgm:cxn modelId="{6B0167A0-C1AB-4EEB-ACDE-F0D4E86CBEAF}" type="presOf" srcId="{B4F5EA18-A8EE-40F2-AB34-602D235AAE80}" destId="{BD163B35-4FA4-444F-B1FD-65E7C1596A18}" srcOrd="0" destOrd="0" presId="urn:microsoft.com/office/officeart/2018/2/layout/IconVerticalSolidList"/>
    <dgm:cxn modelId="{EC39ACDC-4B4C-4F73-8EC9-22493BE55830}" type="presOf" srcId="{3EB95F4D-FDDE-4C92-BA4B-B56CAF4ED97C}" destId="{23FFE2AB-B29A-4DBE-9CCE-507CA3950199}" srcOrd="0" destOrd="0" presId="urn:microsoft.com/office/officeart/2018/2/layout/IconVerticalSolidList"/>
    <dgm:cxn modelId="{C900EC7A-B989-4020-9755-5E5FC3B20EB8}" type="presParOf" srcId="{BD163B35-4FA4-444F-B1FD-65E7C1596A18}" destId="{7D37D079-3515-4174-889E-80B128D9305B}" srcOrd="0" destOrd="0" presId="urn:microsoft.com/office/officeart/2018/2/layout/IconVerticalSolidList"/>
    <dgm:cxn modelId="{4E660030-55AC-4184-9784-3B0655BA1110}" type="presParOf" srcId="{7D37D079-3515-4174-889E-80B128D9305B}" destId="{63C9A121-0E79-4F18-989F-E291F81FC1EC}" srcOrd="0" destOrd="0" presId="urn:microsoft.com/office/officeart/2018/2/layout/IconVerticalSolidList"/>
    <dgm:cxn modelId="{6EBE76A5-71A1-410B-BE8C-D88EE10A6B3C}" type="presParOf" srcId="{7D37D079-3515-4174-889E-80B128D9305B}" destId="{7936CF22-D494-4411-803F-04E17F6964FC}" srcOrd="1" destOrd="0" presId="urn:microsoft.com/office/officeart/2018/2/layout/IconVerticalSolidList"/>
    <dgm:cxn modelId="{8CC271C6-5221-40FC-AC4B-4BF161962EAF}" type="presParOf" srcId="{7D37D079-3515-4174-889E-80B128D9305B}" destId="{0FE4128B-3603-44C4-988E-458B5E2E2D92}" srcOrd="2" destOrd="0" presId="urn:microsoft.com/office/officeart/2018/2/layout/IconVerticalSolidList"/>
    <dgm:cxn modelId="{91934AB6-B290-436D-901C-252A7A16064D}" type="presParOf" srcId="{7D37D079-3515-4174-889E-80B128D9305B}" destId="{BB44A092-5851-45BE-B45F-843D7B1FCB49}" srcOrd="3" destOrd="0" presId="urn:microsoft.com/office/officeart/2018/2/layout/IconVerticalSolidList"/>
    <dgm:cxn modelId="{A71D1B7A-DBBC-473D-8238-B8B0B07230D5}" type="presParOf" srcId="{BD163B35-4FA4-444F-B1FD-65E7C1596A18}" destId="{FD5A966E-DD80-451B-A851-BDF75186CA6A}" srcOrd="1" destOrd="0" presId="urn:microsoft.com/office/officeart/2018/2/layout/IconVerticalSolidList"/>
    <dgm:cxn modelId="{AF467C54-C893-4DFE-B27A-FD676F06A3BE}" type="presParOf" srcId="{BD163B35-4FA4-444F-B1FD-65E7C1596A18}" destId="{A029093E-2CCD-4EAB-BF24-4484D2FC04F2}" srcOrd="2" destOrd="0" presId="urn:microsoft.com/office/officeart/2018/2/layout/IconVerticalSolidList"/>
    <dgm:cxn modelId="{0DB92358-44CB-459A-A1F2-702E33822E92}" type="presParOf" srcId="{A029093E-2CCD-4EAB-BF24-4484D2FC04F2}" destId="{6EEC662D-4499-498A-A197-05D9BAD8BDE0}" srcOrd="0" destOrd="0" presId="urn:microsoft.com/office/officeart/2018/2/layout/IconVerticalSolidList"/>
    <dgm:cxn modelId="{AA80F850-78D1-49E0-9720-0A452F23C9BB}" type="presParOf" srcId="{A029093E-2CCD-4EAB-BF24-4484D2FC04F2}" destId="{A6CF43FA-66C8-449D-BA7B-59172BF1B3DA}" srcOrd="1" destOrd="0" presId="urn:microsoft.com/office/officeart/2018/2/layout/IconVerticalSolidList"/>
    <dgm:cxn modelId="{6FF356C4-B2A5-4644-9EF7-03ECFBADCF2E}" type="presParOf" srcId="{A029093E-2CCD-4EAB-BF24-4484D2FC04F2}" destId="{0F3DF719-8AFD-4141-BC1C-5F789873D4D6}" srcOrd="2" destOrd="0" presId="urn:microsoft.com/office/officeart/2018/2/layout/IconVerticalSolidList"/>
    <dgm:cxn modelId="{51885991-CF99-42FF-BFF5-098B2E0F8243}" type="presParOf" srcId="{A029093E-2CCD-4EAB-BF24-4484D2FC04F2}" destId="{0DD32410-FE3B-454C-911D-257B222F5876}" srcOrd="3" destOrd="0" presId="urn:microsoft.com/office/officeart/2018/2/layout/IconVerticalSolidList"/>
    <dgm:cxn modelId="{59A5BB7C-32B1-481D-BBB3-E25580637DD6}" type="presParOf" srcId="{BD163B35-4FA4-444F-B1FD-65E7C1596A18}" destId="{8795C753-14B3-426A-9A01-32AC91FD75D9}" srcOrd="3" destOrd="0" presId="urn:microsoft.com/office/officeart/2018/2/layout/IconVerticalSolidList"/>
    <dgm:cxn modelId="{39A0E538-58BD-40A3-9F9E-E57B527AD110}" type="presParOf" srcId="{BD163B35-4FA4-444F-B1FD-65E7C1596A18}" destId="{4CD341FB-22F5-42C7-B849-18048026C8DD}" srcOrd="4" destOrd="0" presId="urn:microsoft.com/office/officeart/2018/2/layout/IconVerticalSolidList"/>
    <dgm:cxn modelId="{E24AB692-E49A-427E-AF44-164E79EDE866}" type="presParOf" srcId="{4CD341FB-22F5-42C7-B849-18048026C8DD}" destId="{9FC1A435-FD80-4821-8DC8-791EF47DB38F}" srcOrd="0" destOrd="0" presId="urn:microsoft.com/office/officeart/2018/2/layout/IconVerticalSolidList"/>
    <dgm:cxn modelId="{E522F17E-F050-4965-925A-E2C0A857A6D6}" type="presParOf" srcId="{4CD341FB-22F5-42C7-B849-18048026C8DD}" destId="{0AFB9431-455B-416A-82BA-EF8B601B3F30}" srcOrd="1" destOrd="0" presId="urn:microsoft.com/office/officeart/2018/2/layout/IconVerticalSolidList"/>
    <dgm:cxn modelId="{66F311C6-4DE1-4BCD-B57A-176B11A372FA}" type="presParOf" srcId="{4CD341FB-22F5-42C7-B849-18048026C8DD}" destId="{75C10DDF-FBB3-4278-AEE0-8A30F81B34E9}" srcOrd="2" destOrd="0" presId="urn:microsoft.com/office/officeart/2018/2/layout/IconVerticalSolidList"/>
    <dgm:cxn modelId="{5CB580D4-38B4-4583-A534-69E50953FD5E}" type="presParOf" srcId="{4CD341FB-22F5-42C7-B849-18048026C8DD}" destId="{23FFE2AB-B29A-4DBE-9CCE-507CA395019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2669A4-B59A-4007-BBFE-4D6D4C840B7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BD40FF31-F988-48BE-BB84-D20A473CF189}">
      <dgm:prSet phldrT="[Text]"/>
      <dgm:spPr/>
      <dgm:t>
        <a:bodyPr/>
        <a:lstStyle/>
        <a:p>
          <a:r>
            <a:rPr lang="en-GB" dirty="0"/>
            <a:t>Thoughts</a:t>
          </a:r>
        </a:p>
      </dgm:t>
    </dgm:pt>
    <dgm:pt modelId="{995216BB-4637-4707-9A20-8F3070BB9AA8}" type="parTrans" cxnId="{EFC43DA8-3441-463B-BC49-A892D6D7FC49}">
      <dgm:prSet/>
      <dgm:spPr/>
      <dgm:t>
        <a:bodyPr/>
        <a:lstStyle/>
        <a:p>
          <a:endParaRPr lang="en-GB"/>
        </a:p>
      </dgm:t>
    </dgm:pt>
    <dgm:pt modelId="{3D312C18-9EE8-430A-8547-8F4C1BFC26F0}" type="sibTrans" cxnId="{EFC43DA8-3441-463B-BC49-A892D6D7FC49}">
      <dgm:prSet/>
      <dgm:spPr/>
      <dgm:t>
        <a:bodyPr/>
        <a:lstStyle/>
        <a:p>
          <a:endParaRPr lang="en-GB"/>
        </a:p>
      </dgm:t>
    </dgm:pt>
    <dgm:pt modelId="{FCE136BD-B069-4D63-A159-C5CECAFC4282}">
      <dgm:prSet phldrT="[Text]"/>
      <dgm:spPr/>
      <dgm:t>
        <a:bodyPr/>
        <a:lstStyle/>
        <a:p>
          <a:r>
            <a:rPr lang="en-GB" dirty="0"/>
            <a:t>Feelings</a:t>
          </a:r>
        </a:p>
      </dgm:t>
    </dgm:pt>
    <dgm:pt modelId="{9DA32782-9EDE-49B0-B2FC-21EC1B23EB99}" type="parTrans" cxnId="{5D89D612-0D5B-4D61-971F-D5DCEB83418A}">
      <dgm:prSet/>
      <dgm:spPr/>
      <dgm:t>
        <a:bodyPr/>
        <a:lstStyle/>
        <a:p>
          <a:endParaRPr lang="en-GB"/>
        </a:p>
      </dgm:t>
    </dgm:pt>
    <dgm:pt modelId="{9214C3AE-5DBC-483E-83EC-96E13417F519}" type="sibTrans" cxnId="{5D89D612-0D5B-4D61-971F-D5DCEB83418A}">
      <dgm:prSet/>
      <dgm:spPr/>
      <dgm:t>
        <a:bodyPr/>
        <a:lstStyle/>
        <a:p>
          <a:endParaRPr lang="en-GB"/>
        </a:p>
      </dgm:t>
    </dgm:pt>
    <dgm:pt modelId="{70DCA073-9629-448A-A600-1D841B53B67B}">
      <dgm:prSet phldrT="[Text]"/>
      <dgm:spPr/>
      <dgm:t>
        <a:bodyPr/>
        <a:lstStyle/>
        <a:p>
          <a:r>
            <a:rPr lang="en-GB" dirty="0"/>
            <a:t>Behaviours </a:t>
          </a:r>
        </a:p>
      </dgm:t>
    </dgm:pt>
    <dgm:pt modelId="{EB63C46F-4454-4C46-9181-D50211AD153F}" type="parTrans" cxnId="{B9BE5ED5-9F75-4C30-A59F-3BA33754795E}">
      <dgm:prSet/>
      <dgm:spPr/>
      <dgm:t>
        <a:bodyPr/>
        <a:lstStyle/>
        <a:p>
          <a:endParaRPr lang="en-GB"/>
        </a:p>
      </dgm:t>
    </dgm:pt>
    <dgm:pt modelId="{011FA7BD-4696-4A3F-8E76-05C6BE18C0ED}" type="sibTrans" cxnId="{B9BE5ED5-9F75-4C30-A59F-3BA33754795E}">
      <dgm:prSet/>
      <dgm:spPr/>
      <dgm:t>
        <a:bodyPr/>
        <a:lstStyle/>
        <a:p>
          <a:endParaRPr lang="en-GB"/>
        </a:p>
      </dgm:t>
    </dgm:pt>
    <dgm:pt modelId="{020D671D-7A77-4CB5-8DBC-74DA9316559B}" type="pres">
      <dgm:prSet presAssocID="{872669A4-B59A-4007-BBFE-4D6D4C840B7C}" presName="cycle" presStyleCnt="0">
        <dgm:presLayoutVars>
          <dgm:dir/>
          <dgm:resizeHandles val="exact"/>
        </dgm:presLayoutVars>
      </dgm:prSet>
      <dgm:spPr/>
    </dgm:pt>
    <dgm:pt modelId="{FBC70396-0539-4C6D-8CD3-C959C9B933F9}" type="pres">
      <dgm:prSet presAssocID="{BD40FF31-F988-48BE-BB84-D20A473CF189}" presName="node" presStyleLbl="node1" presStyleIdx="0" presStyleCnt="3">
        <dgm:presLayoutVars>
          <dgm:bulletEnabled val="1"/>
        </dgm:presLayoutVars>
      </dgm:prSet>
      <dgm:spPr/>
    </dgm:pt>
    <dgm:pt modelId="{57DA8B10-65B3-4CF2-99E7-FEA05CC6C5B8}" type="pres">
      <dgm:prSet presAssocID="{3D312C18-9EE8-430A-8547-8F4C1BFC26F0}" presName="sibTrans" presStyleLbl="sibTrans2D1" presStyleIdx="0" presStyleCnt="3"/>
      <dgm:spPr/>
    </dgm:pt>
    <dgm:pt modelId="{3086266C-623E-4BE5-B18C-5866CF2141C0}" type="pres">
      <dgm:prSet presAssocID="{3D312C18-9EE8-430A-8547-8F4C1BFC26F0}" presName="connectorText" presStyleLbl="sibTrans2D1" presStyleIdx="0" presStyleCnt="3"/>
      <dgm:spPr/>
    </dgm:pt>
    <dgm:pt modelId="{877C90F9-4528-445D-AB9F-E79F39C1D91E}" type="pres">
      <dgm:prSet presAssocID="{FCE136BD-B069-4D63-A159-C5CECAFC4282}" presName="node" presStyleLbl="node1" presStyleIdx="1" presStyleCnt="3">
        <dgm:presLayoutVars>
          <dgm:bulletEnabled val="1"/>
        </dgm:presLayoutVars>
      </dgm:prSet>
      <dgm:spPr/>
    </dgm:pt>
    <dgm:pt modelId="{F1B2FCF7-AEAC-40F6-99DC-9A857669774D}" type="pres">
      <dgm:prSet presAssocID="{9214C3AE-5DBC-483E-83EC-96E13417F519}" presName="sibTrans" presStyleLbl="sibTrans2D1" presStyleIdx="1" presStyleCnt="3"/>
      <dgm:spPr/>
    </dgm:pt>
    <dgm:pt modelId="{438B06F0-F1C8-48F6-A87B-AD6CBEE403F6}" type="pres">
      <dgm:prSet presAssocID="{9214C3AE-5DBC-483E-83EC-96E13417F519}" presName="connectorText" presStyleLbl="sibTrans2D1" presStyleIdx="1" presStyleCnt="3"/>
      <dgm:spPr/>
    </dgm:pt>
    <dgm:pt modelId="{9B5986D5-FE09-4246-90F8-31CA78341CA2}" type="pres">
      <dgm:prSet presAssocID="{70DCA073-9629-448A-A600-1D841B53B67B}" presName="node" presStyleLbl="node1" presStyleIdx="2" presStyleCnt="3">
        <dgm:presLayoutVars>
          <dgm:bulletEnabled val="1"/>
        </dgm:presLayoutVars>
      </dgm:prSet>
      <dgm:spPr/>
    </dgm:pt>
    <dgm:pt modelId="{98C7BA16-8E03-46B7-9D75-3E5088036D78}" type="pres">
      <dgm:prSet presAssocID="{011FA7BD-4696-4A3F-8E76-05C6BE18C0ED}" presName="sibTrans" presStyleLbl="sibTrans2D1" presStyleIdx="2" presStyleCnt="3"/>
      <dgm:spPr/>
    </dgm:pt>
    <dgm:pt modelId="{918B97F2-3A87-4767-AF3C-9CBF92EA6AEC}" type="pres">
      <dgm:prSet presAssocID="{011FA7BD-4696-4A3F-8E76-05C6BE18C0ED}" presName="connectorText" presStyleLbl="sibTrans2D1" presStyleIdx="2" presStyleCnt="3"/>
      <dgm:spPr/>
    </dgm:pt>
  </dgm:ptLst>
  <dgm:cxnLst>
    <dgm:cxn modelId="{5D89D612-0D5B-4D61-971F-D5DCEB83418A}" srcId="{872669A4-B59A-4007-BBFE-4D6D4C840B7C}" destId="{FCE136BD-B069-4D63-A159-C5CECAFC4282}" srcOrd="1" destOrd="0" parTransId="{9DA32782-9EDE-49B0-B2FC-21EC1B23EB99}" sibTransId="{9214C3AE-5DBC-483E-83EC-96E13417F519}"/>
    <dgm:cxn modelId="{83EDAC28-F938-412A-916B-CF821CA827CF}" type="presOf" srcId="{3D312C18-9EE8-430A-8547-8F4C1BFC26F0}" destId="{3086266C-623E-4BE5-B18C-5866CF2141C0}" srcOrd="1" destOrd="0" presId="urn:microsoft.com/office/officeart/2005/8/layout/cycle2"/>
    <dgm:cxn modelId="{34F33F3A-C842-4592-8806-C24489689CF8}" type="presOf" srcId="{70DCA073-9629-448A-A600-1D841B53B67B}" destId="{9B5986D5-FE09-4246-90F8-31CA78341CA2}" srcOrd="0" destOrd="0" presId="urn:microsoft.com/office/officeart/2005/8/layout/cycle2"/>
    <dgm:cxn modelId="{04BFF365-91C9-42EB-AEAD-BF85C141556C}" type="presOf" srcId="{872669A4-B59A-4007-BBFE-4D6D4C840B7C}" destId="{020D671D-7A77-4CB5-8DBC-74DA9316559B}" srcOrd="0" destOrd="0" presId="urn:microsoft.com/office/officeart/2005/8/layout/cycle2"/>
    <dgm:cxn modelId="{794CC082-D74D-4BE5-87CF-3E55D136005C}" type="presOf" srcId="{3D312C18-9EE8-430A-8547-8F4C1BFC26F0}" destId="{57DA8B10-65B3-4CF2-99E7-FEA05CC6C5B8}" srcOrd="0" destOrd="0" presId="urn:microsoft.com/office/officeart/2005/8/layout/cycle2"/>
    <dgm:cxn modelId="{67412E91-7343-481C-B674-A548D7E05385}" type="presOf" srcId="{FCE136BD-B069-4D63-A159-C5CECAFC4282}" destId="{877C90F9-4528-445D-AB9F-E79F39C1D91E}" srcOrd="0" destOrd="0" presId="urn:microsoft.com/office/officeart/2005/8/layout/cycle2"/>
    <dgm:cxn modelId="{259CBB91-4B86-4394-8DEB-93396480FEBA}" type="presOf" srcId="{011FA7BD-4696-4A3F-8E76-05C6BE18C0ED}" destId="{98C7BA16-8E03-46B7-9D75-3E5088036D78}" srcOrd="0" destOrd="0" presId="urn:microsoft.com/office/officeart/2005/8/layout/cycle2"/>
    <dgm:cxn modelId="{EFC43DA8-3441-463B-BC49-A892D6D7FC49}" srcId="{872669A4-B59A-4007-BBFE-4D6D4C840B7C}" destId="{BD40FF31-F988-48BE-BB84-D20A473CF189}" srcOrd="0" destOrd="0" parTransId="{995216BB-4637-4707-9A20-8F3070BB9AA8}" sibTransId="{3D312C18-9EE8-430A-8547-8F4C1BFC26F0}"/>
    <dgm:cxn modelId="{B19AC5B0-1F07-4A68-9409-B4F2F21F7851}" type="presOf" srcId="{9214C3AE-5DBC-483E-83EC-96E13417F519}" destId="{438B06F0-F1C8-48F6-A87B-AD6CBEE403F6}" srcOrd="1" destOrd="0" presId="urn:microsoft.com/office/officeart/2005/8/layout/cycle2"/>
    <dgm:cxn modelId="{B9BE5ED5-9F75-4C30-A59F-3BA33754795E}" srcId="{872669A4-B59A-4007-BBFE-4D6D4C840B7C}" destId="{70DCA073-9629-448A-A600-1D841B53B67B}" srcOrd="2" destOrd="0" parTransId="{EB63C46F-4454-4C46-9181-D50211AD153F}" sibTransId="{011FA7BD-4696-4A3F-8E76-05C6BE18C0ED}"/>
    <dgm:cxn modelId="{9655A8DE-13BC-4108-B987-B1067FF4E5C5}" type="presOf" srcId="{9214C3AE-5DBC-483E-83EC-96E13417F519}" destId="{F1B2FCF7-AEAC-40F6-99DC-9A857669774D}" srcOrd="0" destOrd="0" presId="urn:microsoft.com/office/officeart/2005/8/layout/cycle2"/>
    <dgm:cxn modelId="{B6A54AE9-2CFE-473A-829C-F37E5AECC7D7}" type="presOf" srcId="{011FA7BD-4696-4A3F-8E76-05C6BE18C0ED}" destId="{918B97F2-3A87-4767-AF3C-9CBF92EA6AEC}" srcOrd="1" destOrd="0" presId="urn:microsoft.com/office/officeart/2005/8/layout/cycle2"/>
    <dgm:cxn modelId="{B2D264FA-5777-4B8C-92C6-7BFB9B84FFC7}" type="presOf" srcId="{BD40FF31-F988-48BE-BB84-D20A473CF189}" destId="{FBC70396-0539-4C6D-8CD3-C959C9B933F9}" srcOrd="0" destOrd="0" presId="urn:microsoft.com/office/officeart/2005/8/layout/cycle2"/>
    <dgm:cxn modelId="{4B37607C-4244-418A-A42A-106BAF9BA425}" type="presParOf" srcId="{020D671D-7A77-4CB5-8DBC-74DA9316559B}" destId="{FBC70396-0539-4C6D-8CD3-C959C9B933F9}" srcOrd="0" destOrd="0" presId="urn:microsoft.com/office/officeart/2005/8/layout/cycle2"/>
    <dgm:cxn modelId="{45DD495E-26F4-488A-8AC2-B87404617236}" type="presParOf" srcId="{020D671D-7A77-4CB5-8DBC-74DA9316559B}" destId="{57DA8B10-65B3-4CF2-99E7-FEA05CC6C5B8}" srcOrd="1" destOrd="0" presId="urn:microsoft.com/office/officeart/2005/8/layout/cycle2"/>
    <dgm:cxn modelId="{1444E9B8-9119-43B8-AAC1-EB447846B54B}" type="presParOf" srcId="{57DA8B10-65B3-4CF2-99E7-FEA05CC6C5B8}" destId="{3086266C-623E-4BE5-B18C-5866CF2141C0}" srcOrd="0" destOrd="0" presId="urn:microsoft.com/office/officeart/2005/8/layout/cycle2"/>
    <dgm:cxn modelId="{FB67B58A-9197-455C-9F37-542FC00DAFEA}" type="presParOf" srcId="{020D671D-7A77-4CB5-8DBC-74DA9316559B}" destId="{877C90F9-4528-445D-AB9F-E79F39C1D91E}" srcOrd="2" destOrd="0" presId="urn:microsoft.com/office/officeart/2005/8/layout/cycle2"/>
    <dgm:cxn modelId="{1E5E3D0C-E1CB-456E-BDC1-47D8E0253AC6}" type="presParOf" srcId="{020D671D-7A77-4CB5-8DBC-74DA9316559B}" destId="{F1B2FCF7-AEAC-40F6-99DC-9A857669774D}" srcOrd="3" destOrd="0" presId="urn:microsoft.com/office/officeart/2005/8/layout/cycle2"/>
    <dgm:cxn modelId="{021F7937-DADE-4229-BF4D-33BD75CE1C16}" type="presParOf" srcId="{F1B2FCF7-AEAC-40F6-99DC-9A857669774D}" destId="{438B06F0-F1C8-48F6-A87B-AD6CBEE403F6}" srcOrd="0" destOrd="0" presId="urn:microsoft.com/office/officeart/2005/8/layout/cycle2"/>
    <dgm:cxn modelId="{605B8262-E80C-4ED2-A43E-33B97F5DD71F}" type="presParOf" srcId="{020D671D-7A77-4CB5-8DBC-74DA9316559B}" destId="{9B5986D5-FE09-4246-90F8-31CA78341CA2}" srcOrd="4" destOrd="0" presId="urn:microsoft.com/office/officeart/2005/8/layout/cycle2"/>
    <dgm:cxn modelId="{9B730320-692D-4E6D-B888-9495FA91F51F}" type="presParOf" srcId="{020D671D-7A77-4CB5-8DBC-74DA9316559B}" destId="{98C7BA16-8E03-46B7-9D75-3E5088036D78}" srcOrd="5" destOrd="0" presId="urn:microsoft.com/office/officeart/2005/8/layout/cycle2"/>
    <dgm:cxn modelId="{3F7AA99D-BEF8-4257-A879-B1B5BAD21B44}" type="presParOf" srcId="{98C7BA16-8E03-46B7-9D75-3E5088036D78}" destId="{918B97F2-3A87-4767-AF3C-9CBF92EA6AE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8E0C0-D847-49B1-8E80-F7E2CDACEC35}">
      <dsp:nvSpPr>
        <dsp:cNvPr id="0" name=""/>
        <dsp:cNvSpPr/>
      </dsp:nvSpPr>
      <dsp:spPr>
        <a:xfrm>
          <a:off x="5838" y="0"/>
          <a:ext cx="5616202" cy="57693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6500" kern="1200" dirty="0"/>
            <a:t>Mentoring</a:t>
          </a:r>
        </a:p>
      </dsp:txBody>
      <dsp:txXfrm>
        <a:off x="5838" y="0"/>
        <a:ext cx="5616202" cy="1730805"/>
      </dsp:txXfrm>
    </dsp:sp>
    <dsp:sp modelId="{740FBF4D-C915-4BCE-BAE6-E82018F08C3F}">
      <dsp:nvSpPr>
        <dsp:cNvPr id="0" name=""/>
        <dsp:cNvSpPr/>
      </dsp:nvSpPr>
      <dsp:spPr>
        <a:xfrm>
          <a:off x="144019" y="1731363"/>
          <a:ext cx="5339840" cy="37489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0" i="0" kern="1200" dirty="0"/>
            <a:t>‘A</a:t>
          </a:r>
          <a:r>
            <a:rPr lang="en-GB" sz="1800" b="0" i="0" kern="1200" dirty="0"/>
            <a:t> one-to-one relationship between a relatively inexperienced teacher (the mentee) and a</a:t>
          </a:r>
        </a:p>
        <a:p>
          <a:pPr marL="0" lvl="0" indent="0" algn="ctr" defTabSz="800100">
            <a:lnSpc>
              <a:spcPct val="90000"/>
            </a:lnSpc>
            <a:spcBef>
              <a:spcPct val="0"/>
            </a:spcBef>
            <a:spcAft>
              <a:spcPct val="35000"/>
            </a:spcAft>
            <a:buNone/>
          </a:pPr>
          <a:r>
            <a:rPr lang="en-GB" sz="1800" b="0" i="0" kern="1200" dirty="0"/>
            <a:t>relatively experienced teacher (the mentor), which aims to support the mentee’s learning,</a:t>
          </a:r>
        </a:p>
        <a:p>
          <a:pPr marL="0" lvl="0" indent="0" algn="ctr" defTabSz="800100">
            <a:lnSpc>
              <a:spcPct val="90000"/>
            </a:lnSpc>
            <a:spcBef>
              <a:spcPct val="0"/>
            </a:spcBef>
            <a:spcAft>
              <a:spcPct val="35000"/>
            </a:spcAft>
            <a:buNone/>
          </a:pPr>
          <a:r>
            <a:rPr lang="en-GB" sz="1800" b="0" i="0" kern="1200" dirty="0"/>
            <a:t>development and well-being, and their integration into the cultures of both the organisation in</a:t>
          </a:r>
        </a:p>
        <a:p>
          <a:pPr marL="0" lvl="0" indent="0" algn="ctr" defTabSz="800100">
            <a:lnSpc>
              <a:spcPct val="90000"/>
            </a:lnSpc>
            <a:spcBef>
              <a:spcPct val="0"/>
            </a:spcBef>
            <a:spcAft>
              <a:spcPct val="35000"/>
            </a:spcAft>
            <a:buNone/>
          </a:pPr>
          <a:r>
            <a:rPr lang="en-GB" sz="1800" b="0" i="0" kern="1200" dirty="0"/>
            <a:t>which they are employed and the wider profession.’ </a:t>
          </a:r>
          <a:r>
            <a:rPr lang="en-GB" sz="1400" b="0" i="0" kern="1200" dirty="0"/>
            <a:t>(Hobson, 2016, p88)</a:t>
          </a:r>
        </a:p>
        <a:p>
          <a:pPr marL="0" lvl="0" indent="0" algn="ctr" defTabSz="800100">
            <a:lnSpc>
              <a:spcPct val="90000"/>
            </a:lnSpc>
            <a:spcBef>
              <a:spcPct val="0"/>
            </a:spcBef>
            <a:spcAft>
              <a:spcPct val="35000"/>
            </a:spcAft>
            <a:buNone/>
          </a:pPr>
          <a:endParaRPr lang="en-GB" sz="1400" b="0" i="0" kern="1200" dirty="0"/>
        </a:p>
        <a:p>
          <a:pPr marL="0" lvl="0" indent="0" algn="ctr" defTabSz="800100">
            <a:lnSpc>
              <a:spcPct val="90000"/>
            </a:lnSpc>
            <a:spcBef>
              <a:spcPct val="0"/>
            </a:spcBef>
            <a:spcAft>
              <a:spcPct val="35000"/>
            </a:spcAft>
            <a:buNone/>
          </a:pPr>
          <a:r>
            <a:rPr lang="en-US" sz="1800" b="0" i="0" kern="1200" dirty="0"/>
            <a:t>Mentoring is a holistic role, likely to incorporate counsellor, guide, coach </a:t>
          </a:r>
          <a:r>
            <a:rPr lang="en-US" sz="1400" b="0" i="0" kern="1200" dirty="0"/>
            <a:t>(Clutterbuck, 2004).</a:t>
          </a:r>
        </a:p>
        <a:p>
          <a:pPr marL="0" lvl="0" indent="0" algn="ctr" defTabSz="800100">
            <a:lnSpc>
              <a:spcPct val="90000"/>
            </a:lnSpc>
            <a:spcBef>
              <a:spcPct val="0"/>
            </a:spcBef>
            <a:spcAft>
              <a:spcPct val="35000"/>
            </a:spcAft>
            <a:buNone/>
          </a:pPr>
          <a:r>
            <a:rPr lang="en-US" sz="1800" b="0" i="1" kern="1200" dirty="0"/>
            <a:t>Can be more or less directive.</a:t>
          </a:r>
        </a:p>
      </dsp:txBody>
      <dsp:txXfrm>
        <a:off x="253822" y="1841166"/>
        <a:ext cx="5120234" cy="3529355"/>
      </dsp:txXfrm>
    </dsp:sp>
    <dsp:sp modelId="{C4C666B1-2079-4CC8-985A-AD3C55A09443}">
      <dsp:nvSpPr>
        <dsp:cNvPr id="0" name=""/>
        <dsp:cNvSpPr/>
      </dsp:nvSpPr>
      <dsp:spPr>
        <a:xfrm>
          <a:off x="6043255" y="0"/>
          <a:ext cx="5616202" cy="57693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6500" kern="1200" dirty="0"/>
            <a:t>Coaching</a:t>
          </a:r>
        </a:p>
      </dsp:txBody>
      <dsp:txXfrm>
        <a:off x="6043255" y="0"/>
        <a:ext cx="5616202" cy="1730805"/>
      </dsp:txXfrm>
    </dsp:sp>
    <dsp:sp modelId="{9F8B77D8-F532-4586-988D-F71E1B79E2F3}">
      <dsp:nvSpPr>
        <dsp:cNvPr id="0" name=""/>
        <dsp:cNvSpPr/>
      </dsp:nvSpPr>
      <dsp:spPr>
        <a:xfrm>
          <a:off x="6604875" y="1730805"/>
          <a:ext cx="4492961" cy="3750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0" i="0" kern="1200" dirty="0"/>
            <a:t>Focus on someone who already has expertise being enabled to draw out their own thinking and reflection and decide on their own actions. In some cases, coaching is seen as requiring less context-specific expertise and is more about asking effective questions.</a:t>
          </a:r>
          <a:endParaRPr lang="en-GB" sz="1800" kern="1200" dirty="0"/>
        </a:p>
      </dsp:txBody>
      <dsp:txXfrm>
        <a:off x="6714711" y="1840641"/>
        <a:ext cx="4273289" cy="35304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AB815-046C-4489-898D-B53167112F13}">
      <dsp:nvSpPr>
        <dsp:cNvPr id="0" name=""/>
        <dsp:cNvSpPr/>
      </dsp:nvSpPr>
      <dsp:spPr>
        <a:xfrm>
          <a:off x="7896060" y="3074552"/>
          <a:ext cx="1203000" cy="572519"/>
        </a:xfrm>
        <a:custGeom>
          <a:avLst/>
          <a:gdLst/>
          <a:ahLst/>
          <a:cxnLst/>
          <a:rect l="0" t="0" r="0" b="0"/>
          <a:pathLst>
            <a:path>
              <a:moveTo>
                <a:pt x="0" y="0"/>
              </a:moveTo>
              <a:lnTo>
                <a:pt x="0" y="390155"/>
              </a:lnTo>
              <a:lnTo>
                <a:pt x="1203000" y="390155"/>
              </a:lnTo>
              <a:lnTo>
                <a:pt x="1203000" y="5725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000B80-BF99-4E40-89BB-C1A141D22CB6}">
      <dsp:nvSpPr>
        <dsp:cNvPr id="0" name=""/>
        <dsp:cNvSpPr/>
      </dsp:nvSpPr>
      <dsp:spPr>
        <a:xfrm>
          <a:off x="6693059" y="3074552"/>
          <a:ext cx="1203000" cy="572519"/>
        </a:xfrm>
        <a:custGeom>
          <a:avLst/>
          <a:gdLst/>
          <a:ahLst/>
          <a:cxnLst/>
          <a:rect l="0" t="0" r="0" b="0"/>
          <a:pathLst>
            <a:path>
              <a:moveTo>
                <a:pt x="1203000" y="0"/>
              </a:moveTo>
              <a:lnTo>
                <a:pt x="1203000" y="390155"/>
              </a:lnTo>
              <a:lnTo>
                <a:pt x="0" y="390155"/>
              </a:lnTo>
              <a:lnTo>
                <a:pt x="0" y="5725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E7D36A-B548-4A30-8A2A-9C85C6F0598E}">
      <dsp:nvSpPr>
        <dsp:cNvPr id="0" name=""/>
        <dsp:cNvSpPr/>
      </dsp:nvSpPr>
      <dsp:spPr>
        <a:xfrm>
          <a:off x="5490058" y="1252006"/>
          <a:ext cx="2406001" cy="572519"/>
        </a:xfrm>
        <a:custGeom>
          <a:avLst/>
          <a:gdLst/>
          <a:ahLst/>
          <a:cxnLst/>
          <a:rect l="0" t="0" r="0" b="0"/>
          <a:pathLst>
            <a:path>
              <a:moveTo>
                <a:pt x="0" y="0"/>
              </a:moveTo>
              <a:lnTo>
                <a:pt x="0" y="390155"/>
              </a:lnTo>
              <a:lnTo>
                <a:pt x="2406001" y="390155"/>
              </a:lnTo>
              <a:lnTo>
                <a:pt x="2406001" y="572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B9B7B6-E502-48E5-93C9-6E3C46173B87}">
      <dsp:nvSpPr>
        <dsp:cNvPr id="0" name=""/>
        <dsp:cNvSpPr/>
      </dsp:nvSpPr>
      <dsp:spPr>
        <a:xfrm>
          <a:off x="2997795" y="3080340"/>
          <a:ext cx="1289262" cy="566731"/>
        </a:xfrm>
        <a:custGeom>
          <a:avLst/>
          <a:gdLst/>
          <a:ahLst/>
          <a:cxnLst/>
          <a:rect l="0" t="0" r="0" b="0"/>
          <a:pathLst>
            <a:path>
              <a:moveTo>
                <a:pt x="0" y="0"/>
              </a:moveTo>
              <a:lnTo>
                <a:pt x="0" y="384367"/>
              </a:lnTo>
              <a:lnTo>
                <a:pt x="1289262" y="384367"/>
              </a:lnTo>
              <a:lnTo>
                <a:pt x="1289262" y="56673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196638-497D-4F33-972D-2BCA4E24381D}">
      <dsp:nvSpPr>
        <dsp:cNvPr id="0" name=""/>
        <dsp:cNvSpPr/>
      </dsp:nvSpPr>
      <dsp:spPr>
        <a:xfrm>
          <a:off x="1881055" y="3080340"/>
          <a:ext cx="1116739" cy="566731"/>
        </a:xfrm>
        <a:custGeom>
          <a:avLst/>
          <a:gdLst/>
          <a:ahLst/>
          <a:cxnLst/>
          <a:rect l="0" t="0" r="0" b="0"/>
          <a:pathLst>
            <a:path>
              <a:moveTo>
                <a:pt x="1116739" y="0"/>
              </a:moveTo>
              <a:lnTo>
                <a:pt x="1116739" y="384367"/>
              </a:lnTo>
              <a:lnTo>
                <a:pt x="0" y="384367"/>
              </a:lnTo>
              <a:lnTo>
                <a:pt x="0" y="56673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8F908D-252D-44DC-85F4-5A69D4D0F246}">
      <dsp:nvSpPr>
        <dsp:cNvPr id="0" name=""/>
        <dsp:cNvSpPr/>
      </dsp:nvSpPr>
      <dsp:spPr>
        <a:xfrm>
          <a:off x="2997795" y="1252006"/>
          <a:ext cx="2492263" cy="578306"/>
        </a:xfrm>
        <a:custGeom>
          <a:avLst/>
          <a:gdLst/>
          <a:ahLst/>
          <a:cxnLst/>
          <a:rect l="0" t="0" r="0" b="0"/>
          <a:pathLst>
            <a:path>
              <a:moveTo>
                <a:pt x="2492263" y="0"/>
              </a:moveTo>
              <a:lnTo>
                <a:pt x="2492263" y="395942"/>
              </a:lnTo>
              <a:lnTo>
                <a:pt x="0" y="395942"/>
              </a:lnTo>
              <a:lnTo>
                <a:pt x="0" y="5783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CB3B44-FCAF-4B89-B5FA-5CDB378F9A74}">
      <dsp:nvSpPr>
        <dsp:cNvPr id="0" name=""/>
        <dsp:cNvSpPr/>
      </dsp:nvSpPr>
      <dsp:spPr>
        <a:xfrm>
          <a:off x="4505785" y="1978"/>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58D9CA-178E-417E-B643-A120713CF3DF}">
      <dsp:nvSpPr>
        <dsp:cNvPr id="0" name=""/>
        <dsp:cNvSpPr/>
      </dsp:nvSpPr>
      <dsp:spPr>
        <a:xfrm>
          <a:off x="4724512" y="209769"/>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Coaching</a:t>
          </a:r>
          <a:endParaRPr lang="en-GB" sz="1500" kern="1200" dirty="0"/>
        </a:p>
      </dsp:txBody>
      <dsp:txXfrm>
        <a:off x="4761124" y="246381"/>
        <a:ext cx="1895322" cy="1176803"/>
      </dsp:txXfrm>
    </dsp:sp>
    <dsp:sp modelId="{C6B4236F-9266-4649-887C-8D08165FE640}">
      <dsp:nvSpPr>
        <dsp:cNvPr id="0" name=""/>
        <dsp:cNvSpPr/>
      </dsp:nvSpPr>
      <dsp:spPr>
        <a:xfrm>
          <a:off x="2013521" y="1830312"/>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C4EB29-8DBD-4992-BA3B-8BEDF7A6B977}">
      <dsp:nvSpPr>
        <dsp:cNvPr id="0" name=""/>
        <dsp:cNvSpPr/>
      </dsp:nvSpPr>
      <dsp:spPr>
        <a:xfrm>
          <a:off x="2232249" y="2038103"/>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Facilitative Coaching </a:t>
          </a:r>
        </a:p>
      </dsp:txBody>
      <dsp:txXfrm>
        <a:off x="2268861" y="2074715"/>
        <a:ext cx="1895322" cy="1176803"/>
      </dsp:txXfrm>
    </dsp:sp>
    <dsp:sp modelId="{354B230C-DB7D-4E6C-8169-F00DB1BFD5CB}">
      <dsp:nvSpPr>
        <dsp:cNvPr id="0" name=""/>
        <dsp:cNvSpPr/>
      </dsp:nvSpPr>
      <dsp:spPr>
        <a:xfrm>
          <a:off x="896782" y="3647071"/>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9118C2-0B0D-4B15-9531-BD4B0FCEF118}">
      <dsp:nvSpPr>
        <dsp:cNvPr id="0" name=""/>
        <dsp:cNvSpPr/>
      </dsp:nvSpPr>
      <dsp:spPr>
        <a:xfrm>
          <a:off x="1115509" y="3854862"/>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Coaches work from the assumption </a:t>
          </a:r>
          <a:r>
            <a:rPr lang="en-GB" sz="1500" b="1" kern="1200" dirty="0"/>
            <a:t>that the teacher already knows what to do</a:t>
          </a:r>
          <a:r>
            <a:rPr lang="en-GB" sz="1500" kern="1200" dirty="0"/>
            <a:t>.</a:t>
          </a:r>
        </a:p>
      </dsp:txBody>
      <dsp:txXfrm>
        <a:off x="1152121" y="3891474"/>
        <a:ext cx="1895322" cy="1176803"/>
      </dsp:txXfrm>
    </dsp:sp>
    <dsp:sp modelId="{88CB3151-FCFB-49D7-B038-7559F1DCDD4C}">
      <dsp:nvSpPr>
        <dsp:cNvPr id="0" name=""/>
        <dsp:cNvSpPr/>
      </dsp:nvSpPr>
      <dsp:spPr>
        <a:xfrm>
          <a:off x="3302784" y="3647071"/>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60DBBB-1658-49E0-BC00-E043D1E98806}">
      <dsp:nvSpPr>
        <dsp:cNvPr id="0" name=""/>
        <dsp:cNvSpPr/>
      </dsp:nvSpPr>
      <dsp:spPr>
        <a:xfrm>
          <a:off x="3521511" y="3854862"/>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Decision-maker is the </a:t>
          </a:r>
          <a:r>
            <a:rPr lang="en-GB" sz="1500" b="1" kern="1200" dirty="0"/>
            <a:t>teacher</a:t>
          </a:r>
        </a:p>
      </dsp:txBody>
      <dsp:txXfrm>
        <a:off x="3558123" y="3891474"/>
        <a:ext cx="1895322" cy="1176803"/>
      </dsp:txXfrm>
    </dsp:sp>
    <dsp:sp modelId="{55438B3F-283D-427F-950A-A5D25B1D97C1}">
      <dsp:nvSpPr>
        <dsp:cNvPr id="0" name=""/>
        <dsp:cNvSpPr/>
      </dsp:nvSpPr>
      <dsp:spPr>
        <a:xfrm>
          <a:off x="6911787" y="1824525"/>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0990F-0F39-4AF8-857E-922D51D0B9A3}">
      <dsp:nvSpPr>
        <dsp:cNvPr id="0" name=""/>
        <dsp:cNvSpPr/>
      </dsp:nvSpPr>
      <dsp:spPr>
        <a:xfrm>
          <a:off x="7130514" y="2032316"/>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Directive Coaching</a:t>
          </a:r>
        </a:p>
      </dsp:txBody>
      <dsp:txXfrm>
        <a:off x="7167126" y="2068928"/>
        <a:ext cx="1895322" cy="1176803"/>
      </dsp:txXfrm>
    </dsp:sp>
    <dsp:sp modelId="{47944912-7ED2-4056-B71B-E2D1F0171A1A}">
      <dsp:nvSpPr>
        <dsp:cNvPr id="0" name=""/>
        <dsp:cNvSpPr/>
      </dsp:nvSpPr>
      <dsp:spPr>
        <a:xfrm>
          <a:off x="5708786" y="3647071"/>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DE0906-E560-4675-8D31-5F0214A6D50E}">
      <dsp:nvSpPr>
        <dsp:cNvPr id="0" name=""/>
        <dsp:cNvSpPr/>
      </dsp:nvSpPr>
      <dsp:spPr>
        <a:xfrm>
          <a:off x="5927513" y="3854862"/>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Coaches work from the assumption </a:t>
          </a:r>
          <a:r>
            <a:rPr lang="en-GB" sz="1500" b="1" kern="1200" dirty="0"/>
            <a:t>that teachers don’t know what to do. </a:t>
          </a:r>
        </a:p>
      </dsp:txBody>
      <dsp:txXfrm>
        <a:off x="5964125" y="3891474"/>
        <a:ext cx="1895322" cy="1176803"/>
      </dsp:txXfrm>
    </dsp:sp>
    <dsp:sp modelId="{DB60A454-813B-4F58-8CF8-3063DF661F1C}">
      <dsp:nvSpPr>
        <dsp:cNvPr id="0" name=""/>
        <dsp:cNvSpPr/>
      </dsp:nvSpPr>
      <dsp:spPr>
        <a:xfrm>
          <a:off x="8114788" y="3647071"/>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9BB557-8065-4850-AE48-A8431EF5731B}">
      <dsp:nvSpPr>
        <dsp:cNvPr id="0" name=""/>
        <dsp:cNvSpPr/>
      </dsp:nvSpPr>
      <dsp:spPr>
        <a:xfrm>
          <a:off x="8333515" y="3854862"/>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Decision-maker is the </a:t>
          </a:r>
          <a:r>
            <a:rPr lang="en-GB" sz="1500" b="1" kern="1200" dirty="0"/>
            <a:t>coach</a:t>
          </a:r>
        </a:p>
      </dsp:txBody>
      <dsp:txXfrm>
        <a:off x="8370127" y="3891474"/>
        <a:ext cx="1895322" cy="1176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00B80-BF99-4E40-89BB-C1A141D22CB6}">
      <dsp:nvSpPr>
        <dsp:cNvPr id="0" name=""/>
        <dsp:cNvSpPr/>
      </dsp:nvSpPr>
      <dsp:spPr>
        <a:xfrm>
          <a:off x="7850340" y="3074552"/>
          <a:ext cx="91440" cy="572519"/>
        </a:xfrm>
        <a:custGeom>
          <a:avLst/>
          <a:gdLst/>
          <a:ahLst/>
          <a:cxnLst/>
          <a:rect l="0" t="0" r="0" b="0"/>
          <a:pathLst>
            <a:path>
              <a:moveTo>
                <a:pt x="45720" y="0"/>
              </a:moveTo>
              <a:lnTo>
                <a:pt x="45720" y="5725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E7D36A-B548-4A30-8A2A-9C85C6F0598E}">
      <dsp:nvSpPr>
        <dsp:cNvPr id="0" name=""/>
        <dsp:cNvSpPr/>
      </dsp:nvSpPr>
      <dsp:spPr>
        <a:xfrm>
          <a:off x="6091559" y="1252006"/>
          <a:ext cx="1804501" cy="572519"/>
        </a:xfrm>
        <a:custGeom>
          <a:avLst/>
          <a:gdLst/>
          <a:ahLst/>
          <a:cxnLst/>
          <a:rect l="0" t="0" r="0" b="0"/>
          <a:pathLst>
            <a:path>
              <a:moveTo>
                <a:pt x="0" y="0"/>
              </a:moveTo>
              <a:lnTo>
                <a:pt x="0" y="390155"/>
              </a:lnTo>
              <a:lnTo>
                <a:pt x="1804501" y="390155"/>
              </a:lnTo>
              <a:lnTo>
                <a:pt x="1804501" y="572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B3548C-3E29-4FB5-904F-D05F02EC623B}">
      <dsp:nvSpPr>
        <dsp:cNvPr id="0" name=""/>
        <dsp:cNvSpPr/>
      </dsp:nvSpPr>
      <dsp:spPr>
        <a:xfrm>
          <a:off x="4200796" y="3080340"/>
          <a:ext cx="1289262" cy="566731"/>
        </a:xfrm>
        <a:custGeom>
          <a:avLst/>
          <a:gdLst/>
          <a:ahLst/>
          <a:cxnLst/>
          <a:rect l="0" t="0" r="0" b="0"/>
          <a:pathLst>
            <a:path>
              <a:moveTo>
                <a:pt x="0" y="0"/>
              </a:moveTo>
              <a:lnTo>
                <a:pt x="0" y="384367"/>
              </a:lnTo>
              <a:lnTo>
                <a:pt x="1289262" y="384367"/>
              </a:lnTo>
              <a:lnTo>
                <a:pt x="1289262" y="56673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196638-497D-4F33-972D-2BCA4E24381D}">
      <dsp:nvSpPr>
        <dsp:cNvPr id="0" name=""/>
        <dsp:cNvSpPr/>
      </dsp:nvSpPr>
      <dsp:spPr>
        <a:xfrm>
          <a:off x="3084056" y="3080340"/>
          <a:ext cx="1116739" cy="566731"/>
        </a:xfrm>
        <a:custGeom>
          <a:avLst/>
          <a:gdLst/>
          <a:ahLst/>
          <a:cxnLst/>
          <a:rect l="0" t="0" r="0" b="0"/>
          <a:pathLst>
            <a:path>
              <a:moveTo>
                <a:pt x="1116739" y="0"/>
              </a:moveTo>
              <a:lnTo>
                <a:pt x="1116739" y="384367"/>
              </a:lnTo>
              <a:lnTo>
                <a:pt x="0" y="384367"/>
              </a:lnTo>
              <a:lnTo>
                <a:pt x="0" y="56673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8F908D-252D-44DC-85F4-5A69D4D0F246}">
      <dsp:nvSpPr>
        <dsp:cNvPr id="0" name=""/>
        <dsp:cNvSpPr/>
      </dsp:nvSpPr>
      <dsp:spPr>
        <a:xfrm>
          <a:off x="4200796" y="1252006"/>
          <a:ext cx="1890763" cy="578306"/>
        </a:xfrm>
        <a:custGeom>
          <a:avLst/>
          <a:gdLst/>
          <a:ahLst/>
          <a:cxnLst/>
          <a:rect l="0" t="0" r="0" b="0"/>
          <a:pathLst>
            <a:path>
              <a:moveTo>
                <a:pt x="1890763" y="0"/>
              </a:moveTo>
              <a:lnTo>
                <a:pt x="1890763" y="395942"/>
              </a:lnTo>
              <a:lnTo>
                <a:pt x="0" y="395942"/>
              </a:lnTo>
              <a:lnTo>
                <a:pt x="0" y="5783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CB3B44-FCAF-4B89-B5FA-5CDB378F9A74}">
      <dsp:nvSpPr>
        <dsp:cNvPr id="0" name=""/>
        <dsp:cNvSpPr/>
      </dsp:nvSpPr>
      <dsp:spPr>
        <a:xfrm>
          <a:off x="5107285" y="1978"/>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58D9CA-178E-417E-B643-A120713CF3DF}">
      <dsp:nvSpPr>
        <dsp:cNvPr id="0" name=""/>
        <dsp:cNvSpPr/>
      </dsp:nvSpPr>
      <dsp:spPr>
        <a:xfrm>
          <a:off x="5326013" y="209769"/>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Instructional (dialogical) Coaching</a:t>
          </a:r>
          <a:endParaRPr lang="en-GB" sz="1400" kern="1200" dirty="0"/>
        </a:p>
      </dsp:txBody>
      <dsp:txXfrm>
        <a:off x="5362625" y="246381"/>
        <a:ext cx="1895322" cy="1176803"/>
      </dsp:txXfrm>
    </dsp:sp>
    <dsp:sp modelId="{C6B4236F-9266-4649-887C-8D08165FE640}">
      <dsp:nvSpPr>
        <dsp:cNvPr id="0" name=""/>
        <dsp:cNvSpPr/>
      </dsp:nvSpPr>
      <dsp:spPr>
        <a:xfrm>
          <a:off x="3216522" y="1830312"/>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C4EB29-8DBD-4992-BA3B-8BEDF7A6B977}">
      <dsp:nvSpPr>
        <dsp:cNvPr id="0" name=""/>
        <dsp:cNvSpPr/>
      </dsp:nvSpPr>
      <dsp:spPr>
        <a:xfrm>
          <a:off x="3435250" y="2038103"/>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Assumption that often teachers do know what they want to work on</a:t>
          </a:r>
        </a:p>
      </dsp:txBody>
      <dsp:txXfrm>
        <a:off x="3471862" y="2074715"/>
        <a:ext cx="1895322" cy="1176803"/>
      </dsp:txXfrm>
    </dsp:sp>
    <dsp:sp modelId="{354B230C-DB7D-4E6C-8169-F00DB1BFD5CB}">
      <dsp:nvSpPr>
        <dsp:cNvPr id="0" name=""/>
        <dsp:cNvSpPr/>
      </dsp:nvSpPr>
      <dsp:spPr>
        <a:xfrm>
          <a:off x="2099783" y="3647071"/>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9118C2-0B0D-4B15-9531-BD4B0FCEF118}">
      <dsp:nvSpPr>
        <dsp:cNvPr id="0" name=""/>
        <dsp:cNvSpPr/>
      </dsp:nvSpPr>
      <dsp:spPr>
        <a:xfrm>
          <a:off x="2318510" y="3854862"/>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Helpful to work with an expert in instructional practices to help learn new things to meet their goal</a:t>
          </a:r>
        </a:p>
      </dsp:txBody>
      <dsp:txXfrm>
        <a:off x="2355122" y="3891474"/>
        <a:ext cx="1895322" cy="1176803"/>
      </dsp:txXfrm>
    </dsp:sp>
    <dsp:sp modelId="{FEEF3B07-D114-4C79-B56D-8BA25C20DDB5}">
      <dsp:nvSpPr>
        <dsp:cNvPr id="0" name=""/>
        <dsp:cNvSpPr/>
      </dsp:nvSpPr>
      <dsp:spPr>
        <a:xfrm>
          <a:off x="4505785" y="3647071"/>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A053E6-ECE0-4B29-9862-7E11C178C4A1}">
      <dsp:nvSpPr>
        <dsp:cNvPr id="0" name=""/>
        <dsp:cNvSpPr/>
      </dsp:nvSpPr>
      <dsp:spPr>
        <a:xfrm>
          <a:off x="4724512" y="3854862"/>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i="0" kern="1200" dirty="0"/>
            <a:t>The coach isn’t the “expert” but </a:t>
          </a:r>
          <a:r>
            <a:rPr lang="en-GB" sz="1400" i="1" kern="1200" dirty="0"/>
            <a:t>has expertise to share</a:t>
          </a:r>
          <a:r>
            <a:rPr lang="en-GB" sz="1400" i="0" kern="1200" dirty="0"/>
            <a:t>.</a:t>
          </a:r>
        </a:p>
      </dsp:txBody>
      <dsp:txXfrm>
        <a:off x="4761124" y="3891474"/>
        <a:ext cx="1895322" cy="1176803"/>
      </dsp:txXfrm>
    </dsp:sp>
    <dsp:sp modelId="{55438B3F-283D-427F-950A-A5D25B1D97C1}">
      <dsp:nvSpPr>
        <dsp:cNvPr id="0" name=""/>
        <dsp:cNvSpPr/>
      </dsp:nvSpPr>
      <dsp:spPr>
        <a:xfrm>
          <a:off x="6911787" y="1824525"/>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0990F-0F39-4AF8-857E-922D51D0B9A3}">
      <dsp:nvSpPr>
        <dsp:cNvPr id="0" name=""/>
        <dsp:cNvSpPr/>
      </dsp:nvSpPr>
      <dsp:spPr>
        <a:xfrm>
          <a:off x="7130514" y="2032316"/>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Teachers &amp; coaches work together as partners </a:t>
          </a:r>
        </a:p>
      </dsp:txBody>
      <dsp:txXfrm>
        <a:off x="7167126" y="2068928"/>
        <a:ext cx="1895322" cy="1176803"/>
      </dsp:txXfrm>
    </dsp:sp>
    <dsp:sp modelId="{47944912-7ED2-4056-B71B-E2D1F0171A1A}">
      <dsp:nvSpPr>
        <dsp:cNvPr id="0" name=""/>
        <dsp:cNvSpPr/>
      </dsp:nvSpPr>
      <dsp:spPr>
        <a:xfrm>
          <a:off x="6911787" y="3647071"/>
          <a:ext cx="1968546" cy="12500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DE0906-E560-4675-8D31-5F0214A6D50E}">
      <dsp:nvSpPr>
        <dsp:cNvPr id="0" name=""/>
        <dsp:cNvSpPr/>
      </dsp:nvSpPr>
      <dsp:spPr>
        <a:xfrm>
          <a:off x="7130514" y="3854862"/>
          <a:ext cx="1968546" cy="12500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Teacher</a:t>
          </a:r>
          <a:r>
            <a:rPr lang="en-GB" sz="1400" kern="1200" dirty="0"/>
            <a:t> remains the decision-maker</a:t>
          </a:r>
          <a:endParaRPr lang="en-GB" sz="1400" b="1" kern="1200" dirty="0"/>
        </a:p>
      </dsp:txBody>
      <dsp:txXfrm>
        <a:off x="7167126" y="3891474"/>
        <a:ext cx="1895322" cy="11768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60F6C-62E5-4469-8C9C-F3BF979304A2}">
      <dsp:nvSpPr>
        <dsp:cNvPr id="0" name=""/>
        <dsp:cNvSpPr/>
      </dsp:nvSpPr>
      <dsp:spPr>
        <a:xfrm>
          <a:off x="3575362" y="-249799"/>
          <a:ext cx="3888749" cy="3888749"/>
        </a:xfrm>
        <a:prstGeom prst="circularArrow">
          <a:avLst>
            <a:gd name="adj1" fmla="val 5689"/>
            <a:gd name="adj2" fmla="val 340510"/>
            <a:gd name="adj3" fmla="val 12291976"/>
            <a:gd name="adj4" fmla="val 18363327"/>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C6A741-8AA5-47A9-B0E1-D4D40372068A}">
      <dsp:nvSpPr>
        <dsp:cNvPr id="0" name=""/>
        <dsp:cNvSpPr/>
      </dsp:nvSpPr>
      <dsp:spPr>
        <a:xfrm>
          <a:off x="4115546" y="1122"/>
          <a:ext cx="2808382" cy="14041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GB" sz="4900" kern="1200" dirty="0"/>
            <a:t>Identify</a:t>
          </a:r>
        </a:p>
      </dsp:txBody>
      <dsp:txXfrm>
        <a:off x="4184093" y="69669"/>
        <a:ext cx="2671288" cy="1267097"/>
      </dsp:txXfrm>
    </dsp:sp>
    <dsp:sp modelId="{BE648F66-2122-4CAC-BC92-210B95098008}">
      <dsp:nvSpPr>
        <dsp:cNvPr id="0" name=""/>
        <dsp:cNvSpPr/>
      </dsp:nvSpPr>
      <dsp:spPr>
        <a:xfrm>
          <a:off x="5589400" y="2553911"/>
          <a:ext cx="2808382" cy="14041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GB" sz="4900" kern="1200" dirty="0"/>
            <a:t>Learn</a:t>
          </a:r>
        </a:p>
      </dsp:txBody>
      <dsp:txXfrm>
        <a:off x="5657947" y="2622458"/>
        <a:ext cx="2671288" cy="1267097"/>
      </dsp:txXfrm>
    </dsp:sp>
    <dsp:sp modelId="{5ECFD768-F4C3-447A-AA40-A5A69DD45970}">
      <dsp:nvSpPr>
        <dsp:cNvPr id="0" name=""/>
        <dsp:cNvSpPr/>
      </dsp:nvSpPr>
      <dsp:spPr>
        <a:xfrm>
          <a:off x="2641692" y="2553911"/>
          <a:ext cx="2808382" cy="14041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GB" sz="4900" kern="1200" dirty="0"/>
            <a:t>Improve</a:t>
          </a:r>
        </a:p>
      </dsp:txBody>
      <dsp:txXfrm>
        <a:off x="2710239" y="2622458"/>
        <a:ext cx="2671288" cy="12670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66ED2-0797-47C0-A3A8-0992595B6480}">
      <dsp:nvSpPr>
        <dsp:cNvPr id="0" name=""/>
        <dsp:cNvSpPr/>
      </dsp:nvSpPr>
      <dsp:spPr>
        <a:xfrm>
          <a:off x="2654227" y="-33532"/>
          <a:ext cx="5708768" cy="5708768"/>
        </a:xfrm>
        <a:prstGeom prst="circularArrow">
          <a:avLst>
            <a:gd name="adj1" fmla="val 5544"/>
            <a:gd name="adj2" fmla="val 330680"/>
            <a:gd name="adj3" fmla="val 14481100"/>
            <a:gd name="adj4" fmla="val 1697008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079822-ED27-4D13-A2D7-9BCEA1EA3E76}">
      <dsp:nvSpPr>
        <dsp:cNvPr id="0" name=""/>
        <dsp:cNvSpPr/>
      </dsp:nvSpPr>
      <dsp:spPr>
        <a:xfrm>
          <a:off x="4598130" y="3167"/>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Experience</a:t>
          </a:r>
        </a:p>
      </dsp:txBody>
      <dsp:txXfrm>
        <a:off x="4642576" y="47613"/>
        <a:ext cx="1732069" cy="821588"/>
      </dsp:txXfrm>
    </dsp:sp>
    <dsp:sp modelId="{43F49861-6191-443F-8232-518797916624}">
      <dsp:nvSpPr>
        <dsp:cNvPr id="0" name=""/>
        <dsp:cNvSpPr/>
      </dsp:nvSpPr>
      <dsp:spPr>
        <a:xfrm>
          <a:off x="6501454" y="919760"/>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Description of feelings/ reactions</a:t>
          </a:r>
        </a:p>
      </dsp:txBody>
      <dsp:txXfrm>
        <a:off x="6545900" y="964206"/>
        <a:ext cx="1732069" cy="821588"/>
      </dsp:txXfrm>
    </dsp:sp>
    <dsp:sp modelId="{E0DDA64E-8C44-42CE-90BF-0DA1D2542D75}">
      <dsp:nvSpPr>
        <dsp:cNvPr id="0" name=""/>
        <dsp:cNvSpPr/>
      </dsp:nvSpPr>
      <dsp:spPr>
        <a:xfrm>
          <a:off x="6971536" y="2979324"/>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Evaluation</a:t>
          </a:r>
        </a:p>
      </dsp:txBody>
      <dsp:txXfrm>
        <a:off x="7015982" y="3023770"/>
        <a:ext cx="1732069" cy="821588"/>
      </dsp:txXfrm>
    </dsp:sp>
    <dsp:sp modelId="{23F7D6F4-E08C-4CDE-AE2A-E011DA5AB760}">
      <dsp:nvSpPr>
        <dsp:cNvPr id="0" name=""/>
        <dsp:cNvSpPr/>
      </dsp:nvSpPr>
      <dsp:spPr>
        <a:xfrm>
          <a:off x="5654395" y="4630967"/>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Analysis </a:t>
          </a:r>
        </a:p>
      </dsp:txBody>
      <dsp:txXfrm>
        <a:off x="5698841" y="4675413"/>
        <a:ext cx="1732069" cy="821588"/>
      </dsp:txXfrm>
    </dsp:sp>
    <dsp:sp modelId="{04D2D68F-492A-4C0E-B4A0-97EAADA6EBA8}">
      <dsp:nvSpPr>
        <dsp:cNvPr id="0" name=""/>
        <dsp:cNvSpPr/>
      </dsp:nvSpPr>
      <dsp:spPr>
        <a:xfrm>
          <a:off x="3541865" y="4630967"/>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Conclusions (general)</a:t>
          </a:r>
        </a:p>
      </dsp:txBody>
      <dsp:txXfrm>
        <a:off x="3586311" y="4675413"/>
        <a:ext cx="1732069" cy="821588"/>
      </dsp:txXfrm>
    </dsp:sp>
    <dsp:sp modelId="{080C972C-AC09-4FF6-BA0A-A86DAAEED991}">
      <dsp:nvSpPr>
        <dsp:cNvPr id="0" name=""/>
        <dsp:cNvSpPr/>
      </dsp:nvSpPr>
      <dsp:spPr>
        <a:xfrm>
          <a:off x="2224724" y="2979324"/>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Conclusions  (specific)</a:t>
          </a:r>
        </a:p>
      </dsp:txBody>
      <dsp:txXfrm>
        <a:off x="2269170" y="3023770"/>
        <a:ext cx="1732069" cy="821588"/>
      </dsp:txXfrm>
    </dsp:sp>
    <dsp:sp modelId="{26F553DE-BCAB-4102-9421-194D5EB7A871}">
      <dsp:nvSpPr>
        <dsp:cNvPr id="0" name=""/>
        <dsp:cNvSpPr/>
      </dsp:nvSpPr>
      <dsp:spPr>
        <a:xfrm>
          <a:off x="2694806" y="919760"/>
          <a:ext cx="1820961" cy="910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Personal action plan </a:t>
          </a:r>
        </a:p>
      </dsp:txBody>
      <dsp:txXfrm>
        <a:off x="2739252" y="964206"/>
        <a:ext cx="1732069" cy="8215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9A121-0E79-4F18-989F-E291F81FC1EC}">
      <dsp:nvSpPr>
        <dsp:cNvPr id="0" name=""/>
        <dsp:cNvSpPr/>
      </dsp:nvSpPr>
      <dsp:spPr>
        <a:xfrm>
          <a:off x="0" y="626"/>
          <a:ext cx="11425269" cy="14665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36CF22-D494-4411-803F-04E17F6964FC}">
      <dsp:nvSpPr>
        <dsp:cNvPr id="0" name=""/>
        <dsp:cNvSpPr/>
      </dsp:nvSpPr>
      <dsp:spPr>
        <a:xfrm>
          <a:off x="443632" y="330600"/>
          <a:ext cx="806603" cy="8066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44A092-5851-45BE-B45F-843D7B1FCB49}">
      <dsp:nvSpPr>
        <dsp:cNvPr id="0" name=""/>
        <dsp:cNvSpPr/>
      </dsp:nvSpPr>
      <dsp:spPr>
        <a:xfrm>
          <a:off x="1693867" y="626"/>
          <a:ext cx="9731401" cy="146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210" tIns="155210" rIns="155210" bIns="155210" numCol="1" spcCol="1270" anchor="ctr" anchorCtr="0">
          <a:noAutofit/>
        </a:bodyPr>
        <a:lstStyle/>
        <a:p>
          <a:pPr marL="0" lvl="0" indent="0" algn="l" defTabSz="1111250">
            <a:lnSpc>
              <a:spcPct val="100000"/>
            </a:lnSpc>
            <a:spcBef>
              <a:spcPct val="0"/>
            </a:spcBef>
            <a:spcAft>
              <a:spcPct val="35000"/>
            </a:spcAft>
            <a:buNone/>
          </a:pPr>
          <a:r>
            <a:rPr lang="en-GB" sz="2500" kern="1200"/>
            <a:t>Long, medium, short-term</a:t>
          </a:r>
          <a:endParaRPr lang="en-US" sz="2500" kern="1200"/>
        </a:p>
      </dsp:txBody>
      <dsp:txXfrm>
        <a:off x="1693867" y="626"/>
        <a:ext cx="9731401" cy="1466552"/>
      </dsp:txXfrm>
    </dsp:sp>
    <dsp:sp modelId="{6EEC662D-4499-498A-A197-05D9BAD8BDE0}">
      <dsp:nvSpPr>
        <dsp:cNvPr id="0" name=""/>
        <dsp:cNvSpPr/>
      </dsp:nvSpPr>
      <dsp:spPr>
        <a:xfrm>
          <a:off x="0" y="1833816"/>
          <a:ext cx="11425269" cy="14665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CF43FA-66C8-449D-BA7B-59172BF1B3DA}">
      <dsp:nvSpPr>
        <dsp:cNvPr id="0" name=""/>
        <dsp:cNvSpPr/>
      </dsp:nvSpPr>
      <dsp:spPr>
        <a:xfrm>
          <a:off x="443632" y="2163791"/>
          <a:ext cx="806603" cy="8066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D32410-FE3B-454C-911D-257B222F5876}">
      <dsp:nvSpPr>
        <dsp:cNvPr id="0" name=""/>
        <dsp:cNvSpPr/>
      </dsp:nvSpPr>
      <dsp:spPr>
        <a:xfrm>
          <a:off x="1693867" y="1833816"/>
          <a:ext cx="9731401" cy="146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210" tIns="155210" rIns="155210" bIns="155210" numCol="1" spcCol="1270" anchor="ctr" anchorCtr="0">
          <a:noAutofit/>
        </a:bodyPr>
        <a:lstStyle/>
        <a:p>
          <a:pPr marL="0" lvl="0" indent="0" algn="l" defTabSz="2133600">
            <a:lnSpc>
              <a:spcPct val="100000"/>
            </a:lnSpc>
            <a:spcBef>
              <a:spcPct val="0"/>
            </a:spcBef>
            <a:spcAft>
              <a:spcPct val="35000"/>
            </a:spcAft>
            <a:buNone/>
          </a:pPr>
          <a:r>
            <a:rPr lang="en-GB" sz="4800" kern="1200" dirty="0"/>
            <a:t>SMART targets </a:t>
          </a:r>
          <a:r>
            <a:rPr lang="en-GB" sz="2000" kern="1200" dirty="0"/>
            <a:t>(Specific, Measurable, Achievable, Relevant, Timebound) </a:t>
          </a:r>
          <a:endParaRPr lang="en-US" sz="2000" kern="1200" dirty="0"/>
        </a:p>
      </dsp:txBody>
      <dsp:txXfrm>
        <a:off x="1693867" y="1833816"/>
        <a:ext cx="9731401" cy="1466552"/>
      </dsp:txXfrm>
    </dsp:sp>
    <dsp:sp modelId="{9FC1A435-FD80-4821-8DC8-791EF47DB38F}">
      <dsp:nvSpPr>
        <dsp:cNvPr id="0" name=""/>
        <dsp:cNvSpPr/>
      </dsp:nvSpPr>
      <dsp:spPr>
        <a:xfrm>
          <a:off x="0" y="3667007"/>
          <a:ext cx="11425269" cy="14665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FB9431-455B-416A-82BA-EF8B601B3F30}">
      <dsp:nvSpPr>
        <dsp:cNvPr id="0" name=""/>
        <dsp:cNvSpPr/>
      </dsp:nvSpPr>
      <dsp:spPr>
        <a:xfrm>
          <a:off x="443632" y="3996981"/>
          <a:ext cx="806603" cy="8066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FFE2AB-B29A-4DBE-9CCE-507CA3950199}">
      <dsp:nvSpPr>
        <dsp:cNvPr id="0" name=""/>
        <dsp:cNvSpPr/>
      </dsp:nvSpPr>
      <dsp:spPr>
        <a:xfrm>
          <a:off x="1693867" y="3667007"/>
          <a:ext cx="9731401" cy="146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210" tIns="155210" rIns="155210" bIns="155210" numCol="1" spcCol="1270" anchor="ctr" anchorCtr="0">
          <a:noAutofit/>
        </a:bodyPr>
        <a:lstStyle/>
        <a:p>
          <a:pPr marL="0" lvl="0" indent="0" algn="l" defTabSz="1111250">
            <a:lnSpc>
              <a:spcPct val="100000"/>
            </a:lnSpc>
            <a:spcBef>
              <a:spcPct val="0"/>
            </a:spcBef>
            <a:spcAft>
              <a:spcPct val="35000"/>
            </a:spcAft>
            <a:buNone/>
          </a:pPr>
          <a:r>
            <a:rPr lang="en-GB" sz="2500" kern="1200"/>
            <a:t>WEEKLY targets, reviewed in mentor meeting</a:t>
          </a:r>
          <a:endParaRPr lang="en-US" sz="2500" kern="1200"/>
        </a:p>
      </dsp:txBody>
      <dsp:txXfrm>
        <a:off x="1693867" y="3667007"/>
        <a:ext cx="9731401" cy="14665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70396-0539-4C6D-8CD3-C959C9B933F9}">
      <dsp:nvSpPr>
        <dsp:cNvPr id="0" name=""/>
        <dsp:cNvSpPr/>
      </dsp:nvSpPr>
      <dsp:spPr>
        <a:xfrm>
          <a:off x="2165449" y="606"/>
          <a:ext cx="1765101" cy="17651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Thoughts</a:t>
          </a:r>
        </a:p>
      </dsp:txBody>
      <dsp:txXfrm>
        <a:off x="2423942" y="259099"/>
        <a:ext cx="1248115" cy="1248115"/>
      </dsp:txXfrm>
    </dsp:sp>
    <dsp:sp modelId="{57DA8B10-65B3-4CF2-99E7-FEA05CC6C5B8}">
      <dsp:nvSpPr>
        <dsp:cNvPr id="0" name=""/>
        <dsp:cNvSpPr/>
      </dsp:nvSpPr>
      <dsp:spPr>
        <a:xfrm rot="3600000">
          <a:off x="3469294" y="1722603"/>
          <a:ext cx="470660" cy="5957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3504594" y="1780606"/>
        <a:ext cx="329462" cy="357433"/>
      </dsp:txXfrm>
    </dsp:sp>
    <dsp:sp modelId="{877C90F9-4528-445D-AB9F-E79F39C1D91E}">
      <dsp:nvSpPr>
        <dsp:cNvPr id="0" name=""/>
        <dsp:cNvSpPr/>
      </dsp:nvSpPr>
      <dsp:spPr>
        <a:xfrm>
          <a:off x="3492018" y="2298292"/>
          <a:ext cx="1765101" cy="17651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Feelings</a:t>
          </a:r>
        </a:p>
      </dsp:txBody>
      <dsp:txXfrm>
        <a:off x="3750511" y="2556785"/>
        <a:ext cx="1248115" cy="1248115"/>
      </dsp:txXfrm>
    </dsp:sp>
    <dsp:sp modelId="{F1B2FCF7-AEAC-40F6-99DC-9A857669774D}">
      <dsp:nvSpPr>
        <dsp:cNvPr id="0" name=""/>
        <dsp:cNvSpPr/>
      </dsp:nvSpPr>
      <dsp:spPr>
        <a:xfrm rot="10800000">
          <a:off x="2825990" y="2882982"/>
          <a:ext cx="470660" cy="5957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2967188" y="3002126"/>
        <a:ext cx="329462" cy="357433"/>
      </dsp:txXfrm>
    </dsp:sp>
    <dsp:sp modelId="{9B5986D5-FE09-4246-90F8-31CA78341CA2}">
      <dsp:nvSpPr>
        <dsp:cNvPr id="0" name=""/>
        <dsp:cNvSpPr/>
      </dsp:nvSpPr>
      <dsp:spPr>
        <a:xfrm>
          <a:off x="838879" y="2298292"/>
          <a:ext cx="1765101" cy="17651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Behaviours </a:t>
          </a:r>
        </a:p>
      </dsp:txBody>
      <dsp:txXfrm>
        <a:off x="1097372" y="2556785"/>
        <a:ext cx="1248115" cy="1248115"/>
      </dsp:txXfrm>
    </dsp:sp>
    <dsp:sp modelId="{98C7BA16-8E03-46B7-9D75-3E5088036D78}">
      <dsp:nvSpPr>
        <dsp:cNvPr id="0" name=""/>
        <dsp:cNvSpPr/>
      </dsp:nvSpPr>
      <dsp:spPr>
        <a:xfrm rot="18000000">
          <a:off x="2142724" y="1745675"/>
          <a:ext cx="470660" cy="5957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2178024" y="1925960"/>
        <a:ext cx="329462" cy="35743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71438" y="739775"/>
            <a:ext cx="657860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latin typeface="Calibri"/>
              <a:ea typeface="Calibri"/>
              <a:cs typeface="Calibri"/>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a:t>
            </a:fld>
            <a:endParaRPr lang="en-GB" altLang="en-US" dirty="0"/>
          </a:p>
        </p:txBody>
      </p:sp>
    </p:spTree>
    <p:extLst>
      <p:ext uri="{BB962C8B-B14F-4D97-AF65-F5344CB8AC3E}">
        <p14:creationId xmlns:p14="http://schemas.microsoft.com/office/powerpoint/2010/main" val="2328679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10</a:t>
            </a:fld>
            <a:endParaRPr lang="en-GB" altLang="en-US" dirty="0"/>
          </a:p>
        </p:txBody>
      </p:sp>
    </p:spTree>
    <p:extLst>
      <p:ext uri="{BB962C8B-B14F-4D97-AF65-F5344CB8AC3E}">
        <p14:creationId xmlns:p14="http://schemas.microsoft.com/office/powerpoint/2010/main" val="195487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11</a:t>
            </a:fld>
            <a:endParaRPr lang="en-GB" altLang="en-US" dirty="0"/>
          </a:p>
        </p:txBody>
      </p:sp>
    </p:spTree>
    <p:extLst>
      <p:ext uri="{BB962C8B-B14F-4D97-AF65-F5344CB8AC3E}">
        <p14:creationId xmlns:p14="http://schemas.microsoft.com/office/powerpoint/2010/main" val="1170053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How using the Impact Cycle can work as part of the reflective cycle, on which our programme is based.  </a:t>
            </a:r>
          </a:p>
          <a:p>
            <a:r>
              <a:rPr lang="en-GB" dirty="0">
                <a:latin typeface="Effra"/>
              </a:rPr>
              <a:t>The IC might be seen as a smaller wheel within this cycle, that is carefully planned and has a very specific learning goal for the RPT to achieve</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12</a:t>
            </a:fld>
            <a:endParaRPr lang="en-GB" altLang="en-US" dirty="0"/>
          </a:p>
        </p:txBody>
      </p:sp>
    </p:spTree>
    <p:extLst>
      <p:ext uri="{BB962C8B-B14F-4D97-AF65-F5344CB8AC3E}">
        <p14:creationId xmlns:p14="http://schemas.microsoft.com/office/powerpoint/2010/main" val="400764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13</a:t>
            </a:fld>
            <a:endParaRPr lang="en-GB" altLang="en-US" dirty="0"/>
          </a:p>
        </p:txBody>
      </p:sp>
    </p:spTree>
    <p:extLst>
      <p:ext uri="{BB962C8B-B14F-4D97-AF65-F5344CB8AC3E}">
        <p14:creationId xmlns:p14="http://schemas.microsoft.com/office/powerpoint/2010/main" val="99360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14</a:t>
            </a:fld>
            <a:endParaRPr lang="en-GB" altLang="en-US" dirty="0"/>
          </a:p>
        </p:txBody>
      </p:sp>
    </p:spTree>
    <p:extLst>
      <p:ext uri="{BB962C8B-B14F-4D97-AF65-F5344CB8AC3E}">
        <p14:creationId xmlns:p14="http://schemas.microsoft.com/office/powerpoint/2010/main" val="987610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15</a:t>
            </a:fld>
            <a:endParaRPr lang="en-GB" altLang="en-US" dirty="0"/>
          </a:p>
        </p:txBody>
      </p:sp>
    </p:spTree>
    <p:extLst>
      <p:ext uri="{BB962C8B-B14F-4D97-AF65-F5344CB8AC3E}">
        <p14:creationId xmlns:p14="http://schemas.microsoft.com/office/powerpoint/2010/main" val="1420567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pPr>
            <a:r>
              <a:rPr lang="en-US" dirty="0">
                <a:solidFill>
                  <a:srgbClr val="000000"/>
                </a:solidFill>
                <a:latin typeface="Effra Light"/>
              </a:rPr>
              <a:t>A  - skill; practicing </a:t>
            </a:r>
            <a:r>
              <a:rPr lang="en-US" dirty="0" err="1">
                <a:solidFill>
                  <a:srgbClr val="000000"/>
                </a:solidFill>
                <a:latin typeface="Effra Light"/>
              </a:rPr>
              <a:t>AfL</a:t>
            </a:r>
            <a:r>
              <a:rPr lang="en-US" dirty="0">
                <a:solidFill>
                  <a:srgbClr val="000000"/>
                </a:solidFill>
                <a:latin typeface="Effra Light"/>
              </a:rPr>
              <a:t> tool.  'experiment' is perhaps a bit vague </a:t>
            </a:r>
          </a:p>
          <a:p>
            <a:pPr>
              <a:lnSpc>
                <a:spcPts val="1400"/>
              </a:lnSpc>
            </a:pPr>
            <a:r>
              <a:rPr lang="en-US" dirty="0">
                <a:solidFill>
                  <a:srgbClr val="000000"/>
                </a:solidFill>
                <a:latin typeface="Effra Light"/>
              </a:rPr>
              <a:t>B – knowledge.  Clear, although how will success be obvious? </a:t>
            </a:r>
          </a:p>
          <a:p>
            <a:pPr>
              <a:lnSpc>
                <a:spcPts val="1400"/>
              </a:lnSpc>
            </a:pPr>
            <a:r>
              <a:rPr lang="en-US" dirty="0">
                <a:solidFill>
                  <a:srgbClr val="000000"/>
                </a:solidFill>
                <a:latin typeface="Effra Light"/>
              </a:rPr>
              <a:t>C – not really a target: this is an action or task.  Implied learning might be 'to understand how to apply a mark scheme or assessment criteria' or to practice accuracy in summative assessment (it isn't clear what is being mark or for what purpose – formative or summative?)</a:t>
            </a:r>
          </a:p>
          <a:p>
            <a:pPr>
              <a:lnSpc>
                <a:spcPts val="1400"/>
              </a:lnSpc>
            </a:pPr>
            <a:r>
              <a:rPr lang="en-US" dirty="0">
                <a:solidFill>
                  <a:srgbClr val="000000"/>
                </a:solidFill>
                <a:latin typeface="Effra Light"/>
              </a:rPr>
              <a:t>D – knowledge and skill.  Clear learning intended around developing use of questioning and this is nicely specific related to inclusion.  Also indicates actions/strategies that they will need to do to address this target and what success is likely to look like </a:t>
            </a:r>
          </a:p>
          <a:p>
            <a:pPr>
              <a:lnSpc>
                <a:spcPts val="1400"/>
              </a:lnSpc>
              <a:buFont typeface="Arial" panose="020B0604020202020204" pitchFamily="34" charset="0"/>
              <a:buChar char="•"/>
            </a:pPr>
            <a:endParaRPr lang="en-US" dirty="0">
              <a:solidFill>
                <a:srgbClr val="000000"/>
              </a:solidFill>
              <a:latin typeface="Effra Light"/>
            </a:endParaRPr>
          </a:p>
          <a:p>
            <a:pPr algn="l">
              <a:lnSpc>
                <a:spcPts val="1400"/>
              </a:lnSpc>
              <a:buFont typeface="Arial" panose="020B0604020202020204" pitchFamily="34" charset="0"/>
              <a:buChar char="•"/>
            </a:pPr>
            <a:r>
              <a:rPr lang="en-US" sz="1200" b="0" i="0" dirty="0">
                <a:solidFill>
                  <a:srgbClr val="000000"/>
                </a:solidFill>
                <a:effectLst/>
                <a:latin typeface="Effra Light"/>
              </a:rPr>
              <a:t>‘To Do’ list statements masquerade as targets but they are not. Targets should express how an RPT’s teaching and practice needs to develop, and not be things that need doing or are in the handbook/manual anyway. </a:t>
            </a:r>
            <a:endParaRPr lang="en-US" dirty="0"/>
          </a:p>
          <a:p>
            <a:pPr algn="l" rtl="0" fontAlgn="base">
              <a:lnSpc>
                <a:spcPts val="1400"/>
              </a:lnSpc>
              <a:buFont typeface="Arial" panose="020B0604020202020204" pitchFamily="34" charset="0"/>
              <a:buChar char="•"/>
            </a:pPr>
            <a:r>
              <a:rPr lang="en-US" sz="1200" b="0" i="0" dirty="0">
                <a:solidFill>
                  <a:srgbClr val="000000"/>
                </a:solidFill>
                <a:effectLst/>
                <a:latin typeface="Effra Light"/>
              </a:rPr>
              <a:t>There is a difference between stating the target (the destination) and strategies that may help achieve it (the journey). Some targets </a:t>
            </a:r>
            <a:r>
              <a:rPr lang="en-US" sz="1200" b="0" i="0" dirty="0" err="1">
                <a:solidFill>
                  <a:srgbClr val="000000"/>
                </a:solidFill>
                <a:effectLst/>
                <a:latin typeface="Effra Light"/>
              </a:rPr>
              <a:t>skilfully</a:t>
            </a:r>
            <a:r>
              <a:rPr lang="en-US" sz="1200" b="0" i="0" dirty="0">
                <a:solidFill>
                  <a:srgbClr val="000000"/>
                </a:solidFill>
                <a:effectLst/>
                <a:latin typeface="Effra Light"/>
              </a:rPr>
              <a:t> interweave both by including examples. Targets are still effective without examples as long as some oral guidance is given to support development. </a:t>
            </a:r>
          </a:p>
          <a:p>
            <a:pPr algn="l" rtl="0" fontAlgn="base">
              <a:lnSpc>
                <a:spcPts val="1400"/>
              </a:lnSpc>
              <a:buFont typeface="Arial" panose="020B0604020202020204" pitchFamily="34" charset="0"/>
              <a:buChar char="•"/>
            </a:pPr>
            <a:r>
              <a:rPr lang="en-US" sz="1200" b="0" i="0" dirty="0">
                <a:solidFill>
                  <a:srgbClr val="000000"/>
                </a:solidFill>
                <a:effectLst/>
                <a:latin typeface="Effra Light"/>
              </a:rPr>
              <a:t>The best targets are plausibly achievable within the review timeframe. They should also be expressed in a way that will allow success to be measured, i.e. they should be specific. </a:t>
            </a:r>
          </a:p>
          <a:p>
            <a:pPr algn="l" rtl="0" fontAlgn="base">
              <a:lnSpc>
                <a:spcPts val="1400"/>
              </a:lnSpc>
              <a:buFont typeface="Arial" panose="020B0604020202020204" pitchFamily="34" charset="0"/>
              <a:buChar char="•"/>
            </a:pPr>
            <a:r>
              <a:rPr lang="en-US" sz="1200" b="0" i="0" dirty="0">
                <a:solidFill>
                  <a:srgbClr val="000000"/>
                </a:solidFill>
                <a:effectLst/>
                <a:latin typeface="Effra Light"/>
              </a:rPr>
              <a:t>It is always best to question whether you mean ‘continue’ or is a refined (better) version of the target actually needed?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17</a:t>
            </a:fld>
            <a:endParaRPr lang="en-GB" altLang="en-US" dirty="0"/>
          </a:p>
        </p:txBody>
      </p:sp>
    </p:spTree>
    <p:extLst>
      <p:ext uri="{BB962C8B-B14F-4D97-AF65-F5344CB8AC3E}">
        <p14:creationId xmlns:p14="http://schemas.microsoft.com/office/powerpoint/2010/main" val="4135315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18</a:t>
            </a:fld>
            <a:endParaRPr lang="en-GB" altLang="en-US" dirty="0"/>
          </a:p>
        </p:txBody>
      </p:sp>
    </p:spTree>
    <p:extLst>
      <p:ext uri="{BB962C8B-B14F-4D97-AF65-F5344CB8AC3E}">
        <p14:creationId xmlns:p14="http://schemas.microsoft.com/office/powerpoint/2010/main" val="997196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To have a really tight learning cycle for RPTs, targets do need careful crafting and thinking about.</a:t>
            </a:r>
            <a:endParaRPr lang="en-GB" dirty="0"/>
          </a:p>
          <a:p>
            <a:r>
              <a:rPr lang="en-GB" dirty="0">
                <a:latin typeface="Effra"/>
              </a:rPr>
              <a:t>It is helpful to first consider which curriculum strand it might fall under, then determine what kind of target it is (skill or knowledge), and its timeframe (this will help avoid vague or woolly targets that are much harder to measure).  Beginning the target with a verb (again, with thought) can also make clear the intended learning, as in these examples.  </a:t>
            </a:r>
            <a:endParaRPr lang="en-GB" dirty="0"/>
          </a:p>
          <a:p>
            <a:r>
              <a:rPr lang="en-GB" dirty="0">
                <a:latin typeface="Effra"/>
              </a:rPr>
              <a:t>The next stage is to consider what strategies might be employed to help the RPT meet their target (this would be an action or task).  It can be helpful to use the phrase 'so that', as this will indicate what the RPT will learn from engaging with the suggested actions or strategies (this should link to the target!).  </a:t>
            </a:r>
            <a:endParaRPr lang="en-GB" dirty="0"/>
          </a:p>
          <a:p>
            <a:r>
              <a:rPr lang="en-GB" dirty="0">
                <a:latin typeface="Effra"/>
              </a:rPr>
              <a:t>Finally, you should have a good idea of how you and your RPT will be able to measure or evaluate their progress towards the target – what evidence would demonstrate that they have achieved it? </a:t>
            </a:r>
            <a:endParaRPr lang="en-GB" dirty="0"/>
          </a:p>
          <a:p>
            <a:r>
              <a:rPr lang="en-GB" dirty="0">
                <a:latin typeface="Effra"/>
              </a:rPr>
              <a:t>Effective target-setting and review does take time and, ideally, should form a key part of your weekly mentor meeting with your trainee. </a:t>
            </a:r>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19</a:t>
            </a:fld>
            <a:endParaRPr lang="en-GB" altLang="en-US" dirty="0"/>
          </a:p>
        </p:txBody>
      </p:sp>
    </p:spTree>
    <p:extLst>
      <p:ext uri="{BB962C8B-B14F-4D97-AF65-F5344CB8AC3E}">
        <p14:creationId xmlns:p14="http://schemas.microsoft.com/office/powerpoint/2010/main" val="2491343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As RPTs have now completed their first practical teaching module and their teaching involvement increases, they should be moving to MTP as they can start to see the bigger picture in terms of pupils' learning and progression.  </a:t>
            </a:r>
            <a:endParaRPr lang="en-US" dirty="0"/>
          </a:p>
          <a:p>
            <a:endParaRPr lang="en-US" dirty="0">
              <a:latin typeface="Calibri"/>
              <a:ea typeface="Calibri"/>
              <a:cs typeface="Calibri"/>
            </a:endParaRPr>
          </a:p>
          <a:p>
            <a:r>
              <a:rPr lang="en-US" dirty="0">
                <a:latin typeface="Calibri"/>
                <a:ea typeface="Calibri"/>
                <a:cs typeface="Calibri"/>
              </a:rPr>
              <a:t>To support this, do talk through longer-term curriculum plans or maps (across KS and year groups).  Explain the rationale behind SoW/MTP (where have cues for specific learning objectives been taken from?  How does the SoW fit with other things that are studied across the year?  How is learning sequenced across a series of lessons?  How do you plan for pupils' progress?)  </a:t>
            </a:r>
            <a:endParaRPr lang="en-US"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20</a:t>
            </a:fld>
            <a:endParaRPr lang="en-GB" altLang="en-US" dirty="0"/>
          </a:p>
        </p:txBody>
      </p:sp>
    </p:spTree>
    <p:extLst>
      <p:ext uri="{BB962C8B-B14F-4D97-AF65-F5344CB8AC3E}">
        <p14:creationId xmlns:p14="http://schemas.microsoft.com/office/powerpoint/2010/main" val="3271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Effra"/>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dirty="0"/>
          </a:p>
        </p:txBody>
      </p:sp>
    </p:spTree>
    <p:extLst>
      <p:ext uri="{BB962C8B-B14F-4D97-AF65-F5344CB8AC3E}">
        <p14:creationId xmlns:p14="http://schemas.microsoft.com/office/powerpoint/2010/main" val="1915347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22</a:t>
            </a:fld>
            <a:endParaRPr lang="en-GB" altLang="en-US" dirty="0"/>
          </a:p>
        </p:txBody>
      </p:sp>
    </p:spTree>
    <p:extLst>
      <p:ext uri="{BB962C8B-B14F-4D97-AF65-F5344CB8AC3E}">
        <p14:creationId xmlns:p14="http://schemas.microsoft.com/office/powerpoint/2010/main" val="1504562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3F961-3437-4D35-A018-E9F9E3B7408F}" type="slidenum">
              <a:rPr lang="en-GB" smtClean="0"/>
              <a:t>23</a:t>
            </a:fld>
            <a:endParaRPr lang="en-GB"/>
          </a:p>
        </p:txBody>
      </p:sp>
    </p:spTree>
    <p:extLst>
      <p:ext uri="{BB962C8B-B14F-4D97-AF65-F5344CB8AC3E}">
        <p14:creationId xmlns:p14="http://schemas.microsoft.com/office/powerpoint/2010/main" val="285007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Effra" panose="020B0603020203020204" pitchFamily="34" charset="0"/>
                <a:ea typeface="+mn-ea"/>
                <a:cs typeface="+mn-cs"/>
              </a:rPr>
              <a:t>Cognitive Behaviour Therapy (CBT) offers some useful techniques that you might use with a trainee who is experiencing mild anxiety, for example.  Essentially, CBT focuses on changing the relationship between an event and its result through a person’s perceptions.  A good way of thinking about this is as follows:</a:t>
            </a:r>
          </a:p>
          <a:p>
            <a:r>
              <a:rPr lang="en-GB" sz="1200" kern="1200" dirty="0">
                <a:solidFill>
                  <a:schemeClr val="tx1"/>
                </a:solidFill>
                <a:effectLst/>
                <a:latin typeface="Effra" panose="020B0603020203020204" pitchFamily="34" charset="0"/>
                <a:ea typeface="+mn-ea"/>
                <a:cs typeface="+mn-cs"/>
              </a:rPr>
              <a:t>A = an event</a:t>
            </a:r>
          </a:p>
          <a:p>
            <a:r>
              <a:rPr lang="en-GB" sz="1200" kern="1200" dirty="0">
                <a:solidFill>
                  <a:schemeClr val="tx1"/>
                </a:solidFill>
                <a:effectLst/>
                <a:latin typeface="Effra" panose="020B0603020203020204" pitchFamily="34" charset="0"/>
                <a:ea typeface="+mn-ea"/>
                <a:cs typeface="+mn-cs"/>
              </a:rPr>
              <a:t>B = one’s perception of the event</a:t>
            </a:r>
          </a:p>
          <a:p>
            <a:r>
              <a:rPr lang="en-GB" sz="1200" kern="1200" dirty="0">
                <a:solidFill>
                  <a:schemeClr val="tx1"/>
                </a:solidFill>
                <a:effectLst/>
                <a:latin typeface="Effra" panose="020B0603020203020204" pitchFamily="34" charset="0"/>
                <a:ea typeface="+mn-ea"/>
                <a:cs typeface="+mn-cs"/>
              </a:rPr>
              <a:t>C = one’s emotional or behavioural reaction </a:t>
            </a:r>
          </a:p>
          <a:p>
            <a:r>
              <a:rPr lang="en-GB" sz="1200" kern="1200" dirty="0">
                <a:solidFill>
                  <a:schemeClr val="tx1"/>
                </a:solidFill>
                <a:effectLst/>
                <a:latin typeface="Effra" panose="020B0603020203020204" pitchFamily="34" charset="0"/>
                <a:ea typeface="+mn-ea"/>
                <a:cs typeface="+mn-cs"/>
              </a:rPr>
              <a:t>Events trigger thoughts, which provoke feelings, that generate actions that influence aspects of one’s life.  CBT challenges the assumption that A leads directly to C (Lam &amp; Gale, 2000); it is one’s </a:t>
            </a:r>
            <a:r>
              <a:rPr lang="en-GB" sz="1200" i="1" kern="1200" dirty="0">
                <a:solidFill>
                  <a:schemeClr val="tx1"/>
                </a:solidFill>
                <a:effectLst/>
                <a:latin typeface="Effra" panose="020B0603020203020204" pitchFamily="34" charset="0"/>
                <a:ea typeface="+mn-ea"/>
                <a:cs typeface="+mn-cs"/>
              </a:rPr>
              <a:t>perception</a:t>
            </a:r>
            <a:r>
              <a:rPr lang="en-GB" sz="1200" kern="1200" dirty="0">
                <a:solidFill>
                  <a:schemeClr val="tx1"/>
                </a:solidFill>
                <a:effectLst/>
                <a:latin typeface="Effra" panose="020B0603020203020204" pitchFamily="34" charset="0"/>
                <a:ea typeface="+mn-ea"/>
                <a:cs typeface="+mn-cs"/>
              </a:rPr>
              <a:t> of events that will affect feelings.  Imagine your trainee teaches a lesson in which she has to send a pupil out of the classroom for refusing to comply with a request (A).  She thinks she has failed because she has had to remove the pupil and feels that she is not able to fully control the class (B).  She becomes uncertain in her authority in the classroom and she is less decisive in her behaviour management in the following lesson (C).  This could easily become a downward spiral in her self-efficacy (that is: her belief in her own ability to be successful in a particular capacity) and progress.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24</a:t>
            </a:fld>
            <a:endParaRPr lang="en-GB" altLang="en-US" dirty="0"/>
          </a:p>
        </p:txBody>
      </p:sp>
    </p:spTree>
    <p:extLst>
      <p:ext uri="{BB962C8B-B14F-4D97-AF65-F5344CB8AC3E}">
        <p14:creationId xmlns:p14="http://schemas.microsoft.com/office/powerpoint/2010/main" val="3467243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25</a:t>
            </a:fld>
            <a:endParaRPr lang="en-GB" altLang="en-US" dirty="0"/>
          </a:p>
        </p:txBody>
      </p:sp>
    </p:spTree>
    <p:extLst>
      <p:ext uri="{BB962C8B-B14F-4D97-AF65-F5344CB8AC3E}">
        <p14:creationId xmlns:p14="http://schemas.microsoft.com/office/powerpoint/2010/main" val="2513856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26</a:t>
            </a:fld>
            <a:endParaRPr lang="en-GB" altLang="en-US" dirty="0"/>
          </a:p>
        </p:txBody>
      </p:sp>
    </p:spTree>
    <p:extLst>
      <p:ext uri="{BB962C8B-B14F-4D97-AF65-F5344CB8AC3E}">
        <p14:creationId xmlns:p14="http://schemas.microsoft.com/office/powerpoint/2010/main" val="3146093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27</a:t>
            </a:fld>
            <a:endParaRPr lang="en-GB" altLang="en-US" dirty="0"/>
          </a:p>
        </p:txBody>
      </p:sp>
    </p:spTree>
    <p:extLst>
      <p:ext uri="{BB962C8B-B14F-4D97-AF65-F5344CB8AC3E}">
        <p14:creationId xmlns:p14="http://schemas.microsoft.com/office/powerpoint/2010/main" val="1206469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Effra" panose="020B0603020203020204" pitchFamily="34" charset="0"/>
            </a:endParaRPr>
          </a:p>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28</a:t>
            </a:fld>
            <a:endParaRPr lang="en-GB" altLang="en-US" dirty="0"/>
          </a:p>
        </p:txBody>
      </p:sp>
    </p:spTree>
    <p:extLst>
      <p:ext uri="{BB962C8B-B14F-4D97-AF65-F5344CB8AC3E}">
        <p14:creationId xmlns:p14="http://schemas.microsoft.com/office/powerpoint/2010/main" val="1996080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sz="1200" kern="1200" dirty="0">
              <a:solidFill>
                <a:schemeClr val="tx1"/>
              </a:solidFill>
              <a:effectLst/>
              <a:latin typeface="Effra" panose="020B0603020203020204" pitchFamily="34" charset="0"/>
              <a:ea typeface="+mn-ea"/>
              <a:cs typeface="+mn-cs"/>
            </a:endParaRPr>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29</a:t>
            </a:fld>
            <a:endParaRPr lang="en-GB" altLang="en-US" dirty="0"/>
          </a:p>
        </p:txBody>
      </p:sp>
    </p:spTree>
    <p:extLst>
      <p:ext uri="{BB962C8B-B14F-4D97-AF65-F5344CB8AC3E}">
        <p14:creationId xmlns:p14="http://schemas.microsoft.com/office/powerpoint/2010/main" val="1699862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Effra"/>
              </a:rPr>
              <a:t>As mentor, you may find yourself as the broker between colleagues if there are issues</a:t>
            </a:r>
          </a:p>
          <a:p>
            <a:pPr>
              <a:spcBef>
                <a:spcPts val="0"/>
              </a:spcBef>
              <a:spcAft>
                <a:spcPts val="0"/>
              </a:spcAft>
            </a:pPr>
            <a:r>
              <a:rPr lang="en-US" dirty="0">
                <a:latin typeface="Effra"/>
              </a:rPr>
              <a:t>between your trainee and another member of staff, and you may feel torn between</a:t>
            </a:r>
          </a:p>
          <a:p>
            <a:pPr>
              <a:spcBef>
                <a:spcPts val="0"/>
              </a:spcBef>
              <a:spcAft>
                <a:spcPts val="0"/>
              </a:spcAft>
            </a:pPr>
            <a:r>
              <a:rPr lang="en-US" dirty="0">
                <a:latin typeface="Effra"/>
              </a:rPr>
              <a:t>supporting your mentee and showing solidarity with your colleague. It is important, in these</a:t>
            </a:r>
          </a:p>
          <a:p>
            <a:pPr>
              <a:spcBef>
                <a:spcPts val="0"/>
              </a:spcBef>
              <a:spcAft>
                <a:spcPts val="0"/>
              </a:spcAft>
            </a:pPr>
            <a:r>
              <a:rPr lang="en-US" dirty="0">
                <a:latin typeface="Effra"/>
              </a:rPr>
              <a:t>instances, to see the situation from all points of view. Stone, Patton and Heen’s (2010) book</a:t>
            </a:r>
          </a:p>
          <a:p>
            <a:pPr>
              <a:spcBef>
                <a:spcPts val="0"/>
              </a:spcBef>
              <a:spcAft>
                <a:spcPts val="0"/>
              </a:spcAft>
            </a:pPr>
            <a:r>
              <a:rPr lang="en-US" dirty="0">
                <a:latin typeface="Effra"/>
              </a:rPr>
              <a:t>Difficult Conversations suggests that there are actually three conversations going on in a</a:t>
            </a:r>
          </a:p>
          <a:p>
            <a:pPr>
              <a:spcBef>
                <a:spcPts val="0"/>
              </a:spcBef>
              <a:spcAft>
                <a:spcPts val="0"/>
              </a:spcAft>
            </a:pPr>
            <a:r>
              <a:rPr lang="en-US" dirty="0">
                <a:latin typeface="Effra"/>
              </a:rPr>
              <a:t>difficult conversation: what happened, feelings and identity. They argue that both parties will</a:t>
            </a:r>
          </a:p>
          <a:p>
            <a:pPr>
              <a:spcBef>
                <a:spcPts val="0"/>
              </a:spcBef>
              <a:spcAft>
                <a:spcPts val="0"/>
              </a:spcAft>
            </a:pPr>
            <a:r>
              <a:rPr lang="en-US" dirty="0">
                <a:latin typeface="Effra"/>
              </a:rPr>
              <a:t>have their own perspective of events, so unpicking what happened can be challenging. Those</a:t>
            </a:r>
          </a:p>
          <a:p>
            <a:pPr>
              <a:spcBef>
                <a:spcPts val="0"/>
              </a:spcBef>
              <a:spcAft>
                <a:spcPts val="0"/>
              </a:spcAft>
            </a:pPr>
            <a:r>
              <a:rPr lang="en-US" dirty="0">
                <a:latin typeface="Effra"/>
              </a:rPr>
              <a:t>in a difficult conversation will have individual feelings and responses to what happened,</a:t>
            </a:r>
          </a:p>
          <a:p>
            <a:pPr>
              <a:spcBef>
                <a:spcPts val="0"/>
              </a:spcBef>
              <a:spcAft>
                <a:spcPts val="0"/>
              </a:spcAft>
            </a:pPr>
            <a:r>
              <a:rPr lang="en-US" dirty="0">
                <a:latin typeface="Effra"/>
              </a:rPr>
              <a:t>which can make the conversation difficult because they may feel angry or hurt and this may</a:t>
            </a:r>
          </a:p>
          <a:p>
            <a:pPr>
              <a:spcBef>
                <a:spcPts val="0"/>
              </a:spcBef>
              <a:spcAft>
                <a:spcPts val="0"/>
              </a:spcAft>
            </a:pPr>
            <a:r>
              <a:rPr lang="en-US" dirty="0">
                <a:latin typeface="Effra"/>
              </a:rPr>
              <a:t>threaten their sense of self, their identity. Stone et al. recommend the following step- by- step</a:t>
            </a:r>
          </a:p>
          <a:p>
            <a:pPr>
              <a:spcBef>
                <a:spcPts val="0"/>
              </a:spcBef>
              <a:spcAft>
                <a:spcPts val="0"/>
              </a:spcAft>
            </a:pPr>
            <a:r>
              <a:rPr lang="en-US" dirty="0">
                <a:latin typeface="Effra"/>
              </a:rPr>
              <a:t>process for having a difficult conversation with a positive outcome:</a:t>
            </a:r>
          </a:p>
          <a:p>
            <a:pPr>
              <a:spcBef>
                <a:spcPts val="0"/>
              </a:spcBef>
              <a:spcAft>
                <a:spcPts val="0"/>
              </a:spcAft>
            </a:pPr>
            <a:endParaRPr lang="en-US" dirty="0">
              <a:latin typeface="Effra"/>
            </a:endParaRPr>
          </a:p>
          <a:p>
            <a:pPr>
              <a:spcBef>
                <a:spcPts val="0"/>
              </a:spcBef>
              <a:spcAft>
                <a:spcPts val="0"/>
              </a:spcAft>
            </a:pPr>
            <a:r>
              <a:rPr lang="en-US" dirty="0">
                <a:latin typeface="Effra"/>
              </a:rPr>
              <a:t>…</a:t>
            </a:r>
          </a:p>
          <a:p>
            <a:pPr>
              <a:spcBef>
                <a:spcPts val="0"/>
              </a:spcBef>
              <a:spcAft>
                <a:spcPts val="0"/>
              </a:spcAft>
            </a:pPr>
            <a:endParaRPr lang="en-US" dirty="0">
              <a:latin typeface="Effra"/>
            </a:endParaRPr>
          </a:p>
          <a:p>
            <a:r>
              <a:rPr lang="en-US" dirty="0">
                <a:latin typeface="Effra"/>
              </a:rPr>
              <a:t>Essentially, you need to ‘have a dialogue about the dialogue’ (Wright, 2018, p. 20), being</a:t>
            </a:r>
          </a:p>
          <a:p>
            <a:r>
              <a:rPr lang="en-US" dirty="0">
                <a:latin typeface="Effra"/>
              </a:rPr>
              <a:t>direct but understanding. In her </a:t>
            </a:r>
            <a:r>
              <a:rPr lang="en-US" dirty="0" err="1">
                <a:latin typeface="Effra"/>
              </a:rPr>
              <a:t>TedX</a:t>
            </a:r>
            <a:r>
              <a:rPr lang="en-US" dirty="0">
                <a:latin typeface="Effra"/>
              </a:rPr>
              <a:t> talk (link at the end of this chapter), Joy Baldridge</a:t>
            </a:r>
          </a:p>
          <a:p>
            <a:r>
              <a:rPr lang="en-US" dirty="0">
                <a:latin typeface="Effra"/>
              </a:rPr>
              <a:t>(2018) suggests some useful ‘ways in’ to starting difficult conversations, such as using the</a:t>
            </a:r>
          </a:p>
          <a:p>
            <a:r>
              <a:rPr lang="en-US" dirty="0">
                <a:latin typeface="Effra"/>
              </a:rPr>
              <a:t>words ‘noticed’ and ‘wondering’: ‘I noticed that … and I was wondering …’. These can be used</a:t>
            </a:r>
          </a:p>
          <a:p>
            <a:r>
              <a:rPr lang="en-US" dirty="0">
                <a:latin typeface="Effra"/>
              </a:rPr>
              <a:t>to structure feedback (both positive and negative) and then followed up with ‘likelihood’</a:t>
            </a:r>
          </a:p>
          <a:p>
            <a:r>
              <a:rPr lang="en-US" dirty="0">
                <a:latin typeface="Effra"/>
              </a:rPr>
              <a:t>and ‘when’ to close the conversation: ‘What’s the likelihood that you can … and when might</a:t>
            </a:r>
          </a:p>
          <a:p>
            <a:pPr>
              <a:spcBef>
                <a:spcPts val="0"/>
              </a:spcBef>
              <a:spcAft>
                <a:spcPts val="0"/>
              </a:spcAft>
            </a:pPr>
            <a:r>
              <a:rPr lang="en-US" dirty="0">
                <a:latin typeface="Effra"/>
              </a:rPr>
              <a:t>that be?’</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30</a:t>
            </a:fld>
            <a:endParaRPr lang="en-GB" altLang="en-US"/>
          </a:p>
        </p:txBody>
      </p:sp>
    </p:spTree>
    <p:extLst>
      <p:ext uri="{BB962C8B-B14F-4D97-AF65-F5344CB8AC3E}">
        <p14:creationId xmlns:p14="http://schemas.microsoft.com/office/powerpoint/2010/main" val="3189076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Effra"/>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31</a:t>
            </a:fld>
            <a:endParaRPr lang="en-GB" altLang="en-US"/>
          </a:p>
        </p:txBody>
      </p:sp>
    </p:spTree>
    <p:extLst>
      <p:ext uri="{BB962C8B-B14F-4D97-AF65-F5344CB8AC3E}">
        <p14:creationId xmlns:p14="http://schemas.microsoft.com/office/powerpoint/2010/main" val="2114003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This comes from Instructional Coaching and, whilst it wouldn't be appropriate to adopt whole-sale the IC approach, there are aspects that you may find helpful in mentoring your RPT, particularly as we move towards more independence of practice in the Guided Stage</a:t>
            </a:r>
            <a:endParaRPr lang="en-GB" dirty="0"/>
          </a:p>
        </p:txBody>
      </p:sp>
      <p:sp>
        <p:nvSpPr>
          <p:cNvPr id="4" name="Slide Number Placeholder 3"/>
          <p:cNvSpPr>
            <a:spLocks noGrp="1"/>
          </p:cNvSpPr>
          <p:nvPr>
            <p:ph type="sldNum" sz="quarter" idx="5"/>
          </p:nvPr>
        </p:nvSpPr>
        <p:spPr/>
        <p:txBody>
          <a:bodyPr/>
          <a:lstStyle/>
          <a:p>
            <a:fld id="{97973141-4C72-4481-B952-0D35AD400CEA}" type="slidenum">
              <a:rPr lang="en-GB" smtClean="0"/>
              <a:t>3</a:t>
            </a:fld>
            <a:endParaRPr lang="en-GB"/>
          </a:p>
        </p:txBody>
      </p:sp>
    </p:spTree>
    <p:extLst>
      <p:ext uri="{BB962C8B-B14F-4D97-AF65-F5344CB8AC3E}">
        <p14:creationId xmlns:p14="http://schemas.microsoft.com/office/powerpoint/2010/main" val="2492024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23F961-3437-4D35-A018-E9F9E3B7408F}" type="slidenum">
              <a:rPr lang="en-GB" smtClean="0"/>
              <a:t>33</a:t>
            </a:fld>
            <a:endParaRPr lang="en-GB"/>
          </a:p>
        </p:txBody>
      </p:sp>
    </p:spTree>
    <p:extLst>
      <p:ext uri="{BB962C8B-B14F-4D97-AF65-F5344CB8AC3E}">
        <p14:creationId xmlns:p14="http://schemas.microsoft.com/office/powerpoint/2010/main" val="2639705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Bef>
                <a:spcPct val="20000"/>
              </a:spcBef>
              <a:spcAft>
                <a:spcPts val="800"/>
              </a:spcAft>
              <a:buFont typeface="Arial"/>
              <a:buChar char="•"/>
            </a:pPr>
            <a:r>
              <a:rPr lang="en-GB" i="1"/>
              <a:t>Read the following conversation and identify where Samina structures the conversation so that she is able to communicate why her colleague was annoyed, her expectations of professionalism and identify steps to repair the relationship with her colleague and prevent the same situation reoccurring.</a:t>
            </a:r>
            <a:endParaRPr lang="en-GB"/>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34</a:t>
            </a:fld>
            <a:endParaRPr lang="en-GB" altLang="en-US" dirty="0"/>
          </a:p>
        </p:txBody>
      </p:sp>
    </p:spTree>
    <p:extLst>
      <p:ext uri="{BB962C8B-B14F-4D97-AF65-F5344CB8AC3E}">
        <p14:creationId xmlns:p14="http://schemas.microsoft.com/office/powerpoint/2010/main" val="3856067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36</a:t>
            </a:fld>
            <a:endParaRPr lang="en-GB" altLang="en-US" dirty="0"/>
          </a:p>
        </p:txBody>
      </p:sp>
    </p:spTree>
    <p:extLst>
      <p:ext uri="{BB962C8B-B14F-4D97-AF65-F5344CB8AC3E}">
        <p14:creationId xmlns:p14="http://schemas.microsoft.com/office/powerpoint/2010/main" val="3167244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40</a:t>
            </a:fld>
            <a:endParaRPr lang="en-GB" altLang="en-US" dirty="0"/>
          </a:p>
        </p:txBody>
      </p:sp>
    </p:spTree>
    <p:extLst>
      <p:ext uri="{BB962C8B-B14F-4D97-AF65-F5344CB8AC3E}">
        <p14:creationId xmlns:p14="http://schemas.microsoft.com/office/powerpoint/2010/main" val="270835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To understand the IC, we do need to consider briefly how this sits in relation to mentoring.  </a:t>
            </a:r>
            <a:endParaRPr lang="en-GB" dirty="0"/>
          </a:p>
          <a:p>
            <a:endParaRPr lang="en-GB" u="sng" dirty="0">
              <a:latin typeface="Effra"/>
            </a:endParaRPr>
          </a:p>
          <a:p>
            <a:pPr lvl="0"/>
            <a:endParaRPr lang="en-GB" sz="1200"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a:t>
            </a:fld>
            <a:endParaRPr lang="en-GB" altLang="en-US" dirty="0"/>
          </a:p>
        </p:txBody>
      </p:sp>
    </p:spTree>
    <p:extLst>
      <p:ext uri="{BB962C8B-B14F-4D97-AF65-F5344CB8AC3E}">
        <p14:creationId xmlns:p14="http://schemas.microsoft.com/office/powerpoint/2010/main" val="204450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1" i="0" dirty="0">
                <a:solidFill>
                  <a:srgbClr val="555555"/>
                </a:solidFill>
                <a:effectLst/>
                <a:latin typeface="Helvetica Neue"/>
              </a:rPr>
              <a:t>Facilitative: The Sounding Board</a:t>
            </a:r>
            <a:endParaRPr lang="en-US" sz="1200" b="0" i="0" dirty="0">
              <a:solidFill>
                <a:srgbClr val="555555"/>
              </a:solidFill>
              <a:effectLst/>
              <a:latin typeface="Helvetica Neue"/>
            </a:endParaRPr>
          </a:p>
          <a:p>
            <a:pPr algn="l"/>
            <a:r>
              <a:rPr lang="en-US" sz="1200" b="0" i="0" dirty="0">
                <a:solidFill>
                  <a:srgbClr val="555555"/>
                </a:solidFill>
                <a:effectLst/>
                <a:latin typeface="Helvetica Neue"/>
              </a:rPr>
              <a:t>“I don’t share ideas, I don’t share expertise, I don’t share knowledge, but I do facilitate </a:t>
            </a:r>
            <a:r>
              <a:rPr lang="en-US" sz="1200" b="0" i="1" dirty="0">
                <a:solidFill>
                  <a:srgbClr val="555555"/>
                </a:solidFill>
                <a:effectLst/>
                <a:latin typeface="Helvetica Neue"/>
              </a:rPr>
              <a:t>your</a:t>
            </a:r>
            <a:r>
              <a:rPr lang="en-US" sz="1200" b="0" i="0" dirty="0">
                <a:solidFill>
                  <a:srgbClr val="555555"/>
                </a:solidFill>
                <a:effectLst/>
                <a:latin typeface="Helvetica Neue"/>
              </a:rPr>
              <a:t> thinking through the way I ask questions and listen and work with you.” (  Works from the premise that the </a:t>
            </a:r>
            <a:r>
              <a:rPr lang="en-US" sz="1200" b="0" i="0" dirty="0" err="1">
                <a:solidFill>
                  <a:srgbClr val="555555"/>
                </a:solidFill>
                <a:effectLst/>
                <a:latin typeface="Helvetica Neue"/>
              </a:rPr>
              <a:t>coachee</a:t>
            </a:r>
            <a:r>
              <a:rPr lang="en-US" sz="1200" b="0" i="0" dirty="0">
                <a:solidFill>
                  <a:srgbClr val="555555"/>
                </a:solidFill>
                <a:effectLst/>
                <a:latin typeface="Helvetica Neue"/>
              </a:rPr>
              <a:t> already knows what to do but through the coaching process (questioning, mediating thinking) “ (Knight, 2018).  Coaches who take a facilitative approach encourage teachers to share openly. They refrain from sharing their own expertise or suggestions with respect to what a teacher can do to get better and instead maintain an approach that is keen to ask questions in probing ways. The relationship here is very much based on equality. The coach is more of a sounding board than someone who might give advice; the decision-maker is the teacher. ALSO: Growth coaching, cognitive coaching.</a:t>
            </a:r>
          </a:p>
          <a:p>
            <a:pPr algn="l"/>
            <a:endParaRPr lang="en-US" sz="1200" b="0" i="0" dirty="0">
              <a:solidFill>
                <a:srgbClr val="555555"/>
              </a:solidFill>
              <a:effectLst/>
              <a:latin typeface="Helvetica Neue"/>
            </a:endParaRPr>
          </a:p>
          <a:p>
            <a:pPr algn="l"/>
            <a:r>
              <a:rPr lang="en-US" sz="1200" b="1" i="0" dirty="0">
                <a:solidFill>
                  <a:srgbClr val="555555"/>
                </a:solidFill>
                <a:effectLst/>
                <a:latin typeface="Helvetica Neue"/>
              </a:rPr>
              <a:t>Directive: The Master and the Apprentice</a:t>
            </a:r>
            <a:endParaRPr lang="en-US" sz="1200" b="0" i="0" dirty="0">
              <a:solidFill>
                <a:srgbClr val="555555"/>
              </a:solidFill>
              <a:effectLst/>
              <a:latin typeface="Helvetica Neue"/>
            </a:endParaRPr>
          </a:p>
          <a:p>
            <a:pPr algn="l"/>
            <a:r>
              <a:rPr lang="en-US" sz="1200" b="0" i="0" dirty="0">
                <a:solidFill>
                  <a:srgbClr val="555555"/>
                </a:solidFill>
                <a:effectLst/>
                <a:latin typeface="Helvetica Neue"/>
              </a:rPr>
              <a:t>The directive coach has special knowledge and his or her job is to transfer that knowledge to the teacher. The directive coach works from the assumption that the teachers they are coaching do not know how to use best practices and they can support them to improve what they do in the classroom. The relationship is respectful, but not equal.  The decision-maker is the coach. </a:t>
            </a:r>
          </a:p>
          <a:p>
            <a:pPr algn="l"/>
            <a:endParaRPr lang="en-US" sz="1200" b="0" i="0" dirty="0">
              <a:solidFill>
                <a:srgbClr val="555555"/>
              </a:solidFill>
              <a:effectLst/>
              <a:latin typeface="Helvetica Neue"/>
            </a:endParaRPr>
          </a:p>
          <a:p>
            <a:r>
              <a:rPr lang="en-GB" dirty="0"/>
              <a:t>https://www.headteacher-update.com/best-practice-article/instructional-coaching-what-it-is-how-it-works-and-why-it-matters/244188/</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242514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555555"/>
                </a:solidFill>
                <a:effectLst/>
                <a:latin typeface="Helvetica Neue"/>
              </a:rPr>
              <a:t>Dialogical: The Partner</a:t>
            </a:r>
            <a:endParaRPr lang="en-US" sz="1200" b="0" i="0" dirty="0">
              <a:solidFill>
                <a:srgbClr val="555555"/>
              </a:solidFill>
              <a:effectLst/>
              <a:latin typeface="Helvetica Neue"/>
            </a:endParaRPr>
          </a:p>
          <a:p>
            <a:pPr algn="l"/>
            <a:r>
              <a:rPr lang="en-US" sz="1200" b="0" i="0" dirty="0">
                <a:solidFill>
                  <a:srgbClr val="555555"/>
                </a:solidFill>
                <a:effectLst/>
                <a:latin typeface="Helvetica Neue"/>
              </a:rPr>
              <a:t>Dialogical coaches share strategies and options for improvements provisionally and help teachers describe precisely what it is they want to achieve and how to get there. They go beyond mere conversation to dialogue, where thinking is done together and neither the teacher nor the coach is expected to withhold their ideas. The relationship is equal.</a:t>
            </a:r>
          </a:p>
          <a:p>
            <a:pPr algn="l"/>
            <a:r>
              <a:rPr lang="en-US" sz="1200" b="0" i="0" dirty="0">
                <a:solidFill>
                  <a:srgbClr val="555555"/>
                </a:solidFill>
                <a:effectLst/>
                <a:latin typeface="Helvetica Neue"/>
              </a:rPr>
              <a:t>“I don’t give advice, I don’t show up like an expert, but I have expertise to share with my partner, the professional”</a:t>
            </a:r>
            <a:endParaRPr lang="en-GB" sz="1200" b="0" i="0" dirty="0">
              <a:solidFill>
                <a:srgbClr val="555555"/>
              </a:solidFill>
              <a:effectLst/>
              <a:latin typeface="Helvetica Neue"/>
            </a:endParaRPr>
          </a:p>
          <a:p>
            <a:pPr algn="l"/>
            <a:endParaRPr lang="en-GB" sz="1200" b="0" i="0" dirty="0">
              <a:solidFill>
                <a:srgbClr val="555555"/>
              </a:solidFill>
              <a:effectLst/>
              <a:latin typeface="Helvetica Neue"/>
            </a:endParaRPr>
          </a:p>
          <a:p>
            <a:pPr algn="l"/>
            <a:r>
              <a:rPr lang="en-GB" sz="1200" b="0" i="0" dirty="0">
                <a:solidFill>
                  <a:srgbClr val="555555"/>
                </a:solidFill>
                <a:effectLst/>
                <a:latin typeface="Helvetica Neue"/>
              </a:rPr>
              <a:t>*could call this pedagogical coaching </a:t>
            </a:r>
            <a:endParaRPr lang="en-US" sz="1200" b="0" i="0" dirty="0">
              <a:solidFill>
                <a:srgbClr val="555555"/>
              </a:solidFill>
              <a:effectLst/>
              <a:latin typeface="Helvetica Neue"/>
            </a:endParaRPr>
          </a:p>
          <a:p>
            <a:pPr>
              <a:defRPr/>
            </a:pPr>
            <a:r>
              <a:rPr lang="en-GB" dirty="0">
                <a:latin typeface="Effra"/>
              </a:rPr>
              <a:t>As you can see, a coach is not the same as being a mentor, as the relationship is necessarily less hierarchical in terms of expertise in teaching with the coach-</a:t>
            </a:r>
            <a:r>
              <a:rPr lang="en-GB" dirty="0" err="1">
                <a:latin typeface="Effra"/>
              </a:rPr>
              <a:t>coachee</a:t>
            </a:r>
            <a:r>
              <a:rPr lang="en-GB" dirty="0">
                <a:latin typeface="Effra"/>
              </a:rPr>
              <a:t> relationship</a:t>
            </a:r>
            <a:endParaRPr lang="en-GB" dirty="0"/>
          </a:p>
          <a:p>
            <a:r>
              <a:rPr lang="en-GB" dirty="0">
                <a:latin typeface="Effra"/>
              </a:rPr>
              <a:t>However, there are points at which, as a mentor, you may want to use techniques of the coach and this is where the Impact Cycle can be useful</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6</a:t>
            </a:fld>
            <a:endParaRPr lang="en-GB" altLang="en-US" dirty="0"/>
          </a:p>
        </p:txBody>
      </p:sp>
    </p:spTree>
    <p:extLst>
      <p:ext uri="{BB962C8B-B14F-4D97-AF65-F5344CB8AC3E}">
        <p14:creationId xmlns:p14="http://schemas.microsoft.com/office/powerpoint/2010/main" val="2348749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The IC is a Step-by-step process that helps teachers (and in our case, trainees) reach specific teaching goals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2381030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For the purposes of this presentation, we can replace ‘coach’ with mentor and ‘teacher’ with trainee</a:t>
            </a:r>
          </a:p>
          <a:p>
            <a:endParaRPr lang="en-GB" dirty="0"/>
          </a:p>
          <a:p>
            <a:r>
              <a:rPr lang="en-GB" dirty="0"/>
              <a:t>PEERS = powerful, emotionally compelling, easy, reachable, student-focused)</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8</a:t>
            </a:fld>
            <a:endParaRPr lang="en-GB" altLang="en-US" dirty="0"/>
          </a:p>
        </p:txBody>
      </p:sp>
    </p:spTree>
    <p:extLst>
      <p:ext uri="{BB962C8B-B14F-4D97-AF65-F5344CB8AC3E}">
        <p14:creationId xmlns:p14="http://schemas.microsoft.com/office/powerpoint/2010/main" val="2723531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9</a:t>
            </a:fld>
            <a:endParaRPr lang="en-GB" altLang="en-US" dirty="0"/>
          </a:p>
        </p:txBody>
      </p:sp>
    </p:spTree>
    <p:extLst>
      <p:ext uri="{BB962C8B-B14F-4D97-AF65-F5344CB8AC3E}">
        <p14:creationId xmlns:p14="http://schemas.microsoft.com/office/powerpoint/2010/main" val="2225370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566400"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accent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accent1"/>
                </a:solidFill>
              </a:defRPr>
            </a:lvl1pPr>
          </a:lstStyle>
          <a:p>
            <a:r>
              <a:rPr lang="en-US" dirty="0"/>
              <a:t>Click to add title</a:t>
            </a:r>
            <a:endParaRPr lang="en-GB" dirty="0"/>
          </a:p>
        </p:txBody>
      </p:sp>
      <p:sp>
        <p:nvSpPr>
          <p:cNvPr id="7" name="Content Placeholder 5"/>
          <p:cNvSpPr>
            <a:spLocks noGrp="1"/>
          </p:cNvSpPr>
          <p:nvPr>
            <p:ph sz="quarter" idx="12" hasCustomPrompt="1"/>
          </p:nvPr>
        </p:nvSpPr>
        <p:spPr>
          <a:xfrm>
            <a:off x="8400256" y="2214000"/>
            <a:ext cx="3456384" cy="4383352"/>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8639-CDA4-643A-DE6D-56F9EAE5B0F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E33CFC0-4512-D1D6-BF83-F665DB42F1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39D1DB6-922C-1767-5E3E-4DCC77B35B68}"/>
              </a:ext>
            </a:extLst>
          </p:cNvPr>
          <p:cNvSpPr>
            <a:spLocks noGrp="1"/>
          </p:cNvSpPr>
          <p:nvPr>
            <p:ph type="dt" sz="half" idx="10"/>
          </p:nvPr>
        </p:nvSpPr>
        <p:spPr/>
        <p:txBody>
          <a:bodyPr/>
          <a:lstStyle/>
          <a:p>
            <a:fld id="{9F759F59-0E05-4C89-9991-09033ECD97AC}" type="datetimeFigureOut">
              <a:rPr lang="en-GB" smtClean="0"/>
              <a:t>13/01/2025</a:t>
            </a:fld>
            <a:endParaRPr lang="en-GB"/>
          </a:p>
        </p:txBody>
      </p:sp>
      <p:sp>
        <p:nvSpPr>
          <p:cNvPr id="5" name="Footer Placeholder 4">
            <a:extLst>
              <a:ext uri="{FF2B5EF4-FFF2-40B4-BE49-F238E27FC236}">
                <a16:creationId xmlns:a16="http://schemas.microsoft.com/office/drawing/2014/main" id="{A753926D-5B51-8509-B8DF-A9126B0024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90A648-ACEB-FB31-B196-820742C798BB}"/>
              </a:ext>
            </a:extLst>
          </p:cNvPr>
          <p:cNvSpPr>
            <a:spLocks noGrp="1"/>
          </p:cNvSpPr>
          <p:nvPr>
            <p:ph type="sldNum" sz="quarter" idx="12"/>
          </p:nvPr>
        </p:nvSpPr>
        <p:spPr/>
        <p:txBody>
          <a:bodyPr/>
          <a:lstStyle/>
          <a:p>
            <a:fld id="{0F057D6A-6064-4EF6-AD01-A283BE3C2A03}" type="slidenum">
              <a:rPr lang="en-GB" smtClean="0"/>
              <a:t>‹#›</a:t>
            </a:fld>
            <a:endParaRPr lang="en-GB"/>
          </a:p>
        </p:txBody>
      </p:sp>
    </p:spTree>
    <p:extLst>
      <p:ext uri="{BB962C8B-B14F-4D97-AF65-F5344CB8AC3E}">
        <p14:creationId xmlns:p14="http://schemas.microsoft.com/office/powerpoint/2010/main" val="1696898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6" name="Content Placeholder 2"/>
          <p:cNvSpPr>
            <a:spLocks noGrp="1"/>
          </p:cNvSpPr>
          <p:nvPr>
            <p:ph idx="11" hasCustomPrompt="1"/>
          </p:nvPr>
        </p:nvSpPr>
        <p:spPr>
          <a:xfrm>
            <a:off x="566400" y="2322040"/>
            <a:ext cx="5184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400" y="2322040"/>
            <a:ext cx="11040000" cy="3960000"/>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10704702"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ysClr val="windowText" lastClr="000000"/>
                </a:solidFill>
              </a:defRPr>
            </a:lvl1pPr>
          </a:lstStyle>
          <a:p>
            <a:pPr lvl="0"/>
            <a:r>
              <a:rPr lang="en-US" altLang="en-US" noProof="0" dirty="0"/>
              <a:t>Click to add subtitle</a:t>
            </a:r>
            <a:endParaRPr lang="en-GB" altLang="en-US" noProof="0"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tx2"/>
                </a:solidFill>
                <a:latin typeface="Arial" panose="020B0604020202020204" pitchFamily="34" charset="0"/>
                <a:cs typeface="Arial" panose="020B0604020202020204" pitchFamily="34" charset="0"/>
              </a:defRPr>
            </a:lvl1pPr>
          </a:lstStyle>
          <a:p>
            <a:r>
              <a:rPr lang="en-GB" dirty="0"/>
              <a:t>Wednesday, 11 June 2014</a:t>
            </a:r>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2"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DE6AB"/>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566400" y="476672"/>
            <a:ext cx="11040000" cy="5904656"/>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521280" cy="955498"/>
          </a:xfrm>
        </p:spPr>
        <p:txBody>
          <a:bodyPr wrap="square" anchor="t" anchorCtr="0"/>
          <a:lstStyle>
            <a:lvl1pPr>
              <a:lnSpc>
                <a:spcPct val="80000"/>
              </a:lnSpc>
              <a:defRPr sz="3600" cap="none">
                <a:solidFill>
                  <a:schemeClr val="tx2"/>
                </a:solidFill>
              </a:defRPr>
            </a:lvl1pPr>
          </a:lstStyle>
          <a:p>
            <a:r>
              <a:rPr lang="en-US" dirty="0"/>
              <a:t>Click to add title</a:t>
            </a:r>
            <a:endParaRPr lang="en-GB" dirty="0"/>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8127692" cy="6877404"/>
          </a:xfrm>
          <a:solidFill>
            <a:schemeClr val="bg1"/>
          </a:solidFill>
          <a:ln>
            <a:noFill/>
          </a:ln>
        </p:spPr>
        <p:txBody>
          <a:bodyPr/>
          <a:lstStyle>
            <a:lvl1pPr>
              <a:buClrTx/>
              <a:defRPr/>
            </a:lvl1pPr>
          </a:lstStyle>
          <a:p>
            <a:r>
              <a:rPr lang="en-US"/>
              <a:t>Click icon to add picture</a:t>
            </a:r>
            <a:endParaRPr lang="en-GB" dirty="0"/>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tx2"/>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3" name="Content Placeholder 2"/>
          <p:cNvSpPr>
            <a:spLocks noGrp="1"/>
          </p:cNvSpPr>
          <p:nvPr>
            <p:ph idx="1" hasCustomPrompt="1"/>
          </p:nvPr>
        </p:nvSpPr>
        <p:spPr>
          <a:xfrm>
            <a:off x="566400" y="2322040"/>
            <a:ext cx="1104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9" name="Content Placeholder 2"/>
          <p:cNvSpPr>
            <a:spLocks noGrp="1"/>
          </p:cNvSpPr>
          <p:nvPr>
            <p:ph idx="11" hasCustomPrompt="1"/>
          </p:nvPr>
        </p:nvSpPr>
        <p:spPr>
          <a:xfrm>
            <a:off x="566400"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6108436"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3084" name="Rectangle 12"/>
          <p:cNvSpPr>
            <a:spLocks noGrp="1" noChangeArrowheads="1"/>
          </p:cNvSpPr>
          <p:nvPr>
            <p:ph type="subTitle" idx="1" hasCustomPrompt="1"/>
          </p:nvPr>
        </p:nvSpPr>
        <p:spPr>
          <a:xfrm>
            <a:off x="566401" y="4653136"/>
            <a:ext cx="10560051"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14"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15" name="Text Placeholder 2"/>
          <p:cNvSpPr>
            <a:spLocks noGrp="1"/>
          </p:cNvSpPr>
          <p:nvPr>
            <p:ph type="body" sz="quarter" idx="13" hasCustomPrompt="1"/>
          </p:nvPr>
        </p:nvSpPr>
        <p:spPr>
          <a:xfrm>
            <a:off x="556685" y="3"/>
            <a:ext cx="2442972"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sp>
        <p:nvSpPr>
          <p:cNvPr id="19" name="TextBox 18"/>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4" name="Content Placeholder 5"/>
          <p:cNvSpPr>
            <a:spLocks noGrp="1"/>
          </p:cNvSpPr>
          <p:nvPr>
            <p:ph sz="quarter" idx="11" hasCustomPrompt="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hidden">
          <a:xfrm>
            <a:off x="10033002" y="438150"/>
            <a:ext cx="1560195" cy="5109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66400" y="134284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add title</a:t>
            </a:r>
            <a:endParaRPr lang="en-GB" altLang="en-US" dirty="0"/>
          </a:p>
        </p:txBody>
      </p:sp>
      <p:sp>
        <p:nvSpPr>
          <p:cNvPr id="1027" name="Rectangle 3"/>
          <p:cNvSpPr>
            <a:spLocks noGrp="1" noChangeArrowheads="1"/>
          </p:cNvSpPr>
          <p:nvPr>
            <p:ph type="body" idx="1"/>
          </p:nvPr>
        </p:nvSpPr>
        <p:spPr bwMode="auto">
          <a:xfrm>
            <a:off x="566400" y="232204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705" r:id="rId5"/>
    <p:sldLayoutId id="2147483696" r:id="rId6"/>
    <p:sldLayoutId id="2147483701" r:id="rId7"/>
    <p:sldLayoutId id="2147483702" r:id="rId8"/>
    <p:sldLayoutId id="2147483708" r:id="rId9"/>
    <p:sldLayoutId id="2147483713" r:id="rId10"/>
    <p:sldLayoutId id="2147483709" r:id="rId11"/>
    <p:sldLayoutId id="2147483710" r:id="rId12"/>
    <p:sldLayoutId id="2147483711" r:id="rId13"/>
    <p:sldLayoutId id="2147483712" r:id="rId14"/>
    <p:sldLayoutId id="2147483714" r:id="rId15"/>
    <p:sldLayoutId id="2147483715" r:id="rId16"/>
    <p:sldLayoutId id="2147483716" r:id="rId17"/>
    <p:sldLayoutId id="2147483746" r:id="rId18"/>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37012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dirty="0"/>
              <a:t>Click to add title</a:t>
            </a:r>
            <a:endParaRPr lang="en-GB" altLang="en-US" dirty="0"/>
          </a:p>
        </p:txBody>
      </p:sp>
      <p:sp>
        <p:nvSpPr>
          <p:cNvPr id="1027" name="Rectangle 3"/>
          <p:cNvSpPr>
            <a:spLocks noGrp="1" noChangeArrowheads="1"/>
          </p:cNvSpPr>
          <p:nvPr>
            <p:ph type="body" idx="1"/>
          </p:nvPr>
        </p:nvSpPr>
        <p:spPr bwMode="auto">
          <a:xfrm>
            <a:off x="566400" y="234932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s://resources.corwin.com/impactcycle/student-resources/video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resources.corwin.com/impactcycle"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4TkbHLD5Mnw"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growthcoachinguk.com/resource/curious-convos-webinar-instructional-coaching-balancing-inquiry-and-advocacy/" TargetMode="External"/><Relationship Id="rId2" Type="http://schemas.openxmlformats.org/officeDocument/2006/relationships/hyperlink" Target="https://resources.corwin.com/impactcycle/student-resources/instructional-coaches%E2%80%99-toolkit" TargetMode="External"/><Relationship Id="rId1" Type="http://schemas.openxmlformats.org/officeDocument/2006/relationships/slideLayout" Target="../slideLayouts/slideLayout2.xml"/><Relationship Id="rId4" Type="http://schemas.openxmlformats.org/officeDocument/2006/relationships/hyperlink" Target="https://www.youtube.com/watch?v=6vXqqz2sqXE&amp;t=1s"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forms.office.com/e/G1cpXEFSyB"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09293" y="889940"/>
            <a:ext cx="11040000" cy="919800"/>
          </a:xfrm>
        </p:spPr>
        <p:txBody>
          <a:bodyPr/>
          <a:lstStyle/>
          <a:p>
            <a:r>
              <a:rPr lang="en-GB" dirty="0"/>
              <a:t>Mentor Curriculum 3.2</a:t>
            </a:r>
          </a:p>
        </p:txBody>
      </p:sp>
      <p:sp>
        <p:nvSpPr>
          <p:cNvPr id="9" name="Subtitle 8"/>
          <p:cNvSpPr>
            <a:spLocks noGrp="1"/>
          </p:cNvSpPr>
          <p:nvPr>
            <p:ph type="subTitle" idx="1"/>
          </p:nvPr>
        </p:nvSpPr>
        <p:spPr>
          <a:xfrm>
            <a:off x="566402" y="5104562"/>
            <a:ext cx="11040000" cy="925512"/>
          </a:xfrm>
        </p:spPr>
        <p:txBody>
          <a:bodyPr/>
          <a:lstStyle/>
          <a:p>
            <a:r>
              <a:rPr lang="en-GB" dirty="0"/>
              <a:t>Mentor Knowledge &amp; Skills: The Impact Cycle &amp; Supporting Trainees </a:t>
            </a:r>
          </a:p>
          <a:p>
            <a:r>
              <a:rPr lang="en-GB" dirty="0">
                <a:latin typeface="Arial"/>
                <a:cs typeface="Arial"/>
              </a:rPr>
              <a:t>Dr Rachel Roberts</a:t>
            </a:r>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10" name="Text Placeholder 9"/>
          <p:cNvSpPr>
            <a:spLocks noGrp="1"/>
          </p:cNvSpPr>
          <p:nvPr>
            <p:ph type="body" sz="quarter" idx="13"/>
          </p:nvPr>
        </p:nvSpPr>
        <p:spPr>
          <a:xfrm>
            <a:off x="556685" y="3"/>
            <a:ext cx="2442971" cy="620885"/>
          </a:xfrm>
        </p:spPr>
        <p:txBody>
          <a:bodyPr/>
          <a:lstStyle/>
          <a:p>
            <a:r>
              <a:rPr lang="en-GB" dirty="0"/>
              <a:t>ITE Mentor Curriculum </a:t>
            </a:r>
          </a:p>
        </p:txBody>
      </p:sp>
      <p:sp>
        <p:nvSpPr>
          <p:cNvPr id="2" name="Rectangle 1">
            <a:extLst>
              <a:ext uri="{FF2B5EF4-FFF2-40B4-BE49-F238E27FC236}">
                <a16:creationId xmlns:a16="http://schemas.microsoft.com/office/drawing/2014/main" id="{7BF23B67-37E5-8812-84D3-BF147CB9CE95}"/>
              </a:ext>
            </a:extLst>
          </p:cNvPr>
          <p:cNvSpPr/>
          <p:nvPr/>
        </p:nvSpPr>
        <p:spPr>
          <a:xfrm>
            <a:off x="10704702" y="2276872"/>
            <a:ext cx="1487298" cy="2232248"/>
          </a:xfrm>
          <a:prstGeom prst="rect">
            <a:avLst/>
          </a:prstGeom>
          <a:solidFill>
            <a:schemeClr val="tx2"/>
          </a:solid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endParaRPr lang="en-GB" dirty="0">
              <a:solidFill>
                <a:schemeClr val="tx2"/>
              </a:solidFill>
              <a:latin typeface="+mn-lt"/>
            </a:endParaRPr>
          </a:p>
        </p:txBody>
      </p:sp>
      <p:pic>
        <p:nvPicPr>
          <p:cNvPr id="1026" name="Picture 2">
            <a:extLst>
              <a:ext uri="{FF2B5EF4-FFF2-40B4-BE49-F238E27FC236}">
                <a16:creationId xmlns:a16="http://schemas.microsoft.com/office/drawing/2014/main" id="{16B51A89-94A9-C0A3-5B2D-9B7F2B9EDD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96"/>
          <a:stretch/>
        </p:blipFill>
        <p:spPr bwMode="auto">
          <a:xfrm>
            <a:off x="556685" y="1844823"/>
            <a:ext cx="10945216" cy="3096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6704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2DE13D-55A9-E4C0-E632-2FCE921A8BF3}"/>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10</a:t>
            </a:fld>
            <a:endParaRPr lang="en-GB" altLang="en-US"/>
          </a:p>
        </p:txBody>
      </p:sp>
      <p:pic>
        <p:nvPicPr>
          <p:cNvPr id="7" name="Picture 6">
            <a:extLst>
              <a:ext uri="{FF2B5EF4-FFF2-40B4-BE49-F238E27FC236}">
                <a16:creationId xmlns:a16="http://schemas.microsoft.com/office/drawing/2014/main" id="{7085C3FF-A5A2-6650-3E34-35C2BE998730}"/>
              </a:ext>
            </a:extLst>
          </p:cNvPr>
          <p:cNvPicPr>
            <a:picLocks noChangeAspect="1"/>
          </p:cNvPicPr>
          <p:nvPr/>
        </p:nvPicPr>
        <p:blipFill>
          <a:blip r:embed="rId3"/>
          <a:stretch>
            <a:fillRect/>
          </a:stretch>
        </p:blipFill>
        <p:spPr>
          <a:xfrm>
            <a:off x="2" y="1274704"/>
            <a:ext cx="8127692" cy="4327995"/>
          </a:xfrm>
          <a:prstGeom prst="rect">
            <a:avLst/>
          </a:prstGeom>
          <a:noFill/>
          <a:ln>
            <a:noFill/>
          </a:ln>
        </p:spPr>
      </p:pic>
      <p:sp>
        <p:nvSpPr>
          <p:cNvPr id="4" name="Title 3">
            <a:extLst>
              <a:ext uri="{FF2B5EF4-FFF2-40B4-BE49-F238E27FC236}">
                <a16:creationId xmlns:a16="http://schemas.microsoft.com/office/drawing/2014/main" id="{AB653EDF-D578-C2C0-DE19-CF0099CCAB1B}"/>
              </a:ext>
            </a:extLst>
          </p:cNvPr>
          <p:cNvSpPr>
            <a:spLocks noGrp="1"/>
          </p:cNvSpPr>
          <p:nvPr>
            <p:ph type="title"/>
          </p:nvPr>
        </p:nvSpPr>
        <p:spPr>
          <a:xfrm>
            <a:off x="8400256" y="332656"/>
            <a:ext cx="3456384" cy="1730144"/>
          </a:xfrm>
        </p:spPr>
        <p:txBody>
          <a:bodyPr wrap="square" anchor="b">
            <a:normAutofit/>
          </a:bodyPr>
          <a:lstStyle/>
          <a:p>
            <a:r>
              <a:rPr lang="en-GB" sz="3000"/>
              <a:t>Video 4.4 Jim Models Using Open, </a:t>
            </a:r>
            <a:br>
              <a:rPr lang="en-GB" sz="3000"/>
            </a:br>
            <a:r>
              <a:rPr lang="en-GB" sz="3000"/>
              <a:t>Opinion Questions</a:t>
            </a:r>
          </a:p>
        </p:txBody>
      </p:sp>
      <p:sp>
        <p:nvSpPr>
          <p:cNvPr id="5" name="Content Placeholder 4">
            <a:extLst>
              <a:ext uri="{FF2B5EF4-FFF2-40B4-BE49-F238E27FC236}">
                <a16:creationId xmlns:a16="http://schemas.microsoft.com/office/drawing/2014/main" id="{E690E6EA-8362-6D16-A15A-D9C476B964B4}"/>
              </a:ext>
            </a:extLst>
          </p:cNvPr>
          <p:cNvSpPr>
            <a:spLocks noGrp="1"/>
          </p:cNvSpPr>
          <p:nvPr>
            <p:ph sz="quarter" idx="12"/>
          </p:nvPr>
        </p:nvSpPr>
        <p:spPr>
          <a:xfrm>
            <a:off x="8400256" y="2214000"/>
            <a:ext cx="3456384" cy="4383352"/>
          </a:xfrm>
        </p:spPr>
        <p:txBody>
          <a:bodyPr wrap="square" anchor="t">
            <a:normAutofit/>
          </a:bodyPr>
          <a:lstStyle/>
          <a:p>
            <a:r>
              <a:rPr lang="en-GB" dirty="0">
                <a:hlinkClick r:id="rId4"/>
              </a:rPr>
              <a:t>https://resources.corwin.com/impactcycle/student-resources/videos</a:t>
            </a:r>
            <a:r>
              <a:rPr lang="en-GB" dirty="0"/>
              <a:t> </a:t>
            </a:r>
          </a:p>
        </p:txBody>
      </p:sp>
    </p:spTree>
    <p:extLst>
      <p:ext uri="{BB962C8B-B14F-4D97-AF65-F5344CB8AC3E}">
        <p14:creationId xmlns:p14="http://schemas.microsoft.com/office/powerpoint/2010/main" val="167552301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592B-3D0A-CCDE-B58A-B7F7BE73C37F}"/>
              </a:ext>
            </a:extLst>
          </p:cNvPr>
          <p:cNvSpPr>
            <a:spLocks noGrp="1"/>
          </p:cNvSpPr>
          <p:nvPr>
            <p:ph type="title"/>
          </p:nvPr>
        </p:nvSpPr>
        <p:spPr>
          <a:xfrm>
            <a:off x="175428" y="161960"/>
            <a:ext cx="11040000" cy="828000"/>
          </a:xfrm>
        </p:spPr>
        <p:txBody>
          <a:bodyPr/>
          <a:lstStyle/>
          <a:p>
            <a:r>
              <a:rPr lang="en-GB" dirty="0"/>
              <a:t>Impact Cycle Stage 3: Improve</a:t>
            </a:r>
          </a:p>
        </p:txBody>
      </p:sp>
      <p:sp>
        <p:nvSpPr>
          <p:cNvPr id="3" name="Content Placeholder 2">
            <a:extLst>
              <a:ext uri="{FF2B5EF4-FFF2-40B4-BE49-F238E27FC236}">
                <a16:creationId xmlns:a16="http://schemas.microsoft.com/office/drawing/2014/main" id="{EFE03B97-8C9B-8066-9596-178B9D578FC5}"/>
              </a:ext>
            </a:extLst>
          </p:cNvPr>
          <p:cNvSpPr>
            <a:spLocks noGrp="1"/>
          </p:cNvSpPr>
          <p:nvPr>
            <p:ph idx="1"/>
          </p:nvPr>
        </p:nvSpPr>
        <p:spPr>
          <a:xfrm>
            <a:off x="388472" y="1449000"/>
            <a:ext cx="11415056" cy="3960000"/>
          </a:xfrm>
        </p:spPr>
        <p:txBody>
          <a:bodyPr/>
          <a:lstStyle/>
          <a:p>
            <a:r>
              <a:rPr lang="en-GB" sz="2800" dirty="0"/>
              <a:t>Teacher </a:t>
            </a:r>
            <a:r>
              <a:rPr lang="en-GB" sz="2800" b="1" dirty="0"/>
              <a:t>implements</a:t>
            </a:r>
            <a:r>
              <a:rPr lang="en-GB" sz="2800" dirty="0"/>
              <a:t> the practice. </a:t>
            </a:r>
          </a:p>
          <a:p>
            <a:r>
              <a:rPr lang="en-GB" sz="2800" dirty="0"/>
              <a:t>Teacher or coach gathers </a:t>
            </a:r>
            <a:r>
              <a:rPr lang="en-GB" sz="2800" b="1" dirty="0"/>
              <a:t>data on student progress </a:t>
            </a:r>
            <a:r>
              <a:rPr lang="en-GB" sz="2800" dirty="0"/>
              <a:t>towards the goal.</a:t>
            </a:r>
          </a:p>
          <a:p>
            <a:pPr marL="179705" indent="-179705"/>
            <a:r>
              <a:rPr lang="en-GB" sz="2800" dirty="0">
                <a:latin typeface="Arial"/>
                <a:cs typeface="Arial"/>
              </a:rPr>
              <a:t>Teacher or coach gathers </a:t>
            </a:r>
            <a:r>
              <a:rPr lang="en-GB" sz="2800" b="1" dirty="0">
                <a:latin typeface="Arial"/>
                <a:cs typeface="Arial"/>
              </a:rPr>
              <a:t>data on teacher’s implementation </a:t>
            </a:r>
            <a:r>
              <a:rPr lang="en-GB" sz="2800" dirty="0">
                <a:latin typeface="Arial"/>
                <a:cs typeface="Arial"/>
              </a:rPr>
              <a:t>of the practice.</a:t>
            </a:r>
          </a:p>
          <a:p>
            <a:r>
              <a:rPr lang="en-GB" sz="2800" dirty="0"/>
              <a:t>Teacher and coach </a:t>
            </a:r>
            <a:r>
              <a:rPr lang="en-GB" sz="2800" b="1" dirty="0"/>
              <a:t>meet to confirm direction and monitor progress</a:t>
            </a:r>
            <a:r>
              <a:rPr lang="en-GB" sz="2800" dirty="0"/>
              <a:t>.</a:t>
            </a:r>
          </a:p>
          <a:p>
            <a:r>
              <a:rPr lang="en-GB" sz="2800" dirty="0"/>
              <a:t>Teacher and coach make </a:t>
            </a:r>
            <a:r>
              <a:rPr lang="en-GB" sz="2800" b="1" dirty="0"/>
              <a:t>adaptations and plan next actions </a:t>
            </a:r>
            <a:r>
              <a:rPr lang="en-GB" sz="2800" dirty="0"/>
              <a:t>until the goal is met</a:t>
            </a:r>
            <a:r>
              <a:rPr lang="en-GB" dirty="0"/>
              <a:t>. </a:t>
            </a:r>
          </a:p>
        </p:txBody>
      </p:sp>
      <p:sp>
        <p:nvSpPr>
          <p:cNvPr id="4" name="Slide Number Placeholder 3">
            <a:extLst>
              <a:ext uri="{FF2B5EF4-FFF2-40B4-BE49-F238E27FC236}">
                <a16:creationId xmlns:a16="http://schemas.microsoft.com/office/drawing/2014/main" id="{E6848E5B-10A3-B029-9C6A-50E3858C48D3}"/>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11</a:t>
            </a:fld>
            <a:endParaRPr lang="en-GB" altLang="en-US" dirty="0">
              <a:solidFill>
                <a:srgbClr val="50535A"/>
              </a:solidFill>
            </a:endParaRPr>
          </a:p>
        </p:txBody>
      </p:sp>
    </p:spTree>
    <p:extLst>
      <p:ext uri="{BB962C8B-B14F-4D97-AF65-F5344CB8AC3E}">
        <p14:creationId xmlns:p14="http://schemas.microsoft.com/office/powerpoint/2010/main" val="2841249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5E4E-DE8A-4A2F-92E2-70E243ED29C5}"/>
              </a:ext>
            </a:extLst>
          </p:cNvPr>
          <p:cNvSpPr>
            <a:spLocks noGrp="1"/>
          </p:cNvSpPr>
          <p:nvPr>
            <p:ph type="title"/>
          </p:nvPr>
        </p:nvSpPr>
        <p:spPr>
          <a:xfrm>
            <a:off x="485223" y="206407"/>
            <a:ext cx="8280000" cy="828000"/>
          </a:xfrm>
        </p:spPr>
        <p:txBody>
          <a:bodyPr/>
          <a:lstStyle/>
          <a:p>
            <a:r>
              <a:rPr lang="en-GB" dirty="0"/>
              <a:t>Reflective cycle</a:t>
            </a:r>
          </a:p>
        </p:txBody>
      </p:sp>
      <p:sp>
        <p:nvSpPr>
          <p:cNvPr id="4" name="Slide Number Placeholder 3">
            <a:extLst>
              <a:ext uri="{FF2B5EF4-FFF2-40B4-BE49-F238E27FC236}">
                <a16:creationId xmlns:a16="http://schemas.microsoft.com/office/drawing/2014/main" id="{FCE6B5CB-C74F-4659-AEA8-BA9399F201DA}"/>
              </a:ext>
            </a:extLst>
          </p:cNvPr>
          <p:cNvSpPr>
            <a:spLocks noGrp="1"/>
          </p:cNvSpPr>
          <p:nvPr>
            <p:ph type="sldNum" sz="quarter" idx="10"/>
          </p:nvPr>
        </p:nvSpPr>
        <p:spPr/>
        <p:txBody>
          <a:bodyPr/>
          <a:lstStyle/>
          <a:p>
            <a:fld id="{DCF6A46F-80AB-49F3-8C7E-9717ED945456}" type="slidenum">
              <a:rPr lang="en-GB" altLang="en-US">
                <a:solidFill>
                  <a:srgbClr val="50535A"/>
                </a:solidFill>
                <a:latin typeface="Effra"/>
              </a:rPr>
              <a:pPr/>
              <a:t>12</a:t>
            </a:fld>
            <a:endParaRPr lang="en-GB" altLang="en-US">
              <a:solidFill>
                <a:srgbClr val="50535A"/>
              </a:solidFill>
              <a:latin typeface="Effra"/>
            </a:endParaRPr>
          </a:p>
        </p:txBody>
      </p:sp>
      <p:graphicFrame>
        <p:nvGraphicFramePr>
          <p:cNvPr id="5" name="Content Placeholder 4">
            <a:extLst>
              <a:ext uri="{FF2B5EF4-FFF2-40B4-BE49-F238E27FC236}">
                <a16:creationId xmlns:a16="http://schemas.microsoft.com/office/drawing/2014/main" id="{04C26E27-01AF-4542-BD80-1903440771C7}"/>
              </a:ext>
            </a:extLst>
          </p:cNvPr>
          <p:cNvGraphicFramePr>
            <a:graphicFrameLocks noGrp="1"/>
          </p:cNvGraphicFramePr>
          <p:nvPr>
            <p:ph idx="1"/>
          </p:nvPr>
        </p:nvGraphicFramePr>
        <p:xfrm>
          <a:off x="695400" y="1196752"/>
          <a:ext cx="11017223"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AF300840-F117-439D-A5FB-0F9C8FF6631A}"/>
              </a:ext>
            </a:extLst>
          </p:cNvPr>
          <p:cNvSpPr/>
          <p:nvPr/>
        </p:nvSpPr>
        <p:spPr>
          <a:xfrm>
            <a:off x="9789791" y="5407350"/>
            <a:ext cx="2402209" cy="1015663"/>
          </a:xfrm>
          <a:prstGeom prst="rect">
            <a:avLst/>
          </a:prstGeom>
        </p:spPr>
        <p:txBody>
          <a:bodyPr wrap="square" lIns="91440" tIns="45720" rIns="91440" bIns="45720" anchor="t">
            <a:spAutoFit/>
          </a:bodyPr>
          <a:lstStyle/>
          <a:p>
            <a:pPr>
              <a:spcAft>
                <a:spcPts val="1000"/>
              </a:spcAft>
            </a:pPr>
            <a:r>
              <a:rPr lang="en-GB" i="1" dirty="0">
                <a:solidFill>
                  <a:srgbClr val="44546A"/>
                </a:solidFill>
                <a:latin typeface="Calibri"/>
                <a:ea typeface="Calibri"/>
                <a:cs typeface="Times New Roman"/>
              </a:rPr>
              <a:t>The reflective cycle, adapted from Gibbs (1988, p. 50)</a:t>
            </a:r>
          </a:p>
        </p:txBody>
      </p:sp>
    </p:spTree>
    <p:extLst>
      <p:ext uri="{BB962C8B-B14F-4D97-AF65-F5344CB8AC3E}">
        <p14:creationId xmlns:p14="http://schemas.microsoft.com/office/powerpoint/2010/main" val="293892721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E28583F8-64EA-AF14-560F-CB5C1D7FFD81}"/>
              </a:ext>
            </a:extLst>
          </p:cNvPr>
          <p:cNvSpPr>
            <a:spLocks noGrp="1"/>
          </p:cNvSpPr>
          <p:nvPr>
            <p:ph type="sldNum" sz="quarter" idx="10"/>
          </p:nvPr>
        </p:nvSpPr>
        <p:spPr>
          <a:xfrm>
            <a:off x="10704702" y="6345352"/>
            <a:ext cx="901700" cy="252000"/>
          </a:xfrm>
        </p:spPr>
        <p:txBody>
          <a:bodyPr/>
          <a:lstStyle/>
          <a:p>
            <a:pPr>
              <a:spcAft>
                <a:spcPts val="600"/>
              </a:spcAft>
            </a:pPr>
            <a:fld id="{8CAE96E1-FE19-476C-9CF0-3BB4903735D9}" type="slidenum">
              <a:rPr lang="en-GB" altLang="en-US" smtClean="0"/>
              <a:pPr>
                <a:spcAft>
                  <a:spcPts val="600"/>
                </a:spcAft>
              </a:pPr>
              <a:t>13</a:t>
            </a:fld>
            <a:endParaRPr lang="en-GB" altLang="en-US"/>
          </a:p>
        </p:txBody>
      </p:sp>
      <p:pic>
        <p:nvPicPr>
          <p:cNvPr id="5" name="Picture 4" descr="An arrow hitting a bull's eye target">
            <a:extLst>
              <a:ext uri="{FF2B5EF4-FFF2-40B4-BE49-F238E27FC236}">
                <a16:creationId xmlns:a16="http://schemas.microsoft.com/office/drawing/2014/main" id="{F9A97AAE-1D8E-062E-659C-6CD7DB9FB686}"/>
              </a:ext>
            </a:extLst>
          </p:cNvPr>
          <p:cNvPicPr>
            <a:picLocks noChangeAspect="1"/>
          </p:cNvPicPr>
          <p:nvPr/>
        </p:nvPicPr>
        <p:blipFill>
          <a:blip r:embed="rId3"/>
          <a:srcRect t="26667" b="26875"/>
          <a:stretch/>
        </p:blipFill>
        <p:spPr>
          <a:xfrm>
            <a:off x="20" y="10"/>
            <a:ext cx="12191980" cy="5664194"/>
          </a:xfrm>
          <a:prstGeom prst="rect">
            <a:avLst/>
          </a:prstGeom>
          <a:noFill/>
          <a:ln>
            <a:noFill/>
          </a:ln>
        </p:spPr>
      </p:pic>
      <p:sp>
        <p:nvSpPr>
          <p:cNvPr id="3" name="Text Placeholder 2">
            <a:extLst>
              <a:ext uri="{FF2B5EF4-FFF2-40B4-BE49-F238E27FC236}">
                <a16:creationId xmlns:a16="http://schemas.microsoft.com/office/drawing/2014/main" id="{E30319F3-8B55-5C1A-0C83-E78831562B18}"/>
              </a:ext>
            </a:extLst>
          </p:cNvPr>
          <p:cNvSpPr>
            <a:spLocks noGrp="1"/>
          </p:cNvSpPr>
          <p:nvPr>
            <p:ph type="title"/>
          </p:nvPr>
        </p:nvSpPr>
        <p:spPr>
          <a:xfrm>
            <a:off x="335360" y="5785870"/>
            <a:ext cx="11425269" cy="955498"/>
          </a:xfrm>
        </p:spPr>
        <p:txBody>
          <a:bodyPr vert="horz" wrap="square" lIns="91440" tIns="45720" rIns="91440" bIns="45720" rtlCol="0" anchor="t">
            <a:normAutofit/>
          </a:bodyPr>
          <a:lstStyle/>
          <a:p>
            <a:r>
              <a:rPr lang="en-US" dirty="0"/>
              <a:t>2. Target setting</a:t>
            </a:r>
          </a:p>
        </p:txBody>
      </p:sp>
    </p:spTree>
    <p:extLst>
      <p:ext uri="{BB962C8B-B14F-4D97-AF65-F5344CB8AC3E}">
        <p14:creationId xmlns:p14="http://schemas.microsoft.com/office/powerpoint/2010/main" val="274493989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898" y="692696"/>
            <a:ext cx="11040000" cy="828000"/>
          </a:xfrm>
        </p:spPr>
        <p:txBody>
          <a:bodyPr wrap="none" anchor="b">
            <a:normAutofit/>
          </a:bodyPr>
          <a:lstStyle/>
          <a:p>
            <a:pPr>
              <a:lnSpc>
                <a:spcPct val="90000"/>
              </a:lnSpc>
            </a:pPr>
            <a:r>
              <a:rPr lang="en-GB" sz="2900" dirty="0"/>
              <a:t>How do we deconstruct practice</a:t>
            </a:r>
            <a:br>
              <a:rPr lang="en-GB" sz="2900" dirty="0"/>
            </a:br>
            <a:r>
              <a:rPr lang="en-GB" sz="2900" dirty="0"/>
              <a:t>to form targets?</a:t>
            </a:r>
          </a:p>
        </p:txBody>
      </p:sp>
      <p:sp>
        <p:nvSpPr>
          <p:cNvPr id="4" name="Slide Number Placeholder 3"/>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14</a:t>
            </a:fld>
            <a:endParaRPr lang="en-GB" altLang="en-US"/>
          </a:p>
        </p:txBody>
      </p:sp>
      <p:sp>
        <p:nvSpPr>
          <p:cNvPr id="3" name="Content Placeholder 2"/>
          <p:cNvSpPr>
            <a:spLocks noGrp="1"/>
          </p:cNvSpPr>
          <p:nvPr>
            <p:ph idx="11"/>
          </p:nvPr>
        </p:nvSpPr>
        <p:spPr>
          <a:xfrm>
            <a:off x="335360" y="1772816"/>
            <a:ext cx="5616624" cy="4572536"/>
          </a:xfrm>
        </p:spPr>
        <p:txBody>
          <a:bodyPr wrap="square" anchor="t">
            <a:normAutofit/>
          </a:bodyPr>
          <a:lstStyle/>
          <a:p>
            <a:pPr marL="0" indent="0">
              <a:lnSpc>
                <a:spcPct val="90000"/>
              </a:lnSpc>
              <a:buNone/>
            </a:pPr>
            <a:r>
              <a:rPr lang="en-GB" sz="1800" dirty="0"/>
              <a:t>When deconstructing or clarifying learning targets we take a broad and/or unclear standard or objective and break it into smaller more explicit learning targets and component parts.</a:t>
            </a:r>
          </a:p>
          <a:p>
            <a:pPr>
              <a:lnSpc>
                <a:spcPct val="90000"/>
              </a:lnSpc>
            </a:pPr>
            <a:endParaRPr lang="en-GB" sz="1800" dirty="0"/>
          </a:p>
          <a:p>
            <a:pPr marL="0" indent="0">
              <a:lnSpc>
                <a:spcPct val="90000"/>
              </a:lnSpc>
              <a:buNone/>
            </a:pPr>
            <a:r>
              <a:rPr lang="en-GB" sz="1800" dirty="0"/>
              <a:t>The deconstructing process:</a:t>
            </a:r>
          </a:p>
          <a:p>
            <a:pPr>
              <a:lnSpc>
                <a:spcPct val="90000"/>
              </a:lnSpc>
            </a:pPr>
            <a:r>
              <a:rPr lang="en-GB" sz="1800" dirty="0"/>
              <a:t>What does the trainee need to be able to do?  </a:t>
            </a:r>
            <a:r>
              <a:rPr lang="en-GB" sz="1800" i="1" dirty="0"/>
              <a:t>(identifying the </a:t>
            </a:r>
            <a:r>
              <a:rPr lang="en-GB" sz="1800" b="1" i="1" dirty="0"/>
              <a:t>action</a:t>
            </a:r>
            <a:r>
              <a:rPr lang="en-GB" sz="1800" i="1" dirty="0"/>
              <a:t>)</a:t>
            </a:r>
          </a:p>
          <a:p>
            <a:pPr>
              <a:lnSpc>
                <a:spcPct val="90000"/>
              </a:lnSpc>
            </a:pPr>
            <a:r>
              <a:rPr lang="en-GB" sz="1800" dirty="0"/>
              <a:t>What does the trainee need to know?</a:t>
            </a:r>
            <a:r>
              <a:rPr lang="en-GB" sz="1800" i="1" dirty="0"/>
              <a:t> (identifying the </a:t>
            </a:r>
            <a:r>
              <a:rPr lang="en-GB" sz="1800" b="1" i="1" dirty="0"/>
              <a:t>content</a:t>
            </a:r>
            <a:r>
              <a:rPr lang="en-GB" sz="1800" i="1" dirty="0"/>
              <a:t>)</a:t>
            </a:r>
          </a:p>
          <a:p>
            <a:pPr>
              <a:lnSpc>
                <a:spcPct val="90000"/>
              </a:lnSpc>
            </a:pPr>
            <a:r>
              <a:rPr lang="en-GB" sz="1800" dirty="0"/>
              <a:t>What will success look like? </a:t>
            </a:r>
            <a:r>
              <a:rPr lang="en-GB" sz="1800" i="1" dirty="0"/>
              <a:t>(identifying the </a:t>
            </a:r>
            <a:r>
              <a:rPr lang="en-GB" sz="1800" b="1" i="1" dirty="0"/>
              <a:t>outcome</a:t>
            </a:r>
            <a:r>
              <a:rPr lang="en-GB" sz="1800" i="1" dirty="0"/>
              <a:t>)</a:t>
            </a:r>
          </a:p>
          <a:p>
            <a:pPr>
              <a:lnSpc>
                <a:spcPct val="90000"/>
              </a:lnSpc>
            </a:pPr>
            <a:r>
              <a:rPr lang="en-GB" sz="1800" dirty="0"/>
              <a:t>What steps will the trainee take to be able to do this? </a:t>
            </a:r>
            <a:r>
              <a:rPr lang="en-GB" sz="1800" i="1" dirty="0"/>
              <a:t>(identifying the </a:t>
            </a:r>
            <a:r>
              <a:rPr lang="en-GB" sz="1800" b="1" i="1" dirty="0"/>
              <a:t>journey</a:t>
            </a:r>
            <a:r>
              <a:rPr lang="en-GB" sz="1800" i="1" dirty="0"/>
              <a:t>)</a:t>
            </a:r>
          </a:p>
          <a:p>
            <a:pPr marL="0" indent="0">
              <a:lnSpc>
                <a:spcPct val="90000"/>
              </a:lnSpc>
              <a:buNone/>
            </a:pPr>
            <a:endParaRPr lang="en-GB" sz="1700" dirty="0"/>
          </a:p>
        </p:txBody>
      </p:sp>
      <p:pic>
        <p:nvPicPr>
          <p:cNvPr id="1026" name="Picture 2">
            <a:extLst>
              <a:ext uri="{FF2B5EF4-FFF2-40B4-BE49-F238E27FC236}">
                <a16:creationId xmlns:a16="http://schemas.microsoft.com/office/drawing/2014/main" id="{228C2BC7-1AD2-4B62-BB9E-21CF96EDC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283" b="1"/>
          <a:stretch/>
        </p:blipFill>
        <p:spPr bwMode="auto">
          <a:xfrm>
            <a:off x="6108436" y="2322040"/>
            <a:ext cx="5184000" cy="3951304"/>
          </a:xfrm>
          <a:prstGeom prst="rect">
            <a:avLst/>
          </a:prstGeom>
          <a:noFill/>
        </p:spPr>
      </p:pic>
    </p:spTree>
    <p:extLst>
      <p:ext uri="{BB962C8B-B14F-4D97-AF65-F5344CB8AC3E}">
        <p14:creationId xmlns:p14="http://schemas.microsoft.com/office/powerpoint/2010/main" val="178350555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AF29-6343-064D-8FC9-EBE83B04410B}"/>
              </a:ext>
            </a:extLst>
          </p:cNvPr>
          <p:cNvSpPr>
            <a:spLocks noGrp="1"/>
          </p:cNvSpPr>
          <p:nvPr>
            <p:ph type="title"/>
          </p:nvPr>
        </p:nvSpPr>
        <p:spPr>
          <a:xfrm>
            <a:off x="388281" y="1207464"/>
            <a:ext cx="11229278" cy="1762152"/>
          </a:xfrm>
          <a:solidFill>
            <a:schemeClr val="accent5">
              <a:lumMod val="20000"/>
              <a:lumOff val="80000"/>
            </a:schemeClr>
          </a:solidFill>
        </p:spPr>
        <p:txBody>
          <a:bodyPr>
            <a:normAutofit/>
          </a:bodyPr>
          <a:lstStyle/>
          <a:p>
            <a:pPr algn="ctr"/>
            <a:r>
              <a:rPr lang="en-US" sz="3200" dirty="0"/>
              <a:t>What do mentees need to </a:t>
            </a:r>
            <a:r>
              <a:rPr lang="en-US" sz="3200" i="1" dirty="0"/>
              <a:t>know</a:t>
            </a:r>
            <a:r>
              <a:rPr lang="en-US" sz="3200" dirty="0"/>
              <a:t>, </a:t>
            </a:r>
            <a:r>
              <a:rPr lang="en-US" sz="3200" i="1" dirty="0"/>
              <a:t>understand</a:t>
            </a:r>
            <a:r>
              <a:rPr lang="en-US" sz="3200" dirty="0"/>
              <a:t> or be </a:t>
            </a:r>
            <a:br>
              <a:rPr lang="en-US" sz="3200" dirty="0"/>
            </a:br>
            <a:r>
              <a:rPr lang="en-US" sz="3200" dirty="0"/>
              <a:t>able to </a:t>
            </a:r>
            <a:r>
              <a:rPr lang="en-US" sz="3200" i="1" dirty="0"/>
              <a:t>do</a:t>
            </a:r>
            <a:r>
              <a:rPr lang="en-US" sz="3200" dirty="0"/>
              <a:t>, to demonstrate mastery of the goal?</a:t>
            </a:r>
          </a:p>
        </p:txBody>
      </p:sp>
      <p:sp>
        <p:nvSpPr>
          <p:cNvPr id="3" name="Content Placeholder 2">
            <a:extLst>
              <a:ext uri="{FF2B5EF4-FFF2-40B4-BE49-F238E27FC236}">
                <a16:creationId xmlns:a16="http://schemas.microsoft.com/office/drawing/2014/main" id="{A60E2BA8-579C-4548-B553-4B03A6CF674C}"/>
              </a:ext>
            </a:extLst>
          </p:cNvPr>
          <p:cNvSpPr>
            <a:spLocks noGrp="1"/>
          </p:cNvSpPr>
          <p:nvPr>
            <p:ph idx="1"/>
          </p:nvPr>
        </p:nvSpPr>
        <p:spPr>
          <a:xfrm>
            <a:off x="1415480" y="3429000"/>
            <a:ext cx="9590048" cy="3033032"/>
          </a:xfrm>
        </p:spPr>
        <p:txBody>
          <a:bodyPr>
            <a:normAutofit/>
          </a:bodyPr>
          <a:lstStyle/>
          <a:p>
            <a:pPr marL="0" indent="0">
              <a:buNone/>
            </a:pPr>
            <a:r>
              <a:rPr lang="en-US" u="sng" dirty="0"/>
              <a:t>Types of Targets</a:t>
            </a:r>
            <a:endParaRPr lang="en-US" dirty="0"/>
          </a:p>
          <a:p>
            <a:r>
              <a:rPr lang="en-US" dirty="0"/>
              <a:t>KNOWLEDGE targets: </a:t>
            </a:r>
          </a:p>
          <a:p>
            <a:pPr lvl="1"/>
            <a:r>
              <a:rPr lang="en-US" dirty="0"/>
              <a:t>What </a:t>
            </a:r>
            <a:r>
              <a:rPr lang="en-US" u="sng" dirty="0"/>
              <a:t>knowledge</a:t>
            </a:r>
            <a:r>
              <a:rPr lang="en-US" dirty="0"/>
              <a:t> or </a:t>
            </a:r>
            <a:r>
              <a:rPr lang="en-US" u="sng" dirty="0"/>
              <a:t>thinking</a:t>
            </a:r>
            <a:r>
              <a:rPr lang="en-US" dirty="0"/>
              <a:t> will they need to demonstrate the intended learning?</a:t>
            </a:r>
          </a:p>
          <a:p>
            <a:r>
              <a:rPr lang="en-US" dirty="0"/>
              <a:t>SKILLS targets: </a:t>
            </a:r>
          </a:p>
          <a:p>
            <a:pPr lvl="1"/>
            <a:r>
              <a:rPr lang="en-US" dirty="0"/>
              <a:t>What </a:t>
            </a:r>
            <a:r>
              <a:rPr lang="en-US" u="sng" dirty="0"/>
              <a:t>skills</a:t>
            </a:r>
            <a:r>
              <a:rPr lang="en-US" dirty="0"/>
              <a:t> or </a:t>
            </a:r>
            <a:r>
              <a:rPr lang="en-US" u="sng" dirty="0"/>
              <a:t>capabilities</a:t>
            </a:r>
            <a:r>
              <a:rPr lang="en-US" dirty="0"/>
              <a:t> must be developed/demonstrated? </a:t>
            </a:r>
          </a:p>
        </p:txBody>
      </p:sp>
      <p:sp>
        <p:nvSpPr>
          <p:cNvPr id="4" name="Slide Number Placeholder 3">
            <a:extLst>
              <a:ext uri="{FF2B5EF4-FFF2-40B4-BE49-F238E27FC236}">
                <a16:creationId xmlns:a16="http://schemas.microsoft.com/office/drawing/2014/main" id="{76A5D4CF-44A8-A342-AAA1-1D004F79774B}"/>
              </a:ext>
            </a:extLst>
          </p:cNvPr>
          <p:cNvSpPr>
            <a:spLocks noGrp="1"/>
          </p:cNvSpPr>
          <p:nvPr>
            <p:ph type="sldNum" sz="quarter" idx="10"/>
          </p:nvPr>
        </p:nvSpPr>
        <p:spPr/>
        <p:txBody>
          <a:bodyPr/>
          <a:lstStyle/>
          <a:p>
            <a:fld id="{DCF6A46F-80AB-49F3-8C7E-9717ED945456}" type="slidenum">
              <a:rPr lang="en-GB" altLang="en-US" smtClean="0"/>
              <a:pPr/>
              <a:t>15</a:t>
            </a:fld>
            <a:endParaRPr lang="en-GB" altLang="en-US"/>
          </a:p>
        </p:txBody>
      </p:sp>
    </p:spTree>
    <p:extLst>
      <p:ext uri="{BB962C8B-B14F-4D97-AF65-F5344CB8AC3E}">
        <p14:creationId xmlns:p14="http://schemas.microsoft.com/office/powerpoint/2010/main" val="653015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1A5BC-023B-AE42-8A34-C0E5A0F14ACD}"/>
              </a:ext>
            </a:extLst>
          </p:cNvPr>
          <p:cNvSpPr>
            <a:spLocks noGrp="1"/>
          </p:cNvSpPr>
          <p:nvPr>
            <p:ph type="title"/>
          </p:nvPr>
        </p:nvSpPr>
        <p:spPr>
          <a:xfrm>
            <a:off x="584400" y="293293"/>
            <a:ext cx="8280000" cy="682032"/>
          </a:xfrm>
        </p:spPr>
        <p:txBody>
          <a:bodyPr>
            <a:normAutofit/>
          </a:bodyPr>
          <a:lstStyle/>
          <a:p>
            <a:r>
              <a:rPr lang="en-US" dirty="0"/>
              <a:t>Target types</a:t>
            </a:r>
          </a:p>
        </p:txBody>
      </p:sp>
      <p:sp>
        <p:nvSpPr>
          <p:cNvPr id="3" name="Content Placeholder 2">
            <a:extLst>
              <a:ext uri="{FF2B5EF4-FFF2-40B4-BE49-F238E27FC236}">
                <a16:creationId xmlns:a16="http://schemas.microsoft.com/office/drawing/2014/main" id="{3BA6A014-0800-8342-A6DE-2CBA51906C12}"/>
              </a:ext>
            </a:extLst>
          </p:cNvPr>
          <p:cNvSpPr>
            <a:spLocks noGrp="1"/>
          </p:cNvSpPr>
          <p:nvPr>
            <p:ph idx="1"/>
          </p:nvPr>
        </p:nvSpPr>
        <p:spPr>
          <a:xfrm>
            <a:off x="584400" y="1449000"/>
            <a:ext cx="11213590" cy="4907350"/>
          </a:xfrm>
        </p:spPr>
        <p:txBody>
          <a:bodyPr>
            <a:normAutofit/>
          </a:bodyPr>
          <a:lstStyle/>
          <a:p>
            <a:r>
              <a:rPr lang="en-US" b="1" dirty="0"/>
              <a:t>Knowledge or thinking targets: </a:t>
            </a:r>
            <a:r>
              <a:rPr lang="en-US" dirty="0"/>
              <a:t>Facts and concepts we want the trainee to know.</a:t>
            </a:r>
          </a:p>
          <a:p>
            <a:pPr lvl="1"/>
            <a:r>
              <a:rPr lang="en-US" dirty="0"/>
              <a:t>Knowledge targets represent the factual underpinnings in each discipline.</a:t>
            </a:r>
          </a:p>
          <a:p>
            <a:pPr lvl="1"/>
            <a:r>
              <a:rPr lang="en-US" dirty="0"/>
              <a:t>Often stated using verbs such as </a:t>
            </a:r>
            <a:r>
              <a:rPr lang="en-US" i="1" dirty="0"/>
              <a:t>knows, lists, names, identifies </a:t>
            </a:r>
            <a:r>
              <a:rPr lang="en-US" dirty="0"/>
              <a:t>and</a:t>
            </a:r>
            <a:r>
              <a:rPr lang="en-US" i="1" dirty="0"/>
              <a:t> recalls</a:t>
            </a:r>
            <a:r>
              <a:rPr lang="en-US" dirty="0"/>
              <a:t>.</a:t>
            </a:r>
          </a:p>
          <a:p>
            <a:pPr lvl="1"/>
            <a:r>
              <a:rPr lang="en-US" dirty="0"/>
              <a:t>Thinking targets represent mental processes such </a:t>
            </a:r>
            <a:r>
              <a:rPr lang="en-US" i="1" dirty="0"/>
              <a:t>as predicts, infers, classifies, </a:t>
            </a:r>
            <a:r>
              <a:rPr lang="en-US" i="1" dirty="0" err="1"/>
              <a:t>hypothesises</a:t>
            </a:r>
            <a:r>
              <a:rPr lang="en-US" i="1" dirty="0"/>
              <a:t>, compares, concludes, </a:t>
            </a:r>
            <a:r>
              <a:rPr lang="en-US" i="1" dirty="0" err="1"/>
              <a:t>summarises</a:t>
            </a:r>
            <a:r>
              <a:rPr lang="en-US" i="1" dirty="0"/>
              <a:t>, analyses, evaluates and </a:t>
            </a:r>
            <a:r>
              <a:rPr lang="en-US" i="1" dirty="0" err="1"/>
              <a:t>generalises</a:t>
            </a:r>
            <a:r>
              <a:rPr lang="en-US" i="1" dirty="0"/>
              <a:t>.</a:t>
            </a:r>
          </a:p>
          <a:p>
            <a:r>
              <a:rPr lang="en-US" b="1" dirty="0"/>
              <a:t>Skill targets: </a:t>
            </a:r>
            <a:r>
              <a:rPr lang="en-US" dirty="0"/>
              <a:t>Trainees use their knowledge and reasoning to act skillfully.</a:t>
            </a:r>
          </a:p>
          <a:p>
            <a:pPr lvl="1"/>
            <a:r>
              <a:rPr lang="en-US" dirty="0"/>
              <a:t>Refers to performances which must be </a:t>
            </a:r>
            <a:r>
              <a:rPr lang="en-US" i="1" dirty="0"/>
              <a:t>demonstrated and observed, heard or seen.</a:t>
            </a:r>
          </a:p>
          <a:p>
            <a:pPr lvl="1"/>
            <a:endParaRPr lang="en-US" i="1" dirty="0"/>
          </a:p>
          <a:p>
            <a:pPr marL="457200" lvl="1" indent="0">
              <a:buNone/>
            </a:pPr>
            <a:r>
              <a:rPr lang="en-US" dirty="0"/>
              <a:t>(Knowledge targets tend to precede skill targets.)</a:t>
            </a:r>
          </a:p>
          <a:p>
            <a:pPr marL="0" indent="0">
              <a:buNone/>
            </a:pPr>
            <a:endParaRPr lang="en-US" dirty="0"/>
          </a:p>
          <a:p>
            <a:endParaRPr lang="en-US" i="1" dirty="0"/>
          </a:p>
          <a:p>
            <a:endParaRPr lang="en-US" b="1" dirty="0"/>
          </a:p>
        </p:txBody>
      </p:sp>
      <p:sp>
        <p:nvSpPr>
          <p:cNvPr id="4" name="Slide Number Placeholder 3">
            <a:extLst>
              <a:ext uri="{FF2B5EF4-FFF2-40B4-BE49-F238E27FC236}">
                <a16:creationId xmlns:a16="http://schemas.microsoft.com/office/drawing/2014/main" id="{6F3C5592-667C-A746-ADD5-1F4D92028EA0}"/>
              </a:ext>
            </a:extLst>
          </p:cNvPr>
          <p:cNvSpPr>
            <a:spLocks noGrp="1"/>
          </p:cNvSpPr>
          <p:nvPr>
            <p:ph type="sldNum" sz="quarter" idx="10"/>
          </p:nvPr>
        </p:nvSpPr>
        <p:spPr/>
        <p:txBody>
          <a:bodyPr/>
          <a:lstStyle/>
          <a:p>
            <a:fld id="{DCF6A46F-80AB-49F3-8C7E-9717ED945456}" type="slidenum">
              <a:rPr lang="en-GB" altLang="en-US" smtClean="0"/>
              <a:pPr/>
              <a:t>16</a:t>
            </a:fld>
            <a:endParaRPr lang="en-GB" altLang="en-US"/>
          </a:p>
        </p:txBody>
      </p:sp>
    </p:spTree>
    <p:extLst>
      <p:ext uri="{BB962C8B-B14F-4D97-AF65-F5344CB8AC3E}">
        <p14:creationId xmlns:p14="http://schemas.microsoft.com/office/powerpoint/2010/main" val="337392985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F4710A-7F76-F828-4136-5D2B0E0F49CF}"/>
              </a:ext>
            </a:extLst>
          </p:cNvPr>
          <p:cNvSpPr>
            <a:spLocks noGrp="1"/>
          </p:cNvSpPr>
          <p:nvPr>
            <p:ph idx="1"/>
          </p:nvPr>
        </p:nvSpPr>
        <p:spPr>
          <a:xfrm>
            <a:off x="407368" y="764704"/>
            <a:ext cx="11040000" cy="936104"/>
          </a:xfrm>
        </p:spPr>
        <p:txBody>
          <a:bodyPr/>
          <a:lstStyle/>
          <a:p>
            <a:r>
              <a:rPr lang="en-GB" dirty="0"/>
              <a:t>What kinds of targets are these?  How effective/useful are they? </a:t>
            </a:r>
          </a:p>
          <a:p>
            <a:endParaRPr lang="en-GB" dirty="0"/>
          </a:p>
          <a:p>
            <a:endParaRPr lang="en-GB" dirty="0"/>
          </a:p>
        </p:txBody>
      </p:sp>
      <p:sp>
        <p:nvSpPr>
          <p:cNvPr id="4" name="TextBox 3">
            <a:extLst>
              <a:ext uri="{FF2B5EF4-FFF2-40B4-BE49-F238E27FC236}">
                <a16:creationId xmlns:a16="http://schemas.microsoft.com/office/drawing/2014/main" id="{8B475D1E-D648-769C-3DCC-6EF75DC66153}"/>
              </a:ext>
            </a:extLst>
          </p:cNvPr>
          <p:cNvSpPr txBox="1"/>
          <p:nvPr/>
        </p:nvSpPr>
        <p:spPr>
          <a:xfrm>
            <a:off x="839416" y="1475054"/>
            <a:ext cx="3168352" cy="1015663"/>
          </a:xfrm>
          <a:prstGeom prst="rect">
            <a:avLst/>
          </a:prstGeom>
          <a:solidFill>
            <a:schemeClr val="accent2">
              <a:lumMod val="20000"/>
              <a:lumOff val="80000"/>
            </a:schemeClr>
          </a:solidFill>
        </p:spPr>
        <p:txBody>
          <a:bodyPr wrap="square" lIns="91440" tIns="45720" rIns="91440" bIns="45720" rtlCol="0" anchor="t">
            <a:spAutoFit/>
          </a:bodyPr>
          <a:lstStyle/>
          <a:p>
            <a:pPr marL="457200" indent="-457200">
              <a:buAutoNum type="alphaUcPeriod"/>
            </a:pPr>
            <a:r>
              <a:rPr lang="en-GB" dirty="0"/>
              <a:t>Experiment with using mini-whiteboard as an </a:t>
            </a:r>
            <a:r>
              <a:rPr lang="en-GB" dirty="0" err="1"/>
              <a:t>AfL</a:t>
            </a:r>
            <a:r>
              <a:rPr lang="en-GB" dirty="0"/>
              <a:t> tool</a:t>
            </a:r>
            <a:endParaRPr lang="en-US"/>
          </a:p>
        </p:txBody>
      </p:sp>
      <p:sp>
        <p:nvSpPr>
          <p:cNvPr id="5" name="TextBox 4">
            <a:extLst>
              <a:ext uri="{FF2B5EF4-FFF2-40B4-BE49-F238E27FC236}">
                <a16:creationId xmlns:a16="http://schemas.microsoft.com/office/drawing/2014/main" id="{8FA7722D-AC92-777F-1499-38B1E9A2E499}"/>
              </a:ext>
            </a:extLst>
          </p:cNvPr>
          <p:cNvSpPr txBox="1"/>
          <p:nvPr/>
        </p:nvSpPr>
        <p:spPr>
          <a:xfrm>
            <a:off x="3014608" y="2724889"/>
            <a:ext cx="5216493" cy="400110"/>
          </a:xfrm>
          <a:prstGeom prst="rect">
            <a:avLst/>
          </a:prstGeom>
          <a:solidFill>
            <a:schemeClr val="accent3">
              <a:lumMod val="40000"/>
              <a:lumOff val="60000"/>
            </a:schemeClr>
          </a:solidFill>
        </p:spPr>
        <p:txBody>
          <a:bodyPr wrap="none" lIns="91440" tIns="45720" rIns="91440" bIns="45720" rtlCol="0" anchor="t">
            <a:spAutoFit/>
          </a:bodyPr>
          <a:lstStyle/>
          <a:p>
            <a:r>
              <a:rPr lang="en-GB" dirty="0"/>
              <a:t>B. Learn</a:t>
            </a:r>
            <a:r>
              <a:rPr lang="en-GB" dirty="0">
                <a:latin typeface="+mn-lt"/>
              </a:rPr>
              <a:t> how progress is tracked for one class</a:t>
            </a:r>
          </a:p>
        </p:txBody>
      </p:sp>
      <p:sp>
        <p:nvSpPr>
          <p:cNvPr id="6" name="TextBox 5">
            <a:extLst>
              <a:ext uri="{FF2B5EF4-FFF2-40B4-BE49-F238E27FC236}">
                <a16:creationId xmlns:a16="http://schemas.microsoft.com/office/drawing/2014/main" id="{B583D0C4-200F-26AD-3F40-8696B70A2829}"/>
              </a:ext>
            </a:extLst>
          </p:cNvPr>
          <p:cNvSpPr txBox="1"/>
          <p:nvPr/>
        </p:nvSpPr>
        <p:spPr>
          <a:xfrm>
            <a:off x="6456040" y="3503750"/>
            <a:ext cx="2605200" cy="400110"/>
          </a:xfrm>
          <a:prstGeom prst="rect">
            <a:avLst/>
          </a:prstGeom>
          <a:solidFill>
            <a:schemeClr val="accent6">
              <a:lumMod val="40000"/>
              <a:lumOff val="60000"/>
            </a:schemeClr>
          </a:solidFill>
        </p:spPr>
        <p:txBody>
          <a:bodyPr wrap="none" lIns="91440" tIns="45720" rIns="91440" bIns="45720" rtlCol="0" anchor="t">
            <a:spAutoFit/>
          </a:bodyPr>
          <a:lstStyle/>
          <a:p>
            <a:r>
              <a:rPr lang="en-GB" dirty="0"/>
              <a:t>C. Mark</a:t>
            </a:r>
            <a:r>
              <a:rPr lang="en-GB" dirty="0">
                <a:latin typeface="+mn-lt"/>
              </a:rPr>
              <a:t> a set of books</a:t>
            </a:r>
          </a:p>
        </p:txBody>
      </p:sp>
      <p:sp>
        <p:nvSpPr>
          <p:cNvPr id="7" name="TextBox 6">
            <a:extLst>
              <a:ext uri="{FF2B5EF4-FFF2-40B4-BE49-F238E27FC236}">
                <a16:creationId xmlns:a16="http://schemas.microsoft.com/office/drawing/2014/main" id="{C4486D27-2721-8B93-4226-357CDDDF28AC}"/>
              </a:ext>
            </a:extLst>
          </p:cNvPr>
          <p:cNvSpPr txBox="1"/>
          <p:nvPr/>
        </p:nvSpPr>
        <p:spPr>
          <a:xfrm>
            <a:off x="4799856" y="4797152"/>
            <a:ext cx="7358105" cy="707886"/>
          </a:xfrm>
          <a:prstGeom prst="rect">
            <a:avLst/>
          </a:prstGeom>
          <a:solidFill>
            <a:srgbClr val="FFC000"/>
          </a:solidFill>
        </p:spPr>
        <p:txBody>
          <a:bodyPr wrap="none" lIns="91440" tIns="45720" rIns="91440" bIns="45720" rtlCol="0" anchor="t">
            <a:spAutoFit/>
          </a:bodyPr>
          <a:lstStyle/>
          <a:p>
            <a:r>
              <a:rPr lang="en-GB" dirty="0"/>
              <a:t>D. Research</a:t>
            </a:r>
            <a:r>
              <a:rPr lang="en-GB" dirty="0">
                <a:latin typeface="+mn-lt"/>
              </a:rPr>
              <a:t> and practice a range of questioning strategies which </a:t>
            </a:r>
          </a:p>
          <a:p>
            <a:r>
              <a:rPr lang="en-GB" dirty="0">
                <a:solidFill>
                  <a:schemeClr val="tx2"/>
                </a:solidFill>
                <a:latin typeface="+mn-lt"/>
              </a:rPr>
              <a:t>engage students who tend not to offer an answer</a:t>
            </a:r>
          </a:p>
        </p:txBody>
      </p:sp>
    </p:spTree>
    <p:extLst>
      <p:ext uri="{BB962C8B-B14F-4D97-AF65-F5344CB8AC3E}">
        <p14:creationId xmlns:p14="http://schemas.microsoft.com/office/powerpoint/2010/main" val="269999945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B01D12-5705-51FE-5FE0-9B6FDC2CF264}"/>
              </a:ext>
            </a:extLst>
          </p:cNvPr>
          <p:cNvSpPr>
            <a:spLocks noGrp="1"/>
          </p:cNvSpPr>
          <p:nvPr>
            <p:ph type="title"/>
          </p:nvPr>
        </p:nvSpPr>
        <p:spPr>
          <a:xfrm>
            <a:off x="335360" y="188640"/>
            <a:ext cx="11425269" cy="955498"/>
          </a:xfrm>
        </p:spPr>
        <p:txBody>
          <a:bodyPr wrap="square" anchor="b">
            <a:normAutofit/>
          </a:bodyPr>
          <a:lstStyle/>
          <a:p>
            <a:r>
              <a:rPr lang="en-GB" dirty="0"/>
              <a:t>Target Duration </a:t>
            </a:r>
          </a:p>
        </p:txBody>
      </p:sp>
      <p:graphicFrame>
        <p:nvGraphicFramePr>
          <p:cNvPr id="7" name="Content Placeholder 4">
            <a:extLst>
              <a:ext uri="{FF2B5EF4-FFF2-40B4-BE49-F238E27FC236}">
                <a16:creationId xmlns:a16="http://schemas.microsoft.com/office/drawing/2014/main" id="{862DFCA2-B697-B8ED-1852-978ED4290EBE}"/>
              </a:ext>
            </a:extLst>
          </p:cNvPr>
          <p:cNvGraphicFramePr>
            <a:graphicFrameLocks noGrp="1"/>
          </p:cNvGraphicFramePr>
          <p:nvPr>
            <p:ph type="tbl" sz="quarter" idx="11"/>
            <p:extLst>
              <p:ext uri="{D42A27DB-BD31-4B8C-83A1-F6EECF244321}">
                <p14:modId xmlns:p14="http://schemas.microsoft.com/office/powerpoint/2010/main" val="1143322855"/>
              </p:ext>
            </p:extLst>
          </p:nvPr>
        </p:nvGraphicFramePr>
        <p:xfrm>
          <a:off x="335360" y="1484784"/>
          <a:ext cx="11425269" cy="5134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358432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D373ED2-D526-11DC-4634-BBD1E3DC1233}"/>
              </a:ext>
            </a:extLst>
          </p:cNvPr>
          <p:cNvGraphicFramePr>
            <a:graphicFrameLocks noGrp="1"/>
          </p:cNvGraphicFramePr>
          <p:nvPr>
            <p:ph idx="1"/>
            <p:extLst>
              <p:ext uri="{D42A27DB-BD31-4B8C-83A1-F6EECF244321}">
                <p14:modId xmlns:p14="http://schemas.microsoft.com/office/powerpoint/2010/main" val="1311045950"/>
              </p:ext>
            </p:extLst>
          </p:nvPr>
        </p:nvGraphicFramePr>
        <p:xfrm>
          <a:off x="39767" y="7775"/>
          <a:ext cx="12103847" cy="6814641"/>
        </p:xfrm>
        <a:graphic>
          <a:graphicData uri="http://schemas.openxmlformats.org/drawingml/2006/table">
            <a:tbl>
              <a:tblPr firstRow="1" bandRow="1">
                <a:tableStyleId>{5C22544A-7EE6-4342-B048-85BDC9FD1C3A}</a:tableStyleId>
              </a:tblPr>
              <a:tblGrid>
                <a:gridCol w="1796142">
                  <a:extLst>
                    <a:ext uri="{9D8B030D-6E8A-4147-A177-3AD203B41FA5}">
                      <a16:colId xmlns:a16="http://schemas.microsoft.com/office/drawing/2014/main" val="2202903024"/>
                    </a:ext>
                  </a:extLst>
                </a:gridCol>
                <a:gridCol w="3412671">
                  <a:extLst>
                    <a:ext uri="{9D8B030D-6E8A-4147-A177-3AD203B41FA5}">
                      <a16:colId xmlns:a16="http://schemas.microsoft.com/office/drawing/2014/main" val="224539642"/>
                    </a:ext>
                  </a:extLst>
                </a:gridCol>
                <a:gridCol w="4637314">
                  <a:extLst>
                    <a:ext uri="{9D8B030D-6E8A-4147-A177-3AD203B41FA5}">
                      <a16:colId xmlns:a16="http://schemas.microsoft.com/office/drawing/2014/main" val="2417679752"/>
                    </a:ext>
                  </a:extLst>
                </a:gridCol>
                <a:gridCol w="2257720">
                  <a:extLst>
                    <a:ext uri="{9D8B030D-6E8A-4147-A177-3AD203B41FA5}">
                      <a16:colId xmlns:a16="http://schemas.microsoft.com/office/drawing/2014/main" val="3494508588"/>
                    </a:ext>
                  </a:extLst>
                </a:gridCol>
              </a:tblGrid>
              <a:tr h="1208314">
                <a:tc>
                  <a:txBody>
                    <a:bodyPr/>
                    <a:lstStyle/>
                    <a:p>
                      <a:r>
                        <a:rPr lang="en-GB" sz="1600" b="1" dirty="0"/>
                        <a:t>ITE Curriculum Strand</a:t>
                      </a:r>
                    </a:p>
                  </a:txBody>
                  <a:tcPr/>
                </a:tc>
                <a:tc>
                  <a:txBody>
                    <a:bodyPr/>
                    <a:lstStyle/>
                    <a:p>
                      <a:r>
                        <a:rPr lang="en-GB" sz="1600" u="sng" dirty="0"/>
                        <a:t>Target</a:t>
                      </a:r>
                    </a:p>
                    <a:p>
                      <a:r>
                        <a:rPr lang="en-GB" sz="1600" dirty="0"/>
                        <a:t>(What is the intended </a:t>
                      </a:r>
                      <a:r>
                        <a:rPr lang="en-GB" sz="1600" i="1" dirty="0"/>
                        <a:t>learning</a:t>
                      </a:r>
                      <a:r>
                        <a:rPr lang="en-GB" sz="1600" i="0" dirty="0"/>
                        <a:t>?  What kind of target is it?  How long will the target last?)</a:t>
                      </a:r>
                      <a:endParaRPr lang="en-GB" sz="1600" dirty="0"/>
                    </a:p>
                  </a:txBody>
                  <a:tcPr/>
                </a:tc>
                <a:tc>
                  <a:txBody>
                    <a:bodyPr/>
                    <a:lstStyle/>
                    <a:p>
                      <a:r>
                        <a:rPr lang="en-GB" sz="1600" u="sng" dirty="0"/>
                        <a:t>Strategy</a:t>
                      </a:r>
                    </a:p>
                    <a:p>
                      <a:r>
                        <a:rPr lang="en-GB" sz="1600" dirty="0"/>
                        <a:t>(What </a:t>
                      </a:r>
                      <a:r>
                        <a:rPr lang="en-GB" sz="1600" u="sng" dirty="0"/>
                        <a:t>actions</a:t>
                      </a:r>
                      <a:r>
                        <a:rPr lang="en-GB" sz="1600" dirty="0"/>
                        <a:t>/tasks will enable them to achieve the target?)</a:t>
                      </a:r>
                    </a:p>
                  </a:txBody>
                  <a:tcPr/>
                </a:tc>
                <a:tc>
                  <a:txBody>
                    <a:bodyPr/>
                    <a:lstStyle/>
                    <a:p>
                      <a:r>
                        <a:rPr lang="en-GB" sz="1600" u="sng" dirty="0"/>
                        <a:t>Progress</a:t>
                      </a:r>
                      <a:r>
                        <a:rPr lang="en-GB" sz="1600" dirty="0"/>
                        <a:t> towards target</a:t>
                      </a:r>
                    </a:p>
                    <a:p>
                      <a:r>
                        <a:rPr lang="en-GB" sz="1600" dirty="0"/>
                        <a:t>(Have they achieved the target?  What are the next steps?) </a:t>
                      </a:r>
                    </a:p>
                  </a:txBody>
                  <a:tcPr/>
                </a:tc>
                <a:extLst>
                  <a:ext uri="{0D108BD9-81ED-4DB2-BD59-A6C34878D82A}">
                    <a16:rowId xmlns:a16="http://schemas.microsoft.com/office/drawing/2014/main" val="2571218787"/>
                  </a:ext>
                </a:extLst>
              </a:tr>
              <a:tr h="879627">
                <a:tc>
                  <a:txBody>
                    <a:bodyPr/>
                    <a:lstStyle/>
                    <a:p>
                      <a:r>
                        <a:rPr lang="en-GB" sz="1600" dirty="0"/>
                        <a:t>Professional Behaviours &amp; Teacher Wellbeing</a:t>
                      </a:r>
                    </a:p>
                  </a:txBody>
                  <a:tcPr/>
                </a:tc>
                <a:tc>
                  <a:txBody>
                    <a:bodyPr/>
                    <a:lstStyle/>
                    <a:p>
                      <a:r>
                        <a:rPr lang="en-GB" sz="1600" dirty="0"/>
                        <a:t>Build your presence as a teacher around the school </a:t>
                      </a:r>
                      <a:r>
                        <a:rPr lang="en-GB" sz="1600" b="1" dirty="0"/>
                        <a:t>[SKILL; medium-term) </a:t>
                      </a:r>
                    </a:p>
                  </a:txBody>
                  <a:tcPr/>
                </a:tc>
                <a:tc>
                  <a:txBody>
                    <a:bodyPr/>
                    <a:lstStyle/>
                    <a:p>
                      <a:r>
                        <a:rPr lang="en-GB" sz="1600" dirty="0"/>
                        <a:t>Read the school policies on behaviour moving around the school site; shadow a teacher on duty; talk to students outside of the classroom  SO THAT the trainee builds their teacher presence beyond the c/room.  </a:t>
                      </a:r>
                    </a:p>
                  </a:txBody>
                  <a:tcPr/>
                </a:tc>
                <a:tc>
                  <a:txBody>
                    <a:bodyPr/>
                    <a:lstStyle/>
                    <a:p>
                      <a:r>
                        <a:rPr lang="en-GB" sz="1600" dirty="0"/>
                        <a:t>Trainee regularly shadows a duty; they feel more confident in their role; they've started to build relationships outside of the c/room</a:t>
                      </a:r>
                    </a:p>
                  </a:txBody>
                  <a:tcPr/>
                </a:tc>
                <a:extLst>
                  <a:ext uri="{0D108BD9-81ED-4DB2-BD59-A6C34878D82A}">
                    <a16:rowId xmlns:a16="http://schemas.microsoft.com/office/drawing/2014/main" val="4169846586"/>
                  </a:ext>
                </a:extLst>
              </a:tr>
              <a:tr h="879627">
                <a:tc>
                  <a:txBody>
                    <a:bodyPr/>
                    <a:lstStyle/>
                    <a:p>
                      <a:r>
                        <a:rPr lang="en-GB" sz="1600" dirty="0"/>
                        <a:t>High Expectations &amp; Managing Behaviours</a:t>
                      </a:r>
                    </a:p>
                  </a:txBody>
                  <a:tcPr/>
                </a:tc>
                <a:tc>
                  <a:txBody>
                    <a:bodyPr/>
                    <a:lstStyle/>
                    <a:p>
                      <a:r>
                        <a:rPr lang="en-GB" sz="1600" dirty="0"/>
                        <a:t>Develop a range of strategies in the classroom to engage and motivate students </a:t>
                      </a:r>
                      <a:r>
                        <a:rPr lang="en-GB" sz="1600" b="1" dirty="0"/>
                        <a:t>[SKILL; long-term]</a:t>
                      </a:r>
                    </a:p>
                  </a:txBody>
                  <a:tcPr/>
                </a:tc>
                <a:tc>
                  <a:txBody>
                    <a:bodyPr/>
                    <a:lstStyle/>
                    <a:p>
                      <a:r>
                        <a:rPr lang="en-GB" sz="1600" dirty="0"/>
                        <a:t>Observe teacher X and note how they use non-verbal cues and waiting for silence. Practice different ways of doing this (e.g. hand up/counting down) SO THAT...</a:t>
                      </a:r>
                    </a:p>
                  </a:txBody>
                  <a:tcPr/>
                </a:tc>
                <a:tc>
                  <a:txBody>
                    <a:bodyPr/>
                    <a:lstStyle/>
                    <a:p>
                      <a:endParaRPr lang="en-GB" sz="1600" dirty="0"/>
                    </a:p>
                  </a:txBody>
                  <a:tcPr/>
                </a:tc>
                <a:extLst>
                  <a:ext uri="{0D108BD9-81ED-4DB2-BD59-A6C34878D82A}">
                    <a16:rowId xmlns:a16="http://schemas.microsoft.com/office/drawing/2014/main" val="2281783399"/>
                  </a:ext>
                </a:extLst>
              </a:tr>
              <a:tr h="879627">
                <a:tc>
                  <a:txBody>
                    <a:bodyPr/>
                    <a:lstStyle/>
                    <a:p>
                      <a:r>
                        <a:rPr lang="en-GB" sz="1600" dirty="0"/>
                        <a:t>Subject &amp; Curriculum Knowledge</a:t>
                      </a:r>
                    </a:p>
                  </a:txBody>
                  <a:tcPr/>
                </a:tc>
                <a:tc>
                  <a:txBody>
                    <a:bodyPr/>
                    <a:lstStyle/>
                    <a:p>
                      <a:r>
                        <a:rPr lang="en-GB" sz="1600" dirty="0"/>
                        <a:t>Build subject knowledge of topic X </a:t>
                      </a:r>
                      <a:r>
                        <a:rPr lang="en-GB" sz="1600" b="1" dirty="0"/>
                        <a:t>[KNOWLEDGE; short-term]</a:t>
                      </a:r>
                    </a:p>
                  </a:txBody>
                  <a:tcPr/>
                </a:tc>
                <a:tc>
                  <a:txBody>
                    <a:bodyPr/>
                    <a:lstStyle/>
                    <a:p>
                      <a:r>
                        <a:rPr lang="en-GB" sz="1600" dirty="0"/>
                        <a:t>Attend subject association CPD on topic X SO THAT...</a:t>
                      </a:r>
                    </a:p>
                  </a:txBody>
                  <a:tcPr/>
                </a:tc>
                <a:tc>
                  <a:txBody>
                    <a:bodyPr/>
                    <a:lstStyle/>
                    <a:p>
                      <a:endParaRPr lang="en-GB" sz="1600" dirty="0"/>
                    </a:p>
                  </a:txBody>
                  <a:tcPr/>
                </a:tc>
                <a:extLst>
                  <a:ext uri="{0D108BD9-81ED-4DB2-BD59-A6C34878D82A}">
                    <a16:rowId xmlns:a16="http://schemas.microsoft.com/office/drawing/2014/main" val="3516607589"/>
                  </a:ext>
                </a:extLst>
              </a:tr>
              <a:tr h="879627">
                <a:tc>
                  <a:txBody>
                    <a:bodyPr/>
                    <a:lstStyle/>
                    <a:p>
                      <a:r>
                        <a:rPr lang="en-GB" sz="1600" dirty="0"/>
                        <a:t>Planning, Teaching &amp; Adapting Practice</a:t>
                      </a:r>
                    </a:p>
                  </a:txBody>
                  <a:tcPr/>
                </a:tc>
                <a:tc>
                  <a:txBody>
                    <a:bodyPr/>
                    <a:lstStyle/>
                    <a:p>
                      <a:r>
                        <a:rPr lang="en-GB" sz="1600" dirty="0"/>
                        <a:t>Refine use of model answers </a:t>
                      </a:r>
                      <a:r>
                        <a:rPr lang="en-GB" sz="1600" b="1" dirty="0"/>
                        <a:t>[SKILL; short-term]</a:t>
                      </a:r>
                    </a:p>
                  </a:txBody>
                  <a:tcPr/>
                </a:tc>
                <a:tc>
                  <a:txBody>
                    <a:bodyPr/>
                    <a:lstStyle/>
                    <a:p>
                      <a:r>
                        <a:rPr lang="en-GB" sz="1600" dirty="0"/>
                        <a:t>Practice writing model answers for an exam question (Grade 9, Grade 7, Grade 5), using exam board training materials SO THAT...</a:t>
                      </a:r>
                    </a:p>
                  </a:txBody>
                  <a:tcPr/>
                </a:tc>
                <a:tc>
                  <a:txBody>
                    <a:bodyPr/>
                    <a:lstStyle/>
                    <a:p>
                      <a:endParaRPr lang="en-GB" sz="1600" dirty="0"/>
                    </a:p>
                  </a:txBody>
                  <a:tcPr/>
                </a:tc>
                <a:extLst>
                  <a:ext uri="{0D108BD9-81ED-4DB2-BD59-A6C34878D82A}">
                    <a16:rowId xmlns:a16="http://schemas.microsoft.com/office/drawing/2014/main" val="602568413"/>
                  </a:ext>
                </a:extLst>
              </a:tr>
              <a:tr h="879627">
                <a:tc>
                  <a:txBody>
                    <a:bodyPr/>
                    <a:lstStyle/>
                    <a:p>
                      <a:r>
                        <a:rPr lang="en-GB" sz="1600" dirty="0"/>
                        <a:t>Progress, Outcomes &amp; Assessment</a:t>
                      </a:r>
                    </a:p>
                  </a:txBody>
                  <a:tcPr/>
                </a:tc>
                <a:tc>
                  <a:txBody>
                    <a:bodyPr/>
                    <a:lstStyle/>
                    <a:p>
                      <a:r>
                        <a:rPr lang="en-GB" sz="1600" dirty="0"/>
                        <a:t>Understand how the mark scheme is applied for an exam. </a:t>
                      </a:r>
                      <a:r>
                        <a:rPr lang="en-GB" sz="1600" b="1" dirty="0"/>
                        <a:t>[KNOWLEDGE &amp; SKILL; short-term]</a:t>
                      </a:r>
                    </a:p>
                  </a:txBody>
                  <a:tcPr/>
                </a:tc>
                <a:tc>
                  <a:txBody>
                    <a:bodyPr/>
                    <a:lstStyle/>
                    <a:p>
                      <a:r>
                        <a:rPr lang="en-GB" sz="1600" dirty="0"/>
                        <a:t>Co-mark a set of mock exam responses, using the exam mark scheme SO THAT...</a:t>
                      </a:r>
                    </a:p>
                  </a:txBody>
                  <a:tcPr/>
                </a:tc>
                <a:tc>
                  <a:txBody>
                    <a:bodyPr/>
                    <a:lstStyle/>
                    <a:p>
                      <a:endParaRPr lang="en-GB" sz="1600" dirty="0"/>
                    </a:p>
                  </a:txBody>
                  <a:tcPr/>
                </a:tc>
                <a:extLst>
                  <a:ext uri="{0D108BD9-81ED-4DB2-BD59-A6C34878D82A}">
                    <a16:rowId xmlns:a16="http://schemas.microsoft.com/office/drawing/2014/main" val="492052953"/>
                  </a:ext>
                </a:extLst>
              </a:tr>
            </a:tbl>
          </a:graphicData>
        </a:graphic>
      </p:graphicFrame>
      <p:sp>
        <p:nvSpPr>
          <p:cNvPr id="5" name="TextBox 4">
            <a:extLst>
              <a:ext uri="{FF2B5EF4-FFF2-40B4-BE49-F238E27FC236}">
                <a16:creationId xmlns:a16="http://schemas.microsoft.com/office/drawing/2014/main" id="{677F9304-9D7B-6A08-3500-68A7BB434ECD}"/>
              </a:ext>
            </a:extLst>
          </p:cNvPr>
          <p:cNvSpPr txBox="1"/>
          <p:nvPr/>
        </p:nvSpPr>
        <p:spPr>
          <a:xfrm>
            <a:off x="10016774" y="3069590"/>
            <a:ext cx="1919537" cy="3785652"/>
          </a:xfrm>
          <a:prstGeom prst="rect">
            <a:avLst/>
          </a:prstGeom>
          <a:solidFill>
            <a:srgbClr val="FFFF00"/>
          </a:solidFill>
        </p:spPr>
        <p:txBody>
          <a:bodyPr wrap="square" rtlCol="0">
            <a:spAutoFit/>
          </a:bodyPr>
          <a:lstStyle/>
          <a:p>
            <a:r>
              <a:rPr lang="en-GB" dirty="0"/>
              <a:t>Verbs for targets:</a:t>
            </a:r>
          </a:p>
          <a:p>
            <a:pPr marL="342900" indent="-342900">
              <a:buFont typeface="Arial" panose="020B0604020202020204" pitchFamily="34" charset="0"/>
              <a:buChar char="•"/>
            </a:pPr>
            <a:r>
              <a:rPr lang="en-GB" i="1" dirty="0"/>
              <a:t>Learn</a:t>
            </a:r>
          </a:p>
          <a:p>
            <a:pPr marL="342900" indent="-342900">
              <a:buFont typeface="Arial" panose="020B0604020202020204" pitchFamily="34" charset="0"/>
              <a:buChar char="•"/>
            </a:pPr>
            <a:r>
              <a:rPr lang="en-GB" i="1" dirty="0"/>
              <a:t>Establish</a:t>
            </a:r>
          </a:p>
          <a:p>
            <a:pPr marL="342900" indent="-342900">
              <a:buFont typeface="Arial" panose="020B0604020202020204" pitchFamily="34" charset="0"/>
              <a:buChar char="•"/>
            </a:pPr>
            <a:r>
              <a:rPr lang="en-GB" i="1" dirty="0"/>
              <a:t>Maintain</a:t>
            </a:r>
          </a:p>
          <a:p>
            <a:pPr marL="342900" indent="-342900">
              <a:buFont typeface="Arial" panose="020B0604020202020204" pitchFamily="34" charset="0"/>
              <a:buChar char="•"/>
            </a:pPr>
            <a:r>
              <a:rPr lang="en-GB" i="1" dirty="0"/>
              <a:t>Develop</a:t>
            </a:r>
          </a:p>
          <a:p>
            <a:pPr marL="342900" indent="-342900">
              <a:buFont typeface="Arial" panose="020B0604020202020204" pitchFamily="34" charset="0"/>
              <a:buChar char="•"/>
            </a:pPr>
            <a:r>
              <a:rPr lang="en-GB" i="1" dirty="0"/>
              <a:t>Adapt</a:t>
            </a:r>
          </a:p>
          <a:p>
            <a:pPr marL="342900" indent="-342900">
              <a:buFont typeface="Arial" panose="020B0604020202020204" pitchFamily="34" charset="0"/>
              <a:buChar char="•"/>
            </a:pPr>
            <a:r>
              <a:rPr lang="en-GB" i="1" dirty="0"/>
              <a:t>Refine</a:t>
            </a:r>
          </a:p>
          <a:p>
            <a:pPr marL="342900" indent="-342900">
              <a:buFont typeface="Arial" panose="020B0604020202020204" pitchFamily="34" charset="0"/>
              <a:buChar char="•"/>
            </a:pPr>
            <a:r>
              <a:rPr lang="en-GB" i="1" dirty="0"/>
              <a:t>Embed</a:t>
            </a:r>
          </a:p>
          <a:p>
            <a:pPr marL="342900" indent="-342900">
              <a:buFont typeface="Arial" panose="020B0604020202020204" pitchFamily="34" charset="0"/>
              <a:buChar char="•"/>
            </a:pPr>
            <a:r>
              <a:rPr lang="en-GB" i="1" dirty="0"/>
              <a:t>Respond</a:t>
            </a:r>
          </a:p>
          <a:p>
            <a:pPr marL="342900" indent="-342900">
              <a:buFont typeface="Arial" panose="020B0604020202020204" pitchFamily="34" charset="0"/>
              <a:buChar char="•"/>
            </a:pPr>
            <a:r>
              <a:rPr lang="en-GB" i="1" dirty="0"/>
              <a:t>Ensure </a:t>
            </a:r>
          </a:p>
          <a:p>
            <a:pPr marL="342900" indent="-342900">
              <a:buFont typeface="Arial" panose="020B0604020202020204" pitchFamily="34" charset="0"/>
              <a:buChar char="•"/>
            </a:pPr>
            <a:r>
              <a:rPr lang="en-GB" i="1" dirty="0"/>
              <a:t>Understand</a:t>
            </a:r>
          </a:p>
        </p:txBody>
      </p:sp>
    </p:spTree>
    <p:extLst>
      <p:ext uri="{BB962C8B-B14F-4D97-AF65-F5344CB8AC3E}">
        <p14:creationId xmlns:p14="http://schemas.microsoft.com/office/powerpoint/2010/main" val="41773791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65DF4-4BEB-A733-49F3-BCCDAD5E8939}"/>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E3EAAAD3-A7F4-C3D9-51B8-758D141F1A47}"/>
              </a:ext>
            </a:extLst>
          </p:cNvPr>
          <p:cNvSpPr>
            <a:spLocks noGrp="1"/>
          </p:cNvSpPr>
          <p:nvPr>
            <p:ph idx="1"/>
          </p:nvPr>
        </p:nvSpPr>
        <p:spPr/>
        <p:txBody>
          <a:bodyPr vert="horz" lIns="91440" tIns="45720" rIns="91440" bIns="45720" rtlCol="0" anchor="t">
            <a:normAutofit/>
          </a:bodyPr>
          <a:lstStyle/>
          <a:p>
            <a:pPr marL="457200" indent="-457200">
              <a:buFont typeface="+mj-lt"/>
              <a:buAutoNum type="arabicPeriod"/>
            </a:pPr>
            <a:r>
              <a:rPr lang="en-US" dirty="0"/>
              <a:t>Using the Impact Cycle </a:t>
            </a:r>
          </a:p>
          <a:p>
            <a:pPr marL="457200" indent="-457200">
              <a:buFont typeface="+mj-lt"/>
              <a:buAutoNum type="arabicPeriod"/>
            </a:pPr>
            <a:r>
              <a:rPr lang="en-US" dirty="0"/>
              <a:t>Target setting</a:t>
            </a:r>
          </a:p>
          <a:p>
            <a:pPr marL="457200" indent="-457200">
              <a:buFont typeface="+mj-lt"/>
              <a:buAutoNum type="arabicPeriod"/>
            </a:pPr>
            <a:r>
              <a:rPr lang="en-US" dirty="0"/>
              <a:t>Supporting struggling trainees</a:t>
            </a:r>
          </a:p>
        </p:txBody>
      </p:sp>
    </p:spTree>
    <p:extLst>
      <p:ext uri="{BB962C8B-B14F-4D97-AF65-F5344CB8AC3E}">
        <p14:creationId xmlns:p14="http://schemas.microsoft.com/office/powerpoint/2010/main" val="286476446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D7E1A-19BD-024C-D2B3-EEC2F01F6FDA}"/>
              </a:ext>
            </a:extLst>
          </p:cNvPr>
          <p:cNvSpPr>
            <a:spLocks noGrp="1"/>
          </p:cNvSpPr>
          <p:nvPr>
            <p:ph type="title"/>
          </p:nvPr>
        </p:nvSpPr>
        <p:spPr/>
        <p:txBody>
          <a:bodyPr/>
          <a:lstStyle/>
          <a:p>
            <a:r>
              <a:rPr lang="en-GB" dirty="0">
                <a:latin typeface="Arial Bold"/>
                <a:cs typeface="Arial Bold"/>
              </a:rPr>
              <a:t>Medium Term Planning</a:t>
            </a:r>
            <a:endParaRPr lang="en-GB" dirty="0"/>
          </a:p>
        </p:txBody>
      </p:sp>
      <p:sp>
        <p:nvSpPr>
          <p:cNvPr id="3" name="Content Placeholder 2">
            <a:extLst>
              <a:ext uri="{FF2B5EF4-FFF2-40B4-BE49-F238E27FC236}">
                <a16:creationId xmlns:a16="http://schemas.microsoft.com/office/drawing/2014/main" id="{1A917E05-1201-D541-B72F-CD5B2189C53C}"/>
              </a:ext>
            </a:extLst>
          </p:cNvPr>
          <p:cNvSpPr>
            <a:spLocks noGrp="1"/>
          </p:cNvSpPr>
          <p:nvPr>
            <p:ph idx="1"/>
          </p:nvPr>
        </p:nvSpPr>
        <p:spPr/>
        <p:txBody>
          <a:bodyPr/>
          <a:lstStyle/>
          <a:p>
            <a:pPr marL="179705" indent="-179705"/>
            <a:r>
              <a:rPr lang="en-GB" sz="3600" dirty="0">
                <a:latin typeface="Arial"/>
                <a:cs typeface="Arial"/>
              </a:rPr>
              <a:t>Understanding the bigger picture</a:t>
            </a:r>
          </a:p>
          <a:p>
            <a:pPr marL="179705" indent="-179705"/>
            <a:r>
              <a:rPr lang="en-GB" sz="3600" dirty="0">
                <a:latin typeface="Arial"/>
                <a:cs typeface="Arial"/>
              </a:rPr>
              <a:t>Discuss rational and sharing curriculum map</a:t>
            </a:r>
          </a:p>
          <a:p>
            <a:pPr marL="179705" indent="-179705"/>
            <a:r>
              <a:rPr lang="en-GB" sz="3600" dirty="0">
                <a:latin typeface="Arial"/>
                <a:cs typeface="Arial"/>
              </a:rPr>
              <a:t>Thinking about pupils’ progress</a:t>
            </a:r>
          </a:p>
        </p:txBody>
      </p:sp>
    </p:spTree>
    <p:extLst>
      <p:ext uri="{BB962C8B-B14F-4D97-AF65-F5344CB8AC3E}">
        <p14:creationId xmlns:p14="http://schemas.microsoft.com/office/powerpoint/2010/main" val="210440513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4E8AE7-39ED-537A-BDC5-C77638A402AA}"/>
              </a:ext>
            </a:extLst>
          </p:cNvPr>
          <p:cNvSpPr>
            <a:spLocks noGrp="1"/>
          </p:cNvSpPr>
          <p:nvPr>
            <p:ph idx="1"/>
          </p:nvPr>
        </p:nvSpPr>
        <p:spPr/>
        <p:txBody>
          <a:bodyPr/>
          <a:lstStyle/>
          <a:p>
            <a:pPr marL="179705" indent="-179705"/>
            <a:r>
              <a:rPr lang="en-GB" sz="2000" dirty="0">
                <a:latin typeface="Calibri"/>
                <a:ea typeface="Calibri"/>
                <a:cs typeface="Calibri"/>
              </a:rPr>
              <a:t>Where are the aims and objectives taken from? </a:t>
            </a:r>
            <a:endParaRPr lang="en-US" sz="2000">
              <a:latin typeface="Calibri"/>
              <a:ea typeface="Calibri"/>
              <a:cs typeface="Calibri"/>
            </a:endParaRPr>
          </a:p>
          <a:p>
            <a:pPr marL="179705" indent="-179705"/>
            <a:r>
              <a:rPr lang="en-GB" sz="2000" dirty="0">
                <a:latin typeface="Calibri"/>
                <a:ea typeface="Calibri"/>
                <a:cs typeface="Calibri"/>
              </a:rPr>
              <a:t>How is the Scheme of Work tailored to a specific group of pupils (if at all)?  How is it designed to be flexible, so that it could be adapted to suit a specific class? </a:t>
            </a:r>
            <a:endParaRPr lang="en-US" sz="2000">
              <a:latin typeface="Calibri"/>
              <a:ea typeface="Calibri"/>
              <a:cs typeface="Calibri"/>
            </a:endParaRPr>
          </a:p>
          <a:p>
            <a:pPr marL="179705" indent="-179705"/>
            <a:r>
              <a:rPr lang="en-GB" sz="2000" dirty="0">
                <a:latin typeface="Calibri"/>
                <a:ea typeface="Calibri"/>
                <a:cs typeface="Calibri"/>
              </a:rPr>
              <a:t>What does the SoW assume about the pupils’ prior learning?</a:t>
            </a:r>
            <a:endParaRPr lang="en-US" sz="2000">
              <a:latin typeface="Calibri"/>
              <a:ea typeface="Calibri"/>
              <a:cs typeface="Calibri"/>
            </a:endParaRPr>
          </a:p>
          <a:p>
            <a:pPr marL="179705" indent="-179705"/>
            <a:r>
              <a:rPr lang="en-GB" sz="2000" dirty="0">
                <a:latin typeface="Calibri"/>
                <a:ea typeface="Calibri"/>
                <a:cs typeface="Calibri"/>
              </a:rPr>
              <a:t>How has the lesson outline section been organised? What does it include?</a:t>
            </a:r>
            <a:endParaRPr lang="en-US" sz="2000">
              <a:latin typeface="Calibri"/>
              <a:ea typeface="Calibri"/>
              <a:cs typeface="Calibri"/>
            </a:endParaRPr>
          </a:p>
          <a:p>
            <a:pPr marL="179705" indent="-179705"/>
            <a:r>
              <a:rPr lang="en-GB" sz="2000" dirty="0">
                <a:latin typeface="Calibri"/>
                <a:ea typeface="Calibri"/>
                <a:cs typeface="Calibri"/>
              </a:rPr>
              <a:t>Is the structure logical, building learning as the scheme progresses?</a:t>
            </a:r>
            <a:endParaRPr lang="en-US" sz="2000">
              <a:latin typeface="Calibri"/>
              <a:ea typeface="Calibri"/>
              <a:cs typeface="Calibri"/>
            </a:endParaRPr>
          </a:p>
          <a:p>
            <a:pPr marL="179705" indent="-179705"/>
            <a:r>
              <a:rPr lang="en-GB" sz="2000" dirty="0">
                <a:latin typeface="Calibri"/>
                <a:ea typeface="Calibri"/>
                <a:cs typeface="Calibri"/>
              </a:rPr>
              <a:t>Are the resources used specific and easy to obtain? </a:t>
            </a:r>
            <a:endParaRPr lang="en-US" sz="2000">
              <a:latin typeface="Calibri"/>
              <a:ea typeface="Calibri"/>
              <a:cs typeface="Calibri"/>
            </a:endParaRPr>
          </a:p>
          <a:p>
            <a:pPr marL="179705" indent="-179705"/>
            <a:r>
              <a:rPr lang="en-GB" sz="2000" dirty="0">
                <a:latin typeface="Calibri"/>
                <a:ea typeface="Calibri"/>
                <a:cs typeface="Calibri"/>
              </a:rPr>
              <a:t>How are lesson objectives connected with outcomes?</a:t>
            </a:r>
            <a:endParaRPr lang="en-US" sz="2000">
              <a:latin typeface="Calibri"/>
              <a:ea typeface="Calibri"/>
              <a:cs typeface="Calibri"/>
            </a:endParaRPr>
          </a:p>
          <a:p>
            <a:pPr marL="179705" indent="-179705"/>
            <a:r>
              <a:rPr lang="en-GB" sz="2000" dirty="0">
                <a:latin typeface="Calibri"/>
                <a:ea typeface="Calibri"/>
                <a:cs typeface="Calibri"/>
              </a:rPr>
              <a:t>Are opportunities for assessment built into the scheme, not just left to the end? </a:t>
            </a:r>
            <a:endParaRPr lang="en-US" sz="2000">
              <a:latin typeface="Calibri"/>
              <a:ea typeface="Calibri"/>
              <a:cs typeface="Calibri"/>
            </a:endParaRPr>
          </a:p>
          <a:p>
            <a:pPr marL="179705" indent="-179705"/>
            <a:r>
              <a:rPr lang="en-GB" sz="2000" dirty="0">
                <a:latin typeface="Calibri"/>
                <a:ea typeface="Calibri"/>
                <a:cs typeface="Calibri"/>
              </a:rPr>
              <a:t>If you had to teach this, what would you need to read up on/prepare in advance?  What might you change? </a:t>
            </a:r>
            <a:endParaRPr lang="en-US" sz="2000">
              <a:latin typeface="Calibri"/>
              <a:ea typeface="Calibri"/>
              <a:cs typeface="Calibri"/>
            </a:endParaRPr>
          </a:p>
          <a:p>
            <a:pPr marL="179705" indent="-179705"/>
            <a:endParaRPr lang="en-US" sz="4400" dirty="0"/>
          </a:p>
        </p:txBody>
      </p:sp>
      <p:sp>
        <p:nvSpPr>
          <p:cNvPr id="3" name="Slide Number Placeholder 2">
            <a:extLst>
              <a:ext uri="{FF2B5EF4-FFF2-40B4-BE49-F238E27FC236}">
                <a16:creationId xmlns:a16="http://schemas.microsoft.com/office/drawing/2014/main" id="{9B1417D7-2F5F-B836-0096-0E9B61F144FE}"/>
              </a:ext>
            </a:extLst>
          </p:cNvPr>
          <p:cNvSpPr>
            <a:spLocks noGrp="1"/>
          </p:cNvSpPr>
          <p:nvPr>
            <p:ph type="sldNum" sz="quarter" idx="10"/>
          </p:nvPr>
        </p:nvSpPr>
        <p:spPr/>
        <p:txBody>
          <a:bodyPr/>
          <a:lstStyle/>
          <a:p>
            <a:fld id="{DCF6A46F-80AB-49F3-8C7E-9717ED945456}" type="slidenum">
              <a:rPr lang="en-GB" altLang="en-US"/>
              <a:pPr/>
              <a:t>21</a:t>
            </a:fld>
            <a:endParaRPr lang="en-GB" altLang="en-US"/>
          </a:p>
        </p:txBody>
      </p:sp>
      <p:sp>
        <p:nvSpPr>
          <p:cNvPr id="4" name="Title 3">
            <a:extLst>
              <a:ext uri="{FF2B5EF4-FFF2-40B4-BE49-F238E27FC236}">
                <a16:creationId xmlns:a16="http://schemas.microsoft.com/office/drawing/2014/main" id="{7D29C3AE-7840-466A-3F43-D1708BC8A35B}"/>
              </a:ext>
            </a:extLst>
          </p:cNvPr>
          <p:cNvSpPr>
            <a:spLocks noGrp="1"/>
          </p:cNvSpPr>
          <p:nvPr>
            <p:ph type="title"/>
          </p:nvPr>
        </p:nvSpPr>
        <p:spPr/>
        <p:txBody>
          <a:bodyPr/>
          <a:lstStyle/>
          <a:p>
            <a:r>
              <a:rPr lang="en-US" dirty="0">
                <a:latin typeface="Arial Bold"/>
                <a:cs typeface="Arial Bold"/>
              </a:rPr>
              <a:t>Questions to facilitate discussions about MTP</a:t>
            </a:r>
            <a:endParaRPr lang="en-US" dirty="0"/>
          </a:p>
        </p:txBody>
      </p:sp>
    </p:spTree>
    <p:extLst>
      <p:ext uri="{BB962C8B-B14F-4D97-AF65-F5344CB8AC3E}">
        <p14:creationId xmlns:p14="http://schemas.microsoft.com/office/powerpoint/2010/main" val="417874699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A66872A-4CD8-94D6-F42A-20243784D040}"/>
              </a:ext>
            </a:extLst>
          </p:cNvPr>
          <p:cNvSpPr>
            <a:spLocks noGrp="1"/>
          </p:cNvSpPr>
          <p:nvPr>
            <p:ph type="sldNum" sz="quarter" idx="10"/>
          </p:nvPr>
        </p:nvSpPr>
        <p:spPr>
          <a:xfrm>
            <a:off x="10704702" y="6345352"/>
            <a:ext cx="901700" cy="252000"/>
          </a:xfrm>
        </p:spPr>
        <p:txBody>
          <a:bodyPr/>
          <a:lstStyle/>
          <a:p>
            <a:pPr>
              <a:spcAft>
                <a:spcPts val="600"/>
              </a:spcAft>
            </a:pPr>
            <a:fld id="{8CAE96E1-FE19-476C-9CF0-3BB4903735D9}" type="slidenum">
              <a:rPr lang="en-GB" altLang="en-US" smtClean="0"/>
              <a:pPr>
                <a:spcAft>
                  <a:spcPts val="600"/>
                </a:spcAft>
              </a:pPr>
              <a:t>22</a:t>
            </a:fld>
            <a:endParaRPr lang="en-GB" altLang="en-US"/>
          </a:p>
        </p:txBody>
      </p:sp>
      <p:pic>
        <p:nvPicPr>
          <p:cNvPr id="5" name="Picture 4" descr="Hands holding each other's wrists and interlinked to form a circle">
            <a:extLst>
              <a:ext uri="{FF2B5EF4-FFF2-40B4-BE49-F238E27FC236}">
                <a16:creationId xmlns:a16="http://schemas.microsoft.com/office/drawing/2014/main" id="{8B61F273-F2CD-134B-6073-B1884AD120F0}"/>
              </a:ext>
            </a:extLst>
          </p:cNvPr>
          <p:cNvPicPr>
            <a:picLocks noChangeAspect="1"/>
          </p:cNvPicPr>
          <p:nvPr/>
        </p:nvPicPr>
        <p:blipFill>
          <a:blip r:embed="rId3"/>
          <a:srcRect l="9920" r="11307" b="-8"/>
          <a:stretch/>
        </p:blipFill>
        <p:spPr>
          <a:xfrm>
            <a:off x="2" y="10"/>
            <a:ext cx="8127692" cy="6877394"/>
          </a:xfrm>
          <a:prstGeom prst="rect">
            <a:avLst/>
          </a:prstGeom>
          <a:noFill/>
          <a:ln>
            <a:noFill/>
          </a:ln>
        </p:spPr>
      </p:pic>
      <p:sp>
        <p:nvSpPr>
          <p:cNvPr id="11" name="Title 3">
            <a:extLst>
              <a:ext uri="{FF2B5EF4-FFF2-40B4-BE49-F238E27FC236}">
                <a16:creationId xmlns:a16="http://schemas.microsoft.com/office/drawing/2014/main" id="{FD109992-68ED-4E3A-4431-8FB0FDD56E2D}"/>
              </a:ext>
            </a:extLst>
          </p:cNvPr>
          <p:cNvSpPr>
            <a:spLocks noGrp="1"/>
          </p:cNvSpPr>
          <p:nvPr>
            <p:ph type="title"/>
          </p:nvPr>
        </p:nvSpPr>
        <p:spPr>
          <a:xfrm>
            <a:off x="8400256" y="332656"/>
            <a:ext cx="3456384" cy="2377125"/>
          </a:xfrm>
        </p:spPr>
        <p:txBody>
          <a:bodyPr/>
          <a:lstStyle/>
          <a:p>
            <a:pPr>
              <a:lnSpc>
                <a:spcPct val="100000"/>
              </a:lnSpc>
              <a:spcBef>
                <a:spcPct val="20000"/>
              </a:spcBef>
            </a:pPr>
            <a:r>
              <a:rPr lang="en-US" sz="3600" dirty="0">
                <a:latin typeface="Arial"/>
                <a:cs typeface="Arial"/>
              </a:rPr>
              <a:t>3. Supporting struggling trainees</a:t>
            </a:r>
            <a:endParaRPr lang="en-US" sz="3600" dirty="0">
              <a:solidFill>
                <a:srgbClr val="50535A"/>
              </a:solidFill>
              <a:latin typeface="Arial"/>
              <a:cs typeface="Arial"/>
            </a:endParaRPr>
          </a:p>
          <a:p>
            <a:endParaRPr lang="en-US" dirty="0"/>
          </a:p>
        </p:txBody>
      </p:sp>
    </p:spTree>
    <p:extLst>
      <p:ext uri="{BB962C8B-B14F-4D97-AF65-F5344CB8AC3E}">
        <p14:creationId xmlns:p14="http://schemas.microsoft.com/office/powerpoint/2010/main" val="249460347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B384D9-549F-4ED5-840B-2470FDE6E698}"/>
              </a:ext>
            </a:extLst>
          </p:cNvPr>
          <p:cNvSpPr>
            <a:spLocks noGrp="1"/>
          </p:cNvSpPr>
          <p:nvPr>
            <p:ph type="title"/>
          </p:nvPr>
        </p:nvSpPr>
        <p:spPr>
          <a:xfrm>
            <a:off x="208900" y="600256"/>
            <a:ext cx="8280000" cy="828000"/>
          </a:xfrm>
        </p:spPr>
        <p:txBody>
          <a:bodyPr wrap="none" anchor="b">
            <a:normAutofit/>
          </a:bodyPr>
          <a:lstStyle/>
          <a:p>
            <a:r>
              <a:rPr lang="en-GB" dirty="0"/>
              <a:t>Struggling trainees</a:t>
            </a:r>
          </a:p>
        </p:txBody>
      </p:sp>
      <p:sp>
        <p:nvSpPr>
          <p:cNvPr id="2" name="Slide Number Placeholder 1">
            <a:extLst>
              <a:ext uri="{FF2B5EF4-FFF2-40B4-BE49-F238E27FC236}">
                <a16:creationId xmlns:a16="http://schemas.microsoft.com/office/drawing/2014/main" id="{7C85461A-3E9B-4C15-9B9B-CAA7BEAEAEC4}"/>
              </a:ext>
            </a:extLst>
          </p:cNvPr>
          <p:cNvSpPr>
            <a:spLocks noGrp="1"/>
          </p:cNvSpPr>
          <p:nvPr>
            <p:ph type="sldNum" sz="quarter" idx="10"/>
          </p:nvPr>
        </p:nvSpPr>
        <p:spPr>
          <a:xfrm>
            <a:off x="9552526" y="6237312"/>
            <a:ext cx="676275" cy="252000"/>
          </a:xfrm>
        </p:spPr>
        <p:txBody>
          <a:bodyPr wrap="square" anchor="t">
            <a:normAutofit/>
          </a:bodyPr>
          <a:lstStyle/>
          <a:p>
            <a:pPr>
              <a:spcAft>
                <a:spcPts val="600"/>
              </a:spcAft>
            </a:pPr>
            <a:fld id="{8CAE96E1-FE19-476C-9CF0-3BB4903735D9}" type="slidenum">
              <a:rPr lang="en-GB" altLang="en-US" smtClean="0">
                <a:solidFill>
                  <a:srgbClr val="50535A"/>
                </a:solidFill>
              </a:rPr>
              <a:pPr>
                <a:spcAft>
                  <a:spcPts val="600"/>
                </a:spcAft>
              </a:pPr>
              <a:t>23</a:t>
            </a:fld>
            <a:endParaRPr lang="en-GB" altLang="en-US">
              <a:solidFill>
                <a:srgbClr val="50535A"/>
              </a:solidFill>
            </a:endParaRPr>
          </a:p>
        </p:txBody>
      </p:sp>
      <p:sp>
        <p:nvSpPr>
          <p:cNvPr id="5" name="Content Placeholder 4">
            <a:extLst>
              <a:ext uri="{FF2B5EF4-FFF2-40B4-BE49-F238E27FC236}">
                <a16:creationId xmlns:a16="http://schemas.microsoft.com/office/drawing/2014/main" id="{7C33DE44-B3BF-4DBB-ACBD-4981EB8682F3}"/>
              </a:ext>
            </a:extLst>
          </p:cNvPr>
          <p:cNvSpPr>
            <a:spLocks noGrp="1"/>
          </p:cNvSpPr>
          <p:nvPr>
            <p:ph idx="11"/>
          </p:nvPr>
        </p:nvSpPr>
        <p:spPr>
          <a:xfrm>
            <a:off x="723900" y="1672784"/>
            <a:ext cx="5112900" cy="4320000"/>
          </a:xfrm>
        </p:spPr>
        <p:txBody>
          <a:bodyPr vert="horz" wrap="square" lIns="0" tIns="0" rIns="0" bIns="0" numCol="1" anchor="t" anchorCtr="0" compatLnSpc="1">
            <a:prstTxWarp prst="textNoShape">
              <a:avLst/>
            </a:prstTxWarp>
            <a:noAutofit/>
          </a:bodyPr>
          <a:lstStyle/>
          <a:p>
            <a:pPr marL="179705" indent="-179705">
              <a:lnSpc>
                <a:spcPct val="90000"/>
              </a:lnSpc>
            </a:pPr>
            <a:r>
              <a:rPr lang="en-GB" sz="2000" dirty="0">
                <a:latin typeface="Arial"/>
                <a:cs typeface="Arial"/>
              </a:rPr>
              <a:t>In what ways do trainees struggle? </a:t>
            </a:r>
          </a:p>
          <a:p>
            <a:pPr marL="179705" indent="-179705">
              <a:lnSpc>
                <a:spcPct val="90000"/>
              </a:lnSpc>
            </a:pPr>
            <a:r>
              <a:rPr lang="en-GB" sz="2000" i="1" dirty="0">
                <a:latin typeface="Arial"/>
                <a:cs typeface="Arial"/>
              </a:rPr>
              <a:t>Are</a:t>
            </a:r>
            <a:r>
              <a:rPr lang="en-GB" sz="2000" dirty="0">
                <a:latin typeface="Arial"/>
                <a:cs typeface="Arial"/>
              </a:rPr>
              <a:t> they struggling? </a:t>
            </a:r>
          </a:p>
          <a:p>
            <a:pPr marL="539750" lvl="1" indent="-179705">
              <a:lnSpc>
                <a:spcPct val="90000"/>
              </a:lnSpc>
            </a:pPr>
            <a:r>
              <a:rPr lang="en-GB" sz="2000" dirty="0">
                <a:latin typeface="Arial"/>
                <a:cs typeface="Arial"/>
              </a:rPr>
              <a:t>Expectations</a:t>
            </a:r>
          </a:p>
          <a:p>
            <a:pPr marL="179705" indent="-179705">
              <a:lnSpc>
                <a:spcPct val="90000"/>
              </a:lnSpc>
            </a:pPr>
            <a:r>
              <a:rPr lang="en-GB" sz="2000" dirty="0">
                <a:latin typeface="Arial"/>
                <a:cs typeface="Arial"/>
              </a:rPr>
              <a:t>Why do trainees struggle?</a:t>
            </a:r>
          </a:p>
          <a:p>
            <a:pPr marL="539750" lvl="1" indent="-179705">
              <a:lnSpc>
                <a:spcPct val="90000"/>
              </a:lnSpc>
            </a:pPr>
            <a:r>
              <a:rPr lang="en-GB" sz="2000" dirty="0">
                <a:latin typeface="Arial"/>
                <a:cs typeface="Arial"/>
              </a:rPr>
              <a:t>Physical health</a:t>
            </a:r>
          </a:p>
          <a:p>
            <a:pPr marL="539750" lvl="1" indent="-179705">
              <a:lnSpc>
                <a:spcPct val="90000"/>
              </a:lnSpc>
            </a:pPr>
            <a:r>
              <a:rPr lang="en-GB" sz="2000" dirty="0">
                <a:latin typeface="Arial"/>
                <a:cs typeface="Arial"/>
              </a:rPr>
              <a:t>Mental health</a:t>
            </a:r>
          </a:p>
          <a:p>
            <a:pPr marL="539750" lvl="1" indent="-179705">
              <a:lnSpc>
                <a:spcPct val="90000"/>
              </a:lnSpc>
            </a:pPr>
            <a:r>
              <a:rPr lang="en-GB" sz="2000" dirty="0">
                <a:latin typeface="Arial"/>
                <a:cs typeface="Arial"/>
              </a:rPr>
              <a:t>Personal reasons/circumstances</a:t>
            </a:r>
          </a:p>
          <a:p>
            <a:pPr marL="539750" lvl="1" indent="-179705">
              <a:lnSpc>
                <a:spcPct val="90000"/>
              </a:lnSpc>
            </a:pPr>
            <a:r>
              <a:rPr lang="en-GB" sz="2000" dirty="0">
                <a:latin typeface="Arial"/>
                <a:cs typeface="Arial"/>
              </a:rPr>
              <a:t>Mismatch between expectation and reality</a:t>
            </a:r>
          </a:p>
          <a:p>
            <a:pPr marL="179705" indent="-179705">
              <a:lnSpc>
                <a:spcPct val="90000"/>
              </a:lnSpc>
            </a:pPr>
            <a:r>
              <a:rPr lang="en-GB" sz="2000" dirty="0">
                <a:latin typeface="Arial"/>
                <a:cs typeface="Arial"/>
              </a:rPr>
              <a:t>How can you help?</a:t>
            </a:r>
          </a:p>
          <a:p>
            <a:pPr marL="539750" lvl="1" indent="-179705">
              <a:lnSpc>
                <a:spcPct val="90000"/>
              </a:lnSpc>
            </a:pPr>
            <a:r>
              <a:rPr lang="en-GB" sz="2000" dirty="0">
                <a:latin typeface="Arial"/>
                <a:cs typeface="Arial"/>
              </a:rPr>
              <a:t>Talk </a:t>
            </a:r>
          </a:p>
          <a:p>
            <a:pPr marL="539750" lvl="1" indent="-179705">
              <a:lnSpc>
                <a:spcPct val="90000"/>
              </a:lnSpc>
            </a:pPr>
            <a:r>
              <a:rPr lang="en-GB" sz="2000" dirty="0">
                <a:latin typeface="Arial"/>
                <a:cs typeface="Arial"/>
              </a:rPr>
              <a:t>Use of language</a:t>
            </a:r>
          </a:p>
          <a:p>
            <a:pPr marL="539750" lvl="1" indent="-179705">
              <a:lnSpc>
                <a:spcPct val="90000"/>
              </a:lnSpc>
            </a:pPr>
            <a:r>
              <a:rPr lang="en-GB" sz="2000" dirty="0">
                <a:latin typeface="Arial"/>
                <a:cs typeface="Arial"/>
              </a:rPr>
              <a:t>Support plans (specific, clear, revisited) </a:t>
            </a:r>
          </a:p>
          <a:p>
            <a:pPr marL="359410" lvl="1" indent="0">
              <a:buNone/>
            </a:pPr>
            <a:endParaRPr lang="en-GB" sz="1900" dirty="0"/>
          </a:p>
        </p:txBody>
      </p:sp>
      <p:pic>
        <p:nvPicPr>
          <p:cNvPr id="2050" name="Picture 2">
            <a:extLst>
              <a:ext uri="{FF2B5EF4-FFF2-40B4-BE49-F238E27FC236}">
                <a16:creationId xmlns:a16="http://schemas.microsoft.com/office/drawing/2014/main" id="{67EFDBC5-4388-4183-9CDE-DDC2CDCEB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82" r="27313"/>
          <a:stretch/>
        </p:blipFill>
        <p:spPr bwMode="auto">
          <a:xfrm>
            <a:off x="6965819" y="1715916"/>
            <a:ext cx="3888000" cy="4320000"/>
          </a:xfrm>
          <a:prstGeom prst="rect">
            <a:avLst/>
          </a:prstGeom>
          <a:solidFill>
            <a:srgbClr val="FFFFFF"/>
          </a:solidFill>
        </p:spPr>
      </p:pic>
    </p:spTree>
    <p:extLst>
      <p:ext uri="{BB962C8B-B14F-4D97-AF65-F5344CB8AC3E}">
        <p14:creationId xmlns:p14="http://schemas.microsoft.com/office/powerpoint/2010/main" val="4196684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xEl>
                                              <p:pRg st="9" end="9"/>
                                            </p:txEl>
                                          </p:spTgt>
                                        </p:tgtEl>
                                        <p:attrNameLst>
                                          <p:attrName>style.visibility</p:attrName>
                                        </p:attrNameLst>
                                      </p:cBhvr>
                                      <p:to>
                                        <p:strVal val="visible"/>
                                      </p:to>
                                    </p:set>
                                    <p:animEffect transition="in" filter="fade">
                                      <p:cBhvr>
                                        <p:cTn id="70" dur="1000"/>
                                        <p:tgtEl>
                                          <p:spTgt spid="5">
                                            <p:txEl>
                                              <p:pRg st="9" end="9"/>
                                            </p:txEl>
                                          </p:spTgt>
                                        </p:tgtEl>
                                      </p:cBhvr>
                                    </p:animEffect>
                                    <p:anim calcmode="lin" valueType="num">
                                      <p:cBhvr>
                                        <p:cTn id="7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5">
                                            <p:txEl>
                                              <p:pRg st="10" end="10"/>
                                            </p:txEl>
                                          </p:spTgt>
                                        </p:tgtEl>
                                        <p:attrNameLst>
                                          <p:attrName>style.visibility</p:attrName>
                                        </p:attrNameLst>
                                      </p:cBhvr>
                                      <p:to>
                                        <p:strVal val="visible"/>
                                      </p:to>
                                    </p:set>
                                    <p:animEffect transition="in" filter="fade">
                                      <p:cBhvr>
                                        <p:cTn id="77" dur="1000"/>
                                        <p:tgtEl>
                                          <p:spTgt spid="5">
                                            <p:txEl>
                                              <p:pRg st="10" end="10"/>
                                            </p:txEl>
                                          </p:spTgt>
                                        </p:tgtEl>
                                      </p:cBhvr>
                                    </p:animEffect>
                                    <p:anim calcmode="lin" valueType="num">
                                      <p:cBhvr>
                                        <p:cTn id="78"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5">
                                            <p:txEl>
                                              <p:pRg st="11" end="11"/>
                                            </p:txEl>
                                          </p:spTgt>
                                        </p:tgtEl>
                                        <p:attrNameLst>
                                          <p:attrName>style.visibility</p:attrName>
                                        </p:attrNameLst>
                                      </p:cBhvr>
                                      <p:to>
                                        <p:strVal val="visible"/>
                                      </p:to>
                                    </p:set>
                                    <p:animEffect transition="in" filter="fade">
                                      <p:cBhvr>
                                        <p:cTn id="84" dur="1000"/>
                                        <p:tgtEl>
                                          <p:spTgt spid="5">
                                            <p:txEl>
                                              <p:pRg st="11" end="11"/>
                                            </p:txEl>
                                          </p:spTgt>
                                        </p:tgtEl>
                                      </p:cBhvr>
                                    </p:animEffect>
                                    <p:anim calcmode="lin" valueType="num">
                                      <p:cBhvr>
                                        <p:cTn id="85"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19F5E-AF4E-4F54-BAEA-2F51FA23C57D}"/>
              </a:ext>
            </a:extLst>
          </p:cNvPr>
          <p:cNvSpPr>
            <a:spLocks noGrp="1"/>
          </p:cNvSpPr>
          <p:nvPr>
            <p:ph type="title"/>
          </p:nvPr>
        </p:nvSpPr>
        <p:spPr>
          <a:xfrm>
            <a:off x="529935" y="159405"/>
            <a:ext cx="8280000" cy="828000"/>
          </a:xfrm>
        </p:spPr>
        <p:txBody>
          <a:bodyPr/>
          <a:lstStyle/>
          <a:p>
            <a:r>
              <a:rPr lang="en-GB" dirty="0"/>
              <a:t>Using aspects of CBT</a:t>
            </a:r>
          </a:p>
        </p:txBody>
      </p:sp>
      <p:sp>
        <p:nvSpPr>
          <p:cNvPr id="3" name="Content Placeholder 2">
            <a:extLst>
              <a:ext uri="{FF2B5EF4-FFF2-40B4-BE49-F238E27FC236}">
                <a16:creationId xmlns:a16="http://schemas.microsoft.com/office/drawing/2014/main" id="{3F300EA0-B7C3-48A7-9A6F-46EF29B9F87A}"/>
              </a:ext>
            </a:extLst>
          </p:cNvPr>
          <p:cNvSpPr>
            <a:spLocks noGrp="1"/>
          </p:cNvSpPr>
          <p:nvPr>
            <p:ph idx="1"/>
          </p:nvPr>
        </p:nvSpPr>
        <p:spPr>
          <a:xfrm>
            <a:off x="1775520" y="962680"/>
            <a:ext cx="8280000" cy="3960000"/>
          </a:xfrm>
        </p:spPr>
        <p:txBody>
          <a:bodyPr/>
          <a:lstStyle/>
          <a:p>
            <a:pPr marL="0" indent="0">
              <a:buNone/>
            </a:pPr>
            <a:endParaRPr lang="en-GB" dirty="0"/>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A8866FE8-79AE-482C-B27C-FAD26BD3CF2D}"/>
              </a:ext>
            </a:extLst>
          </p:cNvPr>
          <p:cNvSpPr>
            <a:spLocks noGrp="1"/>
          </p:cNvSpPr>
          <p:nvPr>
            <p:ph type="sldNum" sz="quarter" idx="10"/>
          </p:nvPr>
        </p:nvSpPr>
        <p:spPr/>
        <p:txBody>
          <a:bodyPr/>
          <a:lstStyle/>
          <a:p>
            <a:fld id="{DCF6A46F-80AB-49F3-8C7E-9717ED945456}" type="slidenum">
              <a:rPr lang="en-GB" altLang="en-US" smtClean="0"/>
              <a:pPr/>
              <a:t>24</a:t>
            </a:fld>
            <a:endParaRPr lang="en-GB" altLang="en-US"/>
          </a:p>
        </p:txBody>
      </p:sp>
      <p:graphicFrame>
        <p:nvGraphicFramePr>
          <p:cNvPr id="5" name="Diagram 4">
            <a:extLst>
              <a:ext uri="{FF2B5EF4-FFF2-40B4-BE49-F238E27FC236}">
                <a16:creationId xmlns:a16="http://schemas.microsoft.com/office/drawing/2014/main" id="{19FC7FC2-018A-4901-867E-DC1607CBA4D4}"/>
              </a:ext>
            </a:extLst>
          </p:cNvPr>
          <p:cNvGraphicFramePr/>
          <p:nvPr/>
        </p:nvGraphicFramePr>
        <p:xfrm>
          <a:off x="2867520" y="213285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E21A7ED-7AD0-4F25-AE95-A8D0926A96C8}"/>
              </a:ext>
            </a:extLst>
          </p:cNvPr>
          <p:cNvSpPr txBox="1"/>
          <p:nvPr/>
        </p:nvSpPr>
        <p:spPr>
          <a:xfrm>
            <a:off x="1703854" y="1645521"/>
            <a:ext cx="1462260" cy="461665"/>
          </a:xfrm>
          <a:prstGeom prst="rect">
            <a:avLst/>
          </a:prstGeom>
          <a:noFill/>
        </p:spPr>
        <p:txBody>
          <a:bodyPr wrap="none" rtlCol="0">
            <a:spAutoFit/>
          </a:bodyPr>
          <a:lstStyle/>
          <a:p>
            <a:r>
              <a:rPr lang="en-GB" sz="2400" b="1" dirty="0">
                <a:solidFill>
                  <a:schemeClr val="tx2"/>
                </a:solidFill>
              </a:rPr>
              <a:t>TRIGGER</a:t>
            </a:r>
            <a:endParaRPr lang="en-GB" b="1" dirty="0">
              <a:solidFill>
                <a:schemeClr val="tx2"/>
              </a:solidFill>
            </a:endParaRPr>
          </a:p>
        </p:txBody>
      </p:sp>
      <p:sp>
        <p:nvSpPr>
          <p:cNvPr id="7" name="Arrow: Right 6">
            <a:extLst>
              <a:ext uri="{FF2B5EF4-FFF2-40B4-BE49-F238E27FC236}">
                <a16:creationId xmlns:a16="http://schemas.microsoft.com/office/drawing/2014/main" id="{78BACB4E-71E5-4137-A9BD-1F970C838590}"/>
              </a:ext>
            </a:extLst>
          </p:cNvPr>
          <p:cNvSpPr/>
          <p:nvPr/>
        </p:nvSpPr>
        <p:spPr>
          <a:xfrm rot="1384839">
            <a:off x="2964882" y="2126837"/>
            <a:ext cx="2149030" cy="733663"/>
          </a:xfrm>
          <a:prstGeom prst="rightArrow">
            <a:avLst>
              <a:gd name="adj1" fmla="val 50000"/>
              <a:gd name="adj2" fmla="val 51733"/>
            </a:avLst>
          </a:prstGeom>
          <a:solidFill>
            <a:schemeClr val="accent5"/>
          </a:solidFill>
          <a:ln w="38100">
            <a:solidFill>
              <a:schemeClr val="accent1"/>
            </a:solidFill>
          </a:ln>
        </p:spPr>
        <p:txBody>
          <a:bodyPr wrap="square" rtlCol="0" anchor="ctr">
            <a:spAutoFit/>
          </a:bodyPr>
          <a:lstStyle/>
          <a:p>
            <a:pPr algn="ctr"/>
            <a:endParaRPr lang="en-GB" dirty="0">
              <a:solidFill>
                <a:schemeClr val="tx2"/>
              </a:solidFill>
            </a:endParaRPr>
          </a:p>
        </p:txBody>
      </p:sp>
    </p:spTree>
    <p:extLst>
      <p:ext uri="{BB962C8B-B14F-4D97-AF65-F5344CB8AC3E}">
        <p14:creationId xmlns:p14="http://schemas.microsoft.com/office/powerpoint/2010/main" val="351432680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D8C1-4701-484D-991A-A3C92F9368A5}"/>
              </a:ext>
            </a:extLst>
          </p:cNvPr>
          <p:cNvSpPr>
            <a:spLocks noGrp="1"/>
          </p:cNvSpPr>
          <p:nvPr>
            <p:ph type="title"/>
          </p:nvPr>
        </p:nvSpPr>
        <p:spPr>
          <a:xfrm>
            <a:off x="566400" y="1342840"/>
            <a:ext cx="11040000" cy="828000"/>
          </a:xfrm>
        </p:spPr>
        <p:txBody>
          <a:bodyPr wrap="none" anchor="b">
            <a:normAutofit/>
          </a:bodyPr>
          <a:lstStyle/>
          <a:p>
            <a:r>
              <a:rPr lang="en-GB" dirty="0"/>
              <a:t>Steps for using CBT strategies </a:t>
            </a:r>
          </a:p>
        </p:txBody>
      </p:sp>
      <p:sp>
        <p:nvSpPr>
          <p:cNvPr id="3" name="Content Placeholder 2">
            <a:extLst>
              <a:ext uri="{FF2B5EF4-FFF2-40B4-BE49-F238E27FC236}">
                <a16:creationId xmlns:a16="http://schemas.microsoft.com/office/drawing/2014/main" id="{76447497-11B4-4899-9BB9-84BE1BB5B999}"/>
              </a:ext>
            </a:extLst>
          </p:cNvPr>
          <p:cNvSpPr>
            <a:spLocks noGrp="1"/>
          </p:cNvSpPr>
          <p:nvPr>
            <p:ph idx="1"/>
          </p:nvPr>
        </p:nvSpPr>
        <p:spPr>
          <a:xfrm>
            <a:off x="566400" y="2322040"/>
            <a:ext cx="11040000" cy="3960000"/>
          </a:xfrm>
        </p:spPr>
        <p:txBody>
          <a:bodyPr wrap="square" anchor="t">
            <a:normAutofit/>
          </a:bodyPr>
          <a:lstStyle/>
          <a:p>
            <a:pPr marL="457200" indent="-457200">
              <a:lnSpc>
                <a:spcPct val="90000"/>
              </a:lnSpc>
              <a:buFont typeface="+mj-lt"/>
              <a:buAutoNum type="arabicPeriod"/>
            </a:pPr>
            <a:r>
              <a:rPr lang="en-GB" sz="2000" dirty="0"/>
              <a:t>Identify triggers</a:t>
            </a:r>
          </a:p>
          <a:p>
            <a:pPr marL="457200" indent="-457200">
              <a:lnSpc>
                <a:spcPct val="90000"/>
              </a:lnSpc>
              <a:buFont typeface="+mj-lt"/>
              <a:buAutoNum type="arabicPeriod"/>
            </a:pPr>
            <a:r>
              <a:rPr lang="en-GB" sz="2000" dirty="0"/>
              <a:t>Identify feelings </a:t>
            </a:r>
          </a:p>
          <a:p>
            <a:pPr marL="457200" indent="-457200">
              <a:lnSpc>
                <a:spcPct val="90000"/>
              </a:lnSpc>
              <a:buFont typeface="+mj-lt"/>
              <a:buAutoNum type="arabicPeriod"/>
            </a:pPr>
            <a:r>
              <a:rPr lang="en-GB" sz="2000" dirty="0"/>
              <a:t>Identify distorted thoughts</a:t>
            </a:r>
          </a:p>
          <a:p>
            <a:pPr marL="457200" indent="-457200">
              <a:lnSpc>
                <a:spcPct val="90000"/>
              </a:lnSpc>
              <a:buFont typeface="+mj-lt"/>
              <a:buAutoNum type="arabicPeriod"/>
            </a:pPr>
            <a:r>
              <a:rPr lang="en-GB" sz="2000" dirty="0"/>
              <a:t>Identify unhealthy coping mechanisms</a:t>
            </a:r>
          </a:p>
          <a:p>
            <a:pPr marL="457200" indent="-457200">
              <a:lnSpc>
                <a:spcPct val="90000"/>
              </a:lnSpc>
              <a:buFont typeface="+mj-lt"/>
              <a:buAutoNum type="arabicPeriod"/>
            </a:pPr>
            <a:r>
              <a:rPr lang="en-GB" sz="2000" dirty="0"/>
              <a:t>Recognise consequences</a:t>
            </a:r>
          </a:p>
          <a:p>
            <a:pPr marL="457200" indent="-457200">
              <a:lnSpc>
                <a:spcPct val="90000"/>
              </a:lnSpc>
              <a:buFont typeface="+mj-lt"/>
              <a:buAutoNum type="arabicPeriod"/>
            </a:pPr>
            <a:r>
              <a:rPr lang="en-GB" sz="2000" dirty="0"/>
              <a:t>Identify core beliefs</a:t>
            </a:r>
          </a:p>
          <a:p>
            <a:pPr marL="457200" indent="-457200">
              <a:lnSpc>
                <a:spcPct val="90000"/>
              </a:lnSpc>
              <a:buFont typeface="+mj-lt"/>
              <a:buAutoNum type="arabicPeriod"/>
            </a:pPr>
            <a:r>
              <a:rPr lang="en-GB" sz="2000" dirty="0"/>
              <a:t>Identify healthy beliefs</a:t>
            </a:r>
          </a:p>
          <a:p>
            <a:pPr marL="457200" indent="-457200">
              <a:lnSpc>
                <a:spcPct val="90000"/>
              </a:lnSpc>
              <a:buFont typeface="+mj-lt"/>
              <a:buAutoNum type="arabicPeriod"/>
            </a:pPr>
            <a:r>
              <a:rPr lang="en-GB" sz="2000" dirty="0"/>
              <a:t>Think of evidence of unhealthy beliefs</a:t>
            </a:r>
          </a:p>
          <a:p>
            <a:pPr marL="457200" indent="-457200">
              <a:lnSpc>
                <a:spcPct val="90000"/>
              </a:lnSpc>
              <a:buFont typeface="+mj-lt"/>
              <a:buAutoNum type="arabicPeriod"/>
            </a:pPr>
            <a:r>
              <a:rPr lang="en-GB" sz="2000" dirty="0"/>
              <a:t>Think of evidence of healthy beliefs</a:t>
            </a:r>
          </a:p>
          <a:p>
            <a:pPr marL="457200" indent="-457200">
              <a:lnSpc>
                <a:spcPct val="90000"/>
              </a:lnSpc>
              <a:buFont typeface="+mj-lt"/>
              <a:buAutoNum type="arabicPeriod"/>
            </a:pPr>
            <a:r>
              <a:rPr lang="en-GB" sz="2000" dirty="0"/>
              <a:t>Face your fears</a:t>
            </a:r>
          </a:p>
          <a:p>
            <a:pPr marL="457200" indent="-457200">
              <a:lnSpc>
                <a:spcPct val="90000"/>
              </a:lnSpc>
              <a:buFont typeface="+mj-lt"/>
              <a:buAutoNum type="arabicPeriod"/>
            </a:pPr>
            <a:r>
              <a:rPr lang="en-GB" sz="2000" dirty="0"/>
              <a:t>Use your resources </a:t>
            </a:r>
            <a:r>
              <a:rPr lang="en-GB" sz="1600" dirty="0"/>
              <a:t>(Adapted from Riggenbach, 2013, in Roberts, 2020) </a:t>
            </a:r>
            <a:endParaRPr lang="en-GB" sz="2000" dirty="0"/>
          </a:p>
        </p:txBody>
      </p:sp>
      <p:sp>
        <p:nvSpPr>
          <p:cNvPr id="4" name="Slide Number Placeholder 3">
            <a:extLst>
              <a:ext uri="{FF2B5EF4-FFF2-40B4-BE49-F238E27FC236}">
                <a16:creationId xmlns:a16="http://schemas.microsoft.com/office/drawing/2014/main" id="{F3F27E39-20D7-49A9-903A-7C2ACCDABAF4}"/>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25</a:t>
            </a:fld>
            <a:endParaRPr lang="en-GB" altLang="en-US"/>
          </a:p>
        </p:txBody>
      </p:sp>
    </p:spTree>
    <p:extLst>
      <p:ext uri="{BB962C8B-B14F-4D97-AF65-F5344CB8AC3E}">
        <p14:creationId xmlns:p14="http://schemas.microsoft.com/office/powerpoint/2010/main" val="270307215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743C4-8E88-0649-9939-F39EA91C2B60}"/>
              </a:ext>
            </a:extLst>
          </p:cNvPr>
          <p:cNvSpPr>
            <a:spLocks noGrp="1"/>
          </p:cNvSpPr>
          <p:nvPr>
            <p:ph type="title"/>
          </p:nvPr>
        </p:nvSpPr>
        <p:spPr>
          <a:xfrm>
            <a:off x="566400" y="1342840"/>
            <a:ext cx="11040000" cy="828000"/>
          </a:xfrm>
        </p:spPr>
        <p:txBody>
          <a:bodyPr vert="horz" wrap="none" lIns="0" tIns="0" rIns="0" bIns="0" numCol="1" rtlCol="0" anchor="b" anchorCtr="0" compatLnSpc="1">
            <a:prstTxWarp prst="textNoShape">
              <a:avLst/>
            </a:prstTxWarp>
            <a:normAutofit/>
          </a:bodyPr>
          <a:lstStyle/>
          <a:p>
            <a:r>
              <a:rPr lang="en-US"/>
              <a:t>What is a difficult conversation?</a:t>
            </a:r>
          </a:p>
        </p:txBody>
      </p:sp>
      <p:sp>
        <p:nvSpPr>
          <p:cNvPr id="4" name="Slide Number Placeholder 3">
            <a:extLst>
              <a:ext uri="{FF2B5EF4-FFF2-40B4-BE49-F238E27FC236}">
                <a16:creationId xmlns:a16="http://schemas.microsoft.com/office/drawing/2014/main" id="{C6B467F5-59FE-E948-88E2-86A9C675786D}"/>
              </a:ext>
            </a:extLst>
          </p:cNvPr>
          <p:cNvSpPr>
            <a:spLocks noGrp="1"/>
          </p:cNvSpPr>
          <p:nvPr>
            <p:ph type="sldNum" sz="quarter" idx="10"/>
          </p:nvPr>
        </p:nvSpPr>
        <p:spPr>
          <a:xfrm>
            <a:off x="10704702" y="6345352"/>
            <a:ext cx="901700" cy="252000"/>
          </a:xfrm>
        </p:spPr>
        <p:txBody>
          <a:bodyPr vert="horz" wrap="square" lIns="0" tIns="0" rIns="0" bIns="0" numCol="1" rtlCol="0" anchor="t" anchorCtr="0" compatLnSpc="1">
            <a:prstTxWarp prst="textNoShape">
              <a:avLst/>
            </a:prstTxWarp>
            <a:normAutofit/>
          </a:bodyPr>
          <a:lstStyle/>
          <a:p>
            <a:pPr>
              <a:spcAft>
                <a:spcPts val="600"/>
              </a:spcAft>
            </a:pPr>
            <a:fld id="{DCF6A46F-80AB-49F3-8C7E-9717ED945456}" type="slidenum">
              <a:rPr lang="en-GB" altLang="en-US" kern="1200">
                <a:latin typeface="Arial" panose="020B0604020202020204" pitchFamily="34" charset="0"/>
                <a:ea typeface="+mn-ea"/>
                <a:cs typeface="Arial" panose="020B0604020202020204" pitchFamily="34" charset="0"/>
              </a:rPr>
              <a:pPr>
                <a:spcAft>
                  <a:spcPts val="600"/>
                </a:spcAft>
              </a:pPr>
              <a:t>26</a:t>
            </a:fld>
            <a:endParaRPr lang="en-GB" altLang="en-US" kern="1200">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9FB33F74-5170-AF24-BFC3-C48C91C05B88}"/>
              </a:ext>
            </a:extLst>
          </p:cNvPr>
          <p:cNvSpPr txBox="1"/>
          <p:nvPr/>
        </p:nvSpPr>
        <p:spPr bwMode="auto">
          <a:xfrm>
            <a:off x="566400" y="2322040"/>
            <a:ext cx="5184000" cy="3951304"/>
          </a:xfrm>
          <a:prstGeom prst="rect">
            <a:avLst/>
          </a:prstGeom>
          <a:noFill/>
          <a:ln>
            <a:noFill/>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179705" indent="-179705">
              <a:spcBef>
                <a:spcPct val="20000"/>
              </a:spcBef>
              <a:buClr>
                <a:schemeClr val="accent1"/>
              </a:buClr>
              <a:buFont typeface="Arial" charset="0"/>
              <a:buChar char="•"/>
            </a:pPr>
            <a:r>
              <a:rPr lang="en-US" sz="3200" dirty="0">
                <a:latin typeface="Arial"/>
                <a:cs typeface="Arial"/>
              </a:rPr>
              <a:t>A difficult conversation can be defined as ‘anything you find it hard to talk about’​ </a:t>
            </a:r>
            <a:r>
              <a:rPr lang="en-US" sz="2400" dirty="0">
                <a:latin typeface="Arial"/>
                <a:cs typeface="Arial"/>
              </a:rPr>
              <a:t>(Stone, Patton &amp; Heen, 2011, </a:t>
            </a:r>
            <a:r>
              <a:rPr lang="en-US" sz="2400" err="1">
                <a:latin typeface="Arial"/>
                <a:cs typeface="Arial"/>
              </a:rPr>
              <a:t>p.xxvii</a:t>
            </a:r>
            <a:r>
              <a:rPr lang="en-US" sz="2400" dirty="0">
                <a:latin typeface="Arial"/>
                <a:cs typeface="Arial"/>
              </a:rPr>
              <a:t>) </a:t>
            </a:r>
          </a:p>
          <a:p>
            <a:pPr marL="179705" indent="-179705">
              <a:spcBef>
                <a:spcPct val="20000"/>
              </a:spcBef>
              <a:buClr>
                <a:schemeClr val="accent1"/>
              </a:buClr>
              <a:buFont typeface="Arial" charset="0"/>
              <a:buChar char="•"/>
            </a:pPr>
            <a:endParaRPr lang="en-US" sz="3200" dirty="0">
              <a:latin typeface="Arial" panose="020B0604020202020204" pitchFamily="34" charset="0"/>
              <a:cs typeface="Arial" panose="020B0604020202020204" pitchFamily="34" charset="0"/>
            </a:endParaRPr>
          </a:p>
        </p:txBody>
      </p:sp>
      <p:pic>
        <p:nvPicPr>
          <p:cNvPr id="1026" name="Picture 2" descr="Learning to manage difficult conversations when you fear conflict | by Jake  Deakin | Medium">
            <a:extLst>
              <a:ext uri="{FF2B5EF4-FFF2-40B4-BE49-F238E27FC236}">
                <a16:creationId xmlns:a16="http://schemas.microsoft.com/office/drawing/2014/main" id="{60204C0B-45DA-4B22-B1AB-9F8F8344A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96" r="21717" b="1"/>
          <a:stretch/>
        </p:blipFill>
        <p:spPr bwMode="auto">
          <a:xfrm>
            <a:off x="6108436" y="2322040"/>
            <a:ext cx="5184000" cy="3951304"/>
          </a:xfrm>
          <a:prstGeom prst="rect">
            <a:avLst/>
          </a:prstGeom>
          <a:noFill/>
        </p:spPr>
      </p:pic>
    </p:spTree>
    <p:extLst>
      <p:ext uri="{BB962C8B-B14F-4D97-AF65-F5344CB8AC3E}">
        <p14:creationId xmlns:p14="http://schemas.microsoft.com/office/powerpoint/2010/main" val="223896694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0704702" y="6345352"/>
            <a:ext cx="901700" cy="252000"/>
          </a:xfrm>
        </p:spPr>
        <p:txBody>
          <a:bodyPr wrap="square" anchor="t">
            <a:normAutofit/>
          </a:bodyPr>
          <a:lstStyle/>
          <a:p>
            <a:pPr>
              <a:spcAft>
                <a:spcPts val="600"/>
              </a:spcAft>
            </a:pPr>
            <a:fld id="{44C01B32-D1A0-401C-8867-70456BBB1E87}" type="slidenum">
              <a:rPr lang="en-GB" altLang="en-US" smtClean="0"/>
              <a:pPr>
                <a:spcAft>
                  <a:spcPts val="600"/>
                </a:spcAft>
              </a:pPr>
              <a:t>27</a:t>
            </a:fld>
            <a:endParaRPr lang="en-GB" altLang="en-US"/>
          </a:p>
        </p:txBody>
      </p:sp>
      <p:pic>
        <p:nvPicPr>
          <p:cNvPr id="10" name="Video 9" descr="People Discussing">
            <a:extLst>
              <a:ext uri="{FF2B5EF4-FFF2-40B4-BE49-F238E27FC236}">
                <a16:creationId xmlns:a16="http://schemas.microsoft.com/office/drawing/2014/main" id="{E7F0F1E4-12FB-A6D6-603C-A4D16ED3737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8056" r="25278" b="-1"/>
          <a:stretch/>
        </p:blipFill>
        <p:spPr>
          <a:xfrm>
            <a:off x="2" y="10"/>
            <a:ext cx="8127692" cy="6877394"/>
          </a:xfrm>
          <a:prstGeom prst="rect">
            <a:avLst/>
          </a:prstGeom>
          <a:noFill/>
          <a:ln>
            <a:noFill/>
          </a:ln>
        </p:spPr>
      </p:pic>
      <p:sp>
        <p:nvSpPr>
          <p:cNvPr id="7" name="Title 6"/>
          <p:cNvSpPr>
            <a:spLocks noGrp="1"/>
          </p:cNvSpPr>
          <p:nvPr>
            <p:ph type="title"/>
          </p:nvPr>
        </p:nvSpPr>
        <p:spPr>
          <a:xfrm>
            <a:off x="8400256" y="332656"/>
            <a:ext cx="3456384" cy="1730144"/>
          </a:xfrm>
        </p:spPr>
        <p:txBody>
          <a:bodyPr wrap="square" anchor="b">
            <a:normAutofit/>
          </a:bodyPr>
          <a:lstStyle/>
          <a:p>
            <a:r>
              <a:rPr lang="en-GB" dirty="0"/>
              <a:t>What difficult conversations </a:t>
            </a:r>
            <a:br>
              <a:rPr lang="en-GB" dirty="0"/>
            </a:br>
            <a:r>
              <a:rPr lang="en-GB" dirty="0"/>
              <a:t>might occur?</a:t>
            </a:r>
          </a:p>
        </p:txBody>
      </p:sp>
      <p:sp>
        <p:nvSpPr>
          <p:cNvPr id="8" name="Content Placeholder 7"/>
          <p:cNvSpPr>
            <a:spLocks noGrp="1"/>
          </p:cNvSpPr>
          <p:nvPr>
            <p:ph idx="1"/>
          </p:nvPr>
        </p:nvSpPr>
        <p:spPr>
          <a:xfrm>
            <a:off x="8400256" y="2214000"/>
            <a:ext cx="3456384" cy="4383352"/>
          </a:xfrm>
        </p:spPr>
        <p:txBody>
          <a:bodyPr wrap="square" anchor="t">
            <a:normAutofit/>
          </a:bodyPr>
          <a:lstStyle/>
          <a:p>
            <a:pPr marL="179705" indent="-179705"/>
            <a:r>
              <a:rPr lang="en-GB" dirty="0"/>
              <a:t>What might a mentor want to discuss with a trainee that could be difficult?</a:t>
            </a:r>
            <a:endParaRPr lang="en-US"/>
          </a:p>
          <a:p>
            <a:pPr marL="179705" indent="-179705"/>
            <a:r>
              <a:rPr lang="en-GB" dirty="0"/>
              <a:t>What might a trainee want to discuss with a mentor that could be difficult?</a:t>
            </a:r>
          </a:p>
          <a:p>
            <a:pPr marL="179705" indent="-179705"/>
            <a:endParaRPr lang="en-GB" dirty="0"/>
          </a:p>
        </p:txBody>
      </p:sp>
    </p:spTree>
    <p:extLst>
      <p:ext uri="{BB962C8B-B14F-4D97-AF65-F5344CB8AC3E}">
        <p14:creationId xmlns:p14="http://schemas.microsoft.com/office/powerpoint/2010/main" val="4001213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0"/>
                                        </p:tgtEl>
                                      </p:cBhvr>
                                    </p:cmd>
                                  </p:childTnLst>
                                </p:cTn>
                              </p:par>
                            </p:childTnLst>
                          </p:cTn>
                        </p:par>
                      </p:childTnLst>
                    </p:cTn>
                  </p:par>
                </p:childTnLst>
              </p:cTn>
              <p:nextCondLst>
                <p:cond evt="onClick" delay="0">
                  <p:tgtEl>
                    <p:spTgt spid="10"/>
                  </p:tgtEl>
                </p:cond>
              </p:nextCondLst>
            </p:seq>
            <p:video>
              <p:cMediaNode mute="1">
                <p:cTn id="20" repeatCount="indefinite" fill="hold" display="0">
                  <p:stCondLst>
                    <p:cond delay="indefinite"/>
                  </p:stCondLst>
                </p:cTn>
                <p:tgtEl>
                  <p:spTgt spid="10"/>
                </p:tgtEl>
              </p:cMediaNode>
            </p:video>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makes a conversation </a:t>
            </a:r>
            <a:br>
              <a:rPr lang="en-GB" dirty="0"/>
            </a:br>
            <a:r>
              <a:rPr lang="en-GB" dirty="0"/>
              <a:t>difficult?</a:t>
            </a:r>
          </a:p>
        </p:txBody>
      </p:sp>
      <p:sp>
        <p:nvSpPr>
          <p:cNvPr id="3" name="Content Placeholder 2"/>
          <p:cNvSpPr>
            <a:spLocks noGrp="1"/>
          </p:cNvSpPr>
          <p:nvPr>
            <p:ph idx="1"/>
          </p:nvPr>
        </p:nvSpPr>
        <p:spPr/>
        <p:txBody>
          <a:bodyPr/>
          <a:lstStyle/>
          <a:p>
            <a:r>
              <a:rPr lang="en-GB" dirty="0"/>
              <a:t>You are unhappy about causing someone else distress</a:t>
            </a:r>
          </a:p>
          <a:p>
            <a:r>
              <a:rPr lang="en-GB" dirty="0"/>
              <a:t>You are embarrassed </a:t>
            </a:r>
          </a:p>
          <a:p>
            <a:r>
              <a:rPr lang="en-GB" dirty="0"/>
              <a:t>You are fearful of an emotional reaction</a:t>
            </a:r>
          </a:p>
          <a:p>
            <a:r>
              <a:rPr lang="en-GB" dirty="0"/>
              <a:t>You lack confidence that you will handle it well</a:t>
            </a:r>
          </a:p>
          <a:p>
            <a:r>
              <a:rPr lang="en-GB" dirty="0"/>
              <a:t>You feel the conversation will be frustrating or futile</a:t>
            </a:r>
          </a:p>
          <a:p>
            <a:r>
              <a:rPr lang="en-GB" dirty="0"/>
              <a:t>You are worried about consequences to friendships or relationships</a:t>
            </a:r>
          </a:p>
          <a:p>
            <a:r>
              <a:rPr lang="en-GB" dirty="0"/>
              <a:t>You are worried that you will be criticised</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28</a:t>
            </a:fld>
            <a:endParaRPr lang="en-GB" altLang="en-US"/>
          </a:p>
        </p:txBody>
      </p:sp>
    </p:spTree>
    <p:extLst>
      <p:ext uri="{BB962C8B-B14F-4D97-AF65-F5344CB8AC3E}">
        <p14:creationId xmlns:p14="http://schemas.microsoft.com/office/powerpoint/2010/main" val="1516560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29</a:t>
            </a:fld>
            <a:endParaRPr lang="en-GB" altLang="en-US"/>
          </a:p>
        </p:txBody>
      </p:sp>
      <p:sp>
        <p:nvSpPr>
          <p:cNvPr id="3" name="Content Placeholder 2"/>
          <p:cNvSpPr>
            <a:spLocks noGrp="1"/>
          </p:cNvSpPr>
          <p:nvPr>
            <p:ph sz="quarter" idx="11"/>
          </p:nvPr>
        </p:nvSpPr>
        <p:spPr>
          <a:xfrm>
            <a:off x="566400" y="476672"/>
            <a:ext cx="11040000" cy="5904656"/>
          </a:xfrm>
        </p:spPr>
        <p:txBody>
          <a:bodyPr wrap="square" anchor="t">
            <a:normAutofit/>
          </a:bodyPr>
          <a:lstStyle/>
          <a:p>
            <a:pPr marL="0" indent="0">
              <a:buNone/>
            </a:pPr>
            <a:r>
              <a:rPr lang="en-US" dirty="0"/>
              <a:t>From your experience of teaching and being a mentor, reflect on a difficult conversation you had to conduct  </a:t>
            </a:r>
          </a:p>
          <a:p>
            <a:pPr marL="0" indent="0">
              <a:buNone/>
            </a:pPr>
            <a:endParaRPr lang="en-US" dirty="0"/>
          </a:p>
          <a:p>
            <a:pPr marL="342900" indent="-342900">
              <a:buFont typeface="+mj-lt"/>
              <a:buAutoNum type="arabicPeriod"/>
            </a:pPr>
            <a:r>
              <a:rPr lang="en-US" dirty="0"/>
              <a:t>Why was it difficult, what negative feelings did it create in you in advance?</a:t>
            </a:r>
          </a:p>
          <a:p>
            <a:pPr marL="342900" indent="-342900">
              <a:buFont typeface="+mj-lt"/>
              <a:buAutoNum type="arabicPeriod"/>
            </a:pPr>
            <a:r>
              <a:rPr lang="en-US" dirty="0"/>
              <a:t>What might the mentee have felt in advance?  Was it more difficult for you or the mentee?</a:t>
            </a:r>
          </a:p>
          <a:p>
            <a:pPr marL="342900" indent="-342900">
              <a:buFont typeface="+mj-lt"/>
              <a:buAutoNum type="arabicPeriod"/>
            </a:pPr>
            <a:r>
              <a:rPr lang="en-US" dirty="0"/>
              <a:t>How did you prepare for it?  </a:t>
            </a:r>
          </a:p>
          <a:p>
            <a:pPr marL="342900" indent="-342900">
              <a:buFont typeface="+mj-lt"/>
              <a:buAutoNum type="arabicPeriod"/>
            </a:pPr>
            <a:r>
              <a:rPr lang="en-US" dirty="0"/>
              <a:t>Did you put off or avoid having the conversation?</a:t>
            </a:r>
          </a:p>
          <a:p>
            <a:pPr marL="342900" indent="-342900">
              <a:buFont typeface="+mj-lt"/>
              <a:buAutoNum type="arabicPeriod"/>
            </a:pPr>
            <a:r>
              <a:rPr lang="en-US" dirty="0"/>
              <a:t>Did the conversation go in the way you wanted?</a:t>
            </a:r>
          </a:p>
          <a:p>
            <a:pPr marL="342900" indent="-342900">
              <a:buFont typeface="+mj-lt"/>
              <a:buAutoNum type="arabicPeriod"/>
            </a:pPr>
            <a:r>
              <a:rPr lang="en-US" dirty="0"/>
              <a:t>How did the mentee react?</a:t>
            </a:r>
          </a:p>
          <a:p>
            <a:pPr marL="342900" indent="-342900">
              <a:buFont typeface="+mj-lt"/>
              <a:buAutoNum type="arabicPeriod"/>
            </a:pPr>
            <a:r>
              <a:rPr lang="en-US" dirty="0"/>
              <a:t>How would you do it differently another time?</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91768039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2E640-C1B0-05D6-099F-A4C5F4B64098}"/>
              </a:ext>
            </a:extLst>
          </p:cNvPr>
          <p:cNvSpPr>
            <a:spLocks noGrp="1"/>
          </p:cNvSpPr>
          <p:nvPr>
            <p:ph type="title"/>
          </p:nvPr>
        </p:nvSpPr>
        <p:spPr>
          <a:xfrm>
            <a:off x="640080" y="320040"/>
            <a:ext cx="6692827" cy="3892669"/>
          </a:xfrm>
        </p:spPr>
        <p:txBody>
          <a:bodyPr vert="horz" lIns="91440" tIns="45720" rIns="91440" bIns="45720" rtlCol="0" anchor="b">
            <a:normAutofit/>
          </a:bodyPr>
          <a:lstStyle/>
          <a:p>
            <a:r>
              <a:rPr lang="en-US" sz="6600" kern="1200" dirty="0">
                <a:solidFill>
                  <a:schemeClr val="tx1"/>
                </a:solidFill>
                <a:latin typeface="Arial"/>
                <a:cs typeface="Arial"/>
              </a:rPr>
              <a:t>1. Using the </a:t>
            </a:r>
            <a:br>
              <a:rPr lang="en-US" sz="6600" kern="1200" dirty="0">
                <a:latin typeface="Arial"/>
                <a:cs typeface="+mj-cs"/>
              </a:rPr>
            </a:br>
            <a:r>
              <a:rPr lang="en-US" sz="6600" kern="1200" dirty="0">
                <a:solidFill>
                  <a:schemeClr val="tx1"/>
                </a:solidFill>
                <a:latin typeface="Arial"/>
                <a:cs typeface="Arial"/>
              </a:rPr>
              <a:t>Impact cycle</a:t>
            </a:r>
            <a:br>
              <a:rPr lang="en-US" sz="6600" kern="1200" dirty="0">
                <a:solidFill>
                  <a:schemeClr val="tx1"/>
                </a:solidFill>
                <a:latin typeface="+mj-lt"/>
                <a:ea typeface="+mj-ea"/>
                <a:cs typeface="+mj-cs"/>
              </a:rPr>
            </a:br>
            <a:endParaRPr lang="en-US" sz="66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C5F82E7C-4E72-2B07-F3A5-F09868F0D41C}"/>
              </a:ext>
            </a:extLst>
          </p:cNvPr>
          <p:cNvSpPr>
            <a:spLocks noGrp="1"/>
          </p:cNvSpPr>
          <p:nvPr>
            <p:ph type="body" idx="1"/>
          </p:nvPr>
        </p:nvSpPr>
        <p:spPr>
          <a:xfrm>
            <a:off x="640080" y="4631161"/>
            <a:ext cx="6692827" cy="1569486"/>
          </a:xfrm>
        </p:spPr>
        <p:txBody>
          <a:bodyPr vert="horz" lIns="91440" tIns="45720" rIns="91440" bIns="45720" rtlCol="0">
            <a:normAutofit/>
          </a:bodyPr>
          <a:lstStyle/>
          <a:p>
            <a:r>
              <a:rPr lang="en-US" kern="1200">
                <a:solidFill>
                  <a:schemeClr val="tx1"/>
                </a:solidFill>
                <a:latin typeface="+mn-lt"/>
                <a:ea typeface="+mn-ea"/>
                <a:cs typeface="+mn-cs"/>
                <a:hlinkClick r:id="rId3"/>
              </a:rPr>
              <a:t>https://resources.corwin.com/impactcycle</a:t>
            </a:r>
            <a:r>
              <a:rPr lang="en-US" kern="1200">
                <a:solidFill>
                  <a:schemeClr val="tx1"/>
                </a:solidFill>
                <a:latin typeface="+mn-lt"/>
                <a:ea typeface="+mn-ea"/>
                <a:cs typeface="+mn-cs"/>
              </a:rPr>
              <a:t> </a:t>
            </a:r>
          </a:p>
        </p:txBody>
      </p:sp>
      <p:pic>
        <p:nvPicPr>
          <p:cNvPr id="1026" name="Picture 2">
            <a:extLst>
              <a:ext uri="{FF2B5EF4-FFF2-40B4-BE49-F238E27FC236}">
                <a16:creationId xmlns:a16="http://schemas.microsoft.com/office/drawing/2014/main" id="{DA86F61D-6DC2-45A4-1CD9-E1721FDEFDE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81544" y="391214"/>
            <a:ext cx="4087368" cy="5839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589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09EAD5-B7F3-8BEB-CDDC-5A7FED02ED19}"/>
              </a:ext>
            </a:extLst>
          </p:cNvPr>
          <p:cNvSpPr>
            <a:spLocks noGrp="1"/>
          </p:cNvSpPr>
          <p:nvPr>
            <p:ph type="sldNum" sz="quarter" idx="10"/>
          </p:nvPr>
        </p:nvSpPr>
        <p:spPr>
          <a:xfrm>
            <a:off x="9552526" y="6345352"/>
            <a:ext cx="676275" cy="252000"/>
          </a:xfrm>
        </p:spPr>
        <p:txBody>
          <a:bodyPr wrap="square" anchor="t">
            <a:normAutofit/>
          </a:bodyPr>
          <a:lstStyle/>
          <a:p>
            <a:pPr>
              <a:spcAft>
                <a:spcPts val="600"/>
              </a:spcAft>
            </a:pPr>
            <a:fld id="{DCF6A46F-80AB-49F3-8C7E-9717ED945456}" type="slidenum">
              <a:rPr lang="en-GB" altLang="en-US"/>
              <a:pPr>
                <a:spcAft>
                  <a:spcPts val="600"/>
                </a:spcAft>
              </a:pPr>
              <a:t>30</a:t>
            </a:fld>
            <a:endParaRPr lang="en-GB" altLang="en-US"/>
          </a:p>
        </p:txBody>
      </p:sp>
      <p:sp>
        <p:nvSpPr>
          <p:cNvPr id="2" name="Content Placeholder 1">
            <a:extLst>
              <a:ext uri="{FF2B5EF4-FFF2-40B4-BE49-F238E27FC236}">
                <a16:creationId xmlns:a16="http://schemas.microsoft.com/office/drawing/2014/main" id="{08329DEB-C86F-8478-2A93-DE1C9EBA600C}"/>
              </a:ext>
            </a:extLst>
          </p:cNvPr>
          <p:cNvSpPr>
            <a:spLocks noGrp="1"/>
          </p:cNvSpPr>
          <p:nvPr>
            <p:ph idx="11"/>
          </p:nvPr>
        </p:nvSpPr>
        <p:spPr>
          <a:xfrm>
            <a:off x="790351" y="826843"/>
            <a:ext cx="6283549" cy="5518509"/>
          </a:xfrm>
        </p:spPr>
        <p:txBody>
          <a:bodyPr vert="horz" wrap="square" lIns="0" tIns="0" rIns="0" bIns="0" numCol="1" rtlCol="0" anchor="t" anchorCtr="0" compatLnSpc="1">
            <a:prstTxWarp prst="textNoShape">
              <a:avLst/>
            </a:prstTxWarp>
            <a:noAutofit/>
          </a:bodyPr>
          <a:lstStyle/>
          <a:p>
            <a:pPr marL="342900" indent="-342900">
              <a:spcBef>
                <a:spcPts val="0"/>
              </a:spcBef>
              <a:buAutoNum type="arabicPeriod"/>
            </a:pPr>
            <a:r>
              <a:rPr lang="en-US" sz="1800" b="1" dirty="0">
                <a:latin typeface="Arial"/>
                <a:cs typeface="Arial"/>
              </a:rPr>
              <a:t>Prepare by walking through the three conversations</a:t>
            </a:r>
            <a:r>
              <a:rPr lang="en-US" sz="1800" dirty="0">
                <a:latin typeface="Arial"/>
                <a:cs typeface="Arial"/>
              </a:rPr>
              <a:t> (</a:t>
            </a:r>
            <a:r>
              <a:rPr lang="en-US" sz="1800" i="1" dirty="0">
                <a:latin typeface="Arial"/>
                <a:cs typeface="Arial"/>
              </a:rPr>
              <a:t>sort out what happened; understand feelings; ground your</a:t>
            </a:r>
            <a:r>
              <a:rPr lang="en-US" sz="1800" dirty="0">
                <a:latin typeface="Arial"/>
                <a:cs typeface="Arial"/>
              </a:rPr>
              <a:t> </a:t>
            </a:r>
            <a:r>
              <a:rPr lang="en-US" sz="1800" i="1" dirty="0">
                <a:latin typeface="Arial"/>
                <a:cs typeface="Arial"/>
              </a:rPr>
              <a:t>identity</a:t>
            </a:r>
            <a:r>
              <a:rPr lang="en-US" sz="1800" dirty="0">
                <a:latin typeface="Arial"/>
                <a:cs typeface="Arial"/>
              </a:rPr>
              <a:t>).</a:t>
            </a:r>
            <a:endParaRPr lang="en-US" sz="1800" dirty="0"/>
          </a:p>
          <a:p>
            <a:pPr marL="342900" indent="-342900">
              <a:spcBef>
                <a:spcPts val="0"/>
              </a:spcBef>
              <a:buAutoNum type="arabicPeriod"/>
            </a:pPr>
            <a:r>
              <a:rPr lang="en-US" sz="1800" b="1" dirty="0">
                <a:latin typeface="Arial"/>
                <a:cs typeface="Arial"/>
              </a:rPr>
              <a:t>Check your purposes and decide whether to raise the issue</a:t>
            </a:r>
            <a:r>
              <a:rPr lang="en-US" sz="1800" dirty="0">
                <a:latin typeface="Arial"/>
                <a:cs typeface="Arial"/>
              </a:rPr>
              <a:t> (</a:t>
            </a:r>
            <a:r>
              <a:rPr lang="en-US" sz="1800" i="1" dirty="0">
                <a:latin typeface="Arial"/>
                <a:cs typeface="Arial"/>
              </a:rPr>
              <a:t>consider what you would like to achieve, </a:t>
            </a:r>
            <a:r>
              <a:rPr lang="en-US" sz="1800" i="1" dirty="0" err="1">
                <a:latin typeface="Arial"/>
                <a:cs typeface="Arial"/>
              </a:rPr>
              <a:t>emphasising</a:t>
            </a:r>
            <a:r>
              <a:rPr lang="en-US" sz="1800" i="1" dirty="0">
                <a:latin typeface="Arial"/>
                <a:cs typeface="Arial"/>
              </a:rPr>
              <a:t> problem- solving; consider if this is the right time/ way to raise the issue</a:t>
            </a:r>
            <a:r>
              <a:rPr lang="en-US" sz="1800" dirty="0">
                <a:latin typeface="Arial"/>
                <a:cs typeface="Arial"/>
              </a:rPr>
              <a:t>).</a:t>
            </a:r>
          </a:p>
          <a:p>
            <a:pPr marL="342900" indent="-342900">
              <a:spcBef>
                <a:spcPts val="0"/>
              </a:spcBef>
              <a:buAutoNum type="arabicPeriod"/>
            </a:pPr>
            <a:r>
              <a:rPr lang="en-US" sz="1800" b="1" dirty="0">
                <a:latin typeface="Arial"/>
                <a:cs typeface="Arial"/>
              </a:rPr>
              <a:t>Start from the third story</a:t>
            </a:r>
            <a:r>
              <a:rPr lang="en-US" sz="1800" dirty="0">
                <a:latin typeface="Arial"/>
                <a:cs typeface="Arial"/>
              </a:rPr>
              <a:t> (</a:t>
            </a:r>
            <a:r>
              <a:rPr lang="en-US" sz="1800" i="1" dirty="0">
                <a:latin typeface="Arial"/>
                <a:cs typeface="Arial"/>
              </a:rPr>
              <a:t>describe the difference between your two stories; share your purposes; invite them to participate in resolving the situation)</a:t>
            </a:r>
            <a:r>
              <a:rPr lang="en-US" sz="1800" dirty="0">
                <a:latin typeface="Arial"/>
                <a:cs typeface="Arial"/>
              </a:rPr>
              <a:t>.</a:t>
            </a:r>
          </a:p>
          <a:p>
            <a:pPr marL="342900" indent="-342900">
              <a:buAutoNum type="arabicPeriod"/>
            </a:pPr>
            <a:r>
              <a:rPr lang="en-US" sz="1800" b="1" dirty="0">
                <a:latin typeface="Arial"/>
                <a:cs typeface="Arial"/>
              </a:rPr>
              <a:t>Explore their story and yours</a:t>
            </a:r>
            <a:r>
              <a:rPr lang="en-US" sz="1800" dirty="0">
                <a:latin typeface="Arial"/>
                <a:cs typeface="Arial"/>
              </a:rPr>
              <a:t> (</a:t>
            </a:r>
            <a:r>
              <a:rPr lang="en-US" sz="1800" i="1" dirty="0">
                <a:latin typeface="Arial"/>
                <a:cs typeface="Arial"/>
              </a:rPr>
              <a:t>listen to understand their perspective, acknowledging feelings behind the issues; paraphrase to check that you’ve understood; try to work out how the circumstance came about; share your point of view; reframe – move away from judgement and blame to understanding</a:t>
            </a:r>
            <a:r>
              <a:rPr lang="en-US" sz="1800" dirty="0">
                <a:latin typeface="Arial"/>
                <a:cs typeface="Arial"/>
              </a:rPr>
              <a:t>).</a:t>
            </a:r>
          </a:p>
          <a:p>
            <a:pPr marL="342900" indent="-342900">
              <a:buAutoNum type="arabicPeriod"/>
            </a:pPr>
            <a:r>
              <a:rPr lang="en-US" sz="1800" b="1" dirty="0">
                <a:latin typeface="Arial"/>
                <a:cs typeface="Arial"/>
              </a:rPr>
              <a:t>Problem- solving</a:t>
            </a:r>
            <a:r>
              <a:rPr lang="en-US" sz="1800" dirty="0">
                <a:latin typeface="Arial"/>
                <a:cs typeface="Arial"/>
              </a:rPr>
              <a:t> (</a:t>
            </a:r>
            <a:r>
              <a:rPr lang="en-US" sz="1800" i="1" dirty="0">
                <a:latin typeface="Arial"/>
                <a:cs typeface="Arial"/>
              </a:rPr>
              <a:t>Agree on options on which both parties can agree; consider standards or expectations of what should happen; discuss how to keep open communication in the future</a:t>
            </a:r>
            <a:r>
              <a:rPr lang="en-US" sz="1800" dirty="0">
                <a:latin typeface="Arial"/>
                <a:cs typeface="Arial"/>
              </a:rPr>
              <a:t>) </a:t>
            </a:r>
            <a:r>
              <a:rPr lang="en-US" sz="1400" dirty="0">
                <a:latin typeface="Arial"/>
                <a:cs typeface="Arial"/>
              </a:rPr>
              <a:t>(Stone et al., 2010, pp. 233– 234)</a:t>
            </a:r>
          </a:p>
        </p:txBody>
      </p:sp>
      <p:pic>
        <p:nvPicPr>
          <p:cNvPr id="5" name="Picture 4" descr="A book cover with a white square with red and black text&#10;&#10;Description automatically generated">
            <a:extLst>
              <a:ext uri="{FF2B5EF4-FFF2-40B4-BE49-F238E27FC236}">
                <a16:creationId xmlns:a16="http://schemas.microsoft.com/office/drawing/2014/main" id="{E6A48E38-12EB-E324-576D-A7D11F9622A4}"/>
              </a:ext>
            </a:extLst>
          </p:cNvPr>
          <p:cNvPicPr>
            <a:picLocks noChangeAspect="1"/>
          </p:cNvPicPr>
          <p:nvPr/>
        </p:nvPicPr>
        <p:blipFill>
          <a:blip r:embed="rId3"/>
          <a:stretch>
            <a:fillRect/>
          </a:stretch>
        </p:blipFill>
        <p:spPr>
          <a:xfrm>
            <a:off x="8282069" y="1088059"/>
            <a:ext cx="3000174" cy="4681881"/>
          </a:xfrm>
          <a:prstGeom prst="rect">
            <a:avLst/>
          </a:prstGeom>
          <a:noFill/>
        </p:spPr>
      </p:pic>
    </p:spTree>
    <p:extLst>
      <p:ext uri="{BB962C8B-B14F-4D97-AF65-F5344CB8AC3E}">
        <p14:creationId xmlns:p14="http://schemas.microsoft.com/office/powerpoint/2010/main" val="360824169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39CA-D2DA-9749-BEEE-9A544C9460CE}"/>
              </a:ext>
            </a:extLst>
          </p:cNvPr>
          <p:cNvSpPr>
            <a:spLocks noGrp="1"/>
          </p:cNvSpPr>
          <p:nvPr>
            <p:ph type="title"/>
          </p:nvPr>
        </p:nvSpPr>
        <p:spPr>
          <a:xfrm>
            <a:off x="1581685" y="3283080"/>
            <a:ext cx="5552103" cy="2929905"/>
          </a:xfrm>
        </p:spPr>
        <p:txBody>
          <a:bodyPr>
            <a:normAutofit fontScale="90000"/>
          </a:bodyPr>
          <a:lstStyle/>
          <a:p>
            <a:r>
              <a:rPr lang="en-US" sz="2700" dirty="0">
                <a:solidFill>
                  <a:schemeClr val="tx2"/>
                </a:solidFill>
                <a:latin typeface="+mn-lt"/>
                <a:cs typeface="Arial Bold"/>
              </a:rPr>
              <a:t>1. Prepare</a:t>
            </a:r>
            <a:br>
              <a:rPr lang="en-US" sz="2700" dirty="0">
                <a:latin typeface="+mn-lt"/>
              </a:rPr>
            </a:br>
            <a:r>
              <a:rPr lang="en-US" sz="2700" dirty="0">
                <a:solidFill>
                  <a:schemeClr val="tx2"/>
                </a:solidFill>
                <a:latin typeface="+mn-lt"/>
                <a:cs typeface="Arial Bold"/>
              </a:rPr>
              <a:t>2. Select a suitable time and place</a:t>
            </a:r>
            <a:br>
              <a:rPr lang="en-US" sz="2700" dirty="0">
                <a:latin typeface="+mn-lt"/>
              </a:rPr>
            </a:br>
            <a:r>
              <a:rPr lang="en-US" sz="2700" dirty="0">
                <a:solidFill>
                  <a:schemeClr val="tx2"/>
                </a:solidFill>
                <a:latin typeface="+mn-lt"/>
                <a:cs typeface="Arial Bold"/>
              </a:rPr>
              <a:t>3. Start positively</a:t>
            </a:r>
            <a:br>
              <a:rPr lang="en-US" sz="2700" dirty="0">
                <a:latin typeface="+mn-lt"/>
              </a:rPr>
            </a:br>
            <a:r>
              <a:rPr lang="en-US" sz="2700" dirty="0">
                <a:solidFill>
                  <a:schemeClr val="tx2"/>
                </a:solidFill>
                <a:latin typeface="+mn-lt"/>
                <a:cs typeface="Arial Bold"/>
              </a:rPr>
              <a:t>4. Get to the point</a:t>
            </a:r>
            <a:br>
              <a:rPr lang="en-US" sz="2700" dirty="0">
                <a:latin typeface="+mn-lt"/>
              </a:rPr>
            </a:br>
            <a:r>
              <a:rPr lang="en-US" sz="2700" dirty="0">
                <a:solidFill>
                  <a:schemeClr val="tx2"/>
                </a:solidFill>
                <a:latin typeface="+mn-lt"/>
                <a:cs typeface="Arial Bold"/>
              </a:rPr>
              <a:t>5. Use “I” not “you”</a:t>
            </a:r>
            <a:br>
              <a:rPr lang="en-US" sz="2700" dirty="0">
                <a:latin typeface="+mn-lt"/>
              </a:rPr>
            </a:br>
            <a:r>
              <a:rPr lang="en-US" sz="2700" dirty="0">
                <a:solidFill>
                  <a:schemeClr val="tx2"/>
                </a:solidFill>
                <a:latin typeface="+mn-lt"/>
                <a:cs typeface="Arial Bold"/>
              </a:rPr>
              <a:t>6. Include other person’s response</a:t>
            </a:r>
            <a:br>
              <a:rPr lang="en-US" sz="2700" dirty="0">
                <a:latin typeface="+mn-lt"/>
              </a:rPr>
            </a:br>
            <a:r>
              <a:rPr lang="en-US" sz="2700" dirty="0">
                <a:solidFill>
                  <a:schemeClr val="tx2"/>
                </a:solidFill>
                <a:latin typeface="+mn-lt"/>
                <a:cs typeface="Arial Bold"/>
              </a:rPr>
              <a:t>7. Listen don’t interrupt</a:t>
            </a:r>
            <a:br>
              <a:rPr lang="en-US" sz="2700" dirty="0">
                <a:latin typeface="+mn-lt"/>
              </a:rPr>
            </a:br>
            <a:r>
              <a:rPr lang="en-US" sz="2700" dirty="0">
                <a:solidFill>
                  <a:schemeClr val="tx2"/>
                </a:solidFill>
                <a:latin typeface="+mn-lt"/>
                <a:cs typeface="Arial Bold"/>
              </a:rPr>
              <a:t>8. Take personal responsibility</a:t>
            </a:r>
            <a:br>
              <a:rPr lang="en-US" sz="2700" dirty="0">
                <a:latin typeface="+mn-lt"/>
              </a:rPr>
            </a:br>
            <a:r>
              <a:rPr lang="en-US" sz="2700" dirty="0">
                <a:solidFill>
                  <a:schemeClr val="tx2"/>
                </a:solidFill>
                <a:latin typeface="+mn-lt"/>
                <a:cs typeface="Arial Bold"/>
              </a:rPr>
              <a:t>9. Solve and </a:t>
            </a:r>
            <a:r>
              <a:rPr lang="en-US" sz="2700" err="1">
                <a:solidFill>
                  <a:schemeClr val="tx2"/>
                </a:solidFill>
                <a:latin typeface="+mn-lt"/>
                <a:cs typeface="Arial Bold"/>
              </a:rPr>
              <a:t>summarise</a:t>
            </a:r>
            <a:br>
              <a:rPr lang="en-US" sz="2700" dirty="0">
                <a:latin typeface="+mn-lt"/>
              </a:rPr>
            </a:br>
            <a:r>
              <a:rPr lang="en-US" sz="2700" dirty="0">
                <a:solidFill>
                  <a:schemeClr val="tx2"/>
                </a:solidFill>
                <a:latin typeface="+mn-lt"/>
                <a:cs typeface="Arial Bold"/>
              </a:rPr>
              <a:t>10. Reflect and improve</a:t>
            </a:r>
            <a:br>
              <a:rPr lang="en-US" sz="1800" dirty="0">
                <a:latin typeface="+mn-lt"/>
              </a:rPr>
            </a:br>
            <a:endParaRPr lang="en-US" sz="1800" dirty="0">
              <a:solidFill>
                <a:schemeClr val="tx2"/>
              </a:solidFill>
              <a:latin typeface="+mn-lt"/>
            </a:endParaRPr>
          </a:p>
        </p:txBody>
      </p:sp>
      <p:sp>
        <p:nvSpPr>
          <p:cNvPr id="4" name="Slide Number Placeholder 3">
            <a:extLst>
              <a:ext uri="{FF2B5EF4-FFF2-40B4-BE49-F238E27FC236}">
                <a16:creationId xmlns:a16="http://schemas.microsoft.com/office/drawing/2014/main" id="{206BF9C7-3B5C-1144-A653-3856B69D4BBE}"/>
              </a:ext>
            </a:extLst>
          </p:cNvPr>
          <p:cNvSpPr>
            <a:spLocks noGrp="1"/>
          </p:cNvSpPr>
          <p:nvPr>
            <p:ph type="sldNum" sz="quarter" idx="10"/>
          </p:nvPr>
        </p:nvSpPr>
        <p:spPr/>
        <p:txBody>
          <a:bodyPr/>
          <a:lstStyle/>
          <a:p>
            <a:fld id="{DCF6A46F-80AB-49F3-8C7E-9717ED945456}" type="slidenum">
              <a:rPr lang="en-GB" altLang="en-US" smtClean="0"/>
              <a:pPr/>
              <a:t>31</a:t>
            </a:fld>
            <a:endParaRPr lang="en-GB" altLang="en-US"/>
          </a:p>
        </p:txBody>
      </p:sp>
      <p:sp>
        <p:nvSpPr>
          <p:cNvPr id="8" name="Title 1">
            <a:extLst>
              <a:ext uri="{FF2B5EF4-FFF2-40B4-BE49-F238E27FC236}">
                <a16:creationId xmlns:a16="http://schemas.microsoft.com/office/drawing/2014/main" id="{D36FF31F-A07A-4D65-B228-D7D3F07A1D28}"/>
              </a:ext>
            </a:extLst>
          </p:cNvPr>
          <p:cNvSpPr txBox="1">
            <a:spLocks/>
          </p:cNvSpPr>
          <p:nvPr/>
        </p:nvSpPr>
        <p:spPr>
          <a:xfrm>
            <a:off x="655823" y="420409"/>
            <a:ext cx="9062586" cy="86541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Difficult Conversation Short-hand</a:t>
            </a:r>
          </a:p>
        </p:txBody>
      </p:sp>
    </p:spTree>
    <p:extLst>
      <p:ext uri="{BB962C8B-B14F-4D97-AF65-F5344CB8AC3E}">
        <p14:creationId xmlns:p14="http://schemas.microsoft.com/office/powerpoint/2010/main" val="4241211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129C0-72C2-4CA7-8FFF-139907AD8E5E}"/>
              </a:ext>
            </a:extLst>
          </p:cNvPr>
          <p:cNvSpPr>
            <a:spLocks noGrp="1"/>
          </p:cNvSpPr>
          <p:nvPr>
            <p:ph type="title"/>
          </p:nvPr>
        </p:nvSpPr>
        <p:spPr/>
        <p:txBody>
          <a:bodyPr/>
          <a:lstStyle/>
          <a:p>
            <a:r>
              <a:rPr lang="en-GB" dirty="0">
                <a:latin typeface="Arial Bold"/>
                <a:cs typeface="Arial Bold"/>
              </a:rPr>
              <a:t>Potential difficult conversations...</a:t>
            </a:r>
            <a:endParaRPr lang="en-GB" dirty="0"/>
          </a:p>
        </p:txBody>
      </p:sp>
      <p:sp>
        <p:nvSpPr>
          <p:cNvPr id="3" name="Content Placeholder 2">
            <a:extLst>
              <a:ext uri="{FF2B5EF4-FFF2-40B4-BE49-F238E27FC236}">
                <a16:creationId xmlns:a16="http://schemas.microsoft.com/office/drawing/2014/main" id="{283947D5-0F76-490B-AE8E-9AC6A1F2A02C}"/>
              </a:ext>
            </a:extLst>
          </p:cNvPr>
          <p:cNvSpPr>
            <a:spLocks noGrp="1"/>
          </p:cNvSpPr>
          <p:nvPr>
            <p:ph idx="1"/>
          </p:nvPr>
        </p:nvSpPr>
        <p:spPr/>
        <p:txBody>
          <a:bodyPr/>
          <a:lstStyle/>
          <a:p>
            <a:pPr marL="514350" indent="-514350">
              <a:buAutoNum type="alphaLcParenR"/>
            </a:pPr>
            <a:r>
              <a:rPr lang="en-GB" sz="3200" dirty="0">
                <a:latin typeface="Arial"/>
                <a:cs typeface="Arial"/>
              </a:rPr>
              <a:t>The trainee is struggling to act on feedback and advice</a:t>
            </a:r>
            <a:endParaRPr lang="en-GB" sz="3200" dirty="0"/>
          </a:p>
          <a:p>
            <a:pPr marL="514350" indent="-514350">
              <a:buAutoNum type="alphaLcParenR"/>
            </a:pPr>
            <a:r>
              <a:rPr lang="en-GB" sz="3200" dirty="0">
                <a:latin typeface="Arial"/>
                <a:cs typeface="Arial"/>
              </a:rPr>
              <a:t>The trainee has behaved in an unprofessional way</a:t>
            </a:r>
            <a:endParaRPr lang="en-GB" sz="3200" dirty="0"/>
          </a:p>
          <a:p>
            <a:pPr marL="0" indent="0">
              <a:buNone/>
            </a:pPr>
            <a:endParaRPr lang="en-GB" dirty="0"/>
          </a:p>
        </p:txBody>
      </p:sp>
      <p:sp>
        <p:nvSpPr>
          <p:cNvPr id="4" name="Slide Number Placeholder 3">
            <a:extLst>
              <a:ext uri="{FF2B5EF4-FFF2-40B4-BE49-F238E27FC236}">
                <a16:creationId xmlns:a16="http://schemas.microsoft.com/office/drawing/2014/main" id="{5ED38524-5C11-4DC7-9789-E0D9D3EC2577}"/>
              </a:ext>
            </a:extLst>
          </p:cNvPr>
          <p:cNvSpPr>
            <a:spLocks noGrp="1"/>
          </p:cNvSpPr>
          <p:nvPr>
            <p:ph type="sldNum" sz="quarter" idx="10"/>
          </p:nvPr>
        </p:nvSpPr>
        <p:spPr/>
        <p:txBody>
          <a:bodyPr/>
          <a:lstStyle/>
          <a:p>
            <a:fld id="{DCF6A46F-80AB-49F3-8C7E-9717ED945456}" type="slidenum">
              <a:rPr lang="en-GB" altLang="en-US" smtClean="0"/>
              <a:pPr/>
              <a:t>32</a:t>
            </a:fld>
            <a:endParaRPr lang="en-GB" altLang="en-US"/>
          </a:p>
        </p:txBody>
      </p:sp>
    </p:spTree>
    <p:extLst>
      <p:ext uri="{BB962C8B-B14F-4D97-AF65-F5344CB8AC3E}">
        <p14:creationId xmlns:p14="http://schemas.microsoft.com/office/powerpoint/2010/main" val="129640186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941A-A6D4-44CC-B7CF-118D1C75C1E3}"/>
              </a:ext>
            </a:extLst>
          </p:cNvPr>
          <p:cNvSpPr>
            <a:spLocks noGrp="1"/>
          </p:cNvSpPr>
          <p:nvPr>
            <p:ph type="title"/>
          </p:nvPr>
        </p:nvSpPr>
        <p:spPr>
          <a:xfrm>
            <a:off x="623392" y="255819"/>
            <a:ext cx="8280000" cy="828000"/>
          </a:xfrm>
        </p:spPr>
        <p:txBody>
          <a:bodyPr/>
          <a:lstStyle/>
          <a:p>
            <a:r>
              <a:rPr lang="en-GB" dirty="0"/>
              <a:t>Ways in</a:t>
            </a:r>
          </a:p>
        </p:txBody>
      </p:sp>
      <p:sp>
        <p:nvSpPr>
          <p:cNvPr id="3" name="Content Placeholder 2">
            <a:extLst>
              <a:ext uri="{FF2B5EF4-FFF2-40B4-BE49-F238E27FC236}">
                <a16:creationId xmlns:a16="http://schemas.microsoft.com/office/drawing/2014/main" id="{C01174D4-C375-4303-976F-710ABF64EF0D}"/>
              </a:ext>
            </a:extLst>
          </p:cNvPr>
          <p:cNvSpPr>
            <a:spLocks noGrp="1"/>
          </p:cNvSpPr>
          <p:nvPr>
            <p:ph idx="1"/>
          </p:nvPr>
        </p:nvSpPr>
        <p:spPr>
          <a:xfrm>
            <a:off x="623392" y="1367148"/>
            <a:ext cx="6192688" cy="4582132"/>
          </a:xfrm>
        </p:spPr>
        <p:txBody>
          <a:bodyPr/>
          <a:lstStyle/>
          <a:p>
            <a:pPr marL="179705" indent="-179705"/>
            <a:r>
              <a:rPr lang="en-GB" sz="2800" dirty="0">
                <a:latin typeface="Calibri"/>
                <a:ea typeface="Calibri"/>
                <a:cs typeface="Times New Roman"/>
              </a:rPr>
              <a:t>Joy Baldridge (2018) suggests some useful ‘ways in’ to starting difficult conversations, such as using the words ‘noticed’ and ‘wondering’: </a:t>
            </a:r>
            <a:r>
              <a:rPr lang="en-GB" sz="2800" b="1" dirty="0">
                <a:latin typeface="Calibri"/>
                <a:ea typeface="Calibri"/>
                <a:cs typeface="Times New Roman"/>
              </a:rPr>
              <a:t>‘I </a:t>
            </a:r>
            <a:r>
              <a:rPr lang="en-GB" sz="2800" b="1" i="1" dirty="0">
                <a:latin typeface="Calibri"/>
                <a:ea typeface="Calibri"/>
                <a:cs typeface="Times New Roman"/>
              </a:rPr>
              <a:t>noticed</a:t>
            </a:r>
            <a:r>
              <a:rPr lang="en-GB" sz="2800" b="1" dirty="0">
                <a:latin typeface="Calibri"/>
                <a:ea typeface="Calibri"/>
                <a:cs typeface="Times New Roman"/>
              </a:rPr>
              <a:t> that… and I was </a:t>
            </a:r>
            <a:r>
              <a:rPr lang="en-GB" sz="2800" b="1" i="1" dirty="0">
                <a:latin typeface="Calibri"/>
                <a:ea typeface="Calibri"/>
                <a:cs typeface="Times New Roman"/>
              </a:rPr>
              <a:t>wondering</a:t>
            </a:r>
            <a:r>
              <a:rPr lang="en-GB" sz="2800" b="1" dirty="0">
                <a:latin typeface="Calibri"/>
                <a:ea typeface="Calibri"/>
                <a:cs typeface="Times New Roman"/>
              </a:rPr>
              <a:t>…’.  </a:t>
            </a:r>
            <a:r>
              <a:rPr lang="en-GB" sz="2800" dirty="0">
                <a:latin typeface="Calibri"/>
                <a:ea typeface="Calibri"/>
                <a:cs typeface="Times New Roman"/>
              </a:rPr>
              <a:t>These can be used to structure feedback (both positive and negative) and then followed up with ‘likelihood’ and ‘when’ to close the conversation: </a:t>
            </a:r>
            <a:r>
              <a:rPr lang="en-GB" sz="2800" b="1" dirty="0">
                <a:latin typeface="Calibri"/>
                <a:ea typeface="Calibri"/>
                <a:cs typeface="Times New Roman"/>
              </a:rPr>
              <a:t>‘What’s the </a:t>
            </a:r>
            <a:r>
              <a:rPr lang="en-GB" sz="2800" b="1" i="1" dirty="0">
                <a:latin typeface="Calibri"/>
                <a:ea typeface="Calibri"/>
                <a:cs typeface="Times New Roman"/>
              </a:rPr>
              <a:t>likelihood</a:t>
            </a:r>
            <a:r>
              <a:rPr lang="en-GB" sz="2800" b="1" dirty="0">
                <a:latin typeface="Calibri"/>
                <a:ea typeface="Calibri"/>
                <a:cs typeface="Times New Roman"/>
              </a:rPr>
              <a:t> that you can… and </a:t>
            </a:r>
            <a:r>
              <a:rPr lang="en-GB" sz="2800" b="1" i="1" dirty="0">
                <a:latin typeface="Calibri"/>
                <a:ea typeface="Calibri"/>
                <a:cs typeface="Times New Roman"/>
              </a:rPr>
              <a:t>when</a:t>
            </a:r>
            <a:r>
              <a:rPr lang="en-GB" sz="2800" b="1" dirty="0">
                <a:latin typeface="Calibri"/>
                <a:ea typeface="Calibri"/>
                <a:cs typeface="Times New Roman"/>
              </a:rPr>
              <a:t> might that be?’</a:t>
            </a:r>
          </a:p>
          <a:p>
            <a:pPr marL="179705" indent="-179705"/>
            <a:endParaRPr lang="en-GB" dirty="0"/>
          </a:p>
        </p:txBody>
      </p:sp>
      <p:sp>
        <p:nvSpPr>
          <p:cNvPr id="4" name="Slide Number Placeholder 3">
            <a:extLst>
              <a:ext uri="{FF2B5EF4-FFF2-40B4-BE49-F238E27FC236}">
                <a16:creationId xmlns:a16="http://schemas.microsoft.com/office/drawing/2014/main" id="{BC32CFF7-1220-4DA0-9CA8-188FC8AD2963}"/>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33</a:t>
            </a:fld>
            <a:endParaRPr lang="en-GB" altLang="en-US">
              <a:solidFill>
                <a:srgbClr val="50535A"/>
              </a:solidFill>
            </a:endParaRPr>
          </a:p>
        </p:txBody>
      </p:sp>
      <p:sp>
        <p:nvSpPr>
          <p:cNvPr id="6" name="TextBox 5">
            <a:extLst>
              <a:ext uri="{FF2B5EF4-FFF2-40B4-BE49-F238E27FC236}">
                <a16:creationId xmlns:a16="http://schemas.microsoft.com/office/drawing/2014/main" id="{803C4FF8-9DCA-4208-9AC5-F28921367145}"/>
              </a:ext>
            </a:extLst>
          </p:cNvPr>
          <p:cNvSpPr txBox="1"/>
          <p:nvPr/>
        </p:nvSpPr>
        <p:spPr>
          <a:xfrm>
            <a:off x="7596402" y="4303008"/>
            <a:ext cx="4572000" cy="1065676"/>
          </a:xfrm>
          <a:prstGeom prst="rect">
            <a:avLst/>
          </a:prstGeom>
          <a:noFill/>
        </p:spPr>
        <p:txBody>
          <a:bodyPr wrap="square" lIns="91440" tIns="45720" rIns="91440" bIns="45720" anchor="t">
            <a:spAutoFit/>
          </a:bodyPr>
          <a:lstStyle/>
          <a:p>
            <a:pPr>
              <a:lnSpc>
                <a:spcPct val="107000"/>
              </a:lnSpc>
              <a:spcAft>
                <a:spcPts val="800"/>
              </a:spcAft>
            </a:pPr>
            <a:r>
              <a:rPr lang="en-GB" dirty="0">
                <a:latin typeface="Calibri"/>
                <a:ea typeface="Calibri"/>
                <a:cs typeface="Times New Roman"/>
              </a:rPr>
              <a:t>Joy Baldridge’s </a:t>
            </a:r>
            <a:r>
              <a:rPr lang="en-GB" dirty="0" err="1">
                <a:latin typeface="Calibri"/>
                <a:ea typeface="Calibri"/>
                <a:cs typeface="Times New Roman"/>
              </a:rPr>
              <a:t>TedX</a:t>
            </a:r>
            <a:r>
              <a:rPr lang="en-GB" dirty="0">
                <a:latin typeface="Calibri"/>
                <a:ea typeface="Calibri"/>
                <a:cs typeface="Times New Roman"/>
              </a:rPr>
              <a:t> Talk ‘Difficult Conversations Made Easy’: </a:t>
            </a:r>
            <a:r>
              <a:rPr lang="en-US" u="sng" dirty="0">
                <a:solidFill>
                  <a:srgbClr val="0563C1"/>
                </a:solidFill>
                <a:latin typeface="Calibri"/>
                <a:ea typeface="Calibri"/>
                <a:cs typeface="Times New Roman"/>
                <a:hlinkClick r:id="rId3"/>
              </a:rPr>
              <a:t>https://youtu.be/4TkbHLD5Mnw</a:t>
            </a:r>
            <a:r>
              <a:rPr lang="en-US" u="sng" dirty="0">
                <a:solidFill>
                  <a:srgbClr val="0563C1"/>
                </a:solidFill>
                <a:latin typeface="Calibri"/>
                <a:ea typeface="Calibri"/>
                <a:cs typeface="Times New Roman"/>
              </a:rPr>
              <a:t> [15mins]</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4C1EF7C-79A5-4462-86E8-AC7FC2F92C7B}"/>
              </a:ext>
            </a:extLst>
          </p:cNvPr>
          <p:cNvPicPr>
            <a:picLocks noChangeAspect="1"/>
          </p:cNvPicPr>
          <p:nvPr/>
        </p:nvPicPr>
        <p:blipFill>
          <a:blip r:embed="rId4"/>
          <a:stretch>
            <a:fillRect/>
          </a:stretch>
        </p:blipFill>
        <p:spPr>
          <a:xfrm>
            <a:off x="7206584" y="1556792"/>
            <a:ext cx="3948968" cy="2282043"/>
          </a:xfrm>
          <a:prstGeom prst="rect">
            <a:avLst/>
          </a:prstGeom>
        </p:spPr>
      </p:pic>
    </p:spTree>
    <p:extLst>
      <p:ext uri="{BB962C8B-B14F-4D97-AF65-F5344CB8AC3E}">
        <p14:creationId xmlns:p14="http://schemas.microsoft.com/office/powerpoint/2010/main" val="242853532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E99B-C4ED-482D-9587-4FD9FC341DEF}"/>
              </a:ext>
            </a:extLst>
          </p:cNvPr>
          <p:cNvSpPr>
            <a:spLocks noGrp="1"/>
          </p:cNvSpPr>
          <p:nvPr>
            <p:ph type="title"/>
          </p:nvPr>
        </p:nvSpPr>
        <p:spPr/>
        <p:txBody>
          <a:bodyPr/>
          <a:lstStyle/>
          <a:p>
            <a:r>
              <a:rPr lang="en-GB" dirty="0"/>
              <a:t>An example</a:t>
            </a:r>
          </a:p>
        </p:txBody>
      </p:sp>
      <p:sp>
        <p:nvSpPr>
          <p:cNvPr id="3" name="Content Placeholder 2">
            <a:extLst>
              <a:ext uri="{FF2B5EF4-FFF2-40B4-BE49-F238E27FC236}">
                <a16:creationId xmlns:a16="http://schemas.microsoft.com/office/drawing/2014/main" id="{FA0230B9-3055-4A55-AA51-5403721962CC}"/>
              </a:ext>
            </a:extLst>
          </p:cNvPr>
          <p:cNvSpPr>
            <a:spLocks noGrp="1"/>
          </p:cNvSpPr>
          <p:nvPr>
            <p:ph idx="1"/>
          </p:nvPr>
        </p:nvSpPr>
        <p:spPr/>
        <p:txBody>
          <a:bodyPr/>
          <a:lstStyle/>
          <a:p>
            <a:pPr marL="179705" indent="-179705">
              <a:lnSpc>
                <a:spcPct val="107000"/>
              </a:lnSpc>
              <a:spcAft>
                <a:spcPts val="800"/>
              </a:spcAft>
            </a:pPr>
            <a:r>
              <a:rPr lang="en-GB" i="1" dirty="0">
                <a:latin typeface="Calibri"/>
                <a:ea typeface="Calibri"/>
                <a:cs typeface="Times New Roman"/>
              </a:rPr>
              <a:t>Samina, a mentor, knows that she will have to have a difficult conversation with her trainee, Harriet, as she did not attend a lesson that Samina had arranged especially for her to observe.  This lesson observation was tied to a specific target that Harriet had (the managing of transition points in a lesson) and had asked a favour of a colleague who had re-arranged their planning to accommodate this request. Samina’s colleague, a very experienced teacher, remonstrated with her at the end of the day, commenting on Harriet’s unprofessional behaviour and mentioned that he had sent an email to Harriet with words to that effect.  Although Samina has not yet seen Harriet, she knows that she is upset as she was reportedly in tears in the staffroom.</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592395D-B754-45AD-8CEC-13522001BFC2}"/>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34</a:t>
            </a:fld>
            <a:endParaRPr lang="en-GB" altLang="en-US">
              <a:solidFill>
                <a:srgbClr val="50535A"/>
              </a:solidFill>
            </a:endParaRPr>
          </a:p>
        </p:txBody>
      </p:sp>
    </p:spTree>
    <p:extLst>
      <p:ext uri="{BB962C8B-B14F-4D97-AF65-F5344CB8AC3E}">
        <p14:creationId xmlns:p14="http://schemas.microsoft.com/office/powerpoint/2010/main" val="208332280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E76905-D10D-40C8-A1DC-E82E7E5CB95D}"/>
              </a:ext>
            </a:extLst>
          </p:cNvPr>
          <p:cNvSpPr>
            <a:spLocks noGrp="1"/>
          </p:cNvSpPr>
          <p:nvPr>
            <p:ph idx="1"/>
          </p:nvPr>
        </p:nvSpPr>
        <p:spPr>
          <a:xfrm>
            <a:off x="335360" y="1595736"/>
            <a:ext cx="11521280" cy="5256584"/>
          </a:xfrm>
        </p:spPr>
        <p:txBody>
          <a:bodyPr>
            <a:normAutofit/>
          </a:bodyPr>
          <a:lstStyle/>
          <a:p>
            <a:pPr marL="179705" indent="-179705">
              <a:lnSpc>
                <a:spcPct val="107000"/>
              </a:lnSpc>
              <a:spcAft>
                <a:spcPts val="800"/>
              </a:spcAft>
            </a:pPr>
            <a:r>
              <a:rPr lang="en-GB" sz="2000" b="1" dirty="0">
                <a:latin typeface="Calibri"/>
                <a:ea typeface="Calibri"/>
                <a:cs typeface="Times New Roman"/>
              </a:rPr>
              <a:t>Samina</a:t>
            </a:r>
            <a:r>
              <a:rPr lang="en-GB" sz="2000" dirty="0">
                <a:latin typeface="Calibri"/>
                <a:ea typeface="Calibri"/>
                <a:cs typeface="Times New Roman"/>
              </a:rPr>
              <a:t>: </a:t>
            </a:r>
            <a:r>
              <a:rPr lang="en-GB" sz="2000" i="1" dirty="0">
                <a:latin typeface="Calibri"/>
                <a:ea typeface="Calibri"/>
                <a:cs typeface="Times New Roman"/>
              </a:rPr>
              <a:t>Harriet, I noticed that there has been some friction between you and Jonathan and wondered how I could help?</a:t>
            </a:r>
            <a:endParaRPr lang="en-GB" sz="2000" dirty="0">
              <a:latin typeface="Calibri"/>
              <a:ea typeface="Calibri"/>
              <a:cs typeface="Times New Roman"/>
            </a:endParaRPr>
          </a:p>
          <a:p>
            <a:pPr marL="179705" indent="-179705">
              <a:lnSpc>
                <a:spcPct val="107000"/>
              </a:lnSpc>
              <a:spcAft>
                <a:spcPts val="800"/>
              </a:spcAft>
            </a:pPr>
            <a:r>
              <a:rPr lang="en-GB" sz="2000" b="1" dirty="0">
                <a:latin typeface="Calibri"/>
                <a:ea typeface="Calibri"/>
                <a:cs typeface="Times New Roman"/>
              </a:rPr>
              <a:t>Harriet</a:t>
            </a:r>
            <a:r>
              <a:rPr lang="en-GB" sz="2000" dirty="0">
                <a:latin typeface="Calibri"/>
                <a:ea typeface="Calibri"/>
                <a:cs typeface="Times New Roman"/>
              </a:rPr>
              <a:t>: </a:t>
            </a:r>
            <a:r>
              <a:rPr lang="en-GB" sz="2000" i="1" dirty="0">
                <a:latin typeface="Calibri"/>
                <a:ea typeface="Calibri"/>
                <a:cs typeface="Times New Roman"/>
              </a:rPr>
              <a:t>I’m not sure; I don’t think he likes me much.</a:t>
            </a:r>
            <a:endParaRPr lang="en-GB" sz="2000" dirty="0">
              <a:latin typeface="Calibri"/>
              <a:ea typeface="Calibri"/>
              <a:cs typeface="Times New Roman"/>
            </a:endParaRPr>
          </a:p>
          <a:p>
            <a:pPr marL="179705" indent="-179705">
              <a:lnSpc>
                <a:spcPct val="107000"/>
              </a:lnSpc>
              <a:spcAft>
                <a:spcPts val="800"/>
              </a:spcAft>
            </a:pPr>
            <a:r>
              <a:rPr lang="en-GB" sz="2000" b="1" dirty="0">
                <a:latin typeface="Calibri"/>
                <a:ea typeface="Calibri"/>
                <a:cs typeface="Times New Roman"/>
              </a:rPr>
              <a:t>Samina</a:t>
            </a:r>
            <a:r>
              <a:rPr lang="en-GB" sz="2000" dirty="0">
                <a:latin typeface="Calibri"/>
                <a:ea typeface="Calibri"/>
                <a:cs typeface="Times New Roman"/>
              </a:rPr>
              <a:t>: </a:t>
            </a:r>
            <a:r>
              <a:rPr lang="en-GB" sz="2000" i="1" dirty="0">
                <a:latin typeface="Calibri"/>
                <a:ea typeface="Calibri"/>
                <a:cs typeface="Times New Roman"/>
              </a:rPr>
              <a:t>Well, why don’t you tell me what happened, then I’ll share his perspective.</a:t>
            </a:r>
            <a:endParaRPr lang="en-GB" sz="2000" dirty="0">
              <a:latin typeface="Calibri"/>
              <a:ea typeface="Calibri"/>
              <a:cs typeface="Times New Roman"/>
            </a:endParaRPr>
          </a:p>
          <a:p>
            <a:pPr marL="179705" indent="-179705">
              <a:lnSpc>
                <a:spcPct val="107000"/>
              </a:lnSpc>
              <a:spcAft>
                <a:spcPts val="800"/>
              </a:spcAft>
            </a:pPr>
            <a:r>
              <a:rPr lang="en-GB" sz="2000" b="1" dirty="0">
                <a:latin typeface="Calibri"/>
                <a:ea typeface="Calibri"/>
                <a:cs typeface="Times New Roman"/>
              </a:rPr>
              <a:t>Harriet</a:t>
            </a:r>
            <a:r>
              <a:rPr lang="en-GB" sz="2000" dirty="0">
                <a:latin typeface="Calibri"/>
                <a:ea typeface="Calibri"/>
                <a:cs typeface="Times New Roman"/>
              </a:rPr>
              <a:t>: </a:t>
            </a:r>
            <a:r>
              <a:rPr lang="en-GB" sz="2000" i="1" dirty="0">
                <a:latin typeface="Calibri"/>
                <a:ea typeface="Calibri"/>
                <a:cs typeface="Times New Roman"/>
              </a:rPr>
              <a:t>Ok.  I knew that I was supposed to observe him at some point on Tuesday, I definitely wrote it down but I left my planner at home so I thought I’d check with him.  But when I came in I remembered that I was supposed to take part in rolling tutor period and I had to go and prepare for that cos I was teaching it.  I wasn’t confident about this at all, as it was on voting rights so that took up period 2.  And I was over the other side of the school, so I didn’t see Jonathan at all and by the time I got back here I realised that I had missed the lesson completely.  I’d thought it was period 3, but I was wrong.</a:t>
            </a:r>
            <a:endParaRPr lang="en-GB" sz="2000" dirty="0">
              <a:latin typeface="Calibri"/>
              <a:ea typeface="Calibri"/>
              <a:cs typeface="Times New Roman"/>
            </a:endParaRPr>
          </a:p>
          <a:p>
            <a:pPr marL="179705" indent="-179705">
              <a:lnSpc>
                <a:spcPct val="107000"/>
              </a:lnSpc>
              <a:spcAft>
                <a:spcPts val="800"/>
              </a:spcAft>
            </a:pPr>
            <a:r>
              <a:rPr lang="en-GB" sz="2000" b="1" dirty="0">
                <a:latin typeface="Calibri"/>
                <a:ea typeface="Calibri"/>
                <a:cs typeface="Times New Roman"/>
              </a:rPr>
              <a:t>Samina</a:t>
            </a:r>
            <a:r>
              <a:rPr lang="en-GB" sz="2000" dirty="0">
                <a:latin typeface="Calibri"/>
                <a:ea typeface="Calibri"/>
                <a:cs typeface="Times New Roman"/>
              </a:rPr>
              <a:t>: </a:t>
            </a:r>
            <a:r>
              <a:rPr lang="en-GB" sz="2000" i="1" dirty="0">
                <a:latin typeface="Calibri"/>
                <a:ea typeface="Calibri"/>
                <a:cs typeface="Times New Roman"/>
              </a:rPr>
              <a:t>Ok; thanks.  So, you had a busy morning and were feeling anxious about teaching your tutor group a topic that you weren’t confident in and you thought you had the right lesson, but by the time you realised, it was too late?</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179705" indent="-179705"/>
            <a:endParaRPr lang="en-GB" dirty="0"/>
          </a:p>
        </p:txBody>
      </p:sp>
      <p:sp>
        <p:nvSpPr>
          <p:cNvPr id="4" name="Slide Number Placeholder 3">
            <a:extLst>
              <a:ext uri="{FF2B5EF4-FFF2-40B4-BE49-F238E27FC236}">
                <a16:creationId xmlns:a16="http://schemas.microsoft.com/office/drawing/2014/main" id="{58D1DC46-F12A-4804-BBD9-D1C69054DA8C}"/>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35</a:t>
            </a:fld>
            <a:endParaRPr lang="en-GB" altLang="en-US">
              <a:solidFill>
                <a:srgbClr val="50535A"/>
              </a:solidFill>
            </a:endParaRPr>
          </a:p>
        </p:txBody>
      </p:sp>
    </p:spTree>
    <p:extLst>
      <p:ext uri="{BB962C8B-B14F-4D97-AF65-F5344CB8AC3E}">
        <p14:creationId xmlns:p14="http://schemas.microsoft.com/office/powerpoint/2010/main" val="59201508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8CFBC-E1AE-4675-A990-9027E8D9A5D1}"/>
              </a:ext>
            </a:extLst>
          </p:cNvPr>
          <p:cNvSpPr>
            <a:spLocks noGrp="1"/>
          </p:cNvSpPr>
          <p:nvPr>
            <p:ph idx="1"/>
          </p:nvPr>
        </p:nvSpPr>
        <p:spPr>
          <a:xfrm>
            <a:off x="354352" y="874341"/>
            <a:ext cx="11252050" cy="5983659"/>
          </a:xfrm>
        </p:spPr>
        <p:txBody>
          <a:bodyPr>
            <a:normAutofit/>
          </a:bodyPr>
          <a:lstStyle/>
          <a:p>
            <a:pPr marL="179705" indent="-179705">
              <a:lnSpc>
                <a:spcPct val="107000"/>
              </a:lnSpc>
              <a:spcAft>
                <a:spcPts val="800"/>
              </a:spcAft>
            </a:pPr>
            <a:r>
              <a:rPr lang="en-GB" sz="2000" b="1" dirty="0">
                <a:latin typeface="Calibri"/>
                <a:ea typeface="Calibri"/>
                <a:cs typeface="Times New Roman"/>
              </a:rPr>
              <a:t>Harriet</a:t>
            </a:r>
            <a:r>
              <a:rPr lang="en-GB" sz="2000" dirty="0">
                <a:latin typeface="Calibri"/>
                <a:ea typeface="Calibri"/>
                <a:cs typeface="Times New Roman"/>
              </a:rPr>
              <a:t>: </a:t>
            </a:r>
            <a:r>
              <a:rPr lang="en-GB" sz="2000" i="1" dirty="0">
                <a:latin typeface="Calibri"/>
                <a:ea typeface="Calibri"/>
                <a:cs typeface="Times New Roman"/>
              </a:rPr>
              <a:t>Yes, that’s right.</a:t>
            </a:r>
            <a:r>
              <a:rPr lang="en-GB" sz="2000" dirty="0">
                <a:latin typeface="Calibri"/>
                <a:ea typeface="Calibri"/>
                <a:cs typeface="Times New Roman"/>
              </a:rPr>
              <a:t>  </a:t>
            </a:r>
          </a:p>
          <a:p>
            <a:pPr marL="179705" indent="-179705">
              <a:lnSpc>
                <a:spcPct val="107000"/>
              </a:lnSpc>
              <a:spcAft>
                <a:spcPts val="800"/>
              </a:spcAft>
            </a:pPr>
            <a:r>
              <a:rPr lang="en-GB" sz="2000" b="1" dirty="0">
                <a:latin typeface="Calibri"/>
                <a:ea typeface="Calibri"/>
                <a:cs typeface="Times New Roman"/>
              </a:rPr>
              <a:t>Samina</a:t>
            </a:r>
            <a:r>
              <a:rPr lang="en-GB" sz="2000" dirty="0">
                <a:latin typeface="Calibri"/>
                <a:ea typeface="Calibri"/>
                <a:cs typeface="Times New Roman"/>
              </a:rPr>
              <a:t>: </a:t>
            </a:r>
            <a:r>
              <a:rPr lang="en-GB" sz="2000" i="1" dirty="0">
                <a:latin typeface="Calibri"/>
                <a:ea typeface="Calibri"/>
                <a:cs typeface="Times New Roman"/>
              </a:rPr>
              <a:t>Ok, let’s think about Jonathan’s point of view.  He was going to be doing an assessment with Year 7 on Tuesday, but was happy to reorganise things so that you could see him and his way of managing the class transitioning between activities.  This was a favour for me, really.  He said that he even wrote out a lesson plan for you.  This made him feel put out, as he had gone out of his way to be helpful.  He said that he would have expected at least an email to say you weren’t going to be there or an apology for not showing up.</a:t>
            </a:r>
            <a:r>
              <a:rPr lang="en-GB" sz="2000" dirty="0">
                <a:latin typeface="Calibri"/>
                <a:ea typeface="Calibri"/>
                <a:cs typeface="Times New Roman"/>
              </a:rPr>
              <a:t>  </a:t>
            </a:r>
          </a:p>
          <a:p>
            <a:pPr marL="179705" indent="-179705">
              <a:lnSpc>
                <a:spcPct val="107000"/>
              </a:lnSpc>
              <a:spcAft>
                <a:spcPts val="800"/>
              </a:spcAft>
            </a:pPr>
            <a:r>
              <a:rPr lang="en-GB" sz="2000" b="1" dirty="0">
                <a:latin typeface="Calibri"/>
                <a:ea typeface="Calibri"/>
                <a:cs typeface="Times New Roman"/>
              </a:rPr>
              <a:t>Harriet</a:t>
            </a:r>
            <a:r>
              <a:rPr lang="en-GB" sz="2000" dirty="0">
                <a:latin typeface="Calibri"/>
                <a:ea typeface="Calibri"/>
                <a:cs typeface="Times New Roman"/>
              </a:rPr>
              <a:t>: </a:t>
            </a:r>
            <a:r>
              <a:rPr lang="en-GB" sz="2000" i="1" dirty="0">
                <a:latin typeface="Calibri"/>
                <a:ea typeface="Calibri"/>
                <a:cs typeface="Times New Roman"/>
              </a:rPr>
              <a:t>I did try!  But I was teaching period 4 and then had our training meeting, so I didn’t have time.</a:t>
            </a:r>
            <a:endParaRPr lang="en-GB" sz="2000" dirty="0">
              <a:latin typeface="Calibri"/>
              <a:ea typeface="Calibri"/>
              <a:cs typeface="Times New Roman"/>
            </a:endParaRPr>
          </a:p>
          <a:p>
            <a:pPr marL="179705" indent="-179705">
              <a:lnSpc>
                <a:spcPct val="107000"/>
              </a:lnSpc>
              <a:spcAft>
                <a:spcPts val="800"/>
              </a:spcAft>
            </a:pPr>
            <a:r>
              <a:rPr lang="en-GB" sz="2000" b="1" dirty="0">
                <a:latin typeface="Calibri"/>
                <a:ea typeface="Calibri"/>
                <a:cs typeface="Times New Roman"/>
              </a:rPr>
              <a:t>Samina</a:t>
            </a:r>
            <a:r>
              <a:rPr lang="en-GB" sz="2000" dirty="0">
                <a:latin typeface="Calibri"/>
                <a:ea typeface="Calibri"/>
                <a:cs typeface="Times New Roman"/>
              </a:rPr>
              <a:t>: </a:t>
            </a:r>
            <a:r>
              <a:rPr lang="en-GB" sz="2000" i="1" dirty="0">
                <a:latin typeface="Calibri"/>
                <a:ea typeface="Calibri"/>
                <a:cs typeface="Times New Roman"/>
              </a:rPr>
              <a:t>Let’s summarise the two perspectives of what happened: Jonathan changed his lesson so that you could observed, he expected you to show up, but you didn’t and didn’t let him know why or apologise.  You were fully intending to observe but had to change your morning plans because you were asked to teach your tutor group and you had to prepare for that.  You sound like you were quite anxious about the whole thing – is that right?</a:t>
            </a:r>
            <a:endParaRPr lang="en-GB" sz="2000" dirty="0">
              <a:latin typeface="Calibri"/>
              <a:ea typeface="Calibri"/>
              <a:cs typeface="Times New Roman"/>
            </a:endParaRPr>
          </a:p>
          <a:p>
            <a:pPr marL="179705" indent="-179705">
              <a:lnSpc>
                <a:spcPct val="107000"/>
              </a:lnSpc>
              <a:spcAft>
                <a:spcPts val="800"/>
              </a:spcAft>
            </a:pPr>
            <a:r>
              <a:rPr lang="en-GB" sz="2000" b="1" dirty="0">
                <a:latin typeface="Calibri"/>
                <a:ea typeface="Calibri"/>
                <a:cs typeface="Times New Roman"/>
              </a:rPr>
              <a:t>Harriet</a:t>
            </a:r>
            <a:r>
              <a:rPr lang="en-GB" sz="2000" dirty="0">
                <a:latin typeface="Calibri"/>
                <a:ea typeface="Calibri"/>
                <a:cs typeface="Times New Roman"/>
              </a:rPr>
              <a:t>: </a:t>
            </a:r>
            <a:r>
              <a:rPr lang="en-GB" sz="2000" i="1" dirty="0">
                <a:latin typeface="Calibri"/>
                <a:ea typeface="Calibri"/>
                <a:cs typeface="Times New Roman"/>
              </a:rPr>
              <a:t>Yes, I didn’t want to let the tutor down and I was also worried about my lesson in the afternoon.  I’m sorry I didn’t get around to emailing Jonathan.</a:t>
            </a:r>
            <a:endParaRPr lang="en-GB" sz="2000" dirty="0">
              <a:latin typeface="Calibri"/>
              <a:ea typeface="Calibri"/>
              <a:cs typeface="Times New Roman"/>
            </a:endParaRPr>
          </a:p>
          <a:p>
            <a:pPr marL="179705" indent="-179705"/>
            <a:endParaRPr lang="en-GB" dirty="0"/>
          </a:p>
        </p:txBody>
      </p:sp>
      <p:sp>
        <p:nvSpPr>
          <p:cNvPr id="4" name="Slide Number Placeholder 3">
            <a:extLst>
              <a:ext uri="{FF2B5EF4-FFF2-40B4-BE49-F238E27FC236}">
                <a16:creationId xmlns:a16="http://schemas.microsoft.com/office/drawing/2014/main" id="{9892CEC7-84C2-4AB5-9C3C-607FB4A4F22D}"/>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36</a:t>
            </a:fld>
            <a:endParaRPr lang="en-GB" altLang="en-US">
              <a:solidFill>
                <a:srgbClr val="50535A"/>
              </a:solidFill>
            </a:endParaRPr>
          </a:p>
        </p:txBody>
      </p:sp>
    </p:spTree>
    <p:extLst>
      <p:ext uri="{BB962C8B-B14F-4D97-AF65-F5344CB8AC3E}">
        <p14:creationId xmlns:p14="http://schemas.microsoft.com/office/powerpoint/2010/main" val="415499799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65FEAC-E788-4398-B1D9-11E0AD71A418}"/>
              </a:ext>
            </a:extLst>
          </p:cNvPr>
          <p:cNvSpPr>
            <a:spLocks noGrp="1"/>
          </p:cNvSpPr>
          <p:nvPr>
            <p:ph idx="1"/>
          </p:nvPr>
        </p:nvSpPr>
        <p:spPr>
          <a:xfrm>
            <a:off x="695400" y="1052736"/>
            <a:ext cx="11161240" cy="4968552"/>
          </a:xfrm>
        </p:spPr>
        <p:txBody>
          <a:bodyPr vert="horz" wrap="square" lIns="0" tIns="0" rIns="0" bIns="0" numCol="1" anchor="t" anchorCtr="0" compatLnSpc="1">
            <a:prstTxWarp prst="textNoShape">
              <a:avLst/>
            </a:prstTxWarp>
            <a:noAutofit/>
          </a:bodyPr>
          <a:lstStyle/>
          <a:p>
            <a:pPr marL="179705" indent="-179705">
              <a:lnSpc>
                <a:spcPct val="107000"/>
              </a:lnSpc>
              <a:spcAft>
                <a:spcPts val="800"/>
              </a:spcAft>
            </a:pPr>
            <a:r>
              <a:rPr lang="en-GB" sz="2000" b="1" dirty="0">
                <a:latin typeface="Calibri"/>
                <a:ea typeface="Calibri"/>
                <a:cs typeface="Times New Roman"/>
              </a:rPr>
              <a:t>Samina</a:t>
            </a:r>
            <a:r>
              <a:rPr lang="en-GB" sz="2000" dirty="0">
                <a:latin typeface="Calibri"/>
                <a:ea typeface="Calibri"/>
                <a:cs typeface="Times New Roman"/>
              </a:rPr>
              <a:t>: </a:t>
            </a:r>
            <a:r>
              <a:rPr lang="en-GB" sz="2000" i="1" dirty="0">
                <a:latin typeface="Calibri"/>
                <a:ea typeface="Calibri"/>
                <a:cs typeface="Times New Roman"/>
              </a:rPr>
              <a:t>Let’s think about how we can resolve the situation with Jonathan and prevent this kind of thing from happening again.  Would you like to speak to Jonathan?</a:t>
            </a:r>
            <a:endParaRPr lang="en-GB" sz="2000" dirty="0">
              <a:latin typeface="Calibri"/>
              <a:ea typeface="Calibri"/>
              <a:cs typeface="Times New Roman"/>
            </a:endParaRPr>
          </a:p>
          <a:p>
            <a:pPr marL="179705" indent="-179705">
              <a:lnSpc>
                <a:spcPct val="107000"/>
              </a:lnSpc>
              <a:spcAft>
                <a:spcPts val="800"/>
              </a:spcAft>
            </a:pPr>
            <a:r>
              <a:rPr lang="en-GB" sz="2000" b="1" dirty="0">
                <a:latin typeface="Calibri"/>
                <a:ea typeface="Calibri"/>
                <a:cs typeface="Times New Roman"/>
              </a:rPr>
              <a:t>Harriet</a:t>
            </a:r>
            <a:r>
              <a:rPr lang="en-GB" sz="2000" dirty="0">
                <a:latin typeface="Calibri"/>
                <a:ea typeface="Calibri"/>
                <a:cs typeface="Times New Roman"/>
              </a:rPr>
              <a:t>: </a:t>
            </a:r>
            <a:r>
              <a:rPr lang="en-GB" sz="2000" i="1" dirty="0">
                <a:latin typeface="Calibri"/>
                <a:ea typeface="Calibri"/>
                <a:cs typeface="Times New Roman"/>
              </a:rPr>
              <a:t>Yes, I think I need to explain why I didn’t show up and apologise – I realise that he changed his lesson for me.</a:t>
            </a:r>
            <a:r>
              <a:rPr lang="en-GB" sz="2000" dirty="0">
                <a:latin typeface="Calibri"/>
                <a:ea typeface="Calibri"/>
                <a:cs typeface="Times New Roman"/>
              </a:rPr>
              <a:t>  </a:t>
            </a:r>
          </a:p>
          <a:p>
            <a:pPr marL="179705" indent="-179705">
              <a:lnSpc>
                <a:spcPct val="107000"/>
              </a:lnSpc>
              <a:spcAft>
                <a:spcPts val="800"/>
              </a:spcAft>
            </a:pPr>
            <a:r>
              <a:rPr lang="en-GB" sz="2000" b="1" dirty="0">
                <a:latin typeface="Calibri"/>
                <a:ea typeface="Calibri"/>
                <a:cs typeface="Times New Roman"/>
              </a:rPr>
              <a:t>Samina</a:t>
            </a:r>
            <a:r>
              <a:rPr lang="en-GB" sz="2000" dirty="0">
                <a:latin typeface="Calibri"/>
                <a:ea typeface="Calibri"/>
                <a:cs typeface="Times New Roman"/>
              </a:rPr>
              <a:t>: </a:t>
            </a:r>
            <a:r>
              <a:rPr lang="en-GB" sz="2000" i="1" dirty="0">
                <a:latin typeface="Calibri"/>
                <a:ea typeface="Calibri"/>
                <a:cs typeface="Times New Roman"/>
              </a:rPr>
              <a:t>When would you like to speak to him?</a:t>
            </a:r>
            <a:r>
              <a:rPr lang="en-GB" sz="2000" dirty="0">
                <a:latin typeface="Calibri"/>
                <a:ea typeface="Calibri"/>
                <a:cs typeface="Times New Roman"/>
              </a:rPr>
              <a:t>  </a:t>
            </a:r>
          </a:p>
          <a:p>
            <a:pPr marL="179705" indent="-179705">
              <a:lnSpc>
                <a:spcPct val="107000"/>
              </a:lnSpc>
              <a:spcAft>
                <a:spcPts val="800"/>
              </a:spcAft>
            </a:pPr>
            <a:r>
              <a:rPr lang="en-GB" sz="2000" b="1" dirty="0">
                <a:latin typeface="Calibri"/>
                <a:ea typeface="Calibri"/>
                <a:cs typeface="Times New Roman"/>
              </a:rPr>
              <a:t>Harriet</a:t>
            </a:r>
            <a:r>
              <a:rPr lang="en-GB" sz="2000" dirty="0">
                <a:latin typeface="Calibri"/>
                <a:ea typeface="Calibri"/>
                <a:cs typeface="Times New Roman"/>
              </a:rPr>
              <a:t>: </a:t>
            </a:r>
            <a:r>
              <a:rPr lang="en-GB" sz="2000" i="1" dirty="0">
                <a:latin typeface="Calibri"/>
                <a:ea typeface="Calibri"/>
                <a:cs typeface="Times New Roman"/>
              </a:rPr>
              <a:t>Can I email him?</a:t>
            </a:r>
            <a:endParaRPr lang="en-GB" sz="2000" dirty="0">
              <a:latin typeface="Calibri"/>
              <a:ea typeface="Calibri"/>
              <a:cs typeface="Times New Roman"/>
            </a:endParaRPr>
          </a:p>
          <a:p>
            <a:pPr marL="179705" indent="-179705">
              <a:lnSpc>
                <a:spcPct val="107000"/>
              </a:lnSpc>
              <a:spcAft>
                <a:spcPts val="800"/>
              </a:spcAft>
            </a:pPr>
            <a:r>
              <a:rPr lang="en-GB" sz="2000" b="1" dirty="0">
                <a:latin typeface="Calibri"/>
                <a:ea typeface="Calibri"/>
                <a:cs typeface="Times New Roman"/>
              </a:rPr>
              <a:t>Samina</a:t>
            </a:r>
            <a:r>
              <a:rPr lang="en-GB" sz="2000" dirty="0">
                <a:latin typeface="Calibri"/>
                <a:ea typeface="Calibri"/>
                <a:cs typeface="Times New Roman"/>
              </a:rPr>
              <a:t>: </a:t>
            </a:r>
            <a:r>
              <a:rPr lang="en-GB" sz="2000" i="1" dirty="0">
                <a:latin typeface="Calibri"/>
                <a:ea typeface="Calibri"/>
                <a:cs typeface="Times New Roman"/>
              </a:rPr>
              <a:t>You can, but it might be better to do it in person – perhaps first thing tomorrow.</a:t>
            </a:r>
            <a:endParaRPr lang="en-GB" sz="2000" dirty="0">
              <a:latin typeface="Calibri"/>
              <a:ea typeface="Calibri"/>
              <a:cs typeface="Times New Roman"/>
            </a:endParaRPr>
          </a:p>
          <a:p>
            <a:pPr marL="179705" indent="-179705">
              <a:lnSpc>
                <a:spcPct val="107000"/>
              </a:lnSpc>
              <a:spcAft>
                <a:spcPts val="800"/>
              </a:spcAft>
            </a:pPr>
            <a:r>
              <a:rPr lang="en-GB" sz="2000" b="1" dirty="0">
                <a:latin typeface="Calibri"/>
                <a:ea typeface="Calibri"/>
                <a:cs typeface="Times New Roman"/>
              </a:rPr>
              <a:t>Harriet</a:t>
            </a:r>
            <a:r>
              <a:rPr lang="en-GB" sz="2000" dirty="0">
                <a:latin typeface="Calibri"/>
                <a:ea typeface="Calibri"/>
                <a:cs typeface="Times New Roman"/>
              </a:rPr>
              <a:t>: </a:t>
            </a:r>
            <a:r>
              <a:rPr lang="en-GB" sz="2000" i="1" dirty="0">
                <a:latin typeface="Calibri"/>
                <a:ea typeface="Calibri"/>
                <a:cs typeface="Times New Roman"/>
              </a:rPr>
              <a:t>Ok</a:t>
            </a:r>
            <a:r>
              <a:rPr lang="en-GB" sz="2000" dirty="0">
                <a:latin typeface="Calibri"/>
                <a:ea typeface="Calibri"/>
                <a:cs typeface="Times New Roman"/>
              </a:rPr>
              <a:t>.</a:t>
            </a:r>
          </a:p>
          <a:p>
            <a:pPr marL="179705" indent="-179705">
              <a:lnSpc>
                <a:spcPct val="107000"/>
              </a:lnSpc>
              <a:spcAft>
                <a:spcPts val="800"/>
              </a:spcAft>
            </a:pPr>
            <a:r>
              <a:rPr lang="en-GB" sz="2000" b="1" dirty="0">
                <a:latin typeface="Calibri"/>
                <a:ea typeface="Calibri"/>
                <a:cs typeface="Times New Roman"/>
              </a:rPr>
              <a:t>Samina</a:t>
            </a:r>
            <a:r>
              <a:rPr lang="en-GB" sz="2000" dirty="0">
                <a:latin typeface="Calibri"/>
                <a:ea typeface="Calibri"/>
                <a:cs typeface="Times New Roman"/>
              </a:rPr>
              <a:t>: </a:t>
            </a:r>
            <a:r>
              <a:rPr lang="en-GB" sz="2000" i="1" dirty="0">
                <a:latin typeface="Calibri"/>
                <a:ea typeface="Calibri"/>
                <a:cs typeface="Times New Roman"/>
              </a:rPr>
              <a:t>What about the future; how can we prevent this from happening again?</a:t>
            </a:r>
            <a:r>
              <a:rPr lang="en-GB" sz="2000" dirty="0">
                <a:latin typeface="Calibri"/>
                <a:ea typeface="Calibri"/>
                <a:cs typeface="Times New Roman"/>
              </a:rPr>
              <a:t> </a:t>
            </a:r>
          </a:p>
          <a:p>
            <a:pPr marL="179705" indent="-179705">
              <a:lnSpc>
                <a:spcPct val="107000"/>
              </a:lnSpc>
              <a:spcAft>
                <a:spcPts val="800"/>
              </a:spcAft>
            </a:pPr>
            <a:r>
              <a:rPr lang="en-GB" sz="2000" b="1" dirty="0">
                <a:latin typeface="Calibri"/>
                <a:ea typeface="Calibri"/>
                <a:cs typeface="Times New Roman"/>
              </a:rPr>
              <a:t>Harriet</a:t>
            </a:r>
            <a:r>
              <a:rPr lang="en-GB" sz="2000" dirty="0">
                <a:latin typeface="Calibri"/>
                <a:ea typeface="Calibri"/>
                <a:cs typeface="Times New Roman"/>
              </a:rPr>
              <a:t>: </a:t>
            </a:r>
            <a:r>
              <a:rPr lang="en-GB" sz="2000" i="1" dirty="0">
                <a:latin typeface="Calibri"/>
                <a:ea typeface="Calibri"/>
                <a:cs typeface="Times New Roman"/>
              </a:rPr>
              <a:t>I’ll try to be more organised (and not forget my planner!) and speak to people as soon as I can if I have missed something.</a:t>
            </a:r>
            <a:endParaRPr lang="en-GB" sz="2000" dirty="0">
              <a:latin typeface="Calibri"/>
              <a:ea typeface="Calibri"/>
              <a:cs typeface="Times New Roman"/>
            </a:endParaRPr>
          </a:p>
          <a:p>
            <a:pPr marL="179705" indent="-179705">
              <a:lnSpc>
                <a:spcPct val="107000"/>
              </a:lnSpc>
              <a:spcAft>
                <a:spcPts val="800"/>
              </a:spcAft>
            </a:pPr>
            <a:r>
              <a:rPr lang="en-GB" sz="2000" b="1" dirty="0">
                <a:latin typeface="Calibri"/>
                <a:ea typeface="Calibri"/>
                <a:cs typeface="Times New Roman"/>
              </a:rPr>
              <a:t>Samina</a:t>
            </a:r>
            <a:r>
              <a:rPr lang="en-GB" sz="2000" dirty="0">
                <a:latin typeface="Calibri"/>
                <a:ea typeface="Calibri"/>
                <a:cs typeface="Times New Roman"/>
              </a:rPr>
              <a:t>: </a:t>
            </a:r>
            <a:r>
              <a:rPr lang="en-GB" sz="2000" i="1" dirty="0">
                <a:latin typeface="Calibri"/>
                <a:ea typeface="Calibri"/>
                <a:cs typeface="Times New Roman"/>
              </a:rPr>
              <a:t>Ok, that’s great.</a:t>
            </a:r>
            <a:r>
              <a:rPr lang="en-GB" sz="2000" dirty="0">
                <a:latin typeface="Calibri"/>
                <a:ea typeface="Calibri"/>
                <a:cs typeface="Times New Roman"/>
              </a:rPr>
              <a:t>  </a:t>
            </a:r>
          </a:p>
          <a:p>
            <a:pPr marL="179705" indent="-179705"/>
            <a:endParaRPr lang="en-GB" dirty="0"/>
          </a:p>
        </p:txBody>
      </p:sp>
      <p:sp>
        <p:nvSpPr>
          <p:cNvPr id="4" name="Slide Number Placeholder 3">
            <a:extLst>
              <a:ext uri="{FF2B5EF4-FFF2-40B4-BE49-F238E27FC236}">
                <a16:creationId xmlns:a16="http://schemas.microsoft.com/office/drawing/2014/main" id="{21EE57C3-52C8-4259-B3A7-5BAB9528D7A1}"/>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37</a:t>
            </a:fld>
            <a:endParaRPr lang="en-GB" altLang="en-US">
              <a:solidFill>
                <a:srgbClr val="50535A"/>
              </a:solidFill>
            </a:endParaRPr>
          </a:p>
        </p:txBody>
      </p:sp>
      <p:sp>
        <p:nvSpPr>
          <p:cNvPr id="2" name="TextBox 1">
            <a:extLst>
              <a:ext uri="{FF2B5EF4-FFF2-40B4-BE49-F238E27FC236}">
                <a16:creationId xmlns:a16="http://schemas.microsoft.com/office/drawing/2014/main" id="{7EB1E4FB-18B7-3C12-A56D-4BF7ADCE3CDF}"/>
              </a:ext>
            </a:extLst>
          </p:cNvPr>
          <p:cNvSpPr txBox="1"/>
          <p:nvPr/>
        </p:nvSpPr>
        <p:spPr>
          <a:xfrm>
            <a:off x="7940909" y="639069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(Roberts, 2020)</a:t>
            </a:r>
            <a:endParaRPr lang="en-US" dirty="0">
              <a:solidFill>
                <a:schemeClr val="tx2"/>
              </a:solidFill>
              <a:latin typeface="+mn-lt"/>
            </a:endParaRPr>
          </a:p>
        </p:txBody>
      </p:sp>
    </p:spTree>
    <p:extLst>
      <p:ext uri="{BB962C8B-B14F-4D97-AF65-F5344CB8AC3E}">
        <p14:creationId xmlns:p14="http://schemas.microsoft.com/office/powerpoint/2010/main" val="245800970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77C6EF-ACB0-526A-7447-DAE6B6A03FC3}"/>
              </a:ext>
            </a:extLst>
          </p:cNvPr>
          <p:cNvSpPr>
            <a:spLocks noGrp="1"/>
          </p:cNvSpPr>
          <p:nvPr>
            <p:ph idx="1"/>
          </p:nvPr>
        </p:nvSpPr>
        <p:spPr/>
        <p:txBody>
          <a:bodyPr/>
          <a:lstStyle/>
          <a:p>
            <a:pPr marL="179705" indent="-179705"/>
            <a:r>
              <a:rPr lang="en-GB" dirty="0">
                <a:latin typeface="Arial"/>
                <a:cs typeface="Arial"/>
              </a:rPr>
              <a:t>Using aspects of the Impact Cycle can be helpful in its </a:t>
            </a:r>
            <a:r>
              <a:rPr lang="en-GB" b="1" dirty="0">
                <a:latin typeface="Arial"/>
                <a:cs typeface="Arial"/>
              </a:rPr>
              <a:t>specificity </a:t>
            </a:r>
            <a:r>
              <a:rPr lang="en-GB" dirty="0">
                <a:latin typeface="Arial"/>
                <a:cs typeface="Arial"/>
              </a:rPr>
              <a:t>and </a:t>
            </a:r>
            <a:r>
              <a:rPr lang="en-GB" b="1" dirty="0">
                <a:latin typeface="Arial"/>
                <a:cs typeface="Arial"/>
              </a:rPr>
              <a:t>focus</a:t>
            </a:r>
          </a:p>
          <a:p>
            <a:pPr marL="179705" indent="-179705"/>
            <a:r>
              <a:rPr lang="en-GB" dirty="0">
                <a:latin typeface="Arial"/>
                <a:cs typeface="Arial"/>
              </a:rPr>
              <a:t>Target-setting needs careful thought; it needs to link clearly to a </a:t>
            </a:r>
            <a:r>
              <a:rPr lang="en-GB" b="1" dirty="0">
                <a:latin typeface="Arial"/>
                <a:cs typeface="Arial"/>
              </a:rPr>
              <a:t>curriculum strand </a:t>
            </a:r>
            <a:r>
              <a:rPr lang="en-GB" dirty="0">
                <a:latin typeface="Arial"/>
                <a:cs typeface="Arial"/>
              </a:rPr>
              <a:t>and focus on the </a:t>
            </a:r>
            <a:r>
              <a:rPr lang="en-GB" b="1" dirty="0">
                <a:latin typeface="Arial"/>
                <a:cs typeface="Arial"/>
              </a:rPr>
              <a:t>intended </a:t>
            </a:r>
            <a:r>
              <a:rPr lang="en-GB" b="1" i="1" dirty="0">
                <a:latin typeface="Arial"/>
                <a:cs typeface="Arial"/>
              </a:rPr>
              <a:t>learning</a:t>
            </a:r>
            <a:r>
              <a:rPr lang="en-GB" i="1" dirty="0">
                <a:latin typeface="Arial"/>
                <a:cs typeface="Arial"/>
              </a:rPr>
              <a:t>; </a:t>
            </a:r>
            <a:r>
              <a:rPr lang="en-GB" dirty="0">
                <a:latin typeface="Arial"/>
                <a:cs typeface="Arial"/>
              </a:rPr>
              <a:t>the RPT will need guidance in terms of </a:t>
            </a:r>
            <a:r>
              <a:rPr lang="en-GB" b="1" dirty="0">
                <a:latin typeface="Arial"/>
                <a:cs typeface="Arial"/>
              </a:rPr>
              <a:t>strategies/actions</a:t>
            </a:r>
            <a:r>
              <a:rPr lang="en-GB" dirty="0">
                <a:latin typeface="Arial"/>
                <a:cs typeface="Arial"/>
              </a:rPr>
              <a:t> to address the target; </a:t>
            </a:r>
            <a:r>
              <a:rPr lang="en-GB" b="1" dirty="0">
                <a:latin typeface="Arial"/>
                <a:cs typeface="Arial"/>
              </a:rPr>
              <a:t>progress </a:t>
            </a:r>
            <a:r>
              <a:rPr lang="en-GB" dirty="0">
                <a:latin typeface="Arial"/>
                <a:cs typeface="Arial"/>
              </a:rPr>
              <a:t>towards the target will need to be reviewed (SMART targets)</a:t>
            </a:r>
          </a:p>
          <a:p>
            <a:pPr marL="179705" indent="-179705"/>
            <a:r>
              <a:rPr lang="en-GB" dirty="0">
                <a:latin typeface="Arial"/>
                <a:cs typeface="Arial"/>
              </a:rPr>
              <a:t>You can use aspects of </a:t>
            </a:r>
            <a:r>
              <a:rPr lang="en-GB" b="1" dirty="0">
                <a:latin typeface="Arial"/>
                <a:cs typeface="Arial"/>
              </a:rPr>
              <a:t>CBT </a:t>
            </a:r>
            <a:r>
              <a:rPr lang="en-GB" dirty="0">
                <a:latin typeface="Arial"/>
                <a:cs typeface="Arial"/>
              </a:rPr>
              <a:t>to support struggling trainees and be prepared for </a:t>
            </a:r>
            <a:r>
              <a:rPr lang="en-GB" b="1" dirty="0">
                <a:latin typeface="Arial"/>
                <a:cs typeface="Arial"/>
              </a:rPr>
              <a:t>difficult conversations</a:t>
            </a:r>
            <a:r>
              <a:rPr lang="en-GB" dirty="0">
                <a:latin typeface="Arial"/>
                <a:cs typeface="Arial"/>
              </a:rPr>
              <a:t>. </a:t>
            </a:r>
            <a:endParaRPr lang="en-GB" dirty="0"/>
          </a:p>
        </p:txBody>
      </p:sp>
      <p:sp>
        <p:nvSpPr>
          <p:cNvPr id="3" name="Slide Number Placeholder 2">
            <a:extLst>
              <a:ext uri="{FF2B5EF4-FFF2-40B4-BE49-F238E27FC236}">
                <a16:creationId xmlns:a16="http://schemas.microsoft.com/office/drawing/2014/main" id="{B96AB989-C8BD-299B-88E0-B6F7442B82E8}"/>
              </a:ext>
            </a:extLst>
          </p:cNvPr>
          <p:cNvSpPr>
            <a:spLocks noGrp="1"/>
          </p:cNvSpPr>
          <p:nvPr>
            <p:ph type="sldNum" sz="quarter" idx="10"/>
          </p:nvPr>
        </p:nvSpPr>
        <p:spPr/>
        <p:txBody>
          <a:bodyPr/>
          <a:lstStyle/>
          <a:p>
            <a:fld id="{DCF6A46F-80AB-49F3-8C7E-9717ED945456}" type="slidenum">
              <a:rPr lang="en-GB" altLang="en-US" smtClean="0"/>
              <a:pPr/>
              <a:t>38</a:t>
            </a:fld>
            <a:endParaRPr lang="en-GB" altLang="en-US"/>
          </a:p>
        </p:txBody>
      </p:sp>
      <p:sp>
        <p:nvSpPr>
          <p:cNvPr id="4" name="Title 3">
            <a:extLst>
              <a:ext uri="{FF2B5EF4-FFF2-40B4-BE49-F238E27FC236}">
                <a16:creationId xmlns:a16="http://schemas.microsoft.com/office/drawing/2014/main" id="{D665EEA6-8DE5-EDD1-870C-3EA225C1389A}"/>
              </a:ext>
            </a:extLst>
          </p:cNvPr>
          <p:cNvSpPr>
            <a:spLocks noGrp="1"/>
          </p:cNvSpPr>
          <p:nvPr>
            <p:ph type="title"/>
          </p:nvPr>
        </p:nvSpPr>
        <p:spPr/>
        <p:txBody>
          <a:bodyPr/>
          <a:lstStyle/>
          <a:p>
            <a:r>
              <a:rPr lang="en-GB" dirty="0"/>
              <a:t>Summary </a:t>
            </a:r>
          </a:p>
        </p:txBody>
      </p:sp>
    </p:spTree>
    <p:extLst>
      <p:ext uri="{BB962C8B-B14F-4D97-AF65-F5344CB8AC3E}">
        <p14:creationId xmlns:p14="http://schemas.microsoft.com/office/powerpoint/2010/main" val="225558556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C3D8-7119-E13C-3859-1534E333C5D2}"/>
              </a:ext>
            </a:extLst>
          </p:cNvPr>
          <p:cNvSpPr>
            <a:spLocks noGrp="1"/>
          </p:cNvSpPr>
          <p:nvPr>
            <p:ph type="title"/>
          </p:nvPr>
        </p:nvSpPr>
        <p:spPr>
          <a:xfrm>
            <a:off x="566400" y="307670"/>
            <a:ext cx="11040000" cy="828000"/>
          </a:xfrm>
        </p:spPr>
        <p:txBody>
          <a:bodyPr/>
          <a:lstStyle/>
          <a:p>
            <a:r>
              <a:rPr lang="en-GB" dirty="0"/>
              <a:t>References </a:t>
            </a:r>
          </a:p>
        </p:txBody>
      </p:sp>
      <p:sp>
        <p:nvSpPr>
          <p:cNvPr id="3" name="Content Placeholder 2">
            <a:extLst>
              <a:ext uri="{FF2B5EF4-FFF2-40B4-BE49-F238E27FC236}">
                <a16:creationId xmlns:a16="http://schemas.microsoft.com/office/drawing/2014/main" id="{5C8578A7-7D22-C81A-0679-A16A928A6A6D}"/>
              </a:ext>
            </a:extLst>
          </p:cNvPr>
          <p:cNvSpPr>
            <a:spLocks noGrp="1"/>
          </p:cNvSpPr>
          <p:nvPr>
            <p:ph idx="1"/>
          </p:nvPr>
        </p:nvSpPr>
        <p:spPr>
          <a:xfrm>
            <a:off x="566400" y="1718191"/>
            <a:ext cx="11040000" cy="3960000"/>
          </a:xfrm>
        </p:spPr>
        <p:txBody>
          <a:bodyPr/>
          <a:lstStyle/>
          <a:p>
            <a:pPr marL="179705" indent="-179705"/>
            <a:endParaRPr lang="en-GB" sz="1800" dirty="0"/>
          </a:p>
          <a:p>
            <a:pPr marL="179705" indent="-179705"/>
            <a:r>
              <a:rPr lang="en-GB" sz="1400"/>
              <a:t>Clutterbuck, D. (2004). </a:t>
            </a:r>
            <a:r>
              <a:rPr lang="en-GB" sz="1400" i="1"/>
              <a:t>Everyone Needs a Mentor: Fostering Talent in Your Organisation</a:t>
            </a:r>
            <a:r>
              <a:rPr lang="en-GB" sz="1400"/>
              <a:t> (4th ed.). London: CIPD.</a:t>
            </a:r>
            <a:endParaRPr lang="en-GB"/>
          </a:p>
          <a:p>
            <a:pPr marL="179705" indent="-179705"/>
            <a:r>
              <a:rPr lang="en-GB" sz="1400" dirty="0">
                <a:latin typeface="Arial"/>
                <a:cs typeface="Arial"/>
              </a:rPr>
              <a:t>Ericsson, A. &amp; Pool, R. (2016). </a:t>
            </a:r>
            <a:r>
              <a:rPr lang="en-GB" sz="1400" i="1" dirty="0">
                <a:latin typeface="Arial"/>
                <a:cs typeface="Arial"/>
              </a:rPr>
              <a:t>Peak: Secrets from the new science of expertise</a:t>
            </a:r>
            <a:r>
              <a:rPr lang="en-GB" sz="1400" dirty="0">
                <a:latin typeface="Arial"/>
                <a:cs typeface="Arial"/>
              </a:rPr>
              <a:t>. London: The Bodley Head.</a:t>
            </a:r>
            <a:endParaRPr lang="en-GB" dirty="0">
              <a:latin typeface="Arial"/>
              <a:cs typeface="Arial"/>
            </a:endParaRPr>
          </a:p>
          <a:p>
            <a:pPr marL="179705" indent="-179705"/>
            <a:r>
              <a:rPr lang="en-GB" sz="1400" dirty="0">
                <a:latin typeface="Arial"/>
                <a:cs typeface="Arial"/>
              </a:rPr>
              <a:t>Ferrier- Kerr, J. (2009). ‘Establishing professional relationships in practicum settings.’ Teaching and Teacher Education, 25,  790– 797.</a:t>
            </a:r>
            <a:endParaRPr lang="en-GB" dirty="0">
              <a:latin typeface="Arial"/>
              <a:cs typeface="Arial"/>
            </a:endParaRPr>
          </a:p>
          <a:p>
            <a:pPr marL="179705" indent="-179705"/>
            <a:r>
              <a:rPr lang="en-US" sz="1400" dirty="0">
                <a:latin typeface="Arial"/>
                <a:cs typeface="Arial"/>
              </a:rPr>
              <a:t>Gibbs, G. (1988). </a:t>
            </a:r>
            <a:r>
              <a:rPr lang="en-US" sz="1400" i="1" dirty="0">
                <a:latin typeface="Arial"/>
                <a:cs typeface="Arial"/>
              </a:rPr>
              <a:t>Learning by Doing: A guide to teaching and learning methods</a:t>
            </a:r>
            <a:r>
              <a:rPr lang="en-US" sz="1400" dirty="0">
                <a:latin typeface="Arial"/>
                <a:cs typeface="Arial"/>
              </a:rPr>
              <a:t>. Oxford: Oxford Further Education Unit. </a:t>
            </a:r>
            <a:r>
              <a:rPr lang="en-GB" sz="1400" dirty="0">
                <a:latin typeface="Arial"/>
                <a:cs typeface="Arial"/>
              </a:rPr>
              <a:t> </a:t>
            </a:r>
            <a:endParaRPr lang="en-GB" dirty="0">
              <a:latin typeface="Arial"/>
              <a:cs typeface="Arial"/>
            </a:endParaRPr>
          </a:p>
          <a:p>
            <a:pPr marL="179705" indent="-179705"/>
            <a:r>
              <a:rPr lang="en-GB" sz="1400" dirty="0">
                <a:latin typeface="Arial"/>
                <a:cs typeface="Arial"/>
              </a:rPr>
              <a:t> Hobson, J. (2016). ‘</a:t>
            </a:r>
            <a:r>
              <a:rPr lang="en-GB" sz="1400" dirty="0" err="1">
                <a:latin typeface="Arial"/>
                <a:cs typeface="Arial"/>
              </a:rPr>
              <a:t>Judgementoring</a:t>
            </a:r>
            <a:r>
              <a:rPr lang="en-GB" sz="1400" dirty="0">
                <a:latin typeface="Arial"/>
                <a:cs typeface="Arial"/>
              </a:rPr>
              <a:t> and how to avert it: introducing ONSIDE Mentoring for beginning teachers’. </a:t>
            </a:r>
            <a:r>
              <a:rPr lang="en-GB" sz="1400" i="1" dirty="0">
                <a:latin typeface="Arial"/>
                <a:cs typeface="Arial"/>
              </a:rPr>
              <a:t>International Journal of Mentoring and Coaching in Education</a:t>
            </a:r>
            <a:r>
              <a:rPr lang="en-GB" sz="1400" dirty="0">
                <a:latin typeface="Arial"/>
                <a:cs typeface="Arial"/>
              </a:rPr>
              <a:t>, 5(2), 87-110.  </a:t>
            </a:r>
            <a:endParaRPr lang="en-GB" dirty="0">
              <a:latin typeface="Arial"/>
              <a:cs typeface="Arial"/>
            </a:endParaRPr>
          </a:p>
          <a:p>
            <a:pPr marL="179705" indent="-179705"/>
            <a:r>
              <a:rPr lang="en-GB" sz="1400" dirty="0">
                <a:latin typeface="Arial"/>
                <a:cs typeface="Arial"/>
              </a:rPr>
              <a:t>Hochschild, A. (2012). </a:t>
            </a:r>
            <a:r>
              <a:rPr lang="en-GB" sz="1400" i="1" dirty="0">
                <a:latin typeface="Arial"/>
                <a:cs typeface="Arial"/>
              </a:rPr>
              <a:t>The Managed Heart: Commercialization of human feeling </a:t>
            </a:r>
            <a:r>
              <a:rPr lang="en-GB" sz="1400" dirty="0">
                <a:latin typeface="Arial"/>
                <a:cs typeface="Arial"/>
              </a:rPr>
              <a:t>(3rd ed.). Palo Alto, CA: University of California Press.</a:t>
            </a:r>
            <a:endParaRPr lang="en-GB" dirty="0">
              <a:latin typeface="Arial"/>
              <a:cs typeface="Arial"/>
            </a:endParaRPr>
          </a:p>
          <a:p>
            <a:pPr marL="179705" indent="-179705"/>
            <a:r>
              <a:rPr lang="en-GB" sz="1400" dirty="0">
                <a:latin typeface="Arial"/>
                <a:cs typeface="Arial"/>
                <a:hlinkClick r:id="rId2"/>
              </a:rPr>
              <a:t>Instructional Coaches’ Toolkit</a:t>
            </a:r>
            <a:r>
              <a:rPr lang="en-GB" sz="1400" dirty="0">
                <a:latin typeface="Arial"/>
                <a:cs typeface="Arial"/>
              </a:rPr>
              <a:t>  </a:t>
            </a:r>
            <a:endParaRPr lang="en-GB" dirty="0">
              <a:latin typeface="Arial"/>
              <a:cs typeface="Arial"/>
            </a:endParaRPr>
          </a:p>
          <a:p>
            <a:pPr marL="179705" indent="-179705"/>
            <a:r>
              <a:rPr lang="en-GB" sz="1400" dirty="0">
                <a:hlinkClick r:id="rId3"/>
              </a:rPr>
              <a:t>Knight et al. (2022). Curious Convos Webinar</a:t>
            </a:r>
            <a:r>
              <a:rPr lang="en-GB" sz="1400"/>
              <a:t>.  </a:t>
            </a:r>
            <a:endParaRPr lang="en-GB"/>
          </a:p>
          <a:p>
            <a:pPr marL="179705" indent="-179705"/>
            <a:r>
              <a:rPr lang="en-GB" sz="1400" dirty="0">
                <a:latin typeface="Arial"/>
                <a:cs typeface="Arial"/>
              </a:rPr>
              <a:t>Knight, J. (2017). </a:t>
            </a:r>
            <a:r>
              <a:rPr lang="en-GB" sz="1400" i="1" dirty="0">
                <a:latin typeface="Arial"/>
                <a:cs typeface="Arial"/>
              </a:rPr>
              <a:t>The Impact Cycle: What instructional coaches should do to foster powerful improvements in teaching</a:t>
            </a:r>
            <a:r>
              <a:rPr lang="en-GB" sz="1400" dirty="0">
                <a:latin typeface="Arial"/>
                <a:cs typeface="Arial"/>
              </a:rPr>
              <a:t>, Corwin Press.</a:t>
            </a:r>
            <a:r>
              <a:rPr lang="en-US" sz="1400" dirty="0">
                <a:latin typeface="Arial"/>
                <a:cs typeface="Arial"/>
              </a:rPr>
              <a:t> </a:t>
            </a:r>
            <a:endParaRPr lang="en-GB" dirty="0">
              <a:latin typeface="Arial"/>
              <a:cs typeface="Arial"/>
            </a:endParaRPr>
          </a:p>
          <a:p>
            <a:pPr marL="179705" indent="-179705"/>
            <a:r>
              <a:rPr lang="en-GB" sz="1400" dirty="0">
                <a:latin typeface="Arial"/>
                <a:cs typeface="Arial"/>
                <a:hlinkClick r:id="rId4"/>
              </a:rPr>
              <a:t>Knight, J. (2018). </a:t>
            </a:r>
            <a:r>
              <a:rPr lang="en-GB" sz="1400" i="1" dirty="0">
                <a:latin typeface="Arial"/>
                <a:cs typeface="Arial"/>
                <a:hlinkClick r:id="rId4"/>
              </a:rPr>
              <a:t>Instructional Coaching. </a:t>
            </a:r>
            <a:r>
              <a:rPr lang="en-GB" sz="1400" dirty="0">
                <a:latin typeface="Arial"/>
                <a:cs typeface="Arial"/>
                <a:hlinkClick r:id="rId4"/>
              </a:rPr>
              <a:t>Brief guide video.</a:t>
            </a:r>
            <a:r>
              <a:rPr lang="en-GB" sz="1400" dirty="0">
                <a:latin typeface="Arial"/>
                <a:cs typeface="Arial"/>
              </a:rPr>
              <a:t>  </a:t>
            </a:r>
            <a:endParaRPr lang="en-GB" dirty="0">
              <a:latin typeface="Arial"/>
              <a:cs typeface="Arial"/>
            </a:endParaRPr>
          </a:p>
          <a:p>
            <a:pPr marL="179705" indent="-179705"/>
            <a:r>
              <a:rPr lang="en-GB" sz="1400" dirty="0">
                <a:latin typeface="Arial"/>
                <a:cs typeface="Arial"/>
              </a:rPr>
              <a:t>Knight, J. (2022). </a:t>
            </a:r>
            <a:r>
              <a:rPr lang="en-GB" sz="1400" i="1" dirty="0">
                <a:latin typeface="Arial"/>
                <a:cs typeface="Arial"/>
              </a:rPr>
              <a:t>The Definitive Guide to Instructional Coaching: Seven Factors for Success</a:t>
            </a:r>
            <a:r>
              <a:rPr lang="en-GB" sz="1400" dirty="0">
                <a:latin typeface="Arial"/>
                <a:cs typeface="Arial"/>
              </a:rPr>
              <a:t>. ASCD. </a:t>
            </a:r>
            <a:endParaRPr lang="en-GB" dirty="0">
              <a:latin typeface="Arial"/>
              <a:cs typeface="Arial"/>
            </a:endParaRPr>
          </a:p>
          <a:p>
            <a:pPr marL="179705" indent="-179705"/>
            <a:r>
              <a:rPr lang="en-GB" sz="1400" dirty="0">
                <a:latin typeface="Arial"/>
                <a:cs typeface="Arial"/>
              </a:rPr>
              <a:t>Lam, D. &amp; Gale, J. (2000). ‘Cognitive behaviour therapy: Teaching a client the ABC model –  the first step towards the process of change.’ </a:t>
            </a:r>
            <a:r>
              <a:rPr lang="en-GB" sz="1400" i="1" dirty="0">
                <a:latin typeface="Arial"/>
                <a:cs typeface="Arial"/>
              </a:rPr>
              <a:t>Journal of Advanced Nursing</a:t>
            </a:r>
            <a:r>
              <a:rPr lang="en-GB" sz="1400" dirty="0">
                <a:latin typeface="Arial"/>
                <a:cs typeface="Arial"/>
              </a:rPr>
              <a:t>, 31(2),  444– 451.</a:t>
            </a:r>
            <a:endParaRPr lang="en-GB" dirty="0">
              <a:latin typeface="Arial"/>
              <a:cs typeface="Arial"/>
            </a:endParaRPr>
          </a:p>
          <a:p>
            <a:pPr marL="179705" indent="-179705"/>
            <a:r>
              <a:rPr lang="en-GB" sz="1400" dirty="0">
                <a:latin typeface="Arial"/>
                <a:cs typeface="Arial"/>
              </a:rPr>
              <a:t>Riggenbach,  J.  (2013</a:t>
            </a:r>
            <a:r>
              <a:rPr lang="en-GB" sz="1400" i="1" dirty="0">
                <a:latin typeface="Arial"/>
                <a:cs typeface="Arial"/>
              </a:rPr>
              <a:t>).  The  CBT  Toolbox:  A  workbook  for  clients  and  clinicians.</a:t>
            </a:r>
            <a:r>
              <a:rPr lang="en-GB" sz="1400" dirty="0">
                <a:latin typeface="Arial"/>
                <a:cs typeface="Arial"/>
              </a:rPr>
              <a:t>  Eau  Claire,  WI: Premier Publishing and Media.</a:t>
            </a:r>
            <a:endParaRPr lang="en-GB" dirty="0">
              <a:latin typeface="Arial"/>
              <a:cs typeface="Arial"/>
            </a:endParaRPr>
          </a:p>
          <a:p>
            <a:pPr marL="179705" indent="-179705"/>
            <a:r>
              <a:rPr lang="en-US" sz="1400" dirty="0">
                <a:latin typeface="Arial"/>
                <a:cs typeface="Arial"/>
              </a:rPr>
              <a:t>Roberts, R. (2020). ‘Holding weekly debriefs.’ In D. Hickman, </a:t>
            </a:r>
            <a:r>
              <a:rPr lang="en-US" sz="1400" i="1" dirty="0">
                <a:latin typeface="Arial"/>
                <a:cs typeface="Arial"/>
              </a:rPr>
              <a:t>A Practical Guide to Mentoring English Teachers.</a:t>
            </a:r>
            <a:r>
              <a:rPr lang="en-US" sz="1400" dirty="0">
                <a:latin typeface="Arial"/>
                <a:cs typeface="Arial"/>
              </a:rPr>
              <a:t> Abingdon: Routledge.  </a:t>
            </a:r>
            <a:endParaRPr lang="en-GB" dirty="0">
              <a:latin typeface="Arial"/>
              <a:cs typeface="Arial"/>
            </a:endParaRPr>
          </a:p>
          <a:p>
            <a:pPr marL="179705" indent="-179705"/>
            <a:r>
              <a:rPr lang="en-GB" sz="1400" dirty="0">
                <a:latin typeface="Arial"/>
                <a:cs typeface="Arial"/>
              </a:rPr>
              <a:t>Stone, D., Patton, B., &amp; Heen, S. (2011). </a:t>
            </a:r>
            <a:r>
              <a:rPr lang="en-GB" sz="1400" i="1" dirty="0">
                <a:latin typeface="Arial"/>
                <a:cs typeface="Arial"/>
              </a:rPr>
              <a:t>Difficult conversations: How to discuss what matters most.</a:t>
            </a:r>
            <a:r>
              <a:rPr lang="en-GB" sz="1400" dirty="0">
                <a:latin typeface="Arial"/>
                <a:cs typeface="Arial"/>
              </a:rPr>
              <a:t> Penguin.</a:t>
            </a:r>
            <a:r>
              <a:rPr lang="en-US" sz="1400" dirty="0">
                <a:latin typeface="Arial"/>
                <a:cs typeface="Arial"/>
              </a:rPr>
              <a:t> </a:t>
            </a:r>
            <a:endParaRPr lang="en-GB" dirty="0">
              <a:latin typeface="Arial"/>
              <a:cs typeface="Arial"/>
            </a:endParaRPr>
          </a:p>
        </p:txBody>
      </p:sp>
    </p:spTree>
    <p:extLst>
      <p:ext uri="{BB962C8B-B14F-4D97-AF65-F5344CB8AC3E}">
        <p14:creationId xmlns:p14="http://schemas.microsoft.com/office/powerpoint/2010/main" val="31386796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6FB0D802-A3F1-F9F2-6CD8-58937F06E1D4}"/>
              </a:ext>
            </a:extLst>
          </p:cNvPr>
          <p:cNvGraphicFramePr>
            <a:graphicFrameLocks noGrp="1"/>
          </p:cNvGraphicFramePr>
          <p:nvPr>
            <p:ph idx="1"/>
          </p:nvPr>
        </p:nvGraphicFramePr>
        <p:xfrm>
          <a:off x="335360" y="1088648"/>
          <a:ext cx="11665296" cy="5769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fld id="{DCF6A46F-80AB-49F3-8C7E-9717ED945456}" type="slidenum">
              <a:rPr lang="en-GB" altLang="en-US" smtClean="0"/>
              <a:pPr/>
              <a:t>4</a:t>
            </a:fld>
            <a:endParaRPr lang="en-GB" altLang="en-US"/>
          </a:p>
        </p:txBody>
      </p:sp>
      <p:sp>
        <p:nvSpPr>
          <p:cNvPr id="6" name="Title 5"/>
          <p:cNvSpPr>
            <a:spLocks noGrp="1"/>
          </p:cNvSpPr>
          <p:nvPr>
            <p:ph type="title"/>
          </p:nvPr>
        </p:nvSpPr>
        <p:spPr>
          <a:xfrm>
            <a:off x="335360" y="260648"/>
            <a:ext cx="11040000" cy="828000"/>
          </a:xfrm>
        </p:spPr>
        <p:txBody>
          <a:bodyPr/>
          <a:lstStyle/>
          <a:p>
            <a:r>
              <a:rPr lang="en-GB" dirty="0"/>
              <a:t>Mentoring &amp; Coaching</a:t>
            </a:r>
          </a:p>
        </p:txBody>
      </p:sp>
    </p:spTree>
    <p:extLst>
      <p:ext uri="{BB962C8B-B14F-4D97-AF65-F5344CB8AC3E}">
        <p14:creationId xmlns:p14="http://schemas.microsoft.com/office/powerpoint/2010/main" val="110236572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61E44F-C759-8BAB-030E-5537D73884E8}"/>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a:pPr>
                <a:spcAft>
                  <a:spcPts val="600"/>
                </a:spcAft>
              </a:pPr>
              <a:t>40</a:t>
            </a:fld>
            <a:endParaRPr lang="en-GB" altLang="en-US"/>
          </a:p>
        </p:txBody>
      </p:sp>
      <p:sp>
        <p:nvSpPr>
          <p:cNvPr id="2" name="Content Placeholder 1">
            <a:extLst>
              <a:ext uri="{FF2B5EF4-FFF2-40B4-BE49-F238E27FC236}">
                <a16:creationId xmlns:a16="http://schemas.microsoft.com/office/drawing/2014/main" id="{ED2704A7-ECEE-A17F-1767-475A00EDBD30}"/>
              </a:ext>
            </a:extLst>
          </p:cNvPr>
          <p:cNvSpPr>
            <a:spLocks noGrp="1"/>
          </p:cNvSpPr>
          <p:nvPr>
            <p:ph sz="quarter" idx="12"/>
          </p:nvPr>
        </p:nvSpPr>
        <p:spPr>
          <a:xfrm>
            <a:off x="8400256" y="2214000"/>
            <a:ext cx="3456384" cy="4383352"/>
          </a:xfrm>
        </p:spPr>
        <p:txBody>
          <a:bodyPr wrap="square" anchor="t">
            <a:normAutofit/>
          </a:bodyPr>
          <a:lstStyle/>
          <a:p>
            <a:pPr marL="179705" indent="-179705"/>
            <a:r>
              <a:rPr lang="en-US" dirty="0">
                <a:solidFill>
                  <a:srgbClr val="FF0000"/>
                </a:solidFill>
                <a:latin typeface="Arial"/>
                <a:cs typeface="Arial"/>
              </a:rPr>
              <a:t>Please take two minutes to fill out the completion form:</a:t>
            </a:r>
            <a:r>
              <a:rPr lang="en-US" dirty="0">
                <a:latin typeface="Arial"/>
                <a:cs typeface="Arial"/>
              </a:rPr>
              <a:t> </a:t>
            </a:r>
            <a:r>
              <a:rPr lang="en-US" dirty="0">
                <a:latin typeface="Arial"/>
                <a:cs typeface="Arial"/>
                <a:hlinkClick r:id="rId3"/>
              </a:rPr>
              <a:t>https://forms.office.com/e/G1cpXEFSyB</a:t>
            </a:r>
            <a:r>
              <a:rPr lang="en-US" dirty="0">
                <a:latin typeface="Arial"/>
                <a:cs typeface="Arial"/>
              </a:rPr>
              <a:t> </a:t>
            </a:r>
          </a:p>
          <a:p>
            <a:pPr marL="179705" indent="-179705"/>
            <a:endParaRPr lang="en-US" dirty="0"/>
          </a:p>
        </p:txBody>
      </p:sp>
      <p:pic>
        <p:nvPicPr>
          <p:cNvPr id="6" name="Picture 5" descr="A qr code on a blue square&#10;&#10;Description automatically generated">
            <a:extLst>
              <a:ext uri="{FF2B5EF4-FFF2-40B4-BE49-F238E27FC236}">
                <a16:creationId xmlns:a16="http://schemas.microsoft.com/office/drawing/2014/main" id="{5166A013-C436-FA8B-22AC-D950B579768A}"/>
              </a:ext>
            </a:extLst>
          </p:cNvPr>
          <p:cNvPicPr>
            <a:picLocks noChangeAspect="1"/>
          </p:cNvPicPr>
          <p:nvPr/>
        </p:nvPicPr>
        <p:blipFill>
          <a:blip r:embed="rId4"/>
          <a:stretch>
            <a:fillRect/>
          </a:stretch>
        </p:blipFill>
        <p:spPr>
          <a:xfrm>
            <a:off x="701186" y="388694"/>
            <a:ext cx="6323134" cy="6209567"/>
          </a:xfrm>
          <a:prstGeom prst="rect">
            <a:avLst/>
          </a:prstGeom>
        </p:spPr>
      </p:pic>
    </p:spTree>
    <p:extLst>
      <p:ext uri="{BB962C8B-B14F-4D97-AF65-F5344CB8AC3E}">
        <p14:creationId xmlns:p14="http://schemas.microsoft.com/office/powerpoint/2010/main" val="244523546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7DF9206-684B-4FA2-25AD-A8D403A7100C}"/>
              </a:ext>
            </a:extLst>
          </p:cNvPr>
          <p:cNvGraphicFramePr>
            <a:graphicFrameLocks noGrp="1"/>
          </p:cNvGraphicFramePr>
          <p:nvPr>
            <p:ph idx="1"/>
          </p:nvPr>
        </p:nvGraphicFramePr>
        <p:xfrm>
          <a:off x="407368" y="1174869"/>
          <a:ext cx="11198845" cy="5106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C00D773-8BC4-5DFB-E7D2-A17F44366976}"/>
              </a:ext>
            </a:extLst>
          </p:cNvPr>
          <p:cNvSpPr>
            <a:spLocks noGrp="1"/>
          </p:cNvSpPr>
          <p:nvPr>
            <p:ph type="sldNum" sz="quarter" idx="10"/>
          </p:nvPr>
        </p:nvSpPr>
        <p:spPr/>
        <p:txBody>
          <a:bodyPr/>
          <a:lstStyle/>
          <a:p>
            <a:fld id="{DCF6A46F-80AB-49F3-8C7E-9717ED945456}" type="slidenum">
              <a:rPr lang="en-GB" altLang="en-US" smtClean="0"/>
              <a:pPr/>
              <a:t>5</a:t>
            </a:fld>
            <a:endParaRPr lang="en-GB" altLang="en-US"/>
          </a:p>
        </p:txBody>
      </p:sp>
      <p:sp>
        <p:nvSpPr>
          <p:cNvPr id="4" name="Title 3">
            <a:extLst>
              <a:ext uri="{FF2B5EF4-FFF2-40B4-BE49-F238E27FC236}">
                <a16:creationId xmlns:a16="http://schemas.microsoft.com/office/drawing/2014/main" id="{084D727A-B217-6D29-9892-74005C6BDB8A}"/>
              </a:ext>
            </a:extLst>
          </p:cNvPr>
          <p:cNvSpPr>
            <a:spLocks noGrp="1"/>
          </p:cNvSpPr>
          <p:nvPr>
            <p:ph type="title"/>
          </p:nvPr>
        </p:nvSpPr>
        <p:spPr>
          <a:xfrm>
            <a:off x="335360" y="283255"/>
            <a:ext cx="11040000" cy="828000"/>
          </a:xfrm>
        </p:spPr>
        <p:txBody>
          <a:bodyPr/>
          <a:lstStyle/>
          <a:p>
            <a:r>
              <a:rPr lang="en-GB" dirty="0"/>
              <a:t>Coaching Models</a:t>
            </a:r>
          </a:p>
        </p:txBody>
      </p:sp>
      <p:pic>
        <p:nvPicPr>
          <p:cNvPr id="6" name="Picture 5">
            <a:extLst>
              <a:ext uri="{FF2B5EF4-FFF2-40B4-BE49-F238E27FC236}">
                <a16:creationId xmlns:a16="http://schemas.microsoft.com/office/drawing/2014/main" id="{2BCC2175-7714-E454-B9FE-2E3F179F9561}"/>
              </a:ext>
            </a:extLst>
          </p:cNvPr>
          <p:cNvPicPr>
            <a:picLocks noChangeAspect="1"/>
          </p:cNvPicPr>
          <p:nvPr/>
        </p:nvPicPr>
        <p:blipFill>
          <a:blip r:embed="rId8"/>
          <a:stretch>
            <a:fillRect/>
          </a:stretch>
        </p:blipFill>
        <p:spPr>
          <a:xfrm>
            <a:off x="191344" y="2851618"/>
            <a:ext cx="1753369" cy="1753369"/>
          </a:xfrm>
          <a:prstGeom prst="rect">
            <a:avLst/>
          </a:prstGeom>
          <a:ln>
            <a:noFill/>
          </a:ln>
          <a:effectLst>
            <a:softEdge rad="112500"/>
          </a:effectLst>
        </p:spPr>
      </p:pic>
      <p:pic>
        <p:nvPicPr>
          <p:cNvPr id="7" name="Picture 6">
            <a:extLst>
              <a:ext uri="{FF2B5EF4-FFF2-40B4-BE49-F238E27FC236}">
                <a16:creationId xmlns:a16="http://schemas.microsoft.com/office/drawing/2014/main" id="{80C1ED6D-136B-C5A5-E4A3-E71EB2EDBFF9}"/>
              </a:ext>
            </a:extLst>
          </p:cNvPr>
          <p:cNvPicPr>
            <a:picLocks noChangeAspect="1"/>
          </p:cNvPicPr>
          <p:nvPr/>
        </p:nvPicPr>
        <p:blipFill>
          <a:blip r:embed="rId9"/>
          <a:stretch>
            <a:fillRect/>
          </a:stretch>
        </p:blipFill>
        <p:spPr>
          <a:xfrm>
            <a:off x="9795767" y="3094889"/>
            <a:ext cx="2257425" cy="1266825"/>
          </a:xfrm>
          <a:prstGeom prst="rect">
            <a:avLst/>
          </a:prstGeom>
          <a:ln>
            <a:noFill/>
          </a:ln>
          <a:effectLst>
            <a:softEdge rad="112500"/>
          </a:effectLst>
        </p:spPr>
      </p:pic>
    </p:spTree>
    <p:extLst>
      <p:ext uri="{BB962C8B-B14F-4D97-AF65-F5344CB8AC3E}">
        <p14:creationId xmlns:p14="http://schemas.microsoft.com/office/powerpoint/2010/main" val="40835996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710B0-D6F3-741A-F209-004A62DCEF54}"/>
              </a:ext>
            </a:extLst>
          </p:cNvPr>
          <p:cNvSpPr>
            <a:spLocks noGrp="1"/>
          </p:cNvSpPr>
          <p:nvPr>
            <p:ph type="title"/>
          </p:nvPr>
        </p:nvSpPr>
        <p:spPr>
          <a:xfrm>
            <a:off x="407368" y="152728"/>
            <a:ext cx="11040000" cy="828000"/>
          </a:xfrm>
        </p:spPr>
        <p:txBody>
          <a:bodyPr wrap="none" anchor="b">
            <a:normAutofit/>
          </a:bodyPr>
          <a:lstStyle/>
          <a:p>
            <a:r>
              <a:rPr lang="en-GB" dirty="0"/>
              <a:t>Instructional* (dialogical) coaching</a:t>
            </a:r>
          </a:p>
        </p:txBody>
      </p:sp>
      <p:sp>
        <p:nvSpPr>
          <p:cNvPr id="4" name="Slide Number Placeholder 3">
            <a:extLst>
              <a:ext uri="{FF2B5EF4-FFF2-40B4-BE49-F238E27FC236}">
                <a16:creationId xmlns:a16="http://schemas.microsoft.com/office/drawing/2014/main" id="{D6FFDC1C-7061-20EF-7B52-B0589FDEA277}"/>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6</a:t>
            </a:fld>
            <a:endParaRPr lang="en-GB" altLang="en-US"/>
          </a:p>
        </p:txBody>
      </p:sp>
      <p:pic>
        <p:nvPicPr>
          <p:cNvPr id="5" name="Picture 2" descr="Timeline&#10;&#10;Description automatically generated with low confidence">
            <a:extLst>
              <a:ext uri="{FF2B5EF4-FFF2-40B4-BE49-F238E27FC236}">
                <a16:creationId xmlns:a16="http://schemas.microsoft.com/office/drawing/2014/main" id="{D3CE9894-1713-8B78-6C73-FBFD76C33D0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56240" y="1451475"/>
            <a:ext cx="3191128" cy="4558754"/>
          </a:xfrm>
          <a:prstGeom prst="rect">
            <a:avLst/>
          </a:prstGeom>
          <a:noFill/>
          <a:ln>
            <a:noFill/>
          </a:ln>
        </p:spPr>
      </p:pic>
      <p:graphicFrame>
        <p:nvGraphicFramePr>
          <p:cNvPr id="6" name="Content Placeholder 4">
            <a:extLst>
              <a:ext uri="{FF2B5EF4-FFF2-40B4-BE49-F238E27FC236}">
                <a16:creationId xmlns:a16="http://schemas.microsoft.com/office/drawing/2014/main" id="{ABF4A46F-0B4A-9209-9261-36375F4A109C}"/>
              </a:ext>
            </a:extLst>
          </p:cNvPr>
          <p:cNvGraphicFramePr>
            <a:graphicFrameLocks/>
          </p:cNvGraphicFramePr>
          <p:nvPr/>
        </p:nvGraphicFramePr>
        <p:xfrm>
          <a:off x="-2112912" y="1364483"/>
          <a:ext cx="11198845" cy="51068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16498BC7-AA16-8DF3-F0B2-A00D2DC48880}"/>
              </a:ext>
            </a:extLst>
          </p:cNvPr>
          <p:cNvSpPr txBox="1"/>
          <p:nvPr/>
        </p:nvSpPr>
        <p:spPr>
          <a:xfrm>
            <a:off x="7464152" y="6237311"/>
            <a:ext cx="4727849" cy="584775"/>
          </a:xfrm>
          <a:prstGeom prst="rect">
            <a:avLst/>
          </a:prstGeom>
          <a:solidFill>
            <a:schemeClr val="accent3">
              <a:lumMod val="20000"/>
              <a:lumOff val="80000"/>
            </a:schemeClr>
          </a:solidFill>
        </p:spPr>
        <p:txBody>
          <a:bodyPr wrap="square" rtlCol="0">
            <a:spAutoFit/>
          </a:bodyPr>
          <a:lstStyle/>
          <a:p>
            <a:r>
              <a:rPr lang="en-GB" sz="1600" dirty="0">
                <a:solidFill>
                  <a:schemeClr val="tx2"/>
                </a:solidFill>
                <a:latin typeface="+mn-lt"/>
              </a:rPr>
              <a:t>*To do with instruction </a:t>
            </a:r>
            <a:r>
              <a:rPr lang="en-GB" sz="1600" dirty="0"/>
              <a:t>in the classroom i.e. pedagogy </a:t>
            </a:r>
            <a:endParaRPr lang="en-GB" sz="1600" dirty="0">
              <a:solidFill>
                <a:schemeClr val="tx2"/>
              </a:solidFill>
              <a:latin typeface="+mn-lt"/>
            </a:endParaRPr>
          </a:p>
        </p:txBody>
      </p:sp>
    </p:spTree>
    <p:extLst>
      <p:ext uri="{BB962C8B-B14F-4D97-AF65-F5344CB8AC3E}">
        <p14:creationId xmlns:p14="http://schemas.microsoft.com/office/powerpoint/2010/main" val="3167133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5BFD-818D-8AA3-216C-237551D59D33}"/>
              </a:ext>
            </a:extLst>
          </p:cNvPr>
          <p:cNvSpPr>
            <a:spLocks noGrp="1"/>
          </p:cNvSpPr>
          <p:nvPr>
            <p:ph type="title"/>
          </p:nvPr>
        </p:nvSpPr>
        <p:spPr>
          <a:xfrm>
            <a:off x="335360" y="188640"/>
            <a:ext cx="11040000" cy="828000"/>
          </a:xfrm>
        </p:spPr>
        <p:txBody>
          <a:bodyPr/>
          <a:lstStyle/>
          <a:p>
            <a:r>
              <a:rPr lang="en-GB" dirty="0"/>
              <a:t>The Impact Cycle</a:t>
            </a:r>
          </a:p>
        </p:txBody>
      </p:sp>
      <p:graphicFrame>
        <p:nvGraphicFramePr>
          <p:cNvPr id="5" name="Content Placeholder 4">
            <a:extLst>
              <a:ext uri="{FF2B5EF4-FFF2-40B4-BE49-F238E27FC236}">
                <a16:creationId xmlns:a16="http://schemas.microsoft.com/office/drawing/2014/main" id="{C68C2024-6F04-CAEE-49CA-3CCC3C25ED08}"/>
              </a:ext>
            </a:extLst>
          </p:cNvPr>
          <p:cNvGraphicFramePr>
            <a:graphicFrameLocks noGrp="1"/>
          </p:cNvGraphicFramePr>
          <p:nvPr>
            <p:ph idx="1"/>
          </p:nvPr>
        </p:nvGraphicFramePr>
        <p:xfrm>
          <a:off x="566738" y="2214563"/>
          <a:ext cx="11039475" cy="3959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BE70B18-30C1-6270-081A-1FE270A587F3}"/>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7</a:t>
            </a:fld>
            <a:endParaRPr lang="en-GB" altLang="en-US" dirty="0">
              <a:solidFill>
                <a:srgbClr val="50535A"/>
              </a:solidFill>
            </a:endParaRPr>
          </a:p>
        </p:txBody>
      </p:sp>
      <p:sp>
        <p:nvSpPr>
          <p:cNvPr id="3" name="TextBox 2">
            <a:extLst>
              <a:ext uri="{FF2B5EF4-FFF2-40B4-BE49-F238E27FC236}">
                <a16:creationId xmlns:a16="http://schemas.microsoft.com/office/drawing/2014/main" id="{39FFFC80-6B68-3C20-2D11-40025E180E20}"/>
              </a:ext>
            </a:extLst>
          </p:cNvPr>
          <p:cNvSpPr txBox="1"/>
          <p:nvPr/>
        </p:nvSpPr>
        <p:spPr>
          <a:xfrm>
            <a:off x="566738" y="1215491"/>
            <a:ext cx="6219972" cy="400110"/>
          </a:xfrm>
          <a:prstGeom prst="rect">
            <a:avLst/>
          </a:prstGeom>
          <a:noFill/>
        </p:spPr>
        <p:txBody>
          <a:bodyPr wrap="none" rtlCol="0">
            <a:spAutoFit/>
          </a:bodyPr>
          <a:lstStyle/>
          <a:p>
            <a:r>
              <a:rPr lang="en-GB" i="1" dirty="0">
                <a:solidFill>
                  <a:schemeClr val="tx2"/>
                </a:solidFill>
                <a:latin typeface="+mn-lt"/>
              </a:rPr>
              <a:t>A process for helping teachers set and hit powerful goals. </a:t>
            </a:r>
          </a:p>
        </p:txBody>
      </p:sp>
    </p:spTree>
    <p:extLst>
      <p:ext uri="{BB962C8B-B14F-4D97-AF65-F5344CB8AC3E}">
        <p14:creationId xmlns:p14="http://schemas.microsoft.com/office/powerpoint/2010/main" val="2056448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6168-8DE3-DE03-04CA-B48AF7D524D0}"/>
              </a:ext>
            </a:extLst>
          </p:cNvPr>
          <p:cNvSpPr>
            <a:spLocks noGrp="1"/>
          </p:cNvSpPr>
          <p:nvPr>
            <p:ph type="title"/>
          </p:nvPr>
        </p:nvSpPr>
        <p:spPr>
          <a:xfrm>
            <a:off x="558663" y="345158"/>
            <a:ext cx="11040000" cy="828000"/>
          </a:xfrm>
        </p:spPr>
        <p:txBody>
          <a:bodyPr/>
          <a:lstStyle/>
          <a:p>
            <a:r>
              <a:rPr lang="en-GB" dirty="0"/>
              <a:t>Impact Cycle Stage 1: Identify</a:t>
            </a:r>
          </a:p>
        </p:txBody>
      </p:sp>
      <p:sp>
        <p:nvSpPr>
          <p:cNvPr id="3" name="Content Placeholder 2">
            <a:extLst>
              <a:ext uri="{FF2B5EF4-FFF2-40B4-BE49-F238E27FC236}">
                <a16:creationId xmlns:a16="http://schemas.microsoft.com/office/drawing/2014/main" id="{1250FC00-BADF-C5F9-4A9A-2C9C3EDDFCF0}"/>
              </a:ext>
            </a:extLst>
          </p:cNvPr>
          <p:cNvSpPr>
            <a:spLocks noGrp="1"/>
          </p:cNvSpPr>
          <p:nvPr>
            <p:ph idx="1"/>
          </p:nvPr>
        </p:nvSpPr>
        <p:spPr>
          <a:xfrm>
            <a:off x="209425" y="1509160"/>
            <a:ext cx="6318623" cy="4836191"/>
          </a:xfrm>
        </p:spPr>
        <p:txBody>
          <a:bodyPr>
            <a:normAutofit/>
          </a:bodyPr>
          <a:lstStyle/>
          <a:p>
            <a:pPr marL="179705" indent="-179705"/>
            <a:r>
              <a:rPr lang="en-GB" sz="2800" dirty="0"/>
              <a:t>Teacher gets a </a:t>
            </a:r>
            <a:r>
              <a:rPr lang="en-GB" sz="2800" b="1" dirty="0"/>
              <a:t>clear picture of current reality</a:t>
            </a:r>
            <a:endParaRPr lang="en-US" dirty="0"/>
          </a:p>
          <a:p>
            <a:pPr marL="539750" lvl="1" indent="-179705"/>
            <a:r>
              <a:rPr lang="en-GB" dirty="0">
                <a:latin typeface="Arial"/>
                <a:cs typeface="Arial"/>
              </a:rPr>
              <a:t>Through: observation, video, interviewing learners, looking at pupils’ work, sharing data</a:t>
            </a:r>
          </a:p>
          <a:p>
            <a:pPr marL="179705" indent="-179705"/>
            <a:r>
              <a:rPr lang="en-GB" sz="2800" dirty="0"/>
              <a:t>Teacher works with coach to answer the identify questions and identify a student-focused </a:t>
            </a:r>
            <a:r>
              <a:rPr lang="en-GB" sz="2800" b="1" dirty="0"/>
              <a:t>goal </a:t>
            </a:r>
            <a:r>
              <a:rPr lang="en-GB" sz="2800" dirty="0"/>
              <a:t>(PEERS goal)</a:t>
            </a:r>
            <a:endParaRPr lang="en-GB" sz="2800" b="1" dirty="0"/>
          </a:p>
          <a:p>
            <a:pPr marL="179705" indent="-179705"/>
            <a:r>
              <a:rPr lang="en-GB" sz="2800" dirty="0"/>
              <a:t>Teacher identifies a teaching </a:t>
            </a:r>
            <a:r>
              <a:rPr lang="en-GB" sz="2800" b="1" dirty="0"/>
              <a:t>strategy</a:t>
            </a:r>
            <a:r>
              <a:rPr lang="en-GB" sz="2800" dirty="0"/>
              <a:t> to use to hit the goal.</a:t>
            </a:r>
          </a:p>
        </p:txBody>
      </p:sp>
      <p:sp>
        <p:nvSpPr>
          <p:cNvPr id="4" name="Slide Number Placeholder 3">
            <a:extLst>
              <a:ext uri="{FF2B5EF4-FFF2-40B4-BE49-F238E27FC236}">
                <a16:creationId xmlns:a16="http://schemas.microsoft.com/office/drawing/2014/main" id="{5C4418D1-FF2C-9E96-4221-F1325E442F43}"/>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8</a:t>
            </a:fld>
            <a:endParaRPr lang="en-GB" altLang="en-US" dirty="0">
              <a:solidFill>
                <a:srgbClr val="50535A"/>
              </a:solidFill>
            </a:endParaRPr>
          </a:p>
        </p:txBody>
      </p:sp>
      <p:pic>
        <p:nvPicPr>
          <p:cNvPr id="6" name="Picture 5">
            <a:extLst>
              <a:ext uri="{FF2B5EF4-FFF2-40B4-BE49-F238E27FC236}">
                <a16:creationId xmlns:a16="http://schemas.microsoft.com/office/drawing/2014/main" id="{0C12C05C-5DEF-4540-5EF1-DD7A6572216C}"/>
              </a:ext>
            </a:extLst>
          </p:cNvPr>
          <p:cNvPicPr>
            <a:picLocks noChangeAspect="1"/>
          </p:cNvPicPr>
          <p:nvPr/>
        </p:nvPicPr>
        <p:blipFill>
          <a:blip r:embed="rId3"/>
          <a:stretch>
            <a:fillRect/>
          </a:stretch>
        </p:blipFill>
        <p:spPr>
          <a:xfrm>
            <a:off x="6896347" y="1292239"/>
            <a:ext cx="5256739" cy="5305113"/>
          </a:xfrm>
          <a:prstGeom prst="rect">
            <a:avLst/>
          </a:prstGeom>
        </p:spPr>
      </p:pic>
    </p:spTree>
    <p:extLst>
      <p:ext uri="{BB962C8B-B14F-4D97-AF65-F5344CB8AC3E}">
        <p14:creationId xmlns:p14="http://schemas.microsoft.com/office/powerpoint/2010/main" val="116658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1CF8-909A-B6C7-30E7-5D3EAB6DAB2A}"/>
              </a:ext>
            </a:extLst>
          </p:cNvPr>
          <p:cNvSpPr>
            <a:spLocks noGrp="1"/>
          </p:cNvSpPr>
          <p:nvPr>
            <p:ph type="title"/>
          </p:nvPr>
        </p:nvSpPr>
        <p:spPr>
          <a:xfrm>
            <a:off x="566400" y="764704"/>
            <a:ext cx="11040000" cy="828000"/>
          </a:xfrm>
        </p:spPr>
        <p:txBody>
          <a:bodyPr/>
          <a:lstStyle/>
          <a:p>
            <a:r>
              <a:rPr lang="en-GB" dirty="0"/>
              <a:t>Impact Cycle Stage 2: Learn</a:t>
            </a:r>
          </a:p>
        </p:txBody>
      </p:sp>
      <p:sp>
        <p:nvSpPr>
          <p:cNvPr id="3" name="Content Placeholder 2">
            <a:extLst>
              <a:ext uri="{FF2B5EF4-FFF2-40B4-BE49-F238E27FC236}">
                <a16:creationId xmlns:a16="http://schemas.microsoft.com/office/drawing/2014/main" id="{96412FDE-FB54-3337-7F26-7D77B647FFE9}"/>
              </a:ext>
            </a:extLst>
          </p:cNvPr>
          <p:cNvSpPr>
            <a:spLocks noGrp="1"/>
          </p:cNvSpPr>
          <p:nvPr>
            <p:ph idx="1"/>
          </p:nvPr>
        </p:nvSpPr>
        <p:spPr/>
        <p:txBody>
          <a:bodyPr/>
          <a:lstStyle/>
          <a:p>
            <a:r>
              <a:rPr lang="en-GB" sz="2800" dirty="0"/>
              <a:t>Coach shares a </a:t>
            </a:r>
            <a:r>
              <a:rPr lang="en-GB" sz="2800" b="1" dirty="0"/>
              <a:t>checklist</a:t>
            </a:r>
            <a:r>
              <a:rPr lang="en-GB" sz="2800" dirty="0"/>
              <a:t> for the chosen teaching strategy.</a:t>
            </a:r>
          </a:p>
          <a:p>
            <a:r>
              <a:rPr lang="en-GB" sz="2800" dirty="0"/>
              <a:t>Coach prompts teacher to </a:t>
            </a:r>
            <a:r>
              <a:rPr lang="en-GB" sz="2800" b="1" dirty="0"/>
              <a:t>modify</a:t>
            </a:r>
            <a:r>
              <a:rPr lang="en-GB" sz="2800" dirty="0"/>
              <a:t> the practice if teacher wishes.</a:t>
            </a:r>
          </a:p>
          <a:p>
            <a:r>
              <a:rPr lang="en-GB" sz="2800" dirty="0"/>
              <a:t>Teacher chooses an approach to modelling that they would like to observe and identifies a time to </a:t>
            </a:r>
            <a:r>
              <a:rPr lang="en-GB" sz="2800" b="1" dirty="0"/>
              <a:t>watch modelling</a:t>
            </a:r>
            <a:r>
              <a:rPr lang="en-GB" sz="2800" dirty="0"/>
              <a:t>.</a:t>
            </a:r>
          </a:p>
          <a:p>
            <a:r>
              <a:rPr lang="en-GB" sz="2800" b="1" dirty="0"/>
              <a:t>Coach provides modelling </a:t>
            </a:r>
            <a:r>
              <a:rPr lang="en-GB" sz="2800" dirty="0"/>
              <a:t>in one or more formats.</a:t>
            </a:r>
          </a:p>
          <a:p>
            <a:r>
              <a:rPr lang="en-GB" sz="2800" dirty="0"/>
              <a:t>Teacher sets a </a:t>
            </a:r>
            <a:r>
              <a:rPr lang="en-GB" sz="2800" b="1" dirty="0"/>
              <a:t>time to implement the practice</a:t>
            </a:r>
            <a:r>
              <a:rPr lang="en-GB" sz="2800" dirty="0"/>
              <a:t>.</a:t>
            </a:r>
          </a:p>
          <a:p>
            <a:endParaRPr lang="en-GB" dirty="0"/>
          </a:p>
        </p:txBody>
      </p:sp>
      <p:sp>
        <p:nvSpPr>
          <p:cNvPr id="4" name="Slide Number Placeholder 3">
            <a:extLst>
              <a:ext uri="{FF2B5EF4-FFF2-40B4-BE49-F238E27FC236}">
                <a16:creationId xmlns:a16="http://schemas.microsoft.com/office/drawing/2014/main" id="{138C7E07-4754-D6B1-10FD-C5BAA17A4997}"/>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9</a:t>
            </a:fld>
            <a:endParaRPr lang="en-GB" altLang="en-US" dirty="0">
              <a:solidFill>
                <a:srgbClr val="50535A"/>
              </a:solidFill>
            </a:endParaRPr>
          </a:p>
        </p:txBody>
      </p:sp>
    </p:spTree>
    <p:extLst>
      <p:ext uri="{BB962C8B-B14F-4D97-AF65-F5344CB8AC3E}">
        <p14:creationId xmlns:p14="http://schemas.microsoft.com/office/powerpoint/2010/main" val="507578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UoR Theme">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586657D8-4E7C-4F35-B349-D8AF89B642CE}"/>
    </a:ext>
  </a:ext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07A2DF71-699D-4101-BE54-A4123DF1F47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rdg-accessible-ppt-widescreen-19 (1)</Template>
  <TotalTime>261</TotalTime>
  <Words>5253</Words>
  <Application>Microsoft Office PowerPoint</Application>
  <PresentationFormat>Widescreen</PresentationFormat>
  <Paragraphs>400</Paragraphs>
  <Slides>40</Slides>
  <Notes>33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Helvetica Neue</vt:lpstr>
      <vt:lpstr>Calibri</vt:lpstr>
      <vt:lpstr>Effra Light</vt:lpstr>
      <vt:lpstr>Arial Bold</vt:lpstr>
      <vt:lpstr>Effra</vt:lpstr>
      <vt:lpstr>UoR Theme</vt:lpstr>
      <vt:lpstr>1_UoR Theme off-white background</vt:lpstr>
      <vt:lpstr>Mentor Curriculum 3.2</vt:lpstr>
      <vt:lpstr>Contents</vt:lpstr>
      <vt:lpstr>1. Using the  Impact cycle </vt:lpstr>
      <vt:lpstr>Mentoring &amp; Coaching</vt:lpstr>
      <vt:lpstr>Coaching Models</vt:lpstr>
      <vt:lpstr>Instructional* (dialogical) coaching</vt:lpstr>
      <vt:lpstr>The Impact Cycle</vt:lpstr>
      <vt:lpstr>Impact Cycle Stage 1: Identify</vt:lpstr>
      <vt:lpstr>Impact Cycle Stage 2: Learn</vt:lpstr>
      <vt:lpstr>Video 4.4 Jim Models Using Open,  Opinion Questions</vt:lpstr>
      <vt:lpstr>Impact Cycle Stage 3: Improve</vt:lpstr>
      <vt:lpstr>Reflective cycle</vt:lpstr>
      <vt:lpstr>2. Target setting</vt:lpstr>
      <vt:lpstr>How do we deconstruct practice to form targets?</vt:lpstr>
      <vt:lpstr>What do mentees need to know, understand or be  able to do, to demonstrate mastery of the goal?</vt:lpstr>
      <vt:lpstr>Target types</vt:lpstr>
      <vt:lpstr>PowerPoint Presentation</vt:lpstr>
      <vt:lpstr>Target Duration </vt:lpstr>
      <vt:lpstr>PowerPoint Presentation</vt:lpstr>
      <vt:lpstr>Medium Term Planning</vt:lpstr>
      <vt:lpstr>Questions to facilitate discussions about MTP</vt:lpstr>
      <vt:lpstr>3. Supporting struggling trainees </vt:lpstr>
      <vt:lpstr>Struggling trainees</vt:lpstr>
      <vt:lpstr>Using aspects of CBT</vt:lpstr>
      <vt:lpstr>Steps for using CBT strategies </vt:lpstr>
      <vt:lpstr>What is a difficult conversation?</vt:lpstr>
      <vt:lpstr>What difficult conversations  might occur?</vt:lpstr>
      <vt:lpstr>What makes a conversation  difficult?</vt:lpstr>
      <vt:lpstr>PowerPoint Presentation</vt:lpstr>
      <vt:lpstr>PowerPoint Presentation</vt:lpstr>
      <vt:lpstr>1. Prepare 2. Select a suitable time and place 3. Start positively 4. Get to the point 5. Use “I” not “you” 6. Include other person’s response 7. Listen don’t interrupt 8. Take personal responsibility 9. Solve and summarise 10. Reflect and improve </vt:lpstr>
      <vt:lpstr>Potential difficult conversations...</vt:lpstr>
      <vt:lpstr>Ways in</vt:lpstr>
      <vt:lpstr>An example</vt:lpstr>
      <vt:lpstr>PowerPoint Presentation</vt:lpstr>
      <vt:lpstr>PowerPoint Presentation</vt:lpstr>
      <vt:lpstr>PowerPoint Presentation</vt:lpstr>
      <vt:lpstr>Summary </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Roberts</dc:creator>
  <cp:lastModifiedBy>Rachel Roberts</cp:lastModifiedBy>
  <cp:revision>502</cp:revision>
  <cp:lastPrinted>2006-09-19T14:59:33Z</cp:lastPrinted>
  <dcterms:created xsi:type="dcterms:W3CDTF">2023-09-03T17:50:25Z</dcterms:created>
  <dcterms:modified xsi:type="dcterms:W3CDTF">2025-01-13T16:37:16Z</dcterms:modified>
</cp:coreProperties>
</file>