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52"/>
  </p:notesMasterIdLst>
  <p:handoutMasterIdLst>
    <p:handoutMasterId r:id="rId53"/>
  </p:handoutMasterIdLst>
  <p:sldIdLst>
    <p:sldId id="265" r:id="rId3"/>
    <p:sldId id="271" r:id="rId4"/>
    <p:sldId id="537" r:id="rId5"/>
    <p:sldId id="343" r:id="rId6"/>
    <p:sldId id="542" r:id="rId7"/>
    <p:sldId id="557" r:id="rId8"/>
    <p:sldId id="544" r:id="rId9"/>
    <p:sldId id="546" r:id="rId10"/>
    <p:sldId id="547" r:id="rId11"/>
    <p:sldId id="522" r:id="rId12"/>
    <p:sldId id="541" r:id="rId13"/>
    <p:sldId id="550" r:id="rId14"/>
    <p:sldId id="358" r:id="rId15"/>
    <p:sldId id="450" r:id="rId16"/>
    <p:sldId id="551" r:id="rId17"/>
    <p:sldId id="444" r:id="rId18"/>
    <p:sldId id="451" r:id="rId19"/>
    <p:sldId id="396" r:id="rId20"/>
    <p:sldId id="454" r:id="rId21"/>
    <p:sldId id="558" r:id="rId22"/>
    <p:sldId id="453" r:id="rId23"/>
    <p:sldId id="452" r:id="rId24"/>
    <p:sldId id="435" r:id="rId25"/>
    <p:sldId id="554" r:id="rId26"/>
    <p:sldId id="552" r:id="rId27"/>
    <p:sldId id="553" r:id="rId28"/>
    <p:sldId id="559" r:id="rId29"/>
    <p:sldId id="556" r:id="rId30"/>
    <p:sldId id="548" r:id="rId31"/>
    <p:sldId id="540" r:id="rId32"/>
    <p:sldId id="504" r:id="rId33"/>
    <p:sldId id="430" r:id="rId34"/>
    <p:sldId id="500" r:id="rId35"/>
    <p:sldId id="441" r:id="rId36"/>
    <p:sldId id="445" r:id="rId37"/>
    <p:sldId id="521" r:id="rId38"/>
    <p:sldId id="524" r:id="rId39"/>
    <p:sldId id="447" r:id="rId40"/>
    <p:sldId id="366" r:id="rId41"/>
    <p:sldId id="405" r:id="rId42"/>
    <p:sldId id="388" r:id="rId43"/>
    <p:sldId id="368" r:id="rId44"/>
    <p:sldId id="364" r:id="rId45"/>
    <p:sldId id="532" r:id="rId46"/>
    <p:sldId id="534" r:id="rId47"/>
    <p:sldId id="535" r:id="rId48"/>
    <p:sldId id="407" r:id="rId49"/>
    <p:sldId id="560" r:id="rId50"/>
    <p:sldId id="561" r:id="rId51"/>
  </p:sldIdLst>
  <p:sldSz cx="12192000" cy="6858000"/>
  <p:notesSz cx="6797675" cy="9926638"/>
  <p:embeddedFontLst>
    <p:embeddedFont>
      <p:font typeface="Arial Bold" panose="020B0704020202020204" pitchFamily="34" charset="0"/>
      <p:bold r:id="rId54"/>
    </p:embeddedFont>
    <p:embeddedFont>
      <p:font typeface="Effra" panose="020B060402020202020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78F31-CB90-5234-F035-64EF99A96FC3}" v="61" dt="2024-10-19T15:40:09.292"/>
    <p1510:client id="{63DAAD72-3F01-47C0-B035-E88C025A6AAA}" v="1" dt="2024-10-19T13:53:07.335"/>
    <p1510:client id="{8DFB3F75-8380-05C6-DD6C-F5F7A4B9C9B1}" v="57" dt="2024-10-20T15:37:09.514"/>
    <p1510:client id="{F35E9CAE-5355-EBC9-8434-2C6289536084}" v="9" dt="2024-10-19T14:51:00.256"/>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64942" autoAdjust="0"/>
  </p:normalViewPr>
  <p:slideViewPr>
    <p:cSldViewPr showGuides="1">
      <p:cViewPr varScale="1">
        <p:scale>
          <a:sx n="45" d="100"/>
          <a:sy n="45" d="100"/>
        </p:scale>
        <p:origin x="1420" y="44"/>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Roberts" userId="S::xc911057@reading.ac.uk::b7050328-4cc7-4482-bf4f-eef36b0887d2" providerId="AD" clId="Web-{F35E9CAE-5355-EBC9-8434-2C6289536084}"/>
    <pc:docChg chg="modSld">
      <pc:chgData name="Rachel Roberts" userId="S::xc911057@reading.ac.uk::b7050328-4cc7-4482-bf4f-eef36b0887d2" providerId="AD" clId="Web-{F35E9CAE-5355-EBC9-8434-2C6289536084}" dt="2024-10-19T15:03:30.405" v="325" actId="20577"/>
      <pc:docMkLst>
        <pc:docMk/>
      </pc:docMkLst>
      <pc:sldChg chg="modSp">
        <pc:chgData name="Rachel Roberts" userId="S::xc911057@reading.ac.uk::b7050328-4cc7-4482-bf4f-eef36b0887d2" providerId="AD" clId="Web-{F35E9CAE-5355-EBC9-8434-2C6289536084}" dt="2024-10-19T15:03:30.405" v="325" actId="20577"/>
        <pc:sldMkLst>
          <pc:docMk/>
          <pc:sldMk cId="3555856320" sldId="407"/>
        </pc:sldMkLst>
        <pc:spChg chg="mod">
          <ac:chgData name="Rachel Roberts" userId="S::xc911057@reading.ac.uk::b7050328-4cc7-4482-bf4f-eef36b0887d2" providerId="AD" clId="Web-{F35E9CAE-5355-EBC9-8434-2C6289536084}" dt="2024-10-19T15:03:30.405" v="325" actId="20577"/>
          <ac:spMkLst>
            <pc:docMk/>
            <pc:sldMk cId="3555856320" sldId="407"/>
            <ac:spMk id="3" creationId="{8C7C4BFC-B849-4D1E-A684-9944E0B31BA7}"/>
          </ac:spMkLst>
        </pc:spChg>
      </pc:sldChg>
      <pc:sldChg chg="modSp mod modClrScheme chgLayout">
        <pc:chgData name="Rachel Roberts" userId="S::xc911057@reading.ac.uk::b7050328-4cc7-4482-bf4f-eef36b0887d2" providerId="AD" clId="Web-{F35E9CAE-5355-EBC9-8434-2C6289536084}" dt="2024-10-19T14:48:51.784" v="316"/>
        <pc:sldMkLst>
          <pc:docMk/>
          <pc:sldMk cId="4219209093" sldId="535"/>
        </pc:sldMkLst>
        <pc:spChg chg="mod">
          <ac:chgData name="Rachel Roberts" userId="S::xc911057@reading.ac.uk::b7050328-4cc7-4482-bf4f-eef36b0887d2" providerId="AD" clId="Web-{F35E9CAE-5355-EBC9-8434-2C6289536084}" dt="2024-10-19T14:48:51.784" v="316"/>
          <ac:spMkLst>
            <pc:docMk/>
            <pc:sldMk cId="4219209093" sldId="535"/>
            <ac:spMk id="2" creationId="{09B1C944-7712-4EE8-BDFD-1A2692A1076A}"/>
          </ac:spMkLst>
        </pc:spChg>
        <pc:graphicFrameChg chg="mod modGraphic">
          <ac:chgData name="Rachel Roberts" userId="S::xc911057@reading.ac.uk::b7050328-4cc7-4482-bf4f-eef36b0887d2" providerId="AD" clId="Web-{F35E9CAE-5355-EBC9-8434-2C6289536084}" dt="2024-10-19T14:48:51.784" v="316"/>
          <ac:graphicFrameMkLst>
            <pc:docMk/>
            <pc:sldMk cId="4219209093" sldId="535"/>
            <ac:graphicFrameMk id="6" creationId="{4FD64B94-B55B-CF0E-91A9-48A56AF1F47F}"/>
          </ac:graphicFrameMkLst>
        </pc:graphicFrameChg>
      </pc:sldChg>
      <pc:sldChg chg="modSp">
        <pc:chgData name="Rachel Roberts" userId="S::xc911057@reading.ac.uk::b7050328-4cc7-4482-bf4f-eef36b0887d2" providerId="AD" clId="Web-{F35E9CAE-5355-EBC9-8434-2C6289536084}" dt="2024-10-19T14:51:00.256" v="324" actId="20577"/>
        <pc:sldMkLst>
          <pc:docMk/>
          <pc:sldMk cId="2367319855" sldId="544"/>
        </pc:sldMkLst>
        <pc:spChg chg="mod">
          <ac:chgData name="Rachel Roberts" userId="S::xc911057@reading.ac.uk::b7050328-4cc7-4482-bf4f-eef36b0887d2" providerId="AD" clId="Web-{F35E9CAE-5355-EBC9-8434-2C6289536084}" dt="2024-10-19T14:51:00.256" v="324" actId="20577"/>
          <ac:spMkLst>
            <pc:docMk/>
            <pc:sldMk cId="2367319855" sldId="544"/>
            <ac:spMk id="2" creationId="{AE102CB6-DF87-A791-5D5C-40F63C29C1D2}"/>
          </ac:spMkLst>
        </pc:spChg>
      </pc:sldChg>
    </pc:docChg>
  </pc:docChgLst>
  <pc:docChgLst>
    <pc:chgData name="Rachel Roberts" userId="S::xc911057@reading.ac.uk::b7050328-4cc7-4482-bf4f-eef36b0887d2" providerId="AD" clId="Web-{8DFB3F75-8380-05C6-DD6C-F5F7A4B9C9B1}"/>
    <pc:docChg chg="addSld modSld">
      <pc:chgData name="Rachel Roberts" userId="S::xc911057@reading.ac.uk::b7050328-4cc7-4482-bf4f-eef36b0887d2" providerId="AD" clId="Web-{8DFB3F75-8380-05C6-DD6C-F5F7A4B9C9B1}" dt="2024-10-20T15:37:14.265" v="198"/>
      <pc:docMkLst>
        <pc:docMk/>
      </pc:docMkLst>
      <pc:sldChg chg="modSp modNotes">
        <pc:chgData name="Rachel Roberts" userId="S::xc911057@reading.ac.uk::b7050328-4cc7-4482-bf4f-eef36b0887d2" providerId="AD" clId="Web-{8DFB3F75-8380-05C6-DD6C-F5F7A4B9C9B1}" dt="2024-10-20T14:11:05.759" v="151" actId="20577"/>
        <pc:sldMkLst>
          <pc:docMk/>
          <pc:sldMk cId="1373279648" sldId="366"/>
        </pc:sldMkLst>
        <pc:spChg chg="mod">
          <ac:chgData name="Rachel Roberts" userId="S::xc911057@reading.ac.uk::b7050328-4cc7-4482-bf4f-eef36b0887d2" providerId="AD" clId="Web-{8DFB3F75-8380-05C6-DD6C-F5F7A4B9C9B1}" dt="2024-10-20T14:11:05.759" v="151" actId="20577"/>
          <ac:spMkLst>
            <pc:docMk/>
            <pc:sldMk cId="1373279648" sldId="366"/>
            <ac:spMk id="3" creationId="{8A05B53F-371F-4452-9F3C-A5A3BC51EBAC}"/>
          </ac:spMkLst>
        </pc:spChg>
      </pc:sldChg>
      <pc:sldChg chg="modNotes">
        <pc:chgData name="Rachel Roberts" userId="S::xc911057@reading.ac.uk::b7050328-4cc7-4482-bf4f-eef36b0887d2" providerId="AD" clId="Web-{8DFB3F75-8380-05C6-DD6C-F5F7A4B9C9B1}" dt="2024-10-20T13:54:31.525" v="0"/>
        <pc:sldMkLst>
          <pc:docMk/>
          <pc:sldMk cId="3020826963" sldId="451"/>
        </pc:sldMkLst>
      </pc:sldChg>
      <pc:sldChg chg="modNotes">
        <pc:chgData name="Rachel Roberts" userId="S::xc911057@reading.ac.uk::b7050328-4cc7-4482-bf4f-eef36b0887d2" providerId="AD" clId="Web-{8DFB3F75-8380-05C6-DD6C-F5F7A4B9C9B1}" dt="2024-10-20T13:58:26.190" v="4"/>
        <pc:sldMkLst>
          <pc:docMk/>
          <pc:sldMk cId="2450401418" sldId="452"/>
        </pc:sldMkLst>
      </pc:sldChg>
      <pc:sldChg chg="modNotes">
        <pc:chgData name="Rachel Roberts" userId="S::xc911057@reading.ac.uk::b7050328-4cc7-4482-bf4f-eef36b0887d2" providerId="AD" clId="Web-{8DFB3F75-8380-05C6-DD6C-F5F7A4B9C9B1}" dt="2024-10-20T13:57:00.782" v="3"/>
        <pc:sldMkLst>
          <pc:docMk/>
          <pc:sldMk cId="927273272" sldId="453"/>
        </pc:sldMkLst>
      </pc:sldChg>
      <pc:sldChg chg="modNotes">
        <pc:chgData name="Rachel Roberts" userId="S::xc911057@reading.ac.uk::b7050328-4cc7-4482-bf4f-eef36b0887d2" providerId="AD" clId="Web-{8DFB3F75-8380-05C6-DD6C-F5F7A4B9C9B1}" dt="2024-10-20T14:01:31.041" v="62"/>
        <pc:sldMkLst>
          <pc:docMk/>
          <pc:sldMk cId="3643353407" sldId="552"/>
        </pc:sldMkLst>
      </pc:sldChg>
      <pc:sldChg chg="modNotes">
        <pc:chgData name="Rachel Roberts" userId="S::xc911057@reading.ac.uk::b7050328-4cc7-4482-bf4f-eef36b0887d2" providerId="AD" clId="Web-{8DFB3F75-8380-05C6-DD6C-F5F7A4B9C9B1}" dt="2024-10-20T13:59:51.711" v="37"/>
        <pc:sldMkLst>
          <pc:docMk/>
          <pc:sldMk cId="1396050431" sldId="554"/>
        </pc:sldMkLst>
      </pc:sldChg>
      <pc:sldChg chg="modNotes">
        <pc:chgData name="Rachel Roberts" userId="S::xc911057@reading.ac.uk::b7050328-4cc7-4482-bf4f-eef36b0887d2" providerId="AD" clId="Web-{8DFB3F75-8380-05C6-DD6C-F5F7A4B9C9B1}" dt="2024-10-20T14:06:01.501" v="144"/>
        <pc:sldMkLst>
          <pc:docMk/>
          <pc:sldMk cId="2077149226" sldId="556"/>
        </pc:sldMkLst>
      </pc:sldChg>
      <pc:sldChg chg="modNotes">
        <pc:chgData name="Rachel Roberts" userId="S::xc911057@reading.ac.uk::b7050328-4cc7-4482-bf4f-eef36b0887d2" providerId="AD" clId="Web-{8DFB3F75-8380-05C6-DD6C-F5F7A4B9C9B1}" dt="2024-10-20T14:05:00.062" v="87"/>
        <pc:sldMkLst>
          <pc:docMk/>
          <pc:sldMk cId="3664663852" sldId="559"/>
        </pc:sldMkLst>
      </pc:sldChg>
      <pc:sldChg chg="addSp modSp new mod modClrScheme chgLayout">
        <pc:chgData name="Rachel Roberts" userId="S::xc911057@reading.ac.uk::b7050328-4cc7-4482-bf4f-eef36b0887d2" providerId="AD" clId="Web-{8DFB3F75-8380-05C6-DD6C-F5F7A4B9C9B1}" dt="2024-10-20T15:37:14.265" v="198"/>
        <pc:sldMkLst>
          <pc:docMk/>
          <pc:sldMk cId="1621424513" sldId="561"/>
        </pc:sldMkLst>
        <pc:spChg chg="mod ord">
          <ac:chgData name="Rachel Roberts" userId="S::xc911057@reading.ac.uk::b7050328-4cc7-4482-bf4f-eef36b0887d2" providerId="AD" clId="Web-{8DFB3F75-8380-05C6-DD6C-F5F7A4B9C9B1}" dt="2024-10-20T15:37:14.265" v="198"/>
          <ac:spMkLst>
            <pc:docMk/>
            <pc:sldMk cId="1621424513" sldId="561"/>
            <ac:spMk id="2" creationId="{A55C1519-60B6-EDD7-287F-60D939810E28}"/>
          </ac:spMkLst>
        </pc:spChg>
        <pc:spChg chg="mod">
          <ac:chgData name="Rachel Roberts" userId="S::xc911057@reading.ac.uk::b7050328-4cc7-4482-bf4f-eef36b0887d2" providerId="AD" clId="Web-{8DFB3F75-8380-05C6-DD6C-F5F7A4B9C9B1}" dt="2024-10-20T15:37:14.265" v="198"/>
          <ac:spMkLst>
            <pc:docMk/>
            <pc:sldMk cId="1621424513" sldId="561"/>
            <ac:spMk id="3" creationId="{CDF12043-D496-66B0-AC2B-5F659041ED0D}"/>
          </ac:spMkLst>
        </pc:spChg>
        <pc:spChg chg="mod ord">
          <ac:chgData name="Rachel Roberts" userId="S::xc911057@reading.ac.uk::b7050328-4cc7-4482-bf4f-eef36b0887d2" providerId="AD" clId="Web-{8DFB3F75-8380-05C6-DD6C-F5F7A4B9C9B1}" dt="2024-10-20T15:37:14.265" v="198"/>
          <ac:spMkLst>
            <pc:docMk/>
            <pc:sldMk cId="1621424513" sldId="561"/>
            <ac:spMk id="4" creationId="{DE0EF141-F194-CE3A-5E03-3DAE16F83152}"/>
          </ac:spMkLst>
        </pc:spChg>
        <pc:picChg chg="add mod">
          <ac:chgData name="Rachel Roberts" userId="S::xc911057@reading.ac.uk::b7050328-4cc7-4482-bf4f-eef36b0887d2" providerId="AD" clId="Web-{8DFB3F75-8380-05C6-DD6C-F5F7A4B9C9B1}" dt="2024-10-20T15:37:14.265" v="198"/>
          <ac:picMkLst>
            <pc:docMk/>
            <pc:sldMk cId="1621424513" sldId="561"/>
            <ac:picMk id="5" creationId="{17BD850B-2C33-A29A-437C-A4CAA3AC6D82}"/>
          </ac:picMkLst>
        </pc:picChg>
      </pc:sldChg>
    </pc:docChg>
  </pc:docChgLst>
  <pc:docChgLst>
    <pc:chgData name="Rachel Roberts" userId="S::xc911057@reading.ac.uk::b7050328-4cc7-4482-bf4f-eef36b0887d2" providerId="AD" clId="Web-{5DB78F31-CB90-5234-F035-64EF99A96FC3}"/>
    <pc:docChg chg="addSld modSld">
      <pc:chgData name="Rachel Roberts" userId="S::xc911057@reading.ac.uk::b7050328-4cc7-4482-bf4f-eef36b0887d2" providerId="AD" clId="Web-{5DB78F31-CB90-5234-F035-64EF99A96FC3}" dt="2024-10-19T15:40:01.823" v="37" actId="20577"/>
      <pc:docMkLst>
        <pc:docMk/>
      </pc:docMkLst>
      <pc:sldChg chg="addSp modSp">
        <pc:chgData name="Rachel Roberts" userId="S::xc911057@reading.ac.uk::b7050328-4cc7-4482-bf4f-eef36b0887d2" providerId="AD" clId="Web-{5DB78F31-CB90-5234-F035-64EF99A96FC3}" dt="2024-10-19T15:40:01.823" v="37" actId="20577"/>
        <pc:sldMkLst>
          <pc:docMk/>
          <pc:sldMk cId="3555856320" sldId="407"/>
        </pc:sldMkLst>
        <pc:spChg chg="add mod">
          <ac:chgData name="Rachel Roberts" userId="S::xc911057@reading.ac.uk::b7050328-4cc7-4482-bf4f-eef36b0887d2" providerId="AD" clId="Web-{5DB78F31-CB90-5234-F035-64EF99A96FC3}" dt="2024-10-19T15:40:01.823" v="37" actId="20577"/>
          <ac:spMkLst>
            <pc:docMk/>
            <pc:sldMk cId="3555856320" sldId="407"/>
            <ac:spMk id="5" creationId="{35328BF3-E2FF-26D4-2F2B-82DF05CCD1B6}"/>
          </ac:spMkLst>
        </pc:spChg>
      </pc:sldChg>
      <pc:sldChg chg="delSp modSp new">
        <pc:chgData name="Rachel Roberts" userId="S::xc911057@reading.ac.uk::b7050328-4cc7-4482-bf4f-eef36b0887d2" providerId="AD" clId="Web-{5DB78F31-CB90-5234-F035-64EF99A96FC3}" dt="2024-10-19T15:39:49.823" v="27" actId="20577"/>
        <pc:sldMkLst>
          <pc:docMk/>
          <pc:sldMk cId="735699207" sldId="560"/>
        </pc:sldMkLst>
        <pc:spChg chg="mod">
          <ac:chgData name="Rachel Roberts" userId="S::xc911057@reading.ac.uk::b7050328-4cc7-4482-bf4f-eef36b0887d2" providerId="AD" clId="Web-{5DB78F31-CB90-5234-F035-64EF99A96FC3}" dt="2024-10-19T15:39:49.823" v="27" actId="20577"/>
          <ac:spMkLst>
            <pc:docMk/>
            <pc:sldMk cId="735699207" sldId="560"/>
            <ac:spMk id="2" creationId="{7A524FAE-67A5-E987-A0DC-D6E202B6FCC9}"/>
          </ac:spMkLst>
        </pc:spChg>
        <pc:spChg chg="del">
          <ac:chgData name="Rachel Roberts" userId="S::xc911057@reading.ac.uk::b7050328-4cc7-4482-bf4f-eef36b0887d2" providerId="AD" clId="Web-{5DB78F31-CB90-5234-F035-64EF99A96FC3}" dt="2024-10-19T15:39:13.947" v="18"/>
          <ac:spMkLst>
            <pc:docMk/>
            <pc:sldMk cId="735699207" sldId="560"/>
            <ac:spMk id="4" creationId="{286DD682-E657-550B-436D-7123AF998039}"/>
          </ac:spMkLst>
        </pc:spChg>
      </pc:sldChg>
    </pc:docChg>
  </pc:docChgLst>
  <pc:docChgLst>
    <pc:chgData name="Rachel Roberts" userId="b7050328-4cc7-4482-bf4f-eef36b0887d2" providerId="ADAL" clId="{63DAAD72-3F01-47C0-B035-E88C025A6AAA}"/>
    <pc:docChg chg="custSel delSld modSld">
      <pc:chgData name="Rachel Roberts" userId="b7050328-4cc7-4482-bf4f-eef36b0887d2" providerId="ADAL" clId="{63DAAD72-3F01-47C0-B035-E88C025A6AAA}" dt="2024-10-19T13:54:19.786" v="9" actId="14734"/>
      <pc:docMkLst>
        <pc:docMk/>
      </pc:docMkLst>
      <pc:sldChg chg="addSp modSp mod modClrScheme chgLayout">
        <pc:chgData name="Rachel Roberts" userId="b7050328-4cc7-4482-bf4f-eef36b0887d2" providerId="ADAL" clId="{63DAAD72-3F01-47C0-B035-E88C025A6AAA}" dt="2024-10-19T13:52:39.388" v="3" actId="26606"/>
        <pc:sldMkLst>
          <pc:docMk/>
          <pc:sldMk cId="636652830" sldId="430"/>
        </pc:sldMkLst>
        <pc:spChg chg="mod">
          <ac:chgData name="Rachel Roberts" userId="b7050328-4cc7-4482-bf4f-eef36b0887d2" providerId="ADAL" clId="{63DAAD72-3F01-47C0-B035-E88C025A6AAA}" dt="2024-10-19T13:52:39.388" v="3" actId="26606"/>
          <ac:spMkLst>
            <pc:docMk/>
            <pc:sldMk cId="636652830" sldId="430"/>
            <ac:spMk id="2" creationId="{0BECC58F-A1A4-4577-8E32-92BE7CCFC0B6}"/>
          </ac:spMkLst>
        </pc:spChg>
        <pc:spChg chg="mod">
          <ac:chgData name="Rachel Roberts" userId="b7050328-4cc7-4482-bf4f-eef36b0887d2" providerId="ADAL" clId="{63DAAD72-3F01-47C0-B035-E88C025A6AAA}" dt="2024-10-19T13:52:39.388" v="3" actId="26606"/>
          <ac:spMkLst>
            <pc:docMk/>
            <pc:sldMk cId="636652830" sldId="430"/>
            <ac:spMk id="7" creationId="{4B57A92A-ED3D-43E1-97F0-285700561E09}"/>
          </ac:spMkLst>
        </pc:spChg>
        <pc:spChg chg="add mod">
          <ac:chgData name="Rachel Roberts" userId="b7050328-4cc7-4482-bf4f-eef36b0887d2" providerId="ADAL" clId="{63DAAD72-3F01-47C0-B035-E88C025A6AAA}" dt="2024-10-19T13:52:39.388" v="3" actId="26606"/>
          <ac:spMkLst>
            <pc:docMk/>
            <pc:sldMk cId="636652830" sldId="430"/>
            <ac:spMk id="12" creationId="{C24DDDA9-5D8C-FCE2-8680-A3256B8A4A9F}"/>
          </ac:spMkLst>
        </pc:spChg>
        <pc:picChg chg="mod">
          <ac:chgData name="Rachel Roberts" userId="b7050328-4cc7-4482-bf4f-eef36b0887d2" providerId="ADAL" clId="{63DAAD72-3F01-47C0-B035-E88C025A6AAA}" dt="2024-10-19T13:52:39.388" v="3" actId="26606"/>
          <ac:picMkLst>
            <pc:docMk/>
            <pc:sldMk cId="636652830" sldId="430"/>
            <ac:picMk id="5" creationId="{AF890212-BD8C-4489-B8C0-FA06CD5183C0}"/>
          </ac:picMkLst>
        </pc:picChg>
      </pc:sldChg>
      <pc:sldChg chg="modSp mod">
        <pc:chgData name="Rachel Roberts" userId="b7050328-4cc7-4482-bf4f-eef36b0887d2" providerId="ADAL" clId="{63DAAD72-3F01-47C0-B035-E88C025A6AAA}" dt="2024-10-19T13:54:19.786" v="9" actId="14734"/>
        <pc:sldMkLst>
          <pc:docMk/>
          <pc:sldMk cId="1234399414" sldId="447"/>
        </pc:sldMkLst>
        <pc:graphicFrameChg chg="modGraphic">
          <ac:chgData name="Rachel Roberts" userId="b7050328-4cc7-4482-bf4f-eef36b0887d2" providerId="ADAL" clId="{63DAAD72-3F01-47C0-B035-E88C025A6AAA}" dt="2024-10-19T13:54:19.786" v="9" actId="14734"/>
          <ac:graphicFrameMkLst>
            <pc:docMk/>
            <pc:sldMk cId="1234399414" sldId="447"/>
            <ac:graphicFrameMk id="5" creationId="{61EEFDDD-0DDA-4816-8F07-536FA2DA1173}"/>
          </ac:graphicFrameMkLst>
        </pc:graphicFrameChg>
      </pc:sldChg>
      <pc:sldChg chg="modSp mod">
        <pc:chgData name="Rachel Roberts" userId="b7050328-4cc7-4482-bf4f-eef36b0887d2" providerId="ADAL" clId="{63DAAD72-3F01-47C0-B035-E88C025A6AAA}" dt="2024-10-19T13:52:31.646" v="2" actId="404"/>
        <pc:sldMkLst>
          <pc:docMk/>
          <pc:sldMk cId="2324562490" sldId="504"/>
        </pc:sldMkLst>
        <pc:spChg chg="mod">
          <ac:chgData name="Rachel Roberts" userId="b7050328-4cc7-4482-bf4f-eef36b0887d2" providerId="ADAL" clId="{63DAAD72-3F01-47C0-B035-E88C025A6AAA}" dt="2024-10-19T13:52:31.646" v="2" actId="404"/>
          <ac:spMkLst>
            <pc:docMk/>
            <pc:sldMk cId="2324562490" sldId="504"/>
            <ac:spMk id="3" creationId="{F14F8E0D-0227-4B66-9024-13CBE3CC7B1D}"/>
          </ac:spMkLst>
        </pc:spChg>
      </pc:sldChg>
      <pc:sldChg chg="modSp mod">
        <pc:chgData name="Rachel Roberts" userId="b7050328-4cc7-4482-bf4f-eef36b0887d2" providerId="ADAL" clId="{63DAAD72-3F01-47C0-B035-E88C025A6AAA}" dt="2024-10-19T13:53:51.675" v="7" actId="113"/>
        <pc:sldMkLst>
          <pc:docMk/>
          <pc:sldMk cId="1224266733" sldId="521"/>
        </pc:sldMkLst>
        <pc:spChg chg="mod">
          <ac:chgData name="Rachel Roberts" userId="b7050328-4cc7-4482-bf4f-eef36b0887d2" providerId="ADAL" clId="{63DAAD72-3F01-47C0-B035-E88C025A6AAA}" dt="2024-10-19T13:53:51.675" v="7" actId="113"/>
          <ac:spMkLst>
            <pc:docMk/>
            <pc:sldMk cId="1224266733" sldId="521"/>
            <ac:spMk id="2" creationId="{E0216181-C913-46B8-BF61-312905EAF44D}"/>
          </ac:spMkLst>
        </pc:spChg>
        <pc:spChg chg="mod">
          <ac:chgData name="Rachel Roberts" userId="b7050328-4cc7-4482-bf4f-eef36b0887d2" providerId="ADAL" clId="{63DAAD72-3F01-47C0-B035-E88C025A6AAA}" dt="2024-10-19T13:53:07.325" v="4" actId="1076"/>
          <ac:spMkLst>
            <pc:docMk/>
            <pc:sldMk cId="1224266733" sldId="521"/>
            <ac:spMk id="4" creationId="{AC2EABEC-1EC8-4078-AB6C-F7D01DAABD9E}"/>
          </ac:spMkLst>
        </pc:spChg>
      </pc:sldChg>
      <pc:sldChg chg="del">
        <pc:chgData name="Rachel Roberts" userId="b7050328-4cc7-4482-bf4f-eef36b0887d2" providerId="ADAL" clId="{63DAAD72-3F01-47C0-B035-E88C025A6AAA}" dt="2024-10-19T13:54:08.915" v="8" actId="47"/>
        <pc:sldMkLst>
          <pc:docMk/>
          <pc:sldMk cId="3787499561" sldId="527"/>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32.svg"/><Relationship Id="rId4" Type="http://schemas.openxmlformats.org/officeDocument/2006/relationships/image" Target="../media/image44.svg"/><Relationship Id="rId9"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32.svg"/><Relationship Id="rId4" Type="http://schemas.openxmlformats.org/officeDocument/2006/relationships/image" Target="../media/image44.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27FCBC-05BC-4D1F-839D-8100742DC1D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CFF3BBA-0BD3-4EFD-A39A-A6CF22B0928F}">
      <dgm:prSet/>
      <dgm:spPr/>
      <dgm:t>
        <a:bodyPr/>
        <a:lstStyle/>
        <a:p>
          <a:r>
            <a:rPr lang="en-GB" b="0" i="0" baseline="0" dirty="0"/>
            <a:t>Observation</a:t>
          </a:r>
          <a:endParaRPr lang="en-US" dirty="0"/>
        </a:p>
      </dgm:t>
    </dgm:pt>
    <dgm:pt modelId="{0E827755-1663-4856-B811-EC8AAEE0FEC7}" type="parTrans" cxnId="{3ACC3A98-9094-452F-8FC3-81D80988E54A}">
      <dgm:prSet/>
      <dgm:spPr/>
      <dgm:t>
        <a:bodyPr/>
        <a:lstStyle/>
        <a:p>
          <a:endParaRPr lang="en-US"/>
        </a:p>
      </dgm:t>
    </dgm:pt>
    <dgm:pt modelId="{69513800-28A4-4421-9ABE-8CBAF728303A}" type="sibTrans" cxnId="{3ACC3A98-9094-452F-8FC3-81D80988E54A}">
      <dgm:prSet/>
      <dgm:spPr/>
      <dgm:t>
        <a:bodyPr/>
        <a:lstStyle/>
        <a:p>
          <a:endParaRPr lang="en-US"/>
        </a:p>
      </dgm:t>
    </dgm:pt>
    <dgm:pt modelId="{1CB65C77-43A1-4489-ADF7-DB8B5894B3DD}">
      <dgm:prSet/>
      <dgm:spPr/>
      <dgm:t>
        <a:bodyPr/>
        <a:lstStyle/>
        <a:p>
          <a:r>
            <a:rPr lang="en-GB" b="0" i="0" baseline="0" dirty="0"/>
            <a:t>Feedback</a:t>
          </a:r>
          <a:endParaRPr lang="en-US" dirty="0"/>
        </a:p>
      </dgm:t>
    </dgm:pt>
    <dgm:pt modelId="{C0AC7112-66D5-47B4-8DDA-C9DD97AF519A}" type="parTrans" cxnId="{EB533730-2D3E-4513-ACF9-6DBC3B07DD27}">
      <dgm:prSet/>
      <dgm:spPr/>
      <dgm:t>
        <a:bodyPr/>
        <a:lstStyle/>
        <a:p>
          <a:endParaRPr lang="en-US"/>
        </a:p>
      </dgm:t>
    </dgm:pt>
    <dgm:pt modelId="{BE9D97B8-71C0-41D8-8B03-086558386C12}" type="sibTrans" cxnId="{EB533730-2D3E-4513-ACF9-6DBC3B07DD27}">
      <dgm:prSet/>
      <dgm:spPr/>
      <dgm:t>
        <a:bodyPr/>
        <a:lstStyle/>
        <a:p>
          <a:endParaRPr lang="en-US"/>
        </a:p>
      </dgm:t>
    </dgm:pt>
    <dgm:pt modelId="{FD1E48EC-9601-49C4-A940-B2577DBFD7FC}">
      <dgm:prSet/>
      <dgm:spPr/>
      <dgm:t>
        <a:bodyPr/>
        <a:lstStyle/>
        <a:p>
          <a:r>
            <a:rPr lang="en-GB" baseline="0" dirty="0"/>
            <a:t>Constructive conversations </a:t>
          </a:r>
          <a:endParaRPr lang="en-US" dirty="0"/>
        </a:p>
      </dgm:t>
    </dgm:pt>
    <dgm:pt modelId="{6094ECB3-9783-4AB2-A583-489FC1DF847D}" type="parTrans" cxnId="{53DF9B3D-195F-474F-A3C9-14E301D79356}">
      <dgm:prSet/>
      <dgm:spPr/>
      <dgm:t>
        <a:bodyPr/>
        <a:lstStyle/>
        <a:p>
          <a:endParaRPr lang="en-US"/>
        </a:p>
      </dgm:t>
    </dgm:pt>
    <dgm:pt modelId="{906EA530-4D4E-45EC-B4AA-2AD3CD46A8B2}" type="sibTrans" cxnId="{53DF9B3D-195F-474F-A3C9-14E301D79356}">
      <dgm:prSet/>
      <dgm:spPr/>
      <dgm:t>
        <a:bodyPr/>
        <a:lstStyle/>
        <a:p>
          <a:endParaRPr lang="en-US"/>
        </a:p>
      </dgm:t>
    </dgm:pt>
    <dgm:pt modelId="{E569EA20-3F34-45EB-953B-ABC91C076CC1}" type="pres">
      <dgm:prSet presAssocID="{FB27FCBC-05BC-4D1F-839D-8100742DC1DC}" presName="vert0" presStyleCnt="0">
        <dgm:presLayoutVars>
          <dgm:dir/>
          <dgm:animOne val="branch"/>
          <dgm:animLvl val="lvl"/>
        </dgm:presLayoutVars>
      </dgm:prSet>
      <dgm:spPr/>
    </dgm:pt>
    <dgm:pt modelId="{FD28BE09-F929-4A38-9E1B-C55DFAD7A3AF}" type="pres">
      <dgm:prSet presAssocID="{3CFF3BBA-0BD3-4EFD-A39A-A6CF22B0928F}" presName="thickLine" presStyleLbl="alignNode1" presStyleIdx="0" presStyleCnt="3"/>
      <dgm:spPr/>
    </dgm:pt>
    <dgm:pt modelId="{E93EAA0D-A78A-4659-A07E-AF9072A1CD8A}" type="pres">
      <dgm:prSet presAssocID="{3CFF3BBA-0BD3-4EFD-A39A-A6CF22B0928F}" presName="horz1" presStyleCnt="0"/>
      <dgm:spPr/>
    </dgm:pt>
    <dgm:pt modelId="{D5BEEBE1-F2FF-4636-9C16-C93755890109}" type="pres">
      <dgm:prSet presAssocID="{3CFF3BBA-0BD3-4EFD-A39A-A6CF22B0928F}" presName="tx1" presStyleLbl="revTx" presStyleIdx="0" presStyleCnt="3"/>
      <dgm:spPr/>
    </dgm:pt>
    <dgm:pt modelId="{DAD3572B-CFF2-4AE8-86D2-13686AF8E683}" type="pres">
      <dgm:prSet presAssocID="{3CFF3BBA-0BD3-4EFD-A39A-A6CF22B0928F}" presName="vert1" presStyleCnt="0"/>
      <dgm:spPr/>
    </dgm:pt>
    <dgm:pt modelId="{AFDDA8C1-F8AA-45FC-9309-0861BFA652D3}" type="pres">
      <dgm:prSet presAssocID="{1CB65C77-43A1-4489-ADF7-DB8B5894B3DD}" presName="thickLine" presStyleLbl="alignNode1" presStyleIdx="1" presStyleCnt="3"/>
      <dgm:spPr/>
    </dgm:pt>
    <dgm:pt modelId="{191D8E65-831A-40E5-9CB5-12F6144D2719}" type="pres">
      <dgm:prSet presAssocID="{1CB65C77-43A1-4489-ADF7-DB8B5894B3DD}" presName="horz1" presStyleCnt="0"/>
      <dgm:spPr/>
    </dgm:pt>
    <dgm:pt modelId="{264480F0-1584-49BD-90E4-ED1B80069E95}" type="pres">
      <dgm:prSet presAssocID="{1CB65C77-43A1-4489-ADF7-DB8B5894B3DD}" presName="tx1" presStyleLbl="revTx" presStyleIdx="1" presStyleCnt="3"/>
      <dgm:spPr/>
    </dgm:pt>
    <dgm:pt modelId="{5758DC70-8652-4780-89FE-5A6E44D9E4AD}" type="pres">
      <dgm:prSet presAssocID="{1CB65C77-43A1-4489-ADF7-DB8B5894B3DD}" presName="vert1" presStyleCnt="0"/>
      <dgm:spPr/>
    </dgm:pt>
    <dgm:pt modelId="{F79460E6-5FB3-429B-993E-50CD3D4E1D82}" type="pres">
      <dgm:prSet presAssocID="{FD1E48EC-9601-49C4-A940-B2577DBFD7FC}" presName="thickLine" presStyleLbl="alignNode1" presStyleIdx="2" presStyleCnt="3"/>
      <dgm:spPr/>
    </dgm:pt>
    <dgm:pt modelId="{35CDDE05-8FF1-4B17-95D9-A007BEEAA75B}" type="pres">
      <dgm:prSet presAssocID="{FD1E48EC-9601-49C4-A940-B2577DBFD7FC}" presName="horz1" presStyleCnt="0"/>
      <dgm:spPr/>
    </dgm:pt>
    <dgm:pt modelId="{FEF24E9C-C153-48C6-800A-38BF930C6A5B}" type="pres">
      <dgm:prSet presAssocID="{FD1E48EC-9601-49C4-A940-B2577DBFD7FC}" presName="tx1" presStyleLbl="revTx" presStyleIdx="2" presStyleCnt="3"/>
      <dgm:spPr/>
    </dgm:pt>
    <dgm:pt modelId="{72F336D2-77CA-4A03-A292-E2A12C59259B}" type="pres">
      <dgm:prSet presAssocID="{FD1E48EC-9601-49C4-A940-B2577DBFD7FC}" presName="vert1" presStyleCnt="0"/>
      <dgm:spPr/>
    </dgm:pt>
  </dgm:ptLst>
  <dgm:cxnLst>
    <dgm:cxn modelId="{98FDF017-B7D9-409C-A079-9610247878D4}" type="presOf" srcId="{1CB65C77-43A1-4489-ADF7-DB8B5894B3DD}" destId="{264480F0-1584-49BD-90E4-ED1B80069E95}" srcOrd="0" destOrd="0" presId="urn:microsoft.com/office/officeart/2008/layout/LinedList"/>
    <dgm:cxn modelId="{EB533730-2D3E-4513-ACF9-6DBC3B07DD27}" srcId="{FB27FCBC-05BC-4D1F-839D-8100742DC1DC}" destId="{1CB65C77-43A1-4489-ADF7-DB8B5894B3DD}" srcOrd="1" destOrd="0" parTransId="{C0AC7112-66D5-47B4-8DDA-C9DD97AF519A}" sibTransId="{BE9D97B8-71C0-41D8-8B03-086558386C12}"/>
    <dgm:cxn modelId="{53DF9B3D-195F-474F-A3C9-14E301D79356}" srcId="{FB27FCBC-05BC-4D1F-839D-8100742DC1DC}" destId="{FD1E48EC-9601-49C4-A940-B2577DBFD7FC}" srcOrd="2" destOrd="0" parTransId="{6094ECB3-9783-4AB2-A583-489FC1DF847D}" sibTransId="{906EA530-4D4E-45EC-B4AA-2AD3CD46A8B2}"/>
    <dgm:cxn modelId="{F353615F-3018-4F63-A823-F8E4477552B6}" type="presOf" srcId="{FB27FCBC-05BC-4D1F-839D-8100742DC1DC}" destId="{E569EA20-3F34-45EB-953B-ABC91C076CC1}" srcOrd="0" destOrd="0" presId="urn:microsoft.com/office/officeart/2008/layout/LinedList"/>
    <dgm:cxn modelId="{A4E7FC59-669C-4475-8E1C-720727DF5C92}" type="presOf" srcId="{FD1E48EC-9601-49C4-A940-B2577DBFD7FC}" destId="{FEF24E9C-C153-48C6-800A-38BF930C6A5B}" srcOrd="0" destOrd="0" presId="urn:microsoft.com/office/officeart/2008/layout/LinedList"/>
    <dgm:cxn modelId="{25ABA183-F0CE-4197-AF60-24F51A2654A8}" type="presOf" srcId="{3CFF3BBA-0BD3-4EFD-A39A-A6CF22B0928F}" destId="{D5BEEBE1-F2FF-4636-9C16-C93755890109}" srcOrd="0" destOrd="0" presId="urn:microsoft.com/office/officeart/2008/layout/LinedList"/>
    <dgm:cxn modelId="{3ACC3A98-9094-452F-8FC3-81D80988E54A}" srcId="{FB27FCBC-05BC-4D1F-839D-8100742DC1DC}" destId="{3CFF3BBA-0BD3-4EFD-A39A-A6CF22B0928F}" srcOrd="0" destOrd="0" parTransId="{0E827755-1663-4856-B811-EC8AAEE0FEC7}" sibTransId="{69513800-28A4-4421-9ABE-8CBAF728303A}"/>
    <dgm:cxn modelId="{12B3F5BA-0D17-439E-BCEE-D580F56E466A}" type="presParOf" srcId="{E569EA20-3F34-45EB-953B-ABC91C076CC1}" destId="{FD28BE09-F929-4A38-9E1B-C55DFAD7A3AF}" srcOrd="0" destOrd="0" presId="urn:microsoft.com/office/officeart/2008/layout/LinedList"/>
    <dgm:cxn modelId="{EDB19D33-A392-4B16-B8BF-9579FAD87DFD}" type="presParOf" srcId="{E569EA20-3F34-45EB-953B-ABC91C076CC1}" destId="{E93EAA0D-A78A-4659-A07E-AF9072A1CD8A}" srcOrd="1" destOrd="0" presId="urn:microsoft.com/office/officeart/2008/layout/LinedList"/>
    <dgm:cxn modelId="{777B6039-EB55-4534-A683-E7019099A091}" type="presParOf" srcId="{E93EAA0D-A78A-4659-A07E-AF9072A1CD8A}" destId="{D5BEEBE1-F2FF-4636-9C16-C93755890109}" srcOrd="0" destOrd="0" presId="urn:microsoft.com/office/officeart/2008/layout/LinedList"/>
    <dgm:cxn modelId="{7148CF30-8107-4E34-B73E-D96C3F40D3A4}" type="presParOf" srcId="{E93EAA0D-A78A-4659-A07E-AF9072A1CD8A}" destId="{DAD3572B-CFF2-4AE8-86D2-13686AF8E683}" srcOrd="1" destOrd="0" presId="urn:microsoft.com/office/officeart/2008/layout/LinedList"/>
    <dgm:cxn modelId="{7EEE5062-1633-442F-9132-39FC56897118}" type="presParOf" srcId="{E569EA20-3F34-45EB-953B-ABC91C076CC1}" destId="{AFDDA8C1-F8AA-45FC-9309-0861BFA652D3}" srcOrd="2" destOrd="0" presId="urn:microsoft.com/office/officeart/2008/layout/LinedList"/>
    <dgm:cxn modelId="{DF72F01A-FD80-4DAF-AD88-440232AE314C}" type="presParOf" srcId="{E569EA20-3F34-45EB-953B-ABC91C076CC1}" destId="{191D8E65-831A-40E5-9CB5-12F6144D2719}" srcOrd="3" destOrd="0" presId="urn:microsoft.com/office/officeart/2008/layout/LinedList"/>
    <dgm:cxn modelId="{5424D5DA-40A9-45B4-8330-ED85A857F1CA}" type="presParOf" srcId="{191D8E65-831A-40E5-9CB5-12F6144D2719}" destId="{264480F0-1584-49BD-90E4-ED1B80069E95}" srcOrd="0" destOrd="0" presId="urn:microsoft.com/office/officeart/2008/layout/LinedList"/>
    <dgm:cxn modelId="{50C3554F-4F20-42FA-85BF-E1B3DA9D48C4}" type="presParOf" srcId="{191D8E65-831A-40E5-9CB5-12F6144D2719}" destId="{5758DC70-8652-4780-89FE-5A6E44D9E4AD}" srcOrd="1" destOrd="0" presId="urn:microsoft.com/office/officeart/2008/layout/LinedList"/>
    <dgm:cxn modelId="{4D907BCF-39FC-4F82-A866-29464462612E}" type="presParOf" srcId="{E569EA20-3F34-45EB-953B-ABC91C076CC1}" destId="{F79460E6-5FB3-429B-993E-50CD3D4E1D82}" srcOrd="4" destOrd="0" presId="urn:microsoft.com/office/officeart/2008/layout/LinedList"/>
    <dgm:cxn modelId="{E976EA27-A154-4CBE-9358-024E8288FF97}" type="presParOf" srcId="{E569EA20-3F34-45EB-953B-ABC91C076CC1}" destId="{35CDDE05-8FF1-4B17-95D9-A007BEEAA75B}" srcOrd="5" destOrd="0" presId="urn:microsoft.com/office/officeart/2008/layout/LinedList"/>
    <dgm:cxn modelId="{7918E71F-325A-48A0-AEE6-6B155C91F04A}" type="presParOf" srcId="{35CDDE05-8FF1-4B17-95D9-A007BEEAA75B}" destId="{FEF24E9C-C153-48C6-800A-38BF930C6A5B}" srcOrd="0" destOrd="0" presId="urn:microsoft.com/office/officeart/2008/layout/LinedList"/>
    <dgm:cxn modelId="{190B3F89-A84F-4623-899E-6FD30C80B4CF}" type="presParOf" srcId="{35CDDE05-8FF1-4B17-95D9-A007BEEAA75B}" destId="{72F336D2-77CA-4A03-A292-E2A12C5925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2BD31-690D-43C7-AAFE-E99AB0A68C33}"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4A579F21-9EF5-4E49-AE81-4C5BBC3E3BF5}">
      <dgm:prSet phldrT="[Text]" custT="1"/>
      <dgm:spPr/>
      <dgm:t>
        <a:bodyPr/>
        <a:lstStyle/>
        <a:p>
          <a:r>
            <a:rPr lang="en-GB" sz="1400" dirty="0"/>
            <a:t>Challenging the beginning teacher’s assumptions, being a critical friend and demonstrating how to do something they are having difficulties with. </a:t>
          </a:r>
        </a:p>
      </dgm:t>
    </dgm:pt>
    <dgm:pt modelId="{BE9EB0E1-00DF-4E57-B8FF-CA08EAFFEB5A}" type="parTrans" cxnId="{A1F86EF0-6D92-4EED-B155-080049ADCE32}">
      <dgm:prSet/>
      <dgm:spPr/>
      <dgm:t>
        <a:bodyPr/>
        <a:lstStyle/>
        <a:p>
          <a:endParaRPr lang="en-GB"/>
        </a:p>
      </dgm:t>
    </dgm:pt>
    <dgm:pt modelId="{3BA0A16B-DE37-4079-B731-663DB59F061E}" type="sibTrans" cxnId="{A1F86EF0-6D92-4EED-B155-080049ADCE32}">
      <dgm:prSet/>
      <dgm:spPr/>
      <dgm:t>
        <a:bodyPr/>
        <a:lstStyle/>
        <a:p>
          <a:endParaRPr lang="en-GB"/>
        </a:p>
      </dgm:t>
    </dgm:pt>
    <dgm:pt modelId="{157935E4-D973-4F91-B7AC-DB47112E4405}">
      <dgm:prSet phldrT="[Text]"/>
      <dgm:spPr/>
      <dgm:t>
        <a:bodyPr/>
        <a:lstStyle/>
        <a:p>
          <a:r>
            <a:rPr lang="en-GB" dirty="0"/>
            <a:t>Coaching</a:t>
          </a:r>
        </a:p>
      </dgm:t>
    </dgm:pt>
    <dgm:pt modelId="{435CDA9E-2D59-4755-9EB1-25D8A9181F8F}" type="parTrans" cxnId="{2F9E84BC-D264-4754-8EAC-12E28411B065}">
      <dgm:prSet/>
      <dgm:spPr/>
      <dgm:t>
        <a:bodyPr/>
        <a:lstStyle/>
        <a:p>
          <a:endParaRPr lang="en-GB"/>
        </a:p>
      </dgm:t>
    </dgm:pt>
    <dgm:pt modelId="{D31376A2-50A0-4679-A972-844E01490D89}" type="sibTrans" cxnId="{2F9E84BC-D264-4754-8EAC-12E28411B065}">
      <dgm:prSet/>
      <dgm:spPr/>
      <dgm:t>
        <a:bodyPr/>
        <a:lstStyle/>
        <a:p>
          <a:endParaRPr lang="en-GB"/>
        </a:p>
      </dgm:t>
    </dgm:pt>
    <dgm:pt modelId="{88C97E49-AD19-4F23-864C-687F74D2F36A}">
      <dgm:prSet phldrT="[Text]" custT="1"/>
      <dgm:spPr/>
      <dgm:t>
        <a:bodyPr/>
        <a:lstStyle/>
        <a:p>
          <a:r>
            <a:rPr lang="en-GB" sz="1600" dirty="0"/>
            <a:t>Acting as a sounding-board, being there to listen and offer support. </a:t>
          </a:r>
        </a:p>
      </dgm:t>
    </dgm:pt>
    <dgm:pt modelId="{C2CC2916-2495-4E17-AEE8-2100926CADDA}" type="parTrans" cxnId="{54AE5870-FC0A-4CA0-8F02-BF8228499B92}">
      <dgm:prSet/>
      <dgm:spPr/>
      <dgm:t>
        <a:bodyPr/>
        <a:lstStyle/>
        <a:p>
          <a:endParaRPr lang="en-GB"/>
        </a:p>
      </dgm:t>
    </dgm:pt>
    <dgm:pt modelId="{E14E5E0B-051D-4B7C-9BBF-956880FAC6A3}" type="sibTrans" cxnId="{54AE5870-FC0A-4CA0-8F02-BF8228499B92}">
      <dgm:prSet/>
      <dgm:spPr/>
      <dgm:t>
        <a:bodyPr/>
        <a:lstStyle/>
        <a:p>
          <a:endParaRPr lang="en-GB"/>
        </a:p>
      </dgm:t>
    </dgm:pt>
    <dgm:pt modelId="{064608EB-666E-41C2-87C0-A1F7A0B0EA89}">
      <dgm:prSet phldrT="[Text]"/>
      <dgm:spPr/>
      <dgm:t>
        <a:bodyPr/>
        <a:lstStyle/>
        <a:p>
          <a:r>
            <a:rPr lang="en-GB" dirty="0"/>
            <a:t>Counselling</a:t>
          </a:r>
        </a:p>
      </dgm:t>
    </dgm:pt>
    <dgm:pt modelId="{91D69703-F76D-46A0-9E30-BA3DB08D83BB}" type="parTrans" cxnId="{A2D57486-5A50-4BEC-B80E-D0F9E4529873}">
      <dgm:prSet/>
      <dgm:spPr/>
      <dgm:t>
        <a:bodyPr/>
        <a:lstStyle/>
        <a:p>
          <a:endParaRPr lang="en-GB"/>
        </a:p>
      </dgm:t>
    </dgm:pt>
    <dgm:pt modelId="{6D83B66F-064C-437E-8048-6FAFC6FB42D2}" type="sibTrans" cxnId="{A2D57486-5A50-4BEC-B80E-D0F9E4529873}">
      <dgm:prSet/>
      <dgm:spPr/>
      <dgm:t>
        <a:bodyPr/>
        <a:lstStyle/>
        <a:p>
          <a:endParaRPr lang="en-GB"/>
        </a:p>
      </dgm:t>
    </dgm:pt>
    <dgm:pt modelId="{B837B65E-953B-46CD-9D0A-F927CD39A8B5}">
      <dgm:prSet phldrT="[Text]" custT="1"/>
      <dgm:spPr/>
      <dgm:t>
        <a:bodyPr/>
        <a:lstStyle/>
        <a:p>
          <a:r>
            <a:rPr lang="en-GB" sz="1400" dirty="0"/>
            <a:t>Helping a beginning teacher develop resourcefulness, make them aware of the information, resources, people, organisations and more formal repositories of knowledge. </a:t>
          </a:r>
        </a:p>
      </dgm:t>
    </dgm:pt>
    <dgm:pt modelId="{A0539674-F2D1-4295-9DC5-A112F42E5B7F}" type="parTrans" cxnId="{BD01EABA-9DD5-4C93-A782-FC4FCC4E7A0D}">
      <dgm:prSet/>
      <dgm:spPr/>
      <dgm:t>
        <a:bodyPr/>
        <a:lstStyle/>
        <a:p>
          <a:endParaRPr lang="en-GB"/>
        </a:p>
      </dgm:t>
    </dgm:pt>
    <dgm:pt modelId="{CD16C369-E420-4D3B-B1BB-7EA2B19930E6}" type="sibTrans" cxnId="{BD01EABA-9DD5-4C93-A782-FC4FCC4E7A0D}">
      <dgm:prSet/>
      <dgm:spPr/>
      <dgm:t>
        <a:bodyPr/>
        <a:lstStyle/>
        <a:p>
          <a:endParaRPr lang="en-GB"/>
        </a:p>
      </dgm:t>
    </dgm:pt>
    <dgm:pt modelId="{C61628EE-3079-42AF-A203-8EF552AABBE5}">
      <dgm:prSet phldrT="[Text]"/>
      <dgm:spPr/>
      <dgm:t>
        <a:bodyPr/>
        <a:lstStyle/>
        <a:p>
          <a:r>
            <a:rPr lang="en-GB" dirty="0"/>
            <a:t>Networking</a:t>
          </a:r>
        </a:p>
      </dgm:t>
    </dgm:pt>
    <dgm:pt modelId="{25867585-0F18-4CD6-BD48-1306159F92E2}" type="parTrans" cxnId="{431B3672-73CC-4BCF-AA7A-0243718A9712}">
      <dgm:prSet/>
      <dgm:spPr/>
      <dgm:t>
        <a:bodyPr/>
        <a:lstStyle/>
        <a:p>
          <a:endParaRPr lang="en-GB"/>
        </a:p>
      </dgm:t>
    </dgm:pt>
    <dgm:pt modelId="{2542E4B9-01EF-4718-8FA6-D59A7052918D}" type="sibTrans" cxnId="{431B3672-73CC-4BCF-AA7A-0243718A9712}">
      <dgm:prSet/>
      <dgm:spPr/>
      <dgm:t>
        <a:bodyPr/>
        <a:lstStyle/>
        <a:p>
          <a:endParaRPr lang="en-GB"/>
        </a:p>
      </dgm:t>
    </dgm:pt>
    <dgm:pt modelId="{57D2E1CF-D71D-4585-BCF6-1E71B53235C0}">
      <dgm:prSet phldrT="[Text]" custT="1"/>
      <dgm:spPr/>
      <dgm:t>
        <a:bodyPr/>
        <a:lstStyle/>
        <a:p>
          <a:r>
            <a:rPr lang="en-GB" sz="1400" dirty="0"/>
            <a:t>Giving advice – a balance between giving a beginning teacher the answer and encouraging them to find their own solutions to problems through reflective thinking. </a:t>
          </a:r>
        </a:p>
      </dgm:t>
    </dgm:pt>
    <dgm:pt modelId="{3E84C834-8A6D-41DF-98B3-B4FCAE0EC972}" type="parTrans" cxnId="{7974496C-D558-4172-8AAA-D509441AE1FF}">
      <dgm:prSet/>
      <dgm:spPr/>
      <dgm:t>
        <a:bodyPr/>
        <a:lstStyle/>
        <a:p>
          <a:endParaRPr lang="en-GB"/>
        </a:p>
      </dgm:t>
    </dgm:pt>
    <dgm:pt modelId="{23223337-62E8-40C4-9072-A53201834A37}" type="sibTrans" cxnId="{7974496C-D558-4172-8AAA-D509441AE1FF}">
      <dgm:prSet/>
      <dgm:spPr/>
      <dgm:t>
        <a:bodyPr/>
        <a:lstStyle/>
        <a:p>
          <a:endParaRPr lang="en-GB"/>
        </a:p>
      </dgm:t>
    </dgm:pt>
    <dgm:pt modelId="{A18BD51B-F95A-4830-9312-6C95EB0D815D}">
      <dgm:prSet phldrT="[Text]"/>
      <dgm:spPr/>
      <dgm:t>
        <a:bodyPr/>
        <a:lstStyle/>
        <a:p>
          <a:r>
            <a:rPr lang="en-GB" dirty="0"/>
            <a:t>Guiding</a:t>
          </a:r>
        </a:p>
      </dgm:t>
    </dgm:pt>
    <dgm:pt modelId="{CA92FE97-8729-4474-B9F0-E571D62784A3}" type="parTrans" cxnId="{01970926-346B-48A9-92B5-D6883D8648EA}">
      <dgm:prSet/>
      <dgm:spPr/>
      <dgm:t>
        <a:bodyPr/>
        <a:lstStyle/>
        <a:p>
          <a:endParaRPr lang="en-GB"/>
        </a:p>
      </dgm:t>
    </dgm:pt>
    <dgm:pt modelId="{4E26B87C-E697-4A9C-80E1-C801C03C804A}" type="sibTrans" cxnId="{01970926-346B-48A9-92B5-D6883D8648EA}">
      <dgm:prSet/>
      <dgm:spPr/>
      <dgm:t>
        <a:bodyPr/>
        <a:lstStyle/>
        <a:p>
          <a:endParaRPr lang="en-GB"/>
        </a:p>
      </dgm:t>
    </dgm:pt>
    <dgm:pt modelId="{8FD44F8F-88EE-4AC4-B6E7-338BFBDDF9B7}" type="pres">
      <dgm:prSet presAssocID="{3502BD31-690D-43C7-AAFE-E99AB0A68C33}" presName="cycleMatrixDiagram" presStyleCnt="0">
        <dgm:presLayoutVars>
          <dgm:chMax val="1"/>
          <dgm:dir/>
          <dgm:animLvl val="lvl"/>
          <dgm:resizeHandles val="exact"/>
        </dgm:presLayoutVars>
      </dgm:prSet>
      <dgm:spPr/>
    </dgm:pt>
    <dgm:pt modelId="{3AFB93F5-12E5-48EB-A986-8DC791C359BA}" type="pres">
      <dgm:prSet presAssocID="{3502BD31-690D-43C7-AAFE-E99AB0A68C33}" presName="children" presStyleCnt="0"/>
      <dgm:spPr/>
    </dgm:pt>
    <dgm:pt modelId="{92E375FF-6CC9-481A-8BDE-0583AE669C4F}" type="pres">
      <dgm:prSet presAssocID="{3502BD31-690D-43C7-AAFE-E99AB0A68C33}" presName="child1group" presStyleCnt="0"/>
      <dgm:spPr/>
    </dgm:pt>
    <dgm:pt modelId="{F49C124C-88D4-47A1-B667-3FA0AC1A184A}" type="pres">
      <dgm:prSet presAssocID="{3502BD31-690D-43C7-AAFE-E99AB0A68C33}" presName="child1" presStyleLbl="bgAcc1" presStyleIdx="0" presStyleCnt="4"/>
      <dgm:spPr/>
    </dgm:pt>
    <dgm:pt modelId="{EFB4DE0A-23D8-4887-B70F-458D64F115D5}" type="pres">
      <dgm:prSet presAssocID="{3502BD31-690D-43C7-AAFE-E99AB0A68C33}" presName="child1Text" presStyleLbl="bgAcc1" presStyleIdx="0" presStyleCnt="4">
        <dgm:presLayoutVars>
          <dgm:bulletEnabled val="1"/>
        </dgm:presLayoutVars>
      </dgm:prSet>
      <dgm:spPr/>
    </dgm:pt>
    <dgm:pt modelId="{BC1447D1-C9B3-47EB-B809-6ACF1ECBED7A}" type="pres">
      <dgm:prSet presAssocID="{3502BD31-690D-43C7-AAFE-E99AB0A68C33}" presName="child2group" presStyleCnt="0"/>
      <dgm:spPr/>
    </dgm:pt>
    <dgm:pt modelId="{A1F4185D-1773-40EF-A579-646DA91990AE}" type="pres">
      <dgm:prSet presAssocID="{3502BD31-690D-43C7-AAFE-E99AB0A68C33}" presName="child2" presStyleLbl="bgAcc1" presStyleIdx="1" presStyleCnt="4"/>
      <dgm:spPr/>
    </dgm:pt>
    <dgm:pt modelId="{0C2BC8BA-7BAC-48F8-BC31-AA25C5A13640}" type="pres">
      <dgm:prSet presAssocID="{3502BD31-690D-43C7-AAFE-E99AB0A68C33}" presName="child2Text" presStyleLbl="bgAcc1" presStyleIdx="1" presStyleCnt="4">
        <dgm:presLayoutVars>
          <dgm:bulletEnabled val="1"/>
        </dgm:presLayoutVars>
      </dgm:prSet>
      <dgm:spPr/>
    </dgm:pt>
    <dgm:pt modelId="{623D76E4-1504-4E07-B089-F75CF1BA48BA}" type="pres">
      <dgm:prSet presAssocID="{3502BD31-690D-43C7-AAFE-E99AB0A68C33}" presName="child3group" presStyleCnt="0"/>
      <dgm:spPr/>
    </dgm:pt>
    <dgm:pt modelId="{4B2959F9-ACC1-4022-8EC7-A6B2EC614BC3}" type="pres">
      <dgm:prSet presAssocID="{3502BD31-690D-43C7-AAFE-E99AB0A68C33}" presName="child3" presStyleLbl="bgAcc1" presStyleIdx="2" presStyleCnt="4"/>
      <dgm:spPr/>
    </dgm:pt>
    <dgm:pt modelId="{93AEB6F6-1A06-46DB-9A28-5EF1C8614E1B}" type="pres">
      <dgm:prSet presAssocID="{3502BD31-690D-43C7-AAFE-E99AB0A68C33}" presName="child3Text" presStyleLbl="bgAcc1" presStyleIdx="2" presStyleCnt="4">
        <dgm:presLayoutVars>
          <dgm:bulletEnabled val="1"/>
        </dgm:presLayoutVars>
      </dgm:prSet>
      <dgm:spPr/>
    </dgm:pt>
    <dgm:pt modelId="{D3A40F1F-4B28-4ED3-880A-E77E7935C272}" type="pres">
      <dgm:prSet presAssocID="{3502BD31-690D-43C7-AAFE-E99AB0A68C33}" presName="child4group" presStyleCnt="0"/>
      <dgm:spPr/>
    </dgm:pt>
    <dgm:pt modelId="{1233A887-4D26-48F7-987C-7DE4FD5F527C}" type="pres">
      <dgm:prSet presAssocID="{3502BD31-690D-43C7-AAFE-E99AB0A68C33}" presName="child4" presStyleLbl="bgAcc1" presStyleIdx="3" presStyleCnt="4"/>
      <dgm:spPr/>
    </dgm:pt>
    <dgm:pt modelId="{3AFA7D0D-57C5-46AA-8335-CD50D61A4EDB}" type="pres">
      <dgm:prSet presAssocID="{3502BD31-690D-43C7-AAFE-E99AB0A68C33}" presName="child4Text" presStyleLbl="bgAcc1" presStyleIdx="3" presStyleCnt="4">
        <dgm:presLayoutVars>
          <dgm:bulletEnabled val="1"/>
        </dgm:presLayoutVars>
      </dgm:prSet>
      <dgm:spPr/>
    </dgm:pt>
    <dgm:pt modelId="{5A32A409-FE7F-4C52-86D7-87ACB07BD696}" type="pres">
      <dgm:prSet presAssocID="{3502BD31-690D-43C7-AAFE-E99AB0A68C33}" presName="childPlaceholder" presStyleCnt="0"/>
      <dgm:spPr/>
    </dgm:pt>
    <dgm:pt modelId="{ED698EE5-DF5A-407B-86C2-A562813E683D}" type="pres">
      <dgm:prSet presAssocID="{3502BD31-690D-43C7-AAFE-E99AB0A68C33}" presName="circle" presStyleCnt="0"/>
      <dgm:spPr/>
    </dgm:pt>
    <dgm:pt modelId="{064FB798-F46A-405F-8EDF-A3294063F1D5}" type="pres">
      <dgm:prSet presAssocID="{3502BD31-690D-43C7-AAFE-E99AB0A68C33}" presName="quadrant1" presStyleLbl="node1" presStyleIdx="0" presStyleCnt="4">
        <dgm:presLayoutVars>
          <dgm:chMax val="1"/>
          <dgm:bulletEnabled val="1"/>
        </dgm:presLayoutVars>
      </dgm:prSet>
      <dgm:spPr/>
    </dgm:pt>
    <dgm:pt modelId="{7C3983C5-9B9F-4BF3-9207-D8F0E4C9E7DC}" type="pres">
      <dgm:prSet presAssocID="{3502BD31-690D-43C7-AAFE-E99AB0A68C33}" presName="quadrant2" presStyleLbl="node1" presStyleIdx="1" presStyleCnt="4">
        <dgm:presLayoutVars>
          <dgm:chMax val="1"/>
          <dgm:bulletEnabled val="1"/>
        </dgm:presLayoutVars>
      </dgm:prSet>
      <dgm:spPr/>
    </dgm:pt>
    <dgm:pt modelId="{B3D80804-55C2-40C6-9035-096BD7454332}" type="pres">
      <dgm:prSet presAssocID="{3502BD31-690D-43C7-AAFE-E99AB0A68C33}" presName="quadrant3" presStyleLbl="node1" presStyleIdx="2" presStyleCnt="4">
        <dgm:presLayoutVars>
          <dgm:chMax val="1"/>
          <dgm:bulletEnabled val="1"/>
        </dgm:presLayoutVars>
      </dgm:prSet>
      <dgm:spPr/>
    </dgm:pt>
    <dgm:pt modelId="{04624964-5F3A-4262-BCC2-602FA015D1BE}" type="pres">
      <dgm:prSet presAssocID="{3502BD31-690D-43C7-AAFE-E99AB0A68C33}" presName="quadrant4" presStyleLbl="node1" presStyleIdx="3" presStyleCnt="4">
        <dgm:presLayoutVars>
          <dgm:chMax val="1"/>
          <dgm:bulletEnabled val="1"/>
        </dgm:presLayoutVars>
      </dgm:prSet>
      <dgm:spPr/>
    </dgm:pt>
    <dgm:pt modelId="{21474642-59FC-430D-B2E7-DB093586EC38}" type="pres">
      <dgm:prSet presAssocID="{3502BD31-690D-43C7-AAFE-E99AB0A68C33}" presName="quadrantPlaceholder" presStyleCnt="0"/>
      <dgm:spPr/>
    </dgm:pt>
    <dgm:pt modelId="{B2A1776B-BFBE-4CD9-BF8E-7BE04DC13A4C}" type="pres">
      <dgm:prSet presAssocID="{3502BD31-690D-43C7-AAFE-E99AB0A68C33}" presName="center1" presStyleLbl="fgShp" presStyleIdx="0" presStyleCnt="2"/>
      <dgm:spPr/>
    </dgm:pt>
    <dgm:pt modelId="{21C0319A-AD9F-4449-9894-B8443DDE3FA9}" type="pres">
      <dgm:prSet presAssocID="{3502BD31-690D-43C7-AAFE-E99AB0A68C33}" presName="center2" presStyleLbl="fgShp" presStyleIdx="1" presStyleCnt="2"/>
      <dgm:spPr/>
    </dgm:pt>
  </dgm:ptLst>
  <dgm:cxnLst>
    <dgm:cxn modelId="{01970926-346B-48A9-92B5-D6883D8648EA}" srcId="{57D2E1CF-D71D-4585-BCF6-1E71B53235C0}" destId="{A18BD51B-F95A-4830-9312-6C95EB0D815D}" srcOrd="0" destOrd="0" parTransId="{CA92FE97-8729-4474-B9F0-E571D62784A3}" sibTransId="{4E26B87C-E697-4A9C-80E1-C801C03C804A}"/>
    <dgm:cxn modelId="{ED9FCF2D-133E-426D-B526-1DB043360F86}" type="presOf" srcId="{157935E4-D973-4F91-B7AC-DB47112E4405}" destId="{EFB4DE0A-23D8-4887-B70F-458D64F115D5}" srcOrd="1" destOrd="0" presId="urn:microsoft.com/office/officeart/2005/8/layout/cycle4"/>
    <dgm:cxn modelId="{2CCA4140-87CA-4A36-BC3E-44FC0A32F9E4}" type="presOf" srcId="{3502BD31-690D-43C7-AAFE-E99AB0A68C33}" destId="{8FD44F8F-88EE-4AC4-B6E7-338BFBDDF9B7}" srcOrd="0" destOrd="0" presId="urn:microsoft.com/office/officeart/2005/8/layout/cycle4"/>
    <dgm:cxn modelId="{AFFCDF63-DEE0-409C-A6A7-8B034A7C5151}" type="presOf" srcId="{88C97E49-AD19-4F23-864C-687F74D2F36A}" destId="{7C3983C5-9B9F-4BF3-9207-D8F0E4C9E7DC}" srcOrd="0" destOrd="0" presId="urn:microsoft.com/office/officeart/2005/8/layout/cycle4"/>
    <dgm:cxn modelId="{DF202C44-EEDC-468B-BF89-8D6D9FB2624D}" type="presOf" srcId="{4A579F21-9EF5-4E49-AE81-4C5BBC3E3BF5}" destId="{064FB798-F46A-405F-8EDF-A3294063F1D5}" srcOrd="0" destOrd="0" presId="urn:microsoft.com/office/officeart/2005/8/layout/cycle4"/>
    <dgm:cxn modelId="{8C733064-B845-46DA-97FB-0754524C7AA4}" type="presOf" srcId="{C61628EE-3079-42AF-A203-8EF552AABBE5}" destId="{93AEB6F6-1A06-46DB-9A28-5EF1C8614E1B}" srcOrd="1" destOrd="0" presId="urn:microsoft.com/office/officeart/2005/8/layout/cycle4"/>
    <dgm:cxn modelId="{7974496C-D558-4172-8AAA-D509441AE1FF}" srcId="{3502BD31-690D-43C7-AAFE-E99AB0A68C33}" destId="{57D2E1CF-D71D-4585-BCF6-1E71B53235C0}" srcOrd="3" destOrd="0" parTransId="{3E84C834-8A6D-41DF-98B3-B4FCAE0EC972}" sibTransId="{23223337-62E8-40C4-9072-A53201834A37}"/>
    <dgm:cxn modelId="{54AE5870-FC0A-4CA0-8F02-BF8228499B92}" srcId="{3502BD31-690D-43C7-AAFE-E99AB0A68C33}" destId="{88C97E49-AD19-4F23-864C-687F74D2F36A}" srcOrd="1" destOrd="0" parTransId="{C2CC2916-2495-4E17-AEE8-2100926CADDA}" sibTransId="{E14E5E0B-051D-4B7C-9BBF-956880FAC6A3}"/>
    <dgm:cxn modelId="{431B3672-73CC-4BCF-AA7A-0243718A9712}" srcId="{B837B65E-953B-46CD-9D0A-F927CD39A8B5}" destId="{C61628EE-3079-42AF-A203-8EF552AABBE5}" srcOrd="0" destOrd="0" parTransId="{25867585-0F18-4CD6-BD48-1306159F92E2}" sibTransId="{2542E4B9-01EF-4718-8FA6-D59A7052918D}"/>
    <dgm:cxn modelId="{F7346556-1584-44EE-A741-34C7CE4704B3}" type="presOf" srcId="{B837B65E-953B-46CD-9D0A-F927CD39A8B5}" destId="{B3D80804-55C2-40C6-9035-096BD7454332}" srcOrd="0" destOrd="0" presId="urn:microsoft.com/office/officeart/2005/8/layout/cycle4"/>
    <dgm:cxn modelId="{EF8CB97A-3EEC-4D51-9F91-01C57ABE472E}" type="presOf" srcId="{A18BD51B-F95A-4830-9312-6C95EB0D815D}" destId="{1233A887-4D26-48F7-987C-7DE4FD5F527C}" srcOrd="0" destOrd="0" presId="urn:microsoft.com/office/officeart/2005/8/layout/cycle4"/>
    <dgm:cxn modelId="{59EA927B-4AD4-4D7D-BEA8-DDA9E9290C9C}" type="presOf" srcId="{064608EB-666E-41C2-87C0-A1F7A0B0EA89}" destId="{0C2BC8BA-7BAC-48F8-BC31-AA25C5A13640}" srcOrd="1" destOrd="0" presId="urn:microsoft.com/office/officeart/2005/8/layout/cycle4"/>
    <dgm:cxn modelId="{DE77157D-9C68-4148-89BC-5047DE0C6C5E}" type="presOf" srcId="{57D2E1CF-D71D-4585-BCF6-1E71B53235C0}" destId="{04624964-5F3A-4262-BCC2-602FA015D1BE}" srcOrd="0" destOrd="0" presId="urn:microsoft.com/office/officeart/2005/8/layout/cycle4"/>
    <dgm:cxn modelId="{417D0485-7C9B-4CB4-8FD0-472532FE11CE}" type="presOf" srcId="{157935E4-D973-4F91-B7AC-DB47112E4405}" destId="{F49C124C-88D4-47A1-B667-3FA0AC1A184A}" srcOrd="0" destOrd="0" presId="urn:microsoft.com/office/officeart/2005/8/layout/cycle4"/>
    <dgm:cxn modelId="{A2D57486-5A50-4BEC-B80E-D0F9E4529873}" srcId="{88C97E49-AD19-4F23-864C-687F74D2F36A}" destId="{064608EB-666E-41C2-87C0-A1F7A0B0EA89}" srcOrd="0" destOrd="0" parTransId="{91D69703-F76D-46A0-9E30-BA3DB08D83BB}" sibTransId="{6D83B66F-064C-437E-8048-6FAFC6FB42D2}"/>
    <dgm:cxn modelId="{DA36B386-D98E-49EE-B10C-C34E33277CC0}" type="presOf" srcId="{A18BD51B-F95A-4830-9312-6C95EB0D815D}" destId="{3AFA7D0D-57C5-46AA-8335-CD50D61A4EDB}" srcOrd="1" destOrd="0" presId="urn:microsoft.com/office/officeart/2005/8/layout/cycle4"/>
    <dgm:cxn modelId="{88286BA5-F60C-4261-B008-6630DCD22622}" type="presOf" srcId="{064608EB-666E-41C2-87C0-A1F7A0B0EA89}" destId="{A1F4185D-1773-40EF-A579-646DA91990AE}" srcOrd="0" destOrd="0" presId="urn:microsoft.com/office/officeart/2005/8/layout/cycle4"/>
    <dgm:cxn modelId="{BD01EABA-9DD5-4C93-A782-FC4FCC4E7A0D}" srcId="{3502BD31-690D-43C7-AAFE-E99AB0A68C33}" destId="{B837B65E-953B-46CD-9D0A-F927CD39A8B5}" srcOrd="2" destOrd="0" parTransId="{A0539674-F2D1-4295-9DC5-A112F42E5B7F}" sibTransId="{CD16C369-E420-4D3B-B1BB-7EA2B19930E6}"/>
    <dgm:cxn modelId="{2F9E84BC-D264-4754-8EAC-12E28411B065}" srcId="{4A579F21-9EF5-4E49-AE81-4C5BBC3E3BF5}" destId="{157935E4-D973-4F91-B7AC-DB47112E4405}" srcOrd="0" destOrd="0" parTransId="{435CDA9E-2D59-4755-9EB1-25D8A9181F8F}" sibTransId="{D31376A2-50A0-4679-A972-844E01490D89}"/>
    <dgm:cxn modelId="{3680CBEF-1AFE-49E3-BC6B-96A10669EFC4}" type="presOf" srcId="{C61628EE-3079-42AF-A203-8EF552AABBE5}" destId="{4B2959F9-ACC1-4022-8EC7-A6B2EC614BC3}" srcOrd="0" destOrd="0" presId="urn:microsoft.com/office/officeart/2005/8/layout/cycle4"/>
    <dgm:cxn modelId="{A1F86EF0-6D92-4EED-B155-080049ADCE32}" srcId="{3502BD31-690D-43C7-AAFE-E99AB0A68C33}" destId="{4A579F21-9EF5-4E49-AE81-4C5BBC3E3BF5}" srcOrd="0" destOrd="0" parTransId="{BE9EB0E1-00DF-4E57-B8FF-CA08EAFFEB5A}" sibTransId="{3BA0A16B-DE37-4079-B731-663DB59F061E}"/>
    <dgm:cxn modelId="{98415192-83EE-4B5D-B1E5-979C7D55BA18}" type="presParOf" srcId="{8FD44F8F-88EE-4AC4-B6E7-338BFBDDF9B7}" destId="{3AFB93F5-12E5-48EB-A986-8DC791C359BA}" srcOrd="0" destOrd="0" presId="urn:microsoft.com/office/officeart/2005/8/layout/cycle4"/>
    <dgm:cxn modelId="{940D6C5D-04AE-4A8C-A0B7-6390D96657E4}" type="presParOf" srcId="{3AFB93F5-12E5-48EB-A986-8DC791C359BA}" destId="{92E375FF-6CC9-481A-8BDE-0583AE669C4F}" srcOrd="0" destOrd="0" presId="urn:microsoft.com/office/officeart/2005/8/layout/cycle4"/>
    <dgm:cxn modelId="{58DF36D4-B5CD-4C13-B6E9-65A4EE4462DA}" type="presParOf" srcId="{92E375FF-6CC9-481A-8BDE-0583AE669C4F}" destId="{F49C124C-88D4-47A1-B667-3FA0AC1A184A}" srcOrd="0" destOrd="0" presId="urn:microsoft.com/office/officeart/2005/8/layout/cycle4"/>
    <dgm:cxn modelId="{6C0AB3CF-DD1D-4442-B5D2-30183352AE97}" type="presParOf" srcId="{92E375FF-6CC9-481A-8BDE-0583AE669C4F}" destId="{EFB4DE0A-23D8-4887-B70F-458D64F115D5}" srcOrd="1" destOrd="0" presId="urn:microsoft.com/office/officeart/2005/8/layout/cycle4"/>
    <dgm:cxn modelId="{60A663D2-3EDC-4671-9319-3E6DA5BC51F8}" type="presParOf" srcId="{3AFB93F5-12E5-48EB-A986-8DC791C359BA}" destId="{BC1447D1-C9B3-47EB-B809-6ACF1ECBED7A}" srcOrd="1" destOrd="0" presId="urn:microsoft.com/office/officeart/2005/8/layout/cycle4"/>
    <dgm:cxn modelId="{0B500685-E0EE-4696-A3F8-45989B1FE123}" type="presParOf" srcId="{BC1447D1-C9B3-47EB-B809-6ACF1ECBED7A}" destId="{A1F4185D-1773-40EF-A579-646DA91990AE}" srcOrd="0" destOrd="0" presId="urn:microsoft.com/office/officeart/2005/8/layout/cycle4"/>
    <dgm:cxn modelId="{0B45C714-3B34-4205-A954-67F76EC1E87E}" type="presParOf" srcId="{BC1447D1-C9B3-47EB-B809-6ACF1ECBED7A}" destId="{0C2BC8BA-7BAC-48F8-BC31-AA25C5A13640}" srcOrd="1" destOrd="0" presId="urn:microsoft.com/office/officeart/2005/8/layout/cycle4"/>
    <dgm:cxn modelId="{A20EFB03-BB3F-4363-873D-ABC1B288C7FA}" type="presParOf" srcId="{3AFB93F5-12E5-48EB-A986-8DC791C359BA}" destId="{623D76E4-1504-4E07-B089-F75CF1BA48BA}" srcOrd="2" destOrd="0" presId="urn:microsoft.com/office/officeart/2005/8/layout/cycle4"/>
    <dgm:cxn modelId="{1CFF1E6F-E3D6-4817-8281-528E4B8E9547}" type="presParOf" srcId="{623D76E4-1504-4E07-B089-F75CF1BA48BA}" destId="{4B2959F9-ACC1-4022-8EC7-A6B2EC614BC3}" srcOrd="0" destOrd="0" presId="urn:microsoft.com/office/officeart/2005/8/layout/cycle4"/>
    <dgm:cxn modelId="{3A44A057-77B6-49D5-9223-E517B138DBC6}" type="presParOf" srcId="{623D76E4-1504-4E07-B089-F75CF1BA48BA}" destId="{93AEB6F6-1A06-46DB-9A28-5EF1C8614E1B}" srcOrd="1" destOrd="0" presId="urn:microsoft.com/office/officeart/2005/8/layout/cycle4"/>
    <dgm:cxn modelId="{1BE66306-B05F-47DA-B62D-C001B92C961D}" type="presParOf" srcId="{3AFB93F5-12E5-48EB-A986-8DC791C359BA}" destId="{D3A40F1F-4B28-4ED3-880A-E77E7935C272}" srcOrd="3" destOrd="0" presId="urn:microsoft.com/office/officeart/2005/8/layout/cycle4"/>
    <dgm:cxn modelId="{6C22C51D-299D-481E-B385-30927CE7448A}" type="presParOf" srcId="{D3A40F1F-4B28-4ED3-880A-E77E7935C272}" destId="{1233A887-4D26-48F7-987C-7DE4FD5F527C}" srcOrd="0" destOrd="0" presId="urn:microsoft.com/office/officeart/2005/8/layout/cycle4"/>
    <dgm:cxn modelId="{0AC3AA20-B599-4B1A-AF26-7B2E88239B2B}" type="presParOf" srcId="{D3A40F1F-4B28-4ED3-880A-E77E7935C272}" destId="{3AFA7D0D-57C5-46AA-8335-CD50D61A4EDB}" srcOrd="1" destOrd="0" presId="urn:microsoft.com/office/officeart/2005/8/layout/cycle4"/>
    <dgm:cxn modelId="{0D2EDD2C-CB79-48E0-9DAE-462AD09AF9F9}" type="presParOf" srcId="{3AFB93F5-12E5-48EB-A986-8DC791C359BA}" destId="{5A32A409-FE7F-4C52-86D7-87ACB07BD696}" srcOrd="4" destOrd="0" presId="urn:microsoft.com/office/officeart/2005/8/layout/cycle4"/>
    <dgm:cxn modelId="{3E14A98A-B264-483C-8157-D88315289432}" type="presParOf" srcId="{8FD44F8F-88EE-4AC4-B6E7-338BFBDDF9B7}" destId="{ED698EE5-DF5A-407B-86C2-A562813E683D}" srcOrd="1" destOrd="0" presId="urn:microsoft.com/office/officeart/2005/8/layout/cycle4"/>
    <dgm:cxn modelId="{7DBAD226-9D69-44A7-AD06-CF13C8664D77}" type="presParOf" srcId="{ED698EE5-DF5A-407B-86C2-A562813E683D}" destId="{064FB798-F46A-405F-8EDF-A3294063F1D5}" srcOrd="0" destOrd="0" presId="urn:microsoft.com/office/officeart/2005/8/layout/cycle4"/>
    <dgm:cxn modelId="{609E3D36-4303-4726-B602-088E8F18A5BE}" type="presParOf" srcId="{ED698EE5-DF5A-407B-86C2-A562813E683D}" destId="{7C3983C5-9B9F-4BF3-9207-D8F0E4C9E7DC}" srcOrd="1" destOrd="0" presId="urn:microsoft.com/office/officeart/2005/8/layout/cycle4"/>
    <dgm:cxn modelId="{19B38828-5E2C-407E-83A7-2D1DB74862C4}" type="presParOf" srcId="{ED698EE5-DF5A-407B-86C2-A562813E683D}" destId="{B3D80804-55C2-40C6-9035-096BD7454332}" srcOrd="2" destOrd="0" presId="urn:microsoft.com/office/officeart/2005/8/layout/cycle4"/>
    <dgm:cxn modelId="{EBE422FE-5B82-47CD-9B2D-45D4D41A0CBE}" type="presParOf" srcId="{ED698EE5-DF5A-407B-86C2-A562813E683D}" destId="{04624964-5F3A-4262-BCC2-602FA015D1BE}" srcOrd="3" destOrd="0" presId="urn:microsoft.com/office/officeart/2005/8/layout/cycle4"/>
    <dgm:cxn modelId="{F591EACE-E0FE-41B9-BB9A-746715B67450}" type="presParOf" srcId="{ED698EE5-DF5A-407B-86C2-A562813E683D}" destId="{21474642-59FC-430D-B2E7-DB093586EC38}" srcOrd="4" destOrd="0" presId="urn:microsoft.com/office/officeart/2005/8/layout/cycle4"/>
    <dgm:cxn modelId="{738E2362-F7DC-4370-8537-411332E33DCB}" type="presParOf" srcId="{8FD44F8F-88EE-4AC4-B6E7-338BFBDDF9B7}" destId="{B2A1776B-BFBE-4CD9-BF8E-7BE04DC13A4C}" srcOrd="2" destOrd="0" presId="urn:microsoft.com/office/officeart/2005/8/layout/cycle4"/>
    <dgm:cxn modelId="{AAC6D195-F892-45AD-8C32-EF34BF239EBB}" type="presParOf" srcId="{8FD44F8F-88EE-4AC4-B6E7-338BFBDDF9B7}" destId="{21C0319A-AD9F-4449-9894-B8443DDE3FA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E1CFDE-0F04-45A8-83F1-E78FCF3A96B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150B2F37-F80C-49E6-80A4-7982C1D3CC37}">
      <dgm:prSet phldrT="[Text]"/>
      <dgm:spPr/>
      <dgm:t>
        <a:bodyPr/>
        <a:lstStyle/>
        <a:p>
          <a:r>
            <a:rPr lang="en-GB"/>
            <a:t>Experience</a:t>
          </a:r>
        </a:p>
      </dgm:t>
    </dgm:pt>
    <dgm:pt modelId="{CE4B8D00-319F-4A0E-810E-A36C07DE33FF}" type="parTrans" cxnId="{5B10BADF-9811-40FB-91FA-58020E1FC8B6}">
      <dgm:prSet/>
      <dgm:spPr/>
      <dgm:t>
        <a:bodyPr/>
        <a:lstStyle/>
        <a:p>
          <a:endParaRPr lang="en-GB"/>
        </a:p>
      </dgm:t>
    </dgm:pt>
    <dgm:pt modelId="{C1DF2F9A-575D-49F0-9632-104FD33249ED}" type="sibTrans" cxnId="{5B10BADF-9811-40FB-91FA-58020E1FC8B6}">
      <dgm:prSet/>
      <dgm:spPr/>
      <dgm:t>
        <a:bodyPr/>
        <a:lstStyle/>
        <a:p>
          <a:endParaRPr lang="en-GB"/>
        </a:p>
      </dgm:t>
    </dgm:pt>
    <dgm:pt modelId="{C7721A91-825C-4925-80B4-21416DDB53DD}">
      <dgm:prSet phldrT="[Text]"/>
      <dgm:spPr/>
      <dgm:t>
        <a:bodyPr/>
        <a:lstStyle/>
        <a:p>
          <a:r>
            <a:rPr lang="en-GB" dirty="0"/>
            <a:t>Description of feelings/ reactions</a:t>
          </a:r>
        </a:p>
      </dgm:t>
    </dgm:pt>
    <dgm:pt modelId="{4D3D545A-6E32-44BB-B6B8-D352E254E156}" type="parTrans" cxnId="{98103E87-5033-4892-948E-4C42CE164707}">
      <dgm:prSet/>
      <dgm:spPr/>
      <dgm:t>
        <a:bodyPr/>
        <a:lstStyle/>
        <a:p>
          <a:endParaRPr lang="en-GB"/>
        </a:p>
      </dgm:t>
    </dgm:pt>
    <dgm:pt modelId="{6164F78C-68E2-4897-BA77-035CBA06CA52}" type="sibTrans" cxnId="{98103E87-5033-4892-948E-4C42CE164707}">
      <dgm:prSet/>
      <dgm:spPr/>
      <dgm:t>
        <a:bodyPr/>
        <a:lstStyle/>
        <a:p>
          <a:endParaRPr lang="en-GB"/>
        </a:p>
      </dgm:t>
    </dgm:pt>
    <dgm:pt modelId="{5848F241-56EE-461F-BF1B-9CBF41E95219}">
      <dgm:prSet phldrT="[Text]"/>
      <dgm:spPr/>
      <dgm:t>
        <a:bodyPr/>
        <a:lstStyle/>
        <a:p>
          <a:r>
            <a:rPr lang="en-GB"/>
            <a:t>Evaluation</a:t>
          </a:r>
        </a:p>
      </dgm:t>
    </dgm:pt>
    <dgm:pt modelId="{348BD3F0-AF49-41AE-BD18-C2795315CE02}" type="parTrans" cxnId="{6D33E374-00F9-4A9B-9136-C41A8542C292}">
      <dgm:prSet/>
      <dgm:spPr/>
      <dgm:t>
        <a:bodyPr/>
        <a:lstStyle/>
        <a:p>
          <a:endParaRPr lang="en-GB"/>
        </a:p>
      </dgm:t>
    </dgm:pt>
    <dgm:pt modelId="{C86419AB-822C-4DCE-A75C-A7E8C73EB706}" type="sibTrans" cxnId="{6D33E374-00F9-4A9B-9136-C41A8542C292}">
      <dgm:prSet/>
      <dgm:spPr/>
      <dgm:t>
        <a:bodyPr/>
        <a:lstStyle/>
        <a:p>
          <a:endParaRPr lang="en-GB"/>
        </a:p>
      </dgm:t>
    </dgm:pt>
    <dgm:pt modelId="{88E6E180-6B37-476D-BD5F-58BCA7562816}">
      <dgm:prSet phldrT="[Text]"/>
      <dgm:spPr/>
      <dgm:t>
        <a:bodyPr/>
        <a:lstStyle/>
        <a:p>
          <a:r>
            <a:rPr lang="en-GB"/>
            <a:t>Analysis </a:t>
          </a:r>
        </a:p>
      </dgm:t>
    </dgm:pt>
    <dgm:pt modelId="{1713FAC6-4F0C-48AC-AFC4-FC34B03E3245}" type="parTrans" cxnId="{7A4DEF08-24FC-4271-8A0B-F4C4437EAF6D}">
      <dgm:prSet/>
      <dgm:spPr/>
      <dgm:t>
        <a:bodyPr/>
        <a:lstStyle/>
        <a:p>
          <a:endParaRPr lang="en-GB"/>
        </a:p>
      </dgm:t>
    </dgm:pt>
    <dgm:pt modelId="{5DE970CD-69E7-412E-B7A5-0CC12DDD0A7A}" type="sibTrans" cxnId="{7A4DEF08-24FC-4271-8A0B-F4C4437EAF6D}">
      <dgm:prSet/>
      <dgm:spPr/>
      <dgm:t>
        <a:bodyPr/>
        <a:lstStyle/>
        <a:p>
          <a:endParaRPr lang="en-GB"/>
        </a:p>
      </dgm:t>
    </dgm:pt>
    <dgm:pt modelId="{CCA1A511-DCC4-4802-9630-0A6B9A6A1A3B}">
      <dgm:prSet phldrT="[Text]"/>
      <dgm:spPr/>
      <dgm:t>
        <a:bodyPr/>
        <a:lstStyle/>
        <a:p>
          <a:r>
            <a:rPr lang="en-GB"/>
            <a:t>Personal action plan </a:t>
          </a:r>
        </a:p>
      </dgm:t>
    </dgm:pt>
    <dgm:pt modelId="{786BC514-F238-4F3C-9EFF-A8D19DABF43F}" type="parTrans" cxnId="{1ECF53E7-4FF5-4293-8C0B-DCC3AD2CC9EB}">
      <dgm:prSet/>
      <dgm:spPr/>
      <dgm:t>
        <a:bodyPr/>
        <a:lstStyle/>
        <a:p>
          <a:endParaRPr lang="en-GB"/>
        </a:p>
      </dgm:t>
    </dgm:pt>
    <dgm:pt modelId="{990ADA6A-4012-4005-BCDD-F3F155798152}" type="sibTrans" cxnId="{1ECF53E7-4FF5-4293-8C0B-DCC3AD2CC9EB}">
      <dgm:prSet/>
      <dgm:spPr/>
      <dgm:t>
        <a:bodyPr/>
        <a:lstStyle/>
        <a:p>
          <a:endParaRPr lang="en-GB"/>
        </a:p>
      </dgm:t>
    </dgm:pt>
    <dgm:pt modelId="{5294F496-9012-4E27-85F8-6EDCE1872862}">
      <dgm:prSet/>
      <dgm:spPr/>
      <dgm:t>
        <a:bodyPr/>
        <a:lstStyle/>
        <a:p>
          <a:r>
            <a:rPr lang="en-GB"/>
            <a:t>Conclusions (general)</a:t>
          </a:r>
        </a:p>
      </dgm:t>
    </dgm:pt>
    <dgm:pt modelId="{FFB0B257-6111-4A85-83F3-E79DF7EAEBF4}" type="parTrans" cxnId="{1FF7949F-92E5-4E9B-B50D-92EDA4324571}">
      <dgm:prSet/>
      <dgm:spPr/>
      <dgm:t>
        <a:bodyPr/>
        <a:lstStyle/>
        <a:p>
          <a:endParaRPr lang="en-GB"/>
        </a:p>
      </dgm:t>
    </dgm:pt>
    <dgm:pt modelId="{04B5A748-9D0F-46A8-9329-751EFE370D23}" type="sibTrans" cxnId="{1FF7949F-92E5-4E9B-B50D-92EDA4324571}">
      <dgm:prSet/>
      <dgm:spPr/>
      <dgm:t>
        <a:bodyPr/>
        <a:lstStyle/>
        <a:p>
          <a:endParaRPr lang="en-GB"/>
        </a:p>
      </dgm:t>
    </dgm:pt>
    <dgm:pt modelId="{BEBD8525-10BB-43DE-A4FB-0919F1D8EEC6}">
      <dgm:prSet/>
      <dgm:spPr/>
      <dgm:t>
        <a:bodyPr/>
        <a:lstStyle/>
        <a:p>
          <a:r>
            <a:rPr lang="en-GB"/>
            <a:t>Conclusions  (specific)</a:t>
          </a:r>
        </a:p>
      </dgm:t>
    </dgm:pt>
    <dgm:pt modelId="{DC070849-0398-4620-820E-FCE78FC4DFF5}" type="parTrans" cxnId="{A8BCC09D-3496-4BA7-8304-8C4092F580C5}">
      <dgm:prSet/>
      <dgm:spPr/>
      <dgm:t>
        <a:bodyPr/>
        <a:lstStyle/>
        <a:p>
          <a:endParaRPr lang="en-GB"/>
        </a:p>
      </dgm:t>
    </dgm:pt>
    <dgm:pt modelId="{9E7F7C43-CE7E-43DD-87F3-B11667F2DE01}" type="sibTrans" cxnId="{A8BCC09D-3496-4BA7-8304-8C4092F580C5}">
      <dgm:prSet/>
      <dgm:spPr/>
      <dgm:t>
        <a:bodyPr/>
        <a:lstStyle/>
        <a:p>
          <a:endParaRPr lang="en-GB"/>
        </a:p>
      </dgm:t>
    </dgm:pt>
    <dgm:pt modelId="{24AFB006-54E2-4A72-B311-155A264A3A98}" type="pres">
      <dgm:prSet presAssocID="{A3E1CFDE-0F04-45A8-83F1-E78FCF3A96B1}" presName="Name0" presStyleCnt="0">
        <dgm:presLayoutVars>
          <dgm:dir/>
          <dgm:resizeHandles val="exact"/>
        </dgm:presLayoutVars>
      </dgm:prSet>
      <dgm:spPr/>
    </dgm:pt>
    <dgm:pt modelId="{ED2011C9-3EDF-44B4-9EFE-D15AFAC3B641}" type="pres">
      <dgm:prSet presAssocID="{A3E1CFDE-0F04-45A8-83F1-E78FCF3A96B1}" presName="cycle" presStyleCnt="0"/>
      <dgm:spPr/>
    </dgm:pt>
    <dgm:pt modelId="{ED079822-ED27-4D13-A2D7-9BCEA1EA3E76}" type="pres">
      <dgm:prSet presAssocID="{150B2F37-F80C-49E6-80A4-7982C1D3CC37}" presName="nodeFirstNode" presStyleLbl="node1" presStyleIdx="0" presStyleCnt="7">
        <dgm:presLayoutVars>
          <dgm:bulletEnabled val="1"/>
        </dgm:presLayoutVars>
      </dgm:prSet>
      <dgm:spPr/>
    </dgm:pt>
    <dgm:pt modelId="{4B166ED2-0797-47C0-A3A8-0992595B6480}" type="pres">
      <dgm:prSet presAssocID="{C1DF2F9A-575D-49F0-9632-104FD33249ED}" presName="sibTransFirstNode" presStyleLbl="bgShp" presStyleIdx="0" presStyleCnt="1"/>
      <dgm:spPr/>
    </dgm:pt>
    <dgm:pt modelId="{43F49861-6191-443F-8232-518797916624}" type="pres">
      <dgm:prSet presAssocID="{C7721A91-825C-4925-80B4-21416DDB53DD}" presName="nodeFollowingNodes" presStyleLbl="node1" presStyleIdx="1" presStyleCnt="7">
        <dgm:presLayoutVars>
          <dgm:bulletEnabled val="1"/>
        </dgm:presLayoutVars>
      </dgm:prSet>
      <dgm:spPr/>
    </dgm:pt>
    <dgm:pt modelId="{E0DDA64E-8C44-42CE-90BF-0DA1D2542D75}" type="pres">
      <dgm:prSet presAssocID="{5848F241-56EE-461F-BF1B-9CBF41E95219}" presName="nodeFollowingNodes" presStyleLbl="node1" presStyleIdx="2" presStyleCnt="7">
        <dgm:presLayoutVars>
          <dgm:bulletEnabled val="1"/>
        </dgm:presLayoutVars>
      </dgm:prSet>
      <dgm:spPr/>
    </dgm:pt>
    <dgm:pt modelId="{23F7D6F4-E08C-4CDE-AE2A-E011DA5AB760}" type="pres">
      <dgm:prSet presAssocID="{88E6E180-6B37-476D-BD5F-58BCA7562816}" presName="nodeFollowingNodes" presStyleLbl="node1" presStyleIdx="3" presStyleCnt="7">
        <dgm:presLayoutVars>
          <dgm:bulletEnabled val="1"/>
        </dgm:presLayoutVars>
      </dgm:prSet>
      <dgm:spPr/>
    </dgm:pt>
    <dgm:pt modelId="{04D2D68F-492A-4C0E-B4A0-97EAADA6EBA8}" type="pres">
      <dgm:prSet presAssocID="{5294F496-9012-4E27-85F8-6EDCE1872862}" presName="nodeFollowingNodes" presStyleLbl="node1" presStyleIdx="4" presStyleCnt="7">
        <dgm:presLayoutVars>
          <dgm:bulletEnabled val="1"/>
        </dgm:presLayoutVars>
      </dgm:prSet>
      <dgm:spPr/>
    </dgm:pt>
    <dgm:pt modelId="{080C972C-AC09-4FF6-BA0A-A86DAAEED991}" type="pres">
      <dgm:prSet presAssocID="{BEBD8525-10BB-43DE-A4FB-0919F1D8EEC6}" presName="nodeFollowingNodes" presStyleLbl="node1" presStyleIdx="5" presStyleCnt="7">
        <dgm:presLayoutVars>
          <dgm:bulletEnabled val="1"/>
        </dgm:presLayoutVars>
      </dgm:prSet>
      <dgm:spPr/>
    </dgm:pt>
    <dgm:pt modelId="{26F553DE-BCAB-4102-9421-194D5EB7A871}" type="pres">
      <dgm:prSet presAssocID="{CCA1A511-DCC4-4802-9630-0A6B9A6A1A3B}" presName="nodeFollowingNodes" presStyleLbl="node1" presStyleIdx="6" presStyleCnt="7">
        <dgm:presLayoutVars>
          <dgm:bulletEnabled val="1"/>
        </dgm:presLayoutVars>
      </dgm:prSet>
      <dgm:spPr/>
    </dgm:pt>
  </dgm:ptLst>
  <dgm:cxnLst>
    <dgm:cxn modelId="{7A4DEF08-24FC-4271-8A0B-F4C4437EAF6D}" srcId="{A3E1CFDE-0F04-45A8-83F1-E78FCF3A96B1}" destId="{88E6E180-6B37-476D-BD5F-58BCA7562816}" srcOrd="3" destOrd="0" parTransId="{1713FAC6-4F0C-48AC-AFC4-FC34B03E3245}" sibTransId="{5DE970CD-69E7-412E-B7A5-0CC12DDD0A7A}"/>
    <dgm:cxn modelId="{C49DCD25-A72C-4608-A65D-F855190A7352}" type="presOf" srcId="{5294F496-9012-4E27-85F8-6EDCE1872862}" destId="{04D2D68F-492A-4C0E-B4A0-97EAADA6EBA8}" srcOrd="0" destOrd="0" presId="urn:microsoft.com/office/officeart/2005/8/layout/cycle3"/>
    <dgm:cxn modelId="{19AB5027-E8F9-4285-A1D9-6DE36E78363E}" type="presOf" srcId="{150B2F37-F80C-49E6-80A4-7982C1D3CC37}" destId="{ED079822-ED27-4D13-A2D7-9BCEA1EA3E76}" srcOrd="0" destOrd="0" presId="urn:microsoft.com/office/officeart/2005/8/layout/cycle3"/>
    <dgm:cxn modelId="{AADB6633-1DCD-41C0-8256-2B142F6F3A09}" type="presOf" srcId="{CCA1A511-DCC4-4802-9630-0A6B9A6A1A3B}" destId="{26F553DE-BCAB-4102-9421-194D5EB7A871}" srcOrd="0" destOrd="0" presId="urn:microsoft.com/office/officeart/2005/8/layout/cycle3"/>
    <dgm:cxn modelId="{1BA8DB33-4509-4198-B4A1-B58B565FFE89}" type="presOf" srcId="{BEBD8525-10BB-43DE-A4FB-0919F1D8EEC6}" destId="{080C972C-AC09-4FF6-BA0A-A86DAAEED991}" srcOrd="0" destOrd="0" presId="urn:microsoft.com/office/officeart/2005/8/layout/cycle3"/>
    <dgm:cxn modelId="{83D00536-C59E-4BB2-8E54-06681182A32D}" type="presOf" srcId="{C7721A91-825C-4925-80B4-21416DDB53DD}" destId="{43F49861-6191-443F-8232-518797916624}" srcOrd="0" destOrd="0" presId="urn:microsoft.com/office/officeart/2005/8/layout/cycle3"/>
    <dgm:cxn modelId="{A8D9E937-CFD8-4A6B-85AA-E107E53249D6}" type="presOf" srcId="{5848F241-56EE-461F-BF1B-9CBF41E95219}" destId="{E0DDA64E-8C44-42CE-90BF-0DA1D2542D75}" srcOrd="0" destOrd="0" presId="urn:microsoft.com/office/officeart/2005/8/layout/cycle3"/>
    <dgm:cxn modelId="{31807A5E-7602-4869-8900-0774BE1CFCE9}" type="presOf" srcId="{C1DF2F9A-575D-49F0-9632-104FD33249ED}" destId="{4B166ED2-0797-47C0-A3A8-0992595B6480}" srcOrd="0" destOrd="0" presId="urn:microsoft.com/office/officeart/2005/8/layout/cycle3"/>
    <dgm:cxn modelId="{6D33E374-00F9-4A9B-9136-C41A8542C292}" srcId="{A3E1CFDE-0F04-45A8-83F1-E78FCF3A96B1}" destId="{5848F241-56EE-461F-BF1B-9CBF41E95219}" srcOrd="2" destOrd="0" parTransId="{348BD3F0-AF49-41AE-BD18-C2795315CE02}" sibTransId="{C86419AB-822C-4DCE-A75C-A7E8C73EB706}"/>
    <dgm:cxn modelId="{98103E87-5033-4892-948E-4C42CE164707}" srcId="{A3E1CFDE-0F04-45A8-83F1-E78FCF3A96B1}" destId="{C7721A91-825C-4925-80B4-21416DDB53DD}" srcOrd="1" destOrd="0" parTransId="{4D3D545A-6E32-44BB-B6B8-D352E254E156}" sibTransId="{6164F78C-68E2-4897-BA77-035CBA06CA52}"/>
    <dgm:cxn modelId="{A8BCC09D-3496-4BA7-8304-8C4092F580C5}" srcId="{A3E1CFDE-0F04-45A8-83F1-E78FCF3A96B1}" destId="{BEBD8525-10BB-43DE-A4FB-0919F1D8EEC6}" srcOrd="5" destOrd="0" parTransId="{DC070849-0398-4620-820E-FCE78FC4DFF5}" sibTransId="{9E7F7C43-CE7E-43DD-87F3-B11667F2DE01}"/>
    <dgm:cxn modelId="{1FF7949F-92E5-4E9B-B50D-92EDA4324571}" srcId="{A3E1CFDE-0F04-45A8-83F1-E78FCF3A96B1}" destId="{5294F496-9012-4E27-85F8-6EDCE1872862}" srcOrd="4" destOrd="0" parTransId="{FFB0B257-6111-4A85-83F3-E79DF7EAEBF4}" sibTransId="{04B5A748-9D0F-46A8-9329-751EFE370D23}"/>
    <dgm:cxn modelId="{0E8510B5-5622-4F2A-B082-FDF2B8F1A04B}" type="presOf" srcId="{A3E1CFDE-0F04-45A8-83F1-E78FCF3A96B1}" destId="{24AFB006-54E2-4A72-B311-155A264A3A98}" srcOrd="0" destOrd="0" presId="urn:microsoft.com/office/officeart/2005/8/layout/cycle3"/>
    <dgm:cxn modelId="{5B10BADF-9811-40FB-91FA-58020E1FC8B6}" srcId="{A3E1CFDE-0F04-45A8-83F1-E78FCF3A96B1}" destId="{150B2F37-F80C-49E6-80A4-7982C1D3CC37}" srcOrd="0" destOrd="0" parTransId="{CE4B8D00-319F-4A0E-810E-A36C07DE33FF}" sibTransId="{C1DF2F9A-575D-49F0-9632-104FD33249ED}"/>
    <dgm:cxn modelId="{1ECF53E7-4FF5-4293-8C0B-DCC3AD2CC9EB}" srcId="{A3E1CFDE-0F04-45A8-83F1-E78FCF3A96B1}" destId="{CCA1A511-DCC4-4802-9630-0A6B9A6A1A3B}" srcOrd="6" destOrd="0" parTransId="{786BC514-F238-4F3C-9EFF-A8D19DABF43F}" sibTransId="{990ADA6A-4012-4005-BCDD-F3F155798152}"/>
    <dgm:cxn modelId="{497425F5-F8A3-4C06-A9A7-9BC2B5A7B15B}" type="presOf" srcId="{88E6E180-6B37-476D-BD5F-58BCA7562816}" destId="{23F7D6F4-E08C-4CDE-AE2A-E011DA5AB760}" srcOrd="0" destOrd="0" presId="urn:microsoft.com/office/officeart/2005/8/layout/cycle3"/>
    <dgm:cxn modelId="{239B185A-284C-4BB7-BD73-DF90F9BA0D72}" type="presParOf" srcId="{24AFB006-54E2-4A72-B311-155A264A3A98}" destId="{ED2011C9-3EDF-44B4-9EFE-D15AFAC3B641}" srcOrd="0" destOrd="0" presId="urn:microsoft.com/office/officeart/2005/8/layout/cycle3"/>
    <dgm:cxn modelId="{4D71B07B-B326-4DEE-84EC-F71EFB013E56}" type="presParOf" srcId="{ED2011C9-3EDF-44B4-9EFE-D15AFAC3B641}" destId="{ED079822-ED27-4D13-A2D7-9BCEA1EA3E76}" srcOrd="0" destOrd="0" presId="urn:microsoft.com/office/officeart/2005/8/layout/cycle3"/>
    <dgm:cxn modelId="{8C1E700C-EBC8-4A20-BAFF-2FD6985BF19E}" type="presParOf" srcId="{ED2011C9-3EDF-44B4-9EFE-D15AFAC3B641}" destId="{4B166ED2-0797-47C0-A3A8-0992595B6480}" srcOrd="1" destOrd="0" presId="urn:microsoft.com/office/officeart/2005/8/layout/cycle3"/>
    <dgm:cxn modelId="{717AC67F-D4D5-40B3-8EDD-BB41B21D72FD}" type="presParOf" srcId="{ED2011C9-3EDF-44B4-9EFE-D15AFAC3B641}" destId="{43F49861-6191-443F-8232-518797916624}" srcOrd="2" destOrd="0" presId="urn:microsoft.com/office/officeart/2005/8/layout/cycle3"/>
    <dgm:cxn modelId="{B7676F27-539C-4114-AF94-2A67231537E0}" type="presParOf" srcId="{ED2011C9-3EDF-44B4-9EFE-D15AFAC3B641}" destId="{E0DDA64E-8C44-42CE-90BF-0DA1D2542D75}" srcOrd="3" destOrd="0" presId="urn:microsoft.com/office/officeart/2005/8/layout/cycle3"/>
    <dgm:cxn modelId="{0B4CB636-8DF8-4250-9807-1AE677B99750}" type="presParOf" srcId="{ED2011C9-3EDF-44B4-9EFE-D15AFAC3B641}" destId="{23F7D6F4-E08C-4CDE-AE2A-E011DA5AB760}" srcOrd="4" destOrd="0" presId="urn:microsoft.com/office/officeart/2005/8/layout/cycle3"/>
    <dgm:cxn modelId="{C31644FD-9B6E-4F28-A722-5B8231DEC285}" type="presParOf" srcId="{ED2011C9-3EDF-44B4-9EFE-D15AFAC3B641}" destId="{04D2D68F-492A-4C0E-B4A0-97EAADA6EBA8}" srcOrd="5" destOrd="0" presId="urn:microsoft.com/office/officeart/2005/8/layout/cycle3"/>
    <dgm:cxn modelId="{23657709-995F-40CD-9822-45882F035492}" type="presParOf" srcId="{ED2011C9-3EDF-44B4-9EFE-D15AFAC3B641}" destId="{080C972C-AC09-4FF6-BA0A-A86DAAEED991}" srcOrd="6" destOrd="0" presId="urn:microsoft.com/office/officeart/2005/8/layout/cycle3"/>
    <dgm:cxn modelId="{304590CD-F152-4295-BA9E-5A5CDEFF5BCD}" type="presParOf" srcId="{ED2011C9-3EDF-44B4-9EFE-D15AFAC3B641}" destId="{26F553DE-BCAB-4102-9421-194D5EB7A871}"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60B5BD-1016-4E69-ADD8-85864F4176F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90DEA60-038B-46DE-B7B3-DBAC752ED4DA}">
      <dgm:prSet custT="1"/>
      <dgm:spPr/>
      <dgm:t>
        <a:bodyPr/>
        <a:lstStyle/>
        <a:p>
          <a:r>
            <a:rPr lang="en-US" sz="2500" baseline="0" dirty="0"/>
            <a:t>‘information about the gap between the actual level and the reference level of a system parameter which is used to alter the gap in some way’ </a:t>
          </a:r>
          <a:r>
            <a:rPr lang="en-US" sz="2000" baseline="0" dirty="0"/>
            <a:t>(</a:t>
          </a:r>
          <a:r>
            <a:rPr lang="en-US" sz="2000" baseline="0" dirty="0" err="1"/>
            <a:t>Ramaprasad</a:t>
          </a:r>
          <a:r>
            <a:rPr lang="en-US" sz="2000" baseline="0" dirty="0"/>
            <a:t>, 1983)</a:t>
          </a:r>
          <a:endParaRPr lang="en-US" sz="2500" dirty="0"/>
        </a:p>
      </dgm:t>
    </dgm:pt>
    <dgm:pt modelId="{BCB735AD-7105-40D3-93A8-6F68BB9D020C}" type="parTrans" cxnId="{929AF17C-C1B9-4005-BAFB-4369368B4169}">
      <dgm:prSet/>
      <dgm:spPr/>
      <dgm:t>
        <a:bodyPr/>
        <a:lstStyle/>
        <a:p>
          <a:endParaRPr lang="en-US"/>
        </a:p>
      </dgm:t>
    </dgm:pt>
    <dgm:pt modelId="{FDBB05F7-A83A-4904-852B-86D8148A2483}" type="sibTrans" cxnId="{929AF17C-C1B9-4005-BAFB-4369368B4169}">
      <dgm:prSet/>
      <dgm:spPr/>
      <dgm:t>
        <a:bodyPr/>
        <a:lstStyle/>
        <a:p>
          <a:endParaRPr lang="en-US"/>
        </a:p>
      </dgm:t>
    </dgm:pt>
    <dgm:pt modelId="{299A4ED2-4D21-4378-BB84-403A60D64228}">
      <dgm:prSet custT="1"/>
      <dgm:spPr/>
      <dgm:t>
        <a:bodyPr/>
        <a:lstStyle/>
        <a:p>
          <a:r>
            <a:rPr lang="en-US" sz="2500" baseline="0" dirty="0"/>
            <a:t>A form of formative assessment  </a:t>
          </a:r>
          <a:r>
            <a:rPr lang="en-US" sz="1800" baseline="0" dirty="0"/>
            <a:t>(Sadler, 1989; Hattie &amp; Gan, 2011; Taras, 2013; McArthur and </a:t>
          </a:r>
          <a:r>
            <a:rPr lang="en-US" sz="1800" baseline="0" dirty="0" err="1"/>
            <a:t>Huxham</a:t>
          </a:r>
          <a:r>
            <a:rPr lang="en-US" sz="1800" baseline="0" dirty="0"/>
            <a:t>, 2013)</a:t>
          </a:r>
          <a:endParaRPr lang="en-US" sz="2500" dirty="0"/>
        </a:p>
      </dgm:t>
    </dgm:pt>
    <dgm:pt modelId="{4B40F9CD-7DFD-483C-8B1D-DF7F359144ED}" type="parTrans" cxnId="{330BE4F6-F79E-4441-881A-07EB2E25F868}">
      <dgm:prSet/>
      <dgm:spPr/>
      <dgm:t>
        <a:bodyPr/>
        <a:lstStyle/>
        <a:p>
          <a:endParaRPr lang="en-US"/>
        </a:p>
      </dgm:t>
    </dgm:pt>
    <dgm:pt modelId="{E1775722-E88C-4323-B74A-B1B8557351E4}" type="sibTrans" cxnId="{330BE4F6-F79E-4441-881A-07EB2E25F868}">
      <dgm:prSet/>
      <dgm:spPr/>
      <dgm:t>
        <a:bodyPr/>
        <a:lstStyle/>
        <a:p>
          <a:endParaRPr lang="en-US"/>
        </a:p>
      </dgm:t>
    </dgm:pt>
    <dgm:pt modelId="{4FD37917-D386-4734-9A40-E93499E8CABE}" type="pres">
      <dgm:prSet presAssocID="{B460B5BD-1016-4E69-ADD8-85864F4176FA}" presName="root" presStyleCnt="0">
        <dgm:presLayoutVars>
          <dgm:dir/>
          <dgm:resizeHandles val="exact"/>
        </dgm:presLayoutVars>
      </dgm:prSet>
      <dgm:spPr/>
    </dgm:pt>
    <dgm:pt modelId="{4B9FD0DF-3776-436E-8901-A68E99F89A34}" type="pres">
      <dgm:prSet presAssocID="{490DEA60-038B-46DE-B7B3-DBAC752ED4DA}" presName="compNode" presStyleCnt="0"/>
      <dgm:spPr/>
    </dgm:pt>
    <dgm:pt modelId="{5535583D-C3E6-4CB9-BCC6-F2D968982453}" type="pres">
      <dgm:prSet presAssocID="{490DEA60-038B-46DE-B7B3-DBAC752ED4DA}" presName="bgRect" presStyleLbl="bgShp" presStyleIdx="0" presStyleCnt="2"/>
      <dgm:spPr/>
    </dgm:pt>
    <dgm:pt modelId="{6A13E2CD-D387-4C68-96D6-DE7D453B4EA5}" type="pres">
      <dgm:prSet presAssocID="{490DEA60-038B-46DE-B7B3-DBAC752ED4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7F209D9D-897E-4516-A6A1-FDE9EC7CC2E2}" type="pres">
      <dgm:prSet presAssocID="{490DEA60-038B-46DE-B7B3-DBAC752ED4DA}" presName="spaceRect" presStyleCnt="0"/>
      <dgm:spPr/>
    </dgm:pt>
    <dgm:pt modelId="{B66F6792-7333-4FF0-BCA7-6D5152760A71}" type="pres">
      <dgm:prSet presAssocID="{490DEA60-038B-46DE-B7B3-DBAC752ED4DA}" presName="parTx" presStyleLbl="revTx" presStyleIdx="0" presStyleCnt="2">
        <dgm:presLayoutVars>
          <dgm:chMax val="0"/>
          <dgm:chPref val="0"/>
        </dgm:presLayoutVars>
      </dgm:prSet>
      <dgm:spPr/>
    </dgm:pt>
    <dgm:pt modelId="{BCF02339-43C7-4162-AAD0-D8184CC2B929}" type="pres">
      <dgm:prSet presAssocID="{FDBB05F7-A83A-4904-852B-86D8148A2483}" presName="sibTrans" presStyleCnt="0"/>
      <dgm:spPr/>
    </dgm:pt>
    <dgm:pt modelId="{A649CDE4-37E9-4611-ACCB-8173CCD9331A}" type="pres">
      <dgm:prSet presAssocID="{299A4ED2-4D21-4378-BB84-403A60D64228}" presName="compNode" presStyleCnt="0"/>
      <dgm:spPr/>
    </dgm:pt>
    <dgm:pt modelId="{CA177F52-79A9-4C53-B7B2-02F54A5E21B9}" type="pres">
      <dgm:prSet presAssocID="{299A4ED2-4D21-4378-BB84-403A60D64228}" presName="bgRect" presStyleLbl="bgShp" presStyleIdx="1" presStyleCnt="2"/>
      <dgm:spPr/>
    </dgm:pt>
    <dgm:pt modelId="{CD9B6FFF-BEA6-468A-9A6D-91C4BABC50D3}" type="pres">
      <dgm:prSet presAssocID="{299A4ED2-4D21-4378-BB84-403A60D642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1C254051-4524-4872-928D-115E33CFEFFE}" type="pres">
      <dgm:prSet presAssocID="{299A4ED2-4D21-4378-BB84-403A60D64228}" presName="spaceRect" presStyleCnt="0"/>
      <dgm:spPr/>
    </dgm:pt>
    <dgm:pt modelId="{B088D384-6818-45D2-A9FE-D3FBA2E42DE2}" type="pres">
      <dgm:prSet presAssocID="{299A4ED2-4D21-4378-BB84-403A60D64228}" presName="parTx" presStyleLbl="revTx" presStyleIdx="1" presStyleCnt="2">
        <dgm:presLayoutVars>
          <dgm:chMax val="0"/>
          <dgm:chPref val="0"/>
        </dgm:presLayoutVars>
      </dgm:prSet>
      <dgm:spPr/>
    </dgm:pt>
  </dgm:ptLst>
  <dgm:cxnLst>
    <dgm:cxn modelId="{4D636A1B-ABF8-41A8-A9A1-3533C63A0013}" type="presOf" srcId="{299A4ED2-4D21-4378-BB84-403A60D64228}" destId="{B088D384-6818-45D2-A9FE-D3FBA2E42DE2}" srcOrd="0" destOrd="0" presId="urn:microsoft.com/office/officeart/2018/2/layout/IconVerticalSolidList"/>
    <dgm:cxn modelId="{929AF17C-C1B9-4005-BAFB-4369368B4169}" srcId="{B460B5BD-1016-4E69-ADD8-85864F4176FA}" destId="{490DEA60-038B-46DE-B7B3-DBAC752ED4DA}" srcOrd="0" destOrd="0" parTransId="{BCB735AD-7105-40D3-93A8-6F68BB9D020C}" sibTransId="{FDBB05F7-A83A-4904-852B-86D8148A2483}"/>
    <dgm:cxn modelId="{0B99EAB6-8616-4186-B3BC-5B222AA50499}" type="presOf" srcId="{490DEA60-038B-46DE-B7B3-DBAC752ED4DA}" destId="{B66F6792-7333-4FF0-BCA7-6D5152760A71}" srcOrd="0" destOrd="0" presId="urn:microsoft.com/office/officeart/2018/2/layout/IconVerticalSolidList"/>
    <dgm:cxn modelId="{3A1DFDCA-B346-4474-BED7-87538BD83C3D}" type="presOf" srcId="{B460B5BD-1016-4E69-ADD8-85864F4176FA}" destId="{4FD37917-D386-4734-9A40-E93499E8CABE}" srcOrd="0" destOrd="0" presId="urn:microsoft.com/office/officeart/2018/2/layout/IconVerticalSolidList"/>
    <dgm:cxn modelId="{330BE4F6-F79E-4441-881A-07EB2E25F868}" srcId="{B460B5BD-1016-4E69-ADD8-85864F4176FA}" destId="{299A4ED2-4D21-4378-BB84-403A60D64228}" srcOrd="1" destOrd="0" parTransId="{4B40F9CD-7DFD-483C-8B1D-DF7F359144ED}" sibTransId="{E1775722-E88C-4323-B74A-B1B8557351E4}"/>
    <dgm:cxn modelId="{A6BD9BA4-769E-4FD1-8B43-D35BA58AAA5A}" type="presParOf" srcId="{4FD37917-D386-4734-9A40-E93499E8CABE}" destId="{4B9FD0DF-3776-436E-8901-A68E99F89A34}" srcOrd="0" destOrd="0" presId="urn:microsoft.com/office/officeart/2018/2/layout/IconVerticalSolidList"/>
    <dgm:cxn modelId="{6FF620E5-FFCA-4769-99AE-45F4E8946B1F}" type="presParOf" srcId="{4B9FD0DF-3776-436E-8901-A68E99F89A34}" destId="{5535583D-C3E6-4CB9-BCC6-F2D968982453}" srcOrd="0" destOrd="0" presId="urn:microsoft.com/office/officeart/2018/2/layout/IconVerticalSolidList"/>
    <dgm:cxn modelId="{F6244F3D-9DEE-4CCB-99C5-29C53256B84F}" type="presParOf" srcId="{4B9FD0DF-3776-436E-8901-A68E99F89A34}" destId="{6A13E2CD-D387-4C68-96D6-DE7D453B4EA5}" srcOrd="1" destOrd="0" presId="urn:microsoft.com/office/officeart/2018/2/layout/IconVerticalSolidList"/>
    <dgm:cxn modelId="{299F0469-64CE-437C-A7A8-1F3B5CB81324}" type="presParOf" srcId="{4B9FD0DF-3776-436E-8901-A68E99F89A34}" destId="{7F209D9D-897E-4516-A6A1-FDE9EC7CC2E2}" srcOrd="2" destOrd="0" presId="urn:microsoft.com/office/officeart/2018/2/layout/IconVerticalSolidList"/>
    <dgm:cxn modelId="{578A6DD1-4A26-40E9-99BC-95D0D5E4B2B6}" type="presParOf" srcId="{4B9FD0DF-3776-436E-8901-A68E99F89A34}" destId="{B66F6792-7333-4FF0-BCA7-6D5152760A71}" srcOrd="3" destOrd="0" presId="urn:microsoft.com/office/officeart/2018/2/layout/IconVerticalSolidList"/>
    <dgm:cxn modelId="{19B50499-6CA9-4E18-8D2B-3EFA82F1EE79}" type="presParOf" srcId="{4FD37917-D386-4734-9A40-E93499E8CABE}" destId="{BCF02339-43C7-4162-AAD0-D8184CC2B929}" srcOrd="1" destOrd="0" presId="urn:microsoft.com/office/officeart/2018/2/layout/IconVerticalSolidList"/>
    <dgm:cxn modelId="{460DAE3B-FC70-48CD-812F-50A361DEF1C7}" type="presParOf" srcId="{4FD37917-D386-4734-9A40-E93499E8CABE}" destId="{A649CDE4-37E9-4611-ACCB-8173CCD9331A}" srcOrd="2" destOrd="0" presId="urn:microsoft.com/office/officeart/2018/2/layout/IconVerticalSolidList"/>
    <dgm:cxn modelId="{DF86028D-2E13-4D6E-AF49-3270872777FC}" type="presParOf" srcId="{A649CDE4-37E9-4611-ACCB-8173CCD9331A}" destId="{CA177F52-79A9-4C53-B7B2-02F54A5E21B9}" srcOrd="0" destOrd="0" presId="urn:microsoft.com/office/officeart/2018/2/layout/IconVerticalSolidList"/>
    <dgm:cxn modelId="{4731B93D-1788-4C22-9AD3-FE360ACAAC27}" type="presParOf" srcId="{A649CDE4-37E9-4611-ACCB-8173CCD9331A}" destId="{CD9B6FFF-BEA6-468A-9A6D-91C4BABC50D3}" srcOrd="1" destOrd="0" presId="urn:microsoft.com/office/officeart/2018/2/layout/IconVerticalSolidList"/>
    <dgm:cxn modelId="{5F155704-D3A2-4816-95F2-E01A335EFFA3}" type="presParOf" srcId="{A649CDE4-37E9-4611-ACCB-8173CCD9331A}" destId="{1C254051-4524-4872-928D-115E33CFEFFE}" srcOrd="2" destOrd="0" presId="urn:microsoft.com/office/officeart/2018/2/layout/IconVerticalSolidList"/>
    <dgm:cxn modelId="{B9A5B9B3-9903-486E-9E65-70449EA0BFB7}" type="presParOf" srcId="{A649CDE4-37E9-4611-ACCB-8173CCD9331A}" destId="{B088D384-6818-45D2-A9FE-D3FBA2E42D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D60FA4-3552-4C97-8BC8-1F024D651F25}"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DB46393D-F442-4282-9A2A-071503AF043E}">
      <dgm:prSet/>
      <dgm:spPr/>
      <dgm:t>
        <a:bodyPr/>
        <a:lstStyle/>
        <a:p>
          <a:r>
            <a:rPr lang="en-US" baseline="0"/>
            <a:t>What do I think I achieved during the lesson? </a:t>
          </a:r>
          <a:endParaRPr lang="en-US"/>
        </a:p>
      </dgm:t>
    </dgm:pt>
    <dgm:pt modelId="{F2266A31-30F6-4A8A-8A01-CBB4FE247932}" type="parTrans" cxnId="{151DB0E5-00FC-447A-9ACE-BEE89B250A7E}">
      <dgm:prSet/>
      <dgm:spPr/>
      <dgm:t>
        <a:bodyPr/>
        <a:lstStyle/>
        <a:p>
          <a:endParaRPr lang="en-US"/>
        </a:p>
      </dgm:t>
    </dgm:pt>
    <dgm:pt modelId="{75FA895D-00B1-4932-96E8-403C6CCB8DB6}" type="sibTrans" cxnId="{151DB0E5-00FC-447A-9ACE-BEE89B250A7E}">
      <dgm:prSet/>
      <dgm:spPr/>
      <dgm:t>
        <a:bodyPr/>
        <a:lstStyle/>
        <a:p>
          <a:endParaRPr lang="en-US"/>
        </a:p>
      </dgm:t>
    </dgm:pt>
    <dgm:pt modelId="{E1D433C0-D8BD-4FED-971F-84D37B49FBA6}">
      <dgm:prSet/>
      <dgm:spPr/>
      <dgm:t>
        <a:bodyPr/>
        <a:lstStyle/>
        <a:p>
          <a:r>
            <a:rPr lang="en-US" baseline="0"/>
            <a:t>What am I most proud of? </a:t>
          </a:r>
          <a:endParaRPr lang="en-US"/>
        </a:p>
      </dgm:t>
    </dgm:pt>
    <dgm:pt modelId="{9BF20465-9FAB-4561-B1AC-1DC489E2D53F}" type="parTrans" cxnId="{FBF20176-145C-45A1-A134-6C5D51E4B196}">
      <dgm:prSet/>
      <dgm:spPr/>
      <dgm:t>
        <a:bodyPr/>
        <a:lstStyle/>
        <a:p>
          <a:endParaRPr lang="en-US"/>
        </a:p>
      </dgm:t>
    </dgm:pt>
    <dgm:pt modelId="{7ACEF151-44CD-40CA-A854-B944932B8686}" type="sibTrans" cxnId="{FBF20176-145C-45A1-A134-6C5D51E4B196}">
      <dgm:prSet/>
      <dgm:spPr/>
      <dgm:t>
        <a:bodyPr/>
        <a:lstStyle/>
        <a:p>
          <a:endParaRPr lang="en-US"/>
        </a:p>
      </dgm:t>
    </dgm:pt>
    <dgm:pt modelId="{FC0DD73E-1B93-4F0D-BEF8-5F78945AA418}">
      <dgm:prSet/>
      <dgm:spPr/>
      <dgm:t>
        <a:bodyPr/>
        <a:lstStyle/>
        <a:p>
          <a:r>
            <a:rPr lang="en-US" baseline="0"/>
            <a:t>Did my learners learn what I intended? </a:t>
          </a:r>
          <a:endParaRPr lang="en-US"/>
        </a:p>
      </dgm:t>
    </dgm:pt>
    <dgm:pt modelId="{41F04C41-B5EA-4B27-BB69-71C989586F4F}" type="parTrans" cxnId="{B8DB7D9E-D2FC-435C-9B87-5AE8C08AF6C9}">
      <dgm:prSet/>
      <dgm:spPr/>
      <dgm:t>
        <a:bodyPr/>
        <a:lstStyle/>
        <a:p>
          <a:endParaRPr lang="en-US"/>
        </a:p>
      </dgm:t>
    </dgm:pt>
    <dgm:pt modelId="{437659C8-2F30-4E5D-8784-EE582A37E65F}" type="sibTrans" cxnId="{B8DB7D9E-D2FC-435C-9B87-5AE8C08AF6C9}">
      <dgm:prSet/>
      <dgm:spPr/>
      <dgm:t>
        <a:bodyPr/>
        <a:lstStyle/>
        <a:p>
          <a:endParaRPr lang="en-US"/>
        </a:p>
      </dgm:t>
    </dgm:pt>
    <dgm:pt modelId="{BE3AAEA6-0922-4BD7-961F-9517A8461A9C}">
      <dgm:prSet/>
      <dgm:spPr/>
      <dgm:t>
        <a:bodyPr/>
        <a:lstStyle/>
        <a:p>
          <a:r>
            <a:rPr lang="en-US" baseline="0"/>
            <a:t>Were my learners productively engaged in the activities? </a:t>
          </a:r>
          <a:endParaRPr lang="en-US"/>
        </a:p>
      </dgm:t>
    </dgm:pt>
    <dgm:pt modelId="{3E8231E7-0EAD-47F9-8CF4-7E7294B51307}" type="parTrans" cxnId="{FBC088E1-3775-48DB-8AC3-87A391F5AEEA}">
      <dgm:prSet/>
      <dgm:spPr/>
      <dgm:t>
        <a:bodyPr/>
        <a:lstStyle/>
        <a:p>
          <a:endParaRPr lang="en-US"/>
        </a:p>
      </dgm:t>
    </dgm:pt>
    <dgm:pt modelId="{6F69CD1C-25A9-4C8A-866B-1BABE5896FCD}" type="sibTrans" cxnId="{FBC088E1-3775-48DB-8AC3-87A391F5AEEA}">
      <dgm:prSet/>
      <dgm:spPr/>
      <dgm:t>
        <a:bodyPr/>
        <a:lstStyle/>
        <a:p>
          <a:endParaRPr lang="en-US"/>
        </a:p>
      </dgm:t>
    </dgm:pt>
    <dgm:pt modelId="{29ABE26A-84C4-4D2F-961D-F5CE04553573}">
      <dgm:prSet/>
      <dgm:spPr/>
      <dgm:t>
        <a:bodyPr/>
        <a:lstStyle/>
        <a:p>
          <a:r>
            <a:rPr lang="en-US" baseline="0"/>
            <a:t>Was I satisfied with my planning, selection of resources, teaching and assessment? </a:t>
          </a:r>
          <a:endParaRPr lang="en-US"/>
        </a:p>
      </dgm:t>
    </dgm:pt>
    <dgm:pt modelId="{F33B2A0A-FAE6-414D-BBCF-A367F826DDF0}" type="parTrans" cxnId="{1EDFFBCA-D0DE-46B1-9CA9-033DE659EDDC}">
      <dgm:prSet/>
      <dgm:spPr/>
      <dgm:t>
        <a:bodyPr/>
        <a:lstStyle/>
        <a:p>
          <a:endParaRPr lang="en-US"/>
        </a:p>
      </dgm:t>
    </dgm:pt>
    <dgm:pt modelId="{5E5B86B3-EBD1-472D-BDCC-B8ACA93DB9D5}" type="sibTrans" cxnId="{1EDFFBCA-D0DE-46B1-9CA9-033DE659EDDC}">
      <dgm:prSet/>
      <dgm:spPr/>
      <dgm:t>
        <a:bodyPr/>
        <a:lstStyle/>
        <a:p>
          <a:endParaRPr lang="en-US"/>
        </a:p>
      </dgm:t>
    </dgm:pt>
    <dgm:pt modelId="{9E91504E-5A88-4384-881B-9B119E418A9C}">
      <dgm:prSet/>
      <dgm:spPr/>
      <dgm:t>
        <a:bodyPr/>
        <a:lstStyle/>
        <a:p>
          <a:r>
            <a:rPr lang="en-US" baseline="0"/>
            <a:t>What have I  learnt about the learners and my chosen teaching and assessment strategies? </a:t>
          </a:r>
          <a:endParaRPr lang="en-US"/>
        </a:p>
      </dgm:t>
    </dgm:pt>
    <dgm:pt modelId="{EE0BE805-9AC8-413F-8258-0EC7EB1FFA97}" type="parTrans" cxnId="{89260EE4-0574-4C2A-B983-42F20B35E71F}">
      <dgm:prSet/>
      <dgm:spPr/>
      <dgm:t>
        <a:bodyPr/>
        <a:lstStyle/>
        <a:p>
          <a:endParaRPr lang="en-US"/>
        </a:p>
      </dgm:t>
    </dgm:pt>
    <dgm:pt modelId="{1A96CB1E-8A8F-4DF8-B9E4-DC7DCF277883}" type="sibTrans" cxnId="{89260EE4-0574-4C2A-B983-42F20B35E71F}">
      <dgm:prSet/>
      <dgm:spPr/>
      <dgm:t>
        <a:bodyPr/>
        <a:lstStyle/>
        <a:p>
          <a:endParaRPr lang="en-US"/>
        </a:p>
      </dgm:t>
    </dgm:pt>
    <dgm:pt modelId="{50312530-7647-4A3E-925E-0F0FF28E8F09}">
      <dgm:prSet/>
      <dgm:spPr/>
      <dgm:t>
        <a:bodyPr/>
        <a:lstStyle/>
        <a:p>
          <a:r>
            <a:rPr lang="en-US" baseline="0"/>
            <a:t>What worked/didn’t work? Why? Why not? </a:t>
          </a:r>
          <a:endParaRPr lang="en-US"/>
        </a:p>
      </dgm:t>
    </dgm:pt>
    <dgm:pt modelId="{18CA9425-468D-4F5A-A6AC-8461E7D95ED9}" type="parTrans" cxnId="{867005DC-9FE3-41D9-8FBD-9909746A0226}">
      <dgm:prSet/>
      <dgm:spPr/>
      <dgm:t>
        <a:bodyPr/>
        <a:lstStyle/>
        <a:p>
          <a:endParaRPr lang="en-US"/>
        </a:p>
      </dgm:t>
    </dgm:pt>
    <dgm:pt modelId="{5DCDC2A9-3CCD-4A0E-BD87-0B8A46A85E30}" type="sibTrans" cxnId="{867005DC-9FE3-41D9-8FBD-9909746A0226}">
      <dgm:prSet/>
      <dgm:spPr/>
      <dgm:t>
        <a:bodyPr/>
        <a:lstStyle/>
        <a:p>
          <a:endParaRPr lang="en-US"/>
        </a:p>
      </dgm:t>
    </dgm:pt>
    <dgm:pt modelId="{4DBCA924-B1D4-4C44-AA8A-A93EB08BD3B9}">
      <dgm:prSet/>
      <dgm:spPr/>
      <dgm:t>
        <a:bodyPr/>
        <a:lstStyle/>
        <a:p>
          <a:r>
            <a:rPr lang="en-US" baseline="0"/>
            <a:t>What have I discovered about myself as a teacher? </a:t>
          </a:r>
          <a:endParaRPr lang="en-US"/>
        </a:p>
      </dgm:t>
    </dgm:pt>
    <dgm:pt modelId="{882379BD-5A37-48CF-A606-137AAC343CFE}" type="parTrans" cxnId="{6720D044-9EE3-40E1-AC8D-D5BD1479E906}">
      <dgm:prSet/>
      <dgm:spPr/>
      <dgm:t>
        <a:bodyPr/>
        <a:lstStyle/>
        <a:p>
          <a:endParaRPr lang="en-US"/>
        </a:p>
      </dgm:t>
    </dgm:pt>
    <dgm:pt modelId="{B5C6E619-C673-4292-B659-27A049088CF5}" type="sibTrans" cxnId="{6720D044-9EE3-40E1-AC8D-D5BD1479E906}">
      <dgm:prSet/>
      <dgm:spPr/>
      <dgm:t>
        <a:bodyPr/>
        <a:lstStyle/>
        <a:p>
          <a:endParaRPr lang="en-US"/>
        </a:p>
      </dgm:t>
    </dgm:pt>
    <dgm:pt modelId="{78EB1EF4-013B-45AF-B917-54B88157B35B}">
      <dgm:prSet/>
      <dgm:spPr/>
      <dgm:t>
        <a:bodyPr/>
        <a:lstStyle/>
        <a:p>
          <a:r>
            <a:rPr lang="en-US" baseline="0"/>
            <a:t>What happened that I didn’t expect to happen? </a:t>
          </a:r>
          <a:endParaRPr lang="en-US"/>
        </a:p>
      </dgm:t>
    </dgm:pt>
    <dgm:pt modelId="{B375B1DB-0F77-4721-B323-48CA9D2488FD}" type="parTrans" cxnId="{CDD23EEE-392A-4683-B076-48D0F4AE1E6B}">
      <dgm:prSet/>
      <dgm:spPr/>
      <dgm:t>
        <a:bodyPr/>
        <a:lstStyle/>
        <a:p>
          <a:endParaRPr lang="en-US"/>
        </a:p>
      </dgm:t>
    </dgm:pt>
    <dgm:pt modelId="{77D80120-409B-4903-A51F-C7F9B6B91571}" type="sibTrans" cxnId="{CDD23EEE-392A-4683-B076-48D0F4AE1E6B}">
      <dgm:prSet/>
      <dgm:spPr/>
      <dgm:t>
        <a:bodyPr/>
        <a:lstStyle/>
        <a:p>
          <a:endParaRPr lang="en-US"/>
        </a:p>
      </dgm:t>
    </dgm:pt>
    <dgm:pt modelId="{61E9A7AE-75C6-46DC-AA0F-074CE840118A}">
      <dgm:prSet/>
      <dgm:spPr/>
      <dgm:t>
        <a:bodyPr/>
        <a:lstStyle/>
        <a:p>
          <a:r>
            <a:rPr lang="en-US" baseline="0"/>
            <a:t>If I could teach this lesson again, what would I do differently and why? </a:t>
          </a:r>
          <a:endParaRPr lang="en-US"/>
        </a:p>
      </dgm:t>
    </dgm:pt>
    <dgm:pt modelId="{F8E06179-0BC2-45FA-9833-ABD140D6E16C}" type="parTrans" cxnId="{1B3EAD47-3CD0-4BEF-8630-F6F93BFA08B9}">
      <dgm:prSet/>
      <dgm:spPr/>
      <dgm:t>
        <a:bodyPr/>
        <a:lstStyle/>
        <a:p>
          <a:endParaRPr lang="en-US"/>
        </a:p>
      </dgm:t>
    </dgm:pt>
    <dgm:pt modelId="{E998EBC5-3698-4F1D-AC2B-88C9C82D766B}" type="sibTrans" cxnId="{1B3EAD47-3CD0-4BEF-8630-F6F93BFA08B9}">
      <dgm:prSet/>
      <dgm:spPr/>
      <dgm:t>
        <a:bodyPr/>
        <a:lstStyle/>
        <a:p>
          <a:endParaRPr lang="en-US"/>
        </a:p>
      </dgm:t>
    </dgm:pt>
    <dgm:pt modelId="{21B937A0-B7C9-4794-B633-5D3698E1C3A7}">
      <dgm:prSet/>
      <dgm:spPr/>
      <dgm:t>
        <a:bodyPr/>
        <a:lstStyle/>
        <a:p>
          <a:r>
            <a:rPr lang="en-US" baseline="0"/>
            <a:t>What is the key thing that I  want to improve in my next lesson/when I  next teach this class? </a:t>
          </a:r>
          <a:endParaRPr lang="en-US"/>
        </a:p>
      </dgm:t>
    </dgm:pt>
    <dgm:pt modelId="{D248863A-0003-450B-8AE5-48026635A43C}" type="parTrans" cxnId="{75BFECB1-6521-45D5-AD6A-04031F185CAE}">
      <dgm:prSet/>
      <dgm:spPr/>
      <dgm:t>
        <a:bodyPr/>
        <a:lstStyle/>
        <a:p>
          <a:endParaRPr lang="en-US"/>
        </a:p>
      </dgm:t>
    </dgm:pt>
    <dgm:pt modelId="{4E38C7AB-6439-4236-A681-3D05F8355A48}" type="sibTrans" cxnId="{75BFECB1-6521-45D5-AD6A-04031F185CAE}">
      <dgm:prSet/>
      <dgm:spPr/>
      <dgm:t>
        <a:bodyPr/>
        <a:lstStyle/>
        <a:p>
          <a:endParaRPr lang="en-US"/>
        </a:p>
      </dgm:t>
    </dgm:pt>
    <dgm:pt modelId="{F5F9E691-63CC-40CD-A50A-85468F31EB73}">
      <dgm:prSet/>
      <dgm:spPr/>
      <dgm:t>
        <a:bodyPr/>
        <a:lstStyle/>
        <a:p>
          <a:r>
            <a:rPr lang="en-US" baseline="0" dirty="0"/>
            <a:t>What do I need to do to enable this to happen? </a:t>
          </a:r>
          <a:endParaRPr lang="en-US" dirty="0"/>
        </a:p>
      </dgm:t>
    </dgm:pt>
    <dgm:pt modelId="{8F6D2808-67FE-4C8C-B879-48C1D5330FCB}" type="parTrans" cxnId="{A60D96F6-D56A-443C-9F36-DAE16C6AA9F5}">
      <dgm:prSet/>
      <dgm:spPr/>
      <dgm:t>
        <a:bodyPr/>
        <a:lstStyle/>
        <a:p>
          <a:endParaRPr lang="en-US"/>
        </a:p>
      </dgm:t>
    </dgm:pt>
    <dgm:pt modelId="{7E64B351-0B93-42A1-A724-65B7CB5A87D6}" type="sibTrans" cxnId="{A60D96F6-D56A-443C-9F36-DAE16C6AA9F5}">
      <dgm:prSet/>
      <dgm:spPr/>
      <dgm:t>
        <a:bodyPr/>
        <a:lstStyle/>
        <a:p>
          <a:endParaRPr lang="en-US"/>
        </a:p>
      </dgm:t>
    </dgm:pt>
    <dgm:pt modelId="{2A326EC8-600B-49D4-A4DD-02651A620258}" type="pres">
      <dgm:prSet presAssocID="{09D60FA4-3552-4C97-8BC8-1F024D651F25}" presName="diagram" presStyleCnt="0">
        <dgm:presLayoutVars>
          <dgm:dir/>
          <dgm:resizeHandles val="exact"/>
        </dgm:presLayoutVars>
      </dgm:prSet>
      <dgm:spPr/>
    </dgm:pt>
    <dgm:pt modelId="{938269F6-16CA-4350-A3DA-12553D1AA972}" type="pres">
      <dgm:prSet presAssocID="{DB46393D-F442-4282-9A2A-071503AF043E}" presName="node" presStyleLbl="node1" presStyleIdx="0" presStyleCnt="12">
        <dgm:presLayoutVars>
          <dgm:bulletEnabled val="1"/>
        </dgm:presLayoutVars>
      </dgm:prSet>
      <dgm:spPr/>
    </dgm:pt>
    <dgm:pt modelId="{D20FA100-9FC0-427D-8E44-96CE985A1222}" type="pres">
      <dgm:prSet presAssocID="{75FA895D-00B1-4932-96E8-403C6CCB8DB6}" presName="sibTrans" presStyleCnt="0"/>
      <dgm:spPr/>
    </dgm:pt>
    <dgm:pt modelId="{DBCB11B8-FC8B-42BD-A9ED-FF0F8BF54190}" type="pres">
      <dgm:prSet presAssocID="{E1D433C0-D8BD-4FED-971F-84D37B49FBA6}" presName="node" presStyleLbl="node1" presStyleIdx="1" presStyleCnt="12">
        <dgm:presLayoutVars>
          <dgm:bulletEnabled val="1"/>
        </dgm:presLayoutVars>
      </dgm:prSet>
      <dgm:spPr/>
    </dgm:pt>
    <dgm:pt modelId="{D20030E7-F03D-4F2B-ADCA-C1DFD75DC8F0}" type="pres">
      <dgm:prSet presAssocID="{7ACEF151-44CD-40CA-A854-B944932B8686}" presName="sibTrans" presStyleCnt="0"/>
      <dgm:spPr/>
    </dgm:pt>
    <dgm:pt modelId="{DDAB667C-CD1C-4FAD-A0F9-B0319CC1BD05}" type="pres">
      <dgm:prSet presAssocID="{FC0DD73E-1B93-4F0D-BEF8-5F78945AA418}" presName="node" presStyleLbl="node1" presStyleIdx="2" presStyleCnt="12">
        <dgm:presLayoutVars>
          <dgm:bulletEnabled val="1"/>
        </dgm:presLayoutVars>
      </dgm:prSet>
      <dgm:spPr/>
    </dgm:pt>
    <dgm:pt modelId="{8B880498-DEA7-43BB-A46A-8338A645DC77}" type="pres">
      <dgm:prSet presAssocID="{437659C8-2F30-4E5D-8784-EE582A37E65F}" presName="sibTrans" presStyleCnt="0"/>
      <dgm:spPr/>
    </dgm:pt>
    <dgm:pt modelId="{38BE5E19-9F84-46D5-A279-A8F174A10EFB}" type="pres">
      <dgm:prSet presAssocID="{BE3AAEA6-0922-4BD7-961F-9517A8461A9C}" presName="node" presStyleLbl="node1" presStyleIdx="3" presStyleCnt="12" custLinFactNeighborX="2362" custLinFactNeighborY="-291">
        <dgm:presLayoutVars>
          <dgm:bulletEnabled val="1"/>
        </dgm:presLayoutVars>
      </dgm:prSet>
      <dgm:spPr/>
    </dgm:pt>
    <dgm:pt modelId="{C2CFF58D-7A0C-4665-A649-52561A4859BF}" type="pres">
      <dgm:prSet presAssocID="{6F69CD1C-25A9-4C8A-866B-1BABE5896FCD}" presName="sibTrans" presStyleCnt="0"/>
      <dgm:spPr/>
    </dgm:pt>
    <dgm:pt modelId="{F6C637E4-1EDB-4B6C-8AE2-82F4A27A5AAE}" type="pres">
      <dgm:prSet presAssocID="{29ABE26A-84C4-4D2F-961D-F5CE04553573}" presName="node" presStyleLbl="node1" presStyleIdx="4" presStyleCnt="12">
        <dgm:presLayoutVars>
          <dgm:bulletEnabled val="1"/>
        </dgm:presLayoutVars>
      </dgm:prSet>
      <dgm:spPr/>
    </dgm:pt>
    <dgm:pt modelId="{72359DF9-8CFA-4B9E-8A8D-840FF07C35C3}" type="pres">
      <dgm:prSet presAssocID="{5E5B86B3-EBD1-472D-BDCC-B8ACA93DB9D5}" presName="sibTrans" presStyleCnt="0"/>
      <dgm:spPr/>
    </dgm:pt>
    <dgm:pt modelId="{A45BA490-7E2D-46EF-AAB7-6FA6D3120777}" type="pres">
      <dgm:prSet presAssocID="{9E91504E-5A88-4384-881B-9B119E418A9C}" presName="node" presStyleLbl="node1" presStyleIdx="5" presStyleCnt="12">
        <dgm:presLayoutVars>
          <dgm:bulletEnabled val="1"/>
        </dgm:presLayoutVars>
      </dgm:prSet>
      <dgm:spPr/>
    </dgm:pt>
    <dgm:pt modelId="{01D90EE5-A67A-4F80-BE4D-67D7A0FB75E8}" type="pres">
      <dgm:prSet presAssocID="{1A96CB1E-8A8F-4DF8-B9E4-DC7DCF277883}" presName="sibTrans" presStyleCnt="0"/>
      <dgm:spPr/>
    </dgm:pt>
    <dgm:pt modelId="{B750B8D6-5F60-4B3A-A210-152B53A60E60}" type="pres">
      <dgm:prSet presAssocID="{50312530-7647-4A3E-925E-0F0FF28E8F09}" presName="node" presStyleLbl="node1" presStyleIdx="6" presStyleCnt="12">
        <dgm:presLayoutVars>
          <dgm:bulletEnabled val="1"/>
        </dgm:presLayoutVars>
      </dgm:prSet>
      <dgm:spPr/>
    </dgm:pt>
    <dgm:pt modelId="{E81FC348-C478-4503-B0FB-CFE87A9B1B20}" type="pres">
      <dgm:prSet presAssocID="{5DCDC2A9-3CCD-4A0E-BD87-0B8A46A85E30}" presName="sibTrans" presStyleCnt="0"/>
      <dgm:spPr/>
    </dgm:pt>
    <dgm:pt modelId="{BF5B2EEE-3FEB-4BEA-9E8E-15728A068A67}" type="pres">
      <dgm:prSet presAssocID="{4DBCA924-B1D4-4C44-AA8A-A93EB08BD3B9}" presName="node" presStyleLbl="node1" presStyleIdx="7" presStyleCnt="12">
        <dgm:presLayoutVars>
          <dgm:bulletEnabled val="1"/>
        </dgm:presLayoutVars>
      </dgm:prSet>
      <dgm:spPr/>
    </dgm:pt>
    <dgm:pt modelId="{5D3DC26C-415C-432E-9708-501CF6141E81}" type="pres">
      <dgm:prSet presAssocID="{B5C6E619-C673-4292-B659-27A049088CF5}" presName="sibTrans" presStyleCnt="0"/>
      <dgm:spPr/>
    </dgm:pt>
    <dgm:pt modelId="{6743E1F7-5932-4442-8F43-BFD5E329695E}" type="pres">
      <dgm:prSet presAssocID="{78EB1EF4-013B-45AF-B917-54B88157B35B}" presName="node" presStyleLbl="node1" presStyleIdx="8" presStyleCnt="12">
        <dgm:presLayoutVars>
          <dgm:bulletEnabled val="1"/>
        </dgm:presLayoutVars>
      </dgm:prSet>
      <dgm:spPr/>
    </dgm:pt>
    <dgm:pt modelId="{278A55E0-1E7F-467F-AE6C-56DCC54330AD}" type="pres">
      <dgm:prSet presAssocID="{77D80120-409B-4903-A51F-C7F9B6B91571}" presName="sibTrans" presStyleCnt="0"/>
      <dgm:spPr/>
    </dgm:pt>
    <dgm:pt modelId="{24794420-3DA2-4151-8B82-D4EF0DDA46CD}" type="pres">
      <dgm:prSet presAssocID="{61E9A7AE-75C6-46DC-AA0F-074CE840118A}" presName="node" presStyleLbl="node1" presStyleIdx="9" presStyleCnt="12">
        <dgm:presLayoutVars>
          <dgm:bulletEnabled val="1"/>
        </dgm:presLayoutVars>
      </dgm:prSet>
      <dgm:spPr/>
    </dgm:pt>
    <dgm:pt modelId="{78A258EB-BB20-4FBB-810A-BEA8C0FC9CDE}" type="pres">
      <dgm:prSet presAssocID="{E998EBC5-3698-4F1D-AC2B-88C9C82D766B}" presName="sibTrans" presStyleCnt="0"/>
      <dgm:spPr/>
    </dgm:pt>
    <dgm:pt modelId="{98C64B25-042A-4ADC-AF18-56356BA93B89}" type="pres">
      <dgm:prSet presAssocID="{21B937A0-B7C9-4794-B633-5D3698E1C3A7}" presName="node" presStyleLbl="node1" presStyleIdx="10" presStyleCnt="12">
        <dgm:presLayoutVars>
          <dgm:bulletEnabled val="1"/>
        </dgm:presLayoutVars>
      </dgm:prSet>
      <dgm:spPr/>
    </dgm:pt>
    <dgm:pt modelId="{CB19CB30-5096-4DCE-BEDC-5D7B23F8CB5C}" type="pres">
      <dgm:prSet presAssocID="{4E38C7AB-6439-4236-A681-3D05F8355A48}" presName="sibTrans" presStyleCnt="0"/>
      <dgm:spPr/>
    </dgm:pt>
    <dgm:pt modelId="{5E351939-5B4B-4205-867A-99BF7C67B0B5}" type="pres">
      <dgm:prSet presAssocID="{F5F9E691-63CC-40CD-A50A-85468F31EB73}" presName="node" presStyleLbl="node1" presStyleIdx="11" presStyleCnt="12">
        <dgm:presLayoutVars>
          <dgm:bulletEnabled val="1"/>
        </dgm:presLayoutVars>
      </dgm:prSet>
      <dgm:spPr/>
    </dgm:pt>
  </dgm:ptLst>
  <dgm:cxnLst>
    <dgm:cxn modelId="{256CDE1B-A92B-43BD-A62B-BAA290F1E432}" type="presOf" srcId="{FC0DD73E-1B93-4F0D-BEF8-5F78945AA418}" destId="{DDAB667C-CD1C-4FAD-A0F9-B0319CC1BD05}" srcOrd="0" destOrd="0" presId="urn:microsoft.com/office/officeart/2005/8/layout/default"/>
    <dgm:cxn modelId="{22A5AC24-4D7C-429B-9E5F-5C4EFC27C43F}" type="presOf" srcId="{E1D433C0-D8BD-4FED-971F-84D37B49FBA6}" destId="{DBCB11B8-FC8B-42BD-A9ED-FF0F8BF54190}" srcOrd="0" destOrd="0" presId="urn:microsoft.com/office/officeart/2005/8/layout/default"/>
    <dgm:cxn modelId="{2E765938-65BD-476B-ACB3-7C41F1EF9B3F}" type="presOf" srcId="{09D60FA4-3552-4C97-8BC8-1F024D651F25}" destId="{2A326EC8-600B-49D4-A4DD-02651A620258}" srcOrd="0" destOrd="0" presId="urn:microsoft.com/office/officeart/2005/8/layout/default"/>
    <dgm:cxn modelId="{B29CA740-581A-4273-852B-F3FA836F0CAF}" type="presOf" srcId="{29ABE26A-84C4-4D2F-961D-F5CE04553573}" destId="{F6C637E4-1EDB-4B6C-8AE2-82F4A27A5AAE}" srcOrd="0" destOrd="0" presId="urn:microsoft.com/office/officeart/2005/8/layout/default"/>
    <dgm:cxn modelId="{F681B764-49AC-46CE-9A32-533B4E08E2A2}" type="presOf" srcId="{78EB1EF4-013B-45AF-B917-54B88157B35B}" destId="{6743E1F7-5932-4442-8F43-BFD5E329695E}" srcOrd="0" destOrd="0" presId="urn:microsoft.com/office/officeart/2005/8/layout/default"/>
    <dgm:cxn modelId="{6720D044-9EE3-40E1-AC8D-D5BD1479E906}" srcId="{09D60FA4-3552-4C97-8BC8-1F024D651F25}" destId="{4DBCA924-B1D4-4C44-AA8A-A93EB08BD3B9}" srcOrd="7" destOrd="0" parTransId="{882379BD-5A37-48CF-A606-137AAC343CFE}" sibTransId="{B5C6E619-C673-4292-B659-27A049088CF5}"/>
    <dgm:cxn modelId="{72917967-5DAD-4455-B8EC-3F2FE1B3F4D4}" type="presOf" srcId="{9E91504E-5A88-4384-881B-9B119E418A9C}" destId="{A45BA490-7E2D-46EF-AAB7-6FA6D3120777}" srcOrd="0" destOrd="0" presId="urn:microsoft.com/office/officeart/2005/8/layout/default"/>
    <dgm:cxn modelId="{1B3EAD47-3CD0-4BEF-8630-F6F93BFA08B9}" srcId="{09D60FA4-3552-4C97-8BC8-1F024D651F25}" destId="{61E9A7AE-75C6-46DC-AA0F-074CE840118A}" srcOrd="9" destOrd="0" parTransId="{F8E06179-0BC2-45FA-9833-ABD140D6E16C}" sibTransId="{E998EBC5-3698-4F1D-AC2B-88C9C82D766B}"/>
    <dgm:cxn modelId="{E25C5669-D169-4BDA-8CD5-2DCC70330ADE}" type="presOf" srcId="{50312530-7647-4A3E-925E-0F0FF28E8F09}" destId="{B750B8D6-5F60-4B3A-A210-152B53A60E60}" srcOrd="0" destOrd="0" presId="urn:microsoft.com/office/officeart/2005/8/layout/default"/>
    <dgm:cxn modelId="{FBF20176-145C-45A1-A134-6C5D51E4B196}" srcId="{09D60FA4-3552-4C97-8BC8-1F024D651F25}" destId="{E1D433C0-D8BD-4FED-971F-84D37B49FBA6}" srcOrd="1" destOrd="0" parTransId="{9BF20465-9FAB-4561-B1AC-1DC489E2D53F}" sibTransId="{7ACEF151-44CD-40CA-A854-B944932B8686}"/>
    <dgm:cxn modelId="{861C5181-F695-4715-BA6F-CFC9044C983D}" type="presOf" srcId="{BE3AAEA6-0922-4BD7-961F-9517A8461A9C}" destId="{38BE5E19-9F84-46D5-A279-A8F174A10EFB}" srcOrd="0" destOrd="0" presId="urn:microsoft.com/office/officeart/2005/8/layout/default"/>
    <dgm:cxn modelId="{EB0FBF85-4FD2-4EBF-B02D-0D8C872CCB5E}" type="presOf" srcId="{DB46393D-F442-4282-9A2A-071503AF043E}" destId="{938269F6-16CA-4350-A3DA-12553D1AA972}" srcOrd="0" destOrd="0" presId="urn:microsoft.com/office/officeart/2005/8/layout/default"/>
    <dgm:cxn modelId="{B8DB7D9E-D2FC-435C-9B87-5AE8C08AF6C9}" srcId="{09D60FA4-3552-4C97-8BC8-1F024D651F25}" destId="{FC0DD73E-1B93-4F0D-BEF8-5F78945AA418}" srcOrd="2" destOrd="0" parTransId="{41F04C41-B5EA-4B27-BB69-71C989586F4F}" sibTransId="{437659C8-2F30-4E5D-8784-EE582A37E65F}"/>
    <dgm:cxn modelId="{F1E58DB1-5430-4E33-97A3-E49EF6889748}" type="presOf" srcId="{F5F9E691-63CC-40CD-A50A-85468F31EB73}" destId="{5E351939-5B4B-4205-867A-99BF7C67B0B5}" srcOrd="0" destOrd="0" presId="urn:microsoft.com/office/officeart/2005/8/layout/default"/>
    <dgm:cxn modelId="{75BFECB1-6521-45D5-AD6A-04031F185CAE}" srcId="{09D60FA4-3552-4C97-8BC8-1F024D651F25}" destId="{21B937A0-B7C9-4794-B633-5D3698E1C3A7}" srcOrd="10" destOrd="0" parTransId="{D248863A-0003-450B-8AE5-48026635A43C}" sibTransId="{4E38C7AB-6439-4236-A681-3D05F8355A48}"/>
    <dgm:cxn modelId="{3C2D68C4-9B55-4E03-A8DB-CE811CAFB72A}" type="presOf" srcId="{4DBCA924-B1D4-4C44-AA8A-A93EB08BD3B9}" destId="{BF5B2EEE-3FEB-4BEA-9E8E-15728A068A67}" srcOrd="0" destOrd="0" presId="urn:microsoft.com/office/officeart/2005/8/layout/default"/>
    <dgm:cxn modelId="{1EDFFBCA-D0DE-46B1-9CA9-033DE659EDDC}" srcId="{09D60FA4-3552-4C97-8BC8-1F024D651F25}" destId="{29ABE26A-84C4-4D2F-961D-F5CE04553573}" srcOrd="4" destOrd="0" parTransId="{F33B2A0A-FAE6-414D-BBCF-A367F826DDF0}" sibTransId="{5E5B86B3-EBD1-472D-BDCC-B8ACA93DB9D5}"/>
    <dgm:cxn modelId="{867005DC-9FE3-41D9-8FBD-9909746A0226}" srcId="{09D60FA4-3552-4C97-8BC8-1F024D651F25}" destId="{50312530-7647-4A3E-925E-0F0FF28E8F09}" srcOrd="6" destOrd="0" parTransId="{18CA9425-468D-4F5A-A6AC-8461E7D95ED9}" sibTransId="{5DCDC2A9-3CCD-4A0E-BD87-0B8A46A85E30}"/>
    <dgm:cxn modelId="{DA51D0DC-682A-458F-BD82-22092A4E855F}" type="presOf" srcId="{61E9A7AE-75C6-46DC-AA0F-074CE840118A}" destId="{24794420-3DA2-4151-8B82-D4EF0DDA46CD}" srcOrd="0" destOrd="0" presId="urn:microsoft.com/office/officeart/2005/8/layout/default"/>
    <dgm:cxn modelId="{FBC088E1-3775-48DB-8AC3-87A391F5AEEA}" srcId="{09D60FA4-3552-4C97-8BC8-1F024D651F25}" destId="{BE3AAEA6-0922-4BD7-961F-9517A8461A9C}" srcOrd="3" destOrd="0" parTransId="{3E8231E7-0EAD-47F9-8CF4-7E7294B51307}" sibTransId="{6F69CD1C-25A9-4C8A-866B-1BABE5896FCD}"/>
    <dgm:cxn modelId="{89260EE4-0574-4C2A-B983-42F20B35E71F}" srcId="{09D60FA4-3552-4C97-8BC8-1F024D651F25}" destId="{9E91504E-5A88-4384-881B-9B119E418A9C}" srcOrd="5" destOrd="0" parTransId="{EE0BE805-9AC8-413F-8258-0EC7EB1FFA97}" sibTransId="{1A96CB1E-8A8F-4DF8-B9E4-DC7DCF277883}"/>
    <dgm:cxn modelId="{151DB0E5-00FC-447A-9ACE-BEE89B250A7E}" srcId="{09D60FA4-3552-4C97-8BC8-1F024D651F25}" destId="{DB46393D-F442-4282-9A2A-071503AF043E}" srcOrd="0" destOrd="0" parTransId="{F2266A31-30F6-4A8A-8A01-CBB4FE247932}" sibTransId="{75FA895D-00B1-4932-96E8-403C6CCB8DB6}"/>
    <dgm:cxn modelId="{CDD23EEE-392A-4683-B076-48D0F4AE1E6B}" srcId="{09D60FA4-3552-4C97-8BC8-1F024D651F25}" destId="{78EB1EF4-013B-45AF-B917-54B88157B35B}" srcOrd="8" destOrd="0" parTransId="{B375B1DB-0F77-4721-B323-48CA9D2488FD}" sibTransId="{77D80120-409B-4903-A51F-C7F9B6B91571}"/>
    <dgm:cxn modelId="{A60D96F6-D56A-443C-9F36-DAE16C6AA9F5}" srcId="{09D60FA4-3552-4C97-8BC8-1F024D651F25}" destId="{F5F9E691-63CC-40CD-A50A-85468F31EB73}" srcOrd="11" destOrd="0" parTransId="{8F6D2808-67FE-4C8C-B879-48C1D5330FCB}" sibTransId="{7E64B351-0B93-42A1-A724-65B7CB5A87D6}"/>
    <dgm:cxn modelId="{472C28F8-8ED9-4E79-B89A-8E60B441DB43}" type="presOf" srcId="{21B937A0-B7C9-4794-B633-5D3698E1C3A7}" destId="{98C64B25-042A-4ADC-AF18-56356BA93B89}" srcOrd="0" destOrd="0" presId="urn:microsoft.com/office/officeart/2005/8/layout/default"/>
    <dgm:cxn modelId="{5149ED1F-FE9B-4ACE-80D5-9BBDD1EE3372}" type="presParOf" srcId="{2A326EC8-600B-49D4-A4DD-02651A620258}" destId="{938269F6-16CA-4350-A3DA-12553D1AA972}" srcOrd="0" destOrd="0" presId="urn:microsoft.com/office/officeart/2005/8/layout/default"/>
    <dgm:cxn modelId="{DFABB87F-1642-4B8D-9B74-7BC9DD3A19FD}" type="presParOf" srcId="{2A326EC8-600B-49D4-A4DD-02651A620258}" destId="{D20FA100-9FC0-427D-8E44-96CE985A1222}" srcOrd="1" destOrd="0" presId="urn:microsoft.com/office/officeart/2005/8/layout/default"/>
    <dgm:cxn modelId="{3ABFF9F5-A41B-45E6-BEBF-4B22F4568ACB}" type="presParOf" srcId="{2A326EC8-600B-49D4-A4DD-02651A620258}" destId="{DBCB11B8-FC8B-42BD-A9ED-FF0F8BF54190}" srcOrd="2" destOrd="0" presId="urn:microsoft.com/office/officeart/2005/8/layout/default"/>
    <dgm:cxn modelId="{B2470734-5B04-4F48-89F5-619342028D63}" type="presParOf" srcId="{2A326EC8-600B-49D4-A4DD-02651A620258}" destId="{D20030E7-F03D-4F2B-ADCA-C1DFD75DC8F0}" srcOrd="3" destOrd="0" presId="urn:microsoft.com/office/officeart/2005/8/layout/default"/>
    <dgm:cxn modelId="{907B146E-92BC-46E2-8F5E-4DBCAA367D80}" type="presParOf" srcId="{2A326EC8-600B-49D4-A4DD-02651A620258}" destId="{DDAB667C-CD1C-4FAD-A0F9-B0319CC1BD05}" srcOrd="4" destOrd="0" presId="urn:microsoft.com/office/officeart/2005/8/layout/default"/>
    <dgm:cxn modelId="{82A51AB1-506D-4061-BA4E-9D62AF0AB73F}" type="presParOf" srcId="{2A326EC8-600B-49D4-A4DD-02651A620258}" destId="{8B880498-DEA7-43BB-A46A-8338A645DC77}" srcOrd="5" destOrd="0" presId="urn:microsoft.com/office/officeart/2005/8/layout/default"/>
    <dgm:cxn modelId="{DBE3E14E-1A48-4E89-BEF5-AAC517618BF3}" type="presParOf" srcId="{2A326EC8-600B-49D4-A4DD-02651A620258}" destId="{38BE5E19-9F84-46D5-A279-A8F174A10EFB}" srcOrd="6" destOrd="0" presId="urn:microsoft.com/office/officeart/2005/8/layout/default"/>
    <dgm:cxn modelId="{99E7A098-3A0D-4A03-BF66-1E79F1A87AAB}" type="presParOf" srcId="{2A326EC8-600B-49D4-A4DD-02651A620258}" destId="{C2CFF58D-7A0C-4665-A649-52561A4859BF}" srcOrd="7" destOrd="0" presId="urn:microsoft.com/office/officeart/2005/8/layout/default"/>
    <dgm:cxn modelId="{91B58058-B82D-407F-A7EA-CC1E328D5509}" type="presParOf" srcId="{2A326EC8-600B-49D4-A4DD-02651A620258}" destId="{F6C637E4-1EDB-4B6C-8AE2-82F4A27A5AAE}" srcOrd="8" destOrd="0" presId="urn:microsoft.com/office/officeart/2005/8/layout/default"/>
    <dgm:cxn modelId="{98B9A97E-1347-457B-AC51-AE3DA34650A8}" type="presParOf" srcId="{2A326EC8-600B-49D4-A4DD-02651A620258}" destId="{72359DF9-8CFA-4B9E-8A8D-840FF07C35C3}" srcOrd="9" destOrd="0" presId="urn:microsoft.com/office/officeart/2005/8/layout/default"/>
    <dgm:cxn modelId="{7171F354-FC04-4683-B484-C4344912A6F8}" type="presParOf" srcId="{2A326EC8-600B-49D4-A4DD-02651A620258}" destId="{A45BA490-7E2D-46EF-AAB7-6FA6D3120777}" srcOrd="10" destOrd="0" presId="urn:microsoft.com/office/officeart/2005/8/layout/default"/>
    <dgm:cxn modelId="{2871A15C-1C54-40DA-8C93-72E90D4E5467}" type="presParOf" srcId="{2A326EC8-600B-49D4-A4DD-02651A620258}" destId="{01D90EE5-A67A-4F80-BE4D-67D7A0FB75E8}" srcOrd="11" destOrd="0" presId="urn:microsoft.com/office/officeart/2005/8/layout/default"/>
    <dgm:cxn modelId="{1D38EF3A-D58E-4FAC-AC2D-8ACD54EA5820}" type="presParOf" srcId="{2A326EC8-600B-49D4-A4DD-02651A620258}" destId="{B750B8D6-5F60-4B3A-A210-152B53A60E60}" srcOrd="12" destOrd="0" presId="urn:microsoft.com/office/officeart/2005/8/layout/default"/>
    <dgm:cxn modelId="{92A5BA06-E3E9-4A04-86E8-B96178071BCC}" type="presParOf" srcId="{2A326EC8-600B-49D4-A4DD-02651A620258}" destId="{E81FC348-C478-4503-B0FB-CFE87A9B1B20}" srcOrd="13" destOrd="0" presId="urn:microsoft.com/office/officeart/2005/8/layout/default"/>
    <dgm:cxn modelId="{2CC736D3-1F43-451A-8152-BC41A0866448}" type="presParOf" srcId="{2A326EC8-600B-49D4-A4DD-02651A620258}" destId="{BF5B2EEE-3FEB-4BEA-9E8E-15728A068A67}" srcOrd="14" destOrd="0" presId="urn:microsoft.com/office/officeart/2005/8/layout/default"/>
    <dgm:cxn modelId="{18F0A5F8-CFCB-4431-B153-E410A3F3A1C0}" type="presParOf" srcId="{2A326EC8-600B-49D4-A4DD-02651A620258}" destId="{5D3DC26C-415C-432E-9708-501CF6141E81}" srcOrd="15" destOrd="0" presId="urn:microsoft.com/office/officeart/2005/8/layout/default"/>
    <dgm:cxn modelId="{68EF3415-85F9-43B3-B6B8-974D7DE2EBAD}" type="presParOf" srcId="{2A326EC8-600B-49D4-A4DD-02651A620258}" destId="{6743E1F7-5932-4442-8F43-BFD5E329695E}" srcOrd="16" destOrd="0" presId="urn:microsoft.com/office/officeart/2005/8/layout/default"/>
    <dgm:cxn modelId="{23886902-C2BA-477B-BDA7-064A13C67CB7}" type="presParOf" srcId="{2A326EC8-600B-49D4-A4DD-02651A620258}" destId="{278A55E0-1E7F-467F-AE6C-56DCC54330AD}" srcOrd="17" destOrd="0" presId="urn:microsoft.com/office/officeart/2005/8/layout/default"/>
    <dgm:cxn modelId="{3108FE34-3973-4869-A4F3-3D2E7BA6F11F}" type="presParOf" srcId="{2A326EC8-600B-49D4-A4DD-02651A620258}" destId="{24794420-3DA2-4151-8B82-D4EF0DDA46CD}" srcOrd="18" destOrd="0" presId="urn:microsoft.com/office/officeart/2005/8/layout/default"/>
    <dgm:cxn modelId="{748CCB1E-9D44-4178-B384-A93DAFA3E077}" type="presParOf" srcId="{2A326EC8-600B-49D4-A4DD-02651A620258}" destId="{78A258EB-BB20-4FBB-810A-BEA8C0FC9CDE}" srcOrd="19" destOrd="0" presId="urn:microsoft.com/office/officeart/2005/8/layout/default"/>
    <dgm:cxn modelId="{83B02E90-61B2-47E3-9785-50BE23AF49EA}" type="presParOf" srcId="{2A326EC8-600B-49D4-A4DD-02651A620258}" destId="{98C64B25-042A-4ADC-AF18-56356BA93B89}" srcOrd="20" destOrd="0" presId="urn:microsoft.com/office/officeart/2005/8/layout/default"/>
    <dgm:cxn modelId="{7C8850A7-E072-42F2-B5E2-D536935EBFDA}" type="presParOf" srcId="{2A326EC8-600B-49D4-A4DD-02651A620258}" destId="{CB19CB30-5096-4DCE-BEDC-5D7B23F8CB5C}" srcOrd="21" destOrd="0" presId="urn:microsoft.com/office/officeart/2005/8/layout/default"/>
    <dgm:cxn modelId="{EB6B7283-246E-49DF-883B-95DA2DCFB046}" type="presParOf" srcId="{2A326EC8-600B-49D4-A4DD-02651A620258}" destId="{5E351939-5B4B-4205-867A-99BF7C67B0B5}"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7CA455-6CCA-4787-8675-0325BE1FDB1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74F9E9-11D7-47B6-8CD1-2E39DCE0AFB8}">
      <dgm:prSet/>
      <dgm:spPr/>
      <dgm:t>
        <a:bodyPr/>
        <a:lstStyle/>
        <a:p>
          <a:pPr>
            <a:lnSpc>
              <a:spcPct val="100000"/>
            </a:lnSpc>
          </a:pPr>
          <a:r>
            <a:rPr lang="en-US" b="1" dirty="0"/>
            <a:t>Structure</a:t>
          </a:r>
          <a:r>
            <a:rPr lang="en-US" dirty="0"/>
            <a:t> – how to begin the conversation; how to move things on; how to conclude </a:t>
          </a:r>
        </a:p>
      </dgm:t>
    </dgm:pt>
    <dgm:pt modelId="{2E6F3430-6BB6-4817-9A78-01FA72B7969E}" type="parTrans" cxnId="{F80F49C4-C045-4F35-89B7-6FFBADE6FFAF}">
      <dgm:prSet/>
      <dgm:spPr/>
      <dgm:t>
        <a:bodyPr/>
        <a:lstStyle/>
        <a:p>
          <a:endParaRPr lang="en-US"/>
        </a:p>
      </dgm:t>
    </dgm:pt>
    <dgm:pt modelId="{A1F31CE5-1413-4D38-B8BD-D55B633ED9ED}" type="sibTrans" cxnId="{F80F49C4-C045-4F35-89B7-6FFBADE6FFAF}">
      <dgm:prSet/>
      <dgm:spPr/>
      <dgm:t>
        <a:bodyPr/>
        <a:lstStyle/>
        <a:p>
          <a:endParaRPr lang="en-US"/>
        </a:p>
      </dgm:t>
    </dgm:pt>
    <dgm:pt modelId="{89F4382F-87F6-44E5-8FEE-EE25E9376FE8}">
      <dgm:prSet/>
      <dgm:spPr/>
      <dgm:t>
        <a:bodyPr/>
        <a:lstStyle/>
        <a:p>
          <a:pPr>
            <a:lnSpc>
              <a:spcPct val="100000"/>
            </a:lnSpc>
          </a:pPr>
          <a:r>
            <a:rPr lang="en-US" dirty="0"/>
            <a:t>Specific </a:t>
          </a:r>
          <a:r>
            <a:rPr lang="en-US" b="1" dirty="0"/>
            <a:t>language</a:t>
          </a:r>
          <a:r>
            <a:rPr lang="en-US" dirty="0"/>
            <a:t> use  – what kind of language is used, particularly evaluative language </a:t>
          </a:r>
        </a:p>
      </dgm:t>
    </dgm:pt>
    <dgm:pt modelId="{8460817A-A9B1-4EDE-BC70-0BCDC1A3AEAE}" type="parTrans" cxnId="{6F61F91A-5502-4AE8-9457-FCFFE9A758E0}">
      <dgm:prSet/>
      <dgm:spPr/>
      <dgm:t>
        <a:bodyPr/>
        <a:lstStyle/>
        <a:p>
          <a:endParaRPr lang="en-US"/>
        </a:p>
      </dgm:t>
    </dgm:pt>
    <dgm:pt modelId="{F517241D-B5D7-4C9C-9AE8-DEB9F6C1EDDE}" type="sibTrans" cxnId="{6F61F91A-5502-4AE8-9457-FCFFE9A758E0}">
      <dgm:prSet/>
      <dgm:spPr/>
      <dgm:t>
        <a:bodyPr/>
        <a:lstStyle/>
        <a:p>
          <a:endParaRPr lang="en-US"/>
        </a:p>
      </dgm:t>
    </dgm:pt>
    <dgm:pt modelId="{85FBD1A4-BDB3-4878-B6FC-2C0C4B489621}">
      <dgm:prSet/>
      <dgm:spPr/>
      <dgm:t>
        <a:bodyPr/>
        <a:lstStyle/>
        <a:p>
          <a:pPr>
            <a:lnSpc>
              <a:spcPct val="100000"/>
            </a:lnSpc>
          </a:pPr>
          <a:r>
            <a:rPr lang="en-US" b="1" dirty="0"/>
            <a:t>Tone</a:t>
          </a:r>
          <a:r>
            <a:rPr lang="en-US" dirty="0"/>
            <a:t> – how the language is spoken </a:t>
          </a:r>
        </a:p>
      </dgm:t>
    </dgm:pt>
    <dgm:pt modelId="{D9ABFF72-5B30-4DF9-B2B2-57673FD32ECE}" type="parTrans" cxnId="{78D58BA3-98B2-4DCA-A572-D6D5F7DB7376}">
      <dgm:prSet/>
      <dgm:spPr/>
      <dgm:t>
        <a:bodyPr/>
        <a:lstStyle/>
        <a:p>
          <a:endParaRPr lang="en-US"/>
        </a:p>
      </dgm:t>
    </dgm:pt>
    <dgm:pt modelId="{F9444432-5F9D-4F59-B513-532D38D7E621}" type="sibTrans" cxnId="{78D58BA3-98B2-4DCA-A572-D6D5F7DB7376}">
      <dgm:prSet/>
      <dgm:spPr/>
      <dgm:t>
        <a:bodyPr/>
        <a:lstStyle/>
        <a:p>
          <a:endParaRPr lang="en-US"/>
        </a:p>
      </dgm:t>
    </dgm:pt>
    <dgm:pt modelId="{65DC833B-A397-4F6A-AB20-1228F7A49192}">
      <dgm:prSet/>
      <dgm:spPr/>
      <dgm:t>
        <a:bodyPr/>
        <a:lstStyle/>
        <a:p>
          <a:pPr>
            <a:lnSpc>
              <a:spcPct val="100000"/>
            </a:lnSpc>
          </a:pPr>
          <a:r>
            <a:rPr lang="en-US" b="1" dirty="0"/>
            <a:t>Body language </a:t>
          </a:r>
          <a:r>
            <a:rPr lang="en-US" dirty="0"/>
            <a:t>– what is being communicated non-verbally </a:t>
          </a:r>
        </a:p>
      </dgm:t>
    </dgm:pt>
    <dgm:pt modelId="{280E7CCA-F909-4B8A-B207-E0B02D7F32BB}" type="parTrans" cxnId="{5E3BCA83-CCAC-4E63-9218-D8C68B03F0DD}">
      <dgm:prSet/>
      <dgm:spPr/>
      <dgm:t>
        <a:bodyPr/>
        <a:lstStyle/>
        <a:p>
          <a:endParaRPr lang="en-US"/>
        </a:p>
      </dgm:t>
    </dgm:pt>
    <dgm:pt modelId="{99954FF7-C03A-45B6-8AF5-8FA43C355131}" type="sibTrans" cxnId="{5E3BCA83-CCAC-4E63-9218-D8C68B03F0DD}">
      <dgm:prSet/>
      <dgm:spPr/>
      <dgm:t>
        <a:bodyPr/>
        <a:lstStyle/>
        <a:p>
          <a:endParaRPr lang="en-US"/>
        </a:p>
      </dgm:t>
    </dgm:pt>
    <dgm:pt modelId="{74625505-7E49-4B74-BEF6-27BB6110592D}">
      <dgm:prSet/>
      <dgm:spPr/>
      <dgm:t>
        <a:bodyPr/>
        <a:lstStyle/>
        <a:p>
          <a:pPr>
            <a:lnSpc>
              <a:spcPct val="100000"/>
            </a:lnSpc>
          </a:pPr>
          <a:r>
            <a:rPr lang="en-US" i="1"/>
            <a:t>Watch a colleague giving feedback. Consider how effective the discussion is and the impact, or otherwise, of the above.</a:t>
          </a:r>
          <a:endParaRPr lang="en-US"/>
        </a:p>
      </dgm:t>
    </dgm:pt>
    <dgm:pt modelId="{06EAC268-288D-450E-8366-7DF7E4352F1A}" type="parTrans" cxnId="{BF4EFFC3-8BF7-49B5-8314-D8E6D4AD762C}">
      <dgm:prSet/>
      <dgm:spPr/>
      <dgm:t>
        <a:bodyPr/>
        <a:lstStyle/>
        <a:p>
          <a:endParaRPr lang="en-US"/>
        </a:p>
      </dgm:t>
    </dgm:pt>
    <dgm:pt modelId="{F9DEDD54-4D42-4174-93C6-39D9D39BE596}" type="sibTrans" cxnId="{BF4EFFC3-8BF7-49B5-8314-D8E6D4AD762C}">
      <dgm:prSet/>
      <dgm:spPr/>
      <dgm:t>
        <a:bodyPr/>
        <a:lstStyle/>
        <a:p>
          <a:endParaRPr lang="en-US"/>
        </a:p>
      </dgm:t>
    </dgm:pt>
    <dgm:pt modelId="{3A36EB8E-B768-4613-861F-F7A3C1C40F67}" type="pres">
      <dgm:prSet presAssocID="{0C7CA455-6CCA-4787-8675-0325BE1FDB1A}" presName="root" presStyleCnt="0">
        <dgm:presLayoutVars>
          <dgm:dir/>
          <dgm:resizeHandles val="exact"/>
        </dgm:presLayoutVars>
      </dgm:prSet>
      <dgm:spPr/>
    </dgm:pt>
    <dgm:pt modelId="{2967B1F1-2F2E-4AD6-8D6F-CB1A45A2D806}" type="pres">
      <dgm:prSet presAssocID="{9974F9E9-11D7-47B6-8CD1-2E39DCE0AFB8}" presName="compNode" presStyleCnt="0"/>
      <dgm:spPr/>
    </dgm:pt>
    <dgm:pt modelId="{4729778C-F63F-4FA0-AB69-68278AD1B06E}" type="pres">
      <dgm:prSet presAssocID="{9974F9E9-11D7-47B6-8CD1-2E39DCE0AFB8}" presName="bgRect" presStyleLbl="bgShp" presStyleIdx="0" presStyleCnt="5"/>
      <dgm:spPr/>
    </dgm:pt>
    <dgm:pt modelId="{2A12C07D-9035-4107-8B35-7689C6E590DD}" type="pres">
      <dgm:prSet presAssocID="{9974F9E9-11D7-47B6-8CD1-2E39DCE0AFB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29B2CD31-A14C-4D06-870B-E47812AE1AFE}" type="pres">
      <dgm:prSet presAssocID="{9974F9E9-11D7-47B6-8CD1-2E39DCE0AFB8}" presName="spaceRect" presStyleCnt="0"/>
      <dgm:spPr/>
    </dgm:pt>
    <dgm:pt modelId="{78ADDE00-8671-4AF2-9550-A181C8713E11}" type="pres">
      <dgm:prSet presAssocID="{9974F9E9-11D7-47B6-8CD1-2E39DCE0AFB8}" presName="parTx" presStyleLbl="revTx" presStyleIdx="0" presStyleCnt="5">
        <dgm:presLayoutVars>
          <dgm:chMax val="0"/>
          <dgm:chPref val="0"/>
        </dgm:presLayoutVars>
      </dgm:prSet>
      <dgm:spPr/>
    </dgm:pt>
    <dgm:pt modelId="{699C2A37-E01C-484A-BEB3-10CB0EAEB0A0}" type="pres">
      <dgm:prSet presAssocID="{A1F31CE5-1413-4D38-B8BD-D55B633ED9ED}" presName="sibTrans" presStyleCnt="0"/>
      <dgm:spPr/>
    </dgm:pt>
    <dgm:pt modelId="{EFFAC31C-D3D7-41D0-92DD-E8AEDC524113}" type="pres">
      <dgm:prSet presAssocID="{89F4382F-87F6-44E5-8FEE-EE25E9376FE8}" presName="compNode" presStyleCnt="0"/>
      <dgm:spPr/>
    </dgm:pt>
    <dgm:pt modelId="{68AC7AED-4FA5-4E81-B538-10A0473C5712}" type="pres">
      <dgm:prSet presAssocID="{89F4382F-87F6-44E5-8FEE-EE25E9376FE8}" presName="bgRect" presStyleLbl="bgShp" presStyleIdx="1" presStyleCnt="5"/>
      <dgm:spPr/>
    </dgm:pt>
    <dgm:pt modelId="{802F6F73-E646-4274-B3A9-AFA9745807F6}" type="pres">
      <dgm:prSet presAssocID="{89F4382F-87F6-44E5-8FEE-EE25E9376FE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ngue"/>
        </a:ext>
      </dgm:extLst>
    </dgm:pt>
    <dgm:pt modelId="{CBBAA651-4D6B-4BFF-9751-0B796CCA68F6}" type="pres">
      <dgm:prSet presAssocID="{89F4382F-87F6-44E5-8FEE-EE25E9376FE8}" presName="spaceRect" presStyleCnt="0"/>
      <dgm:spPr/>
    </dgm:pt>
    <dgm:pt modelId="{3C2B0E67-6F73-4D1C-A690-AF22821BE20A}" type="pres">
      <dgm:prSet presAssocID="{89F4382F-87F6-44E5-8FEE-EE25E9376FE8}" presName="parTx" presStyleLbl="revTx" presStyleIdx="1" presStyleCnt="5">
        <dgm:presLayoutVars>
          <dgm:chMax val="0"/>
          <dgm:chPref val="0"/>
        </dgm:presLayoutVars>
      </dgm:prSet>
      <dgm:spPr/>
    </dgm:pt>
    <dgm:pt modelId="{A976DDDA-D880-43FB-85AF-8580669CA80B}" type="pres">
      <dgm:prSet presAssocID="{F517241D-B5D7-4C9C-9AE8-DEB9F6C1EDDE}" presName="sibTrans" presStyleCnt="0"/>
      <dgm:spPr/>
    </dgm:pt>
    <dgm:pt modelId="{0789D2BE-607C-45E1-838B-96118B31DCDF}" type="pres">
      <dgm:prSet presAssocID="{85FBD1A4-BDB3-4878-B6FC-2C0C4B489621}" presName="compNode" presStyleCnt="0"/>
      <dgm:spPr/>
    </dgm:pt>
    <dgm:pt modelId="{88D93D17-8BCD-414B-9D31-CEBAD220A34E}" type="pres">
      <dgm:prSet presAssocID="{85FBD1A4-BDB3-4878-B6FC-2C0C4B489621}" presName="bgRect" presStyleLbl="bgShp" presStyleIdx="2" presStyleCnt="5"/>
      <dgm:spPr/>
    </dgm:pt>
    <dgm:pt modelId="{0EBB1160-B0C2-4056-844A-0EC4B8960E9B}" type="pres">
      <dgm:prSet presAssocID="{85FBD1A4-BDB3-4878-B6FC-2C0C4B48962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ch"/>
        </a:ext>
      </dgm:extLst>
    </dgm:pt>
    <dgm:pt modelId="{64061CB6-466C-4FA6-BAFE-5A7C1ED2EDBD}" type="pres">
      <dgm:prSet presAssocID="{85FBD1A4-BDB3-4878-B6FC-2C0C4B489621}" presName="spaceRect" presStyleCnt="0"/>
      <dgm:spPr/>
    </dgm:pt>
    <dgm:pt modelId="{D4CCF5DD-1702-4A59-8854-52EC948EC531}" type="pres">
      <dgm:prSet presAssocID="{85FBD1A4-BDB3-4878-B6FC-2C0C4B489621}" presName="parTx" presStyleLbl="revTx" presStyleIdx="2" presStyleCnt="5">
        <dgm:presLayoutVars>
          <dgm:chMax val="0"/>
          <dgm:chPref val="0"/>
        </dgm:presLayoutVars>
      </dgm:prSet>
      <dgm:spPr/>
    </dgm:pt>
    <dgm:pt modelId="{69A2BFDA-148F-4450-95E1-6CEB9296B346}" type="pres">
      <dgm:prSet presAssocID="{F9444432-5F9D-4F59-B513-532D38D7E621}" presName="sibTrans" presStyleCnt="0"/>
      <dgm:spPr/>
    </dgm:pt>
    <dgm:pt modelId="{F28D7773-4C63-4E5F-B021-35F4BF302F4D}" type="pres">
      <dgm:prSet presAssocID="{65DC833B-A397-4F6A-AB20-1228F7A49192}" presName="compNode" presStyleCnt="0"/>
      <dgm:spPr/>
    </dgm:pt>
    <dgm:pt modelId="{AE6218EC-580B-4FAC-A3A3-2A2448AEE542}" type="pres">
      <dgm:prSet presAssocID="{65DC833B-A397-4F6A-AB20-1228F7A49192}" presName="bgRect" presStyleLbl="bgShp" presStyleIdx="3" presStyleCnt="5"/>
      <dgm:spPr/>
    </dgm:pt>
    <dgm:pt modelId="{2D983BAA-F8AE-4ACB-964C-1C1027694A87}" type="pres">
      <dgm:prSet presAssocID="{65DC833B-A397-4F6A-AB20-1228F7A4919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024A3079-A3B0-4C22-9827-10EF16A41AAC}" type="pres">
      <dgm:prSet presAssocID="{65DC833B-A397-4F6A-AB20-1228F7A49192}" presName="spaceRect" presStyleCnt="0"/>
      <dgm:spPr/>
    </dgm:pt>
    <dgm:pt modelId="{D47B33CD-1C01-4597-86C3-5F23F816BB96}" type="pres">
      <dgm:prSet presAssocID="{65DC833B-A397-4F6A-AB20-1228F7A49192}" presName="parTx" presStyleLbl="revTx" presStyleIdx="3" presStyleCnt="5">
        <dgm:presLayoutVars>
          <dgm:chMax val="0"/>
          <dgm:chPref val="0"/>
        </dgm:presLayoutVars>
      </dgm:prSet>
      <dgm:spPr/>
    </dgm:pt>
    <dgm:pt modelId="{7308743C-34CD-4ECB-A526-3FDDC47E353B}" type="pres">
      <dgm:prSet presAssocID="{99954FF7-C03A-45B6-8AF5-8FA43C355131}" presName="sibTrans" presStyleCnt="0"/>
      <dgm:spPr/>
    </dgm:pt>
    <dgm:pt modelId="{2512BD35-A20F-4E53-B58C-52C75D9F387E}" type="pres">
      <dgm:prSet presAssocID="{74625505-7E49-4B74-BEF6-27BB6110592D}" presName="compNode" presStyleCnt="0"/>
      <dgm:spPr/>
    </dgm:pt>
    <dgm:pt modelId="{0EA2D08A-C6AD-4E66-ACA9-5FC340B9A82D}" type="pres">
      <dgm:prSet presAssocID="{74625505-7E49-4B74-BEF6-27BB6110592D}" presName="bgRect" presStyleLbl="bgShp" presStyleIdx="4" presStyleCnt="5"/>
      <dgm:spPr/>
    </dgm:pt>
    <dgm:pt modelId="{F8BFB78D-AAB2-4224-BB64-9961F102AC52}" type="pres">
      <dgm:prSet presAssocID="{74625505-7E49-4B74-BEF6-27BB6110592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43BBD3A5-8C9E-4274-93FD-F9FFAD4749D7}" type="pres">
      <dgm:prSet presAssocID="{74625505-7E49-4B74-BEF6-27BB6110592D}" presName="spaceRect" presStyleCnt="0"/>
      <dgm:spPr/>
    </dgm:pt>
    <dgm:pt modelId="{BC79B8DA-A308-451F-952A-6D7E9117CD6A}" type="pres">
      <dgm:prSet presAssocID="{74625505-7E49-4B74-BEF6-27BB6110592D}" presName="parTx" presStyleLbl="revTx" presStyleIdx="4" presStyleCnt="5">
        <dgm:presLayoutVars>
          <dgm:chMax val="0"/>
          <dgm:chPref val="0"/>
        </dgm:presLayoutVars>
      </dgm:prSet>
      <dgm:spPr/>
    </dgm:pt>
  </dgm:ptLst>
  <dgm:cxnLst>
    <dgm:cxn modelId="{6F61F91A-5502-4AE8-9457-FCFFE9A758E0}" srcId="{0C7CA455-6CCA-4787-8675-0325BE1FDB1A}" destId="{89F4382F-87F6-44E5-8FEE-EE25E9376FE8}" srcOrd="1" destOrd="0" parTransId="{8460817A-A9B1-4EDE-BC70-0BCDC1A3AEAE}" sibTransId="{F517241D-B5D7-4C9C-9AE8-DEB9F6C1EDDE}"/>
    <dgm:cxn modelId="{5921E87C-BA3C-4FEF-8CCD-EEEBFA65866E}" type="presOf" srcId="{65DC833B-A397-4F6A-AB20-1228F7A49192}" destId="{D47B33CD-1C01-4597-86C3-5F23F816BB96}" srcOrd="0" destOrd="0" presId="urn:microsoft.com/office/officeart/2018/2/layout/IconVerticalSolidList"/>
    <dgm:cxn modelId="{5E3BCA83-CCAC-4E63-9218-D8C68B03F0DD}" srcId="{0C7CA455-6CCA-4787-8675-0325BE1FDB1A}" destId="{65DC833B-A397-4F6A-AB20-1228F7A49192}" srcOrd="3" destOrd="0" parTransId="{280E7CCA-F909-4B8A-B207-E0B02D7F32BB}" sibTransId="{99954FF7-C03A-45B6-8AF5-8FA43C355131}"/>
    <dgm:cxn modelId="{966E228E-2026-49A4-925D-6B0AA67B1D1B}" type="presOf" srcId="{89F4382F-87F6-44E5-8FEE-EE25E9376FE8}" destId="{3C2B0E67-6F73-4D1C-A690-AF22821BE20A}" srcOrd="0" destOrd="0" presId="urn:microsoft.com/office/officeart/2018/2/layout/IconVerticalSolidList"/>
    <dgm:cxn modelId="{24708795-4D51-4F99-A797-6A93D896B5AB}" type="presOf" srcId="{0C7CA455-6CCA-4787-8675-0325BE1FDB1A}" destId="{3A36EB8E-B768-4613-861F-F7A3C1C40F67}" srcOrd="0" destOrd="0" presId="urn:microsoft.com/office/officeart/2018/2/layout/IconVerticalSolidList"/>
    <dgm:cxn modelId="{78D58BA3-98B2-4DCA-A572-D6D5F7DB7376}" srcId="{0C7CA455-6CCA-4787-8675-0325BE1FDB1A}" destId="{85FBD1A4-BDB3-4878-B6FC-2C0C4B489621}" srcOrd="2" destOrd="0" parTransId="{D9ABFF72-5B30-4DF9-B2B2-57673FD32ECE}" sibTransId="{F9444432-5F9D-4F59-B513-532D38D7E621}"/>
    <dgm:cxn modelId="{0CE68BB8-F0A1-4656-9C54-B111DBB61957}" type="presOf" srcId="{85FBD1A4-BDB3-4878-B6FC-2C0C4B489621}" destId="{D4CCF5DD-1702-4A59-8854-52EC948EC531}" srcOrd="0" destOrd="0" presId="urn:microsoft.com/office/officeart/2018/2/layout/IconVerticalSolidList"/>
    <dgm:cxn modelId="{A1B2CEC1-5D8E-4672-86D1-1692A53C450B}" type="presOf" srcId="{9974F9E9-11D7-47B6-8CD1-2E39DCE0AFB8}" destId="{78ADDE00-8671-4AF2-9550-A181C8713E11}" srcOrd="0" destOrd="0" presId="urn:microsoft.com/office/officeart/2018/2/layout/IconVerticalSolidList"/>
    <dgm:cxn modelId="{BF4EFFC3-8BF7-49B5-8314-D8E6D4AD762C}" srcId="{0C7CA455-6CCA-4787-8675-0325BE1FDB1A}" destId="{74625505-7E49-4B74-BEF6-27BB6110592D}" srcOrd="4" destOrd="0" parTransId="{06EAC268-288D-450E-8366-7DF7E4352F1A}" sibTransId="{F9DEDD54-4D42-4174-93C6-39D9D39BE596}"/>
    <dgm:cxn modelId="{F80F49C4-C045-4F35-89B7-6FFBADE6FFAF}" srcId="{0C7CA455-6CCA-4787-8675-0325BE1FDB1A}" destId="{9974F9E9-11D7-47B6-8CD1-2E39DCE0AFB8}" srcOrd="0" destOrd="0" parTransId="{2E6F3430-6BB6-4817-9A78-01FA72B7969E}" sibTransId="{A1F31CE5-1413-4D38-B8BD-D55B633ED9ED}"/>
    <dgm:cxn modelId="{C36BB1FE-CF1A-41A8-93D8-E1B2E0F921A8}" type="presOf" srcId="{74625505-7E49-4B74-BEF6-27BB6110592D}" destId="{BC79B8DA-A308-451F-952A-6D7E9117CD6A}" srcOrd="0" destOrd="0" presId="urn:microsoft.com/office/officeart/2018/2/layout/IconVerticalSolidList"/>
    <dgm:cxn modelId="{EDC84F64-F9D9-4825-A7ED-F539ACBC2244}" type="presParOf" srcId="{3A36EB8E-B768-4613-861F-F7A3C1C40F67}" destId="{2967B1F1-2F2E-4AD6-8D6F-CB1A45A2D806}" srcOrd="0" destOrd="0" presId="urn:microsoft.com/office/officeart/2018/2/layout/IconVerticalSolidList"/>
    <dgm:cxn modelId="{C5FC5503-0F36-4026-A172-08C0313E1EBD}" type="presParOf" srcId="{2967B1F1-2F2E-4AD6-8D6F-CB1A45A2D806}" destId="{4729778C-F63F-4FA0-AB69-68278AD1B06E}" srcOrd="0" destOrd="0" presId="urn:microsoft.com/office/officeart/2018/2/layout/IconVerticalSolidList"/>
    <dgm:cxn modelId="{C904D0DE-BB1D-4D8C-B565-FBF3E0F68B59}" type="presParOf" srcId="{2967B1F1-2F2E-4AD6-8D6F-CB1A45A2D806}" destId="{2A12C07D-9035-4107-8B35-7689C6E590DD}" srcOrd="1" destOrd="0" presId="urn:microsoft.com/office/officeart/2018/2/layout/IconVerticalSolidList"/>
    <dgm:cxn modelId="{A9E3478B-0710-47E4-BDF3-B4BC95047D83}" type="presParOf" srcId="{2967B1F1-2F2E-4AD6-8D6F-CB1A45A2D806}" destId="{29B2CD31-A14C-4D06-870B-E47812AE1AFE}" srcOrd="2" destOrd="0" presId="urn:microsoft.com/office/officeart/2018/2/layout/IconVerticalSolidList"/>
    <dgm:cxn modelId="{9CD41B84-E81C-4F7C-B6BD-91738BEAE8AC}" type="presParOf" srcId="{2967B1F1-2F2E-4AD6-8D6F-CB1A45A2D806}" destId="{78ADDE00-8671-4AF2-9550-A181C8713E11}" srcOrd="3" destOrd="0" presId="urn:microsoft.com/office/officeart/2018/2/layout/IconVerticalSolidList"/>
    <dgm:cxn modelId="{D64BADDB-52DD-4557-BFEB-FF4522607557}" type="presParOf" srcId="{3A36EB8E-B768-4613-861F-F7A3C1C40F67}" destId="{699C2A37-E01C-484A-BEB3-10CB0EAEB0A0}" srcOrd="1" destOrd="0" presId="urn:microsoft.com/office/officeart/2018/2/layout/IconVerticalSolidList"/>
    <dgm:cxn modelId="{490C0AE2-68BE-47DD-8240-E924F32A3BC1}" type="presParOf" srcId="{3A36EB8E-B768-4613-861F-F7A3C1C40F67}" destId="{EFFAC31C-D3D7-41D0-92DD-E8AEDC524113}" srcOrd="2" destOrd="0" presId="urn:microsoft.com/office/officeart/2018/2/layout/IconVerticalSolidList"/>
    <dgm:cxn modelId="{EB306EC0-5FD2-471A-B9F1-55078F38A88F}" type="presParOf" srcId="{EFFAC31C-D3D7-41D0-92DD-E8AEDC524113}" destId="{68AC7AED-4FA5-4E81-B538-10A0473C5712}" srcOrd="0" destOrd="0" presId="urn:microsoft.com/office/officeart/2018/2/layout/IconVerticalSolidList"/>
    <dgm:cxn modelId="{EEB8994C-4377-4A1C-99A4-26725F396175}" type="presParOf" srcId="{EFFAC31C-D3D7-41D0-92DD-E8AEDC524113}" destId="{802F6F73-E646-4274-B3A9-AFA9745807F6}" srcOrd="1" destOrd="0" presId="urn:microsoft.com/office/officeart/2018/2/layout/IconVerticalSolidList"/>
    <dgm:cxn modelId="{C1C36E3C-5084-4AFA-9F77-B47A231E4545}" type="presParOf" srcId="{EFFAC31C-D3D7-41D0-92DD-E8AEDC524113}" destId="{CBBAA651-4D6B-4BFF-9751-0B796CCA68F6}" srcOrd="2" destOrd="0" presId="urn:microsoft.com/office/officeart/2018/2/layout/IconVerticalSolidList"/>
    <dgm:cxn modelId="{0AC3A3B0-7941-4D02-BEA4-86C5E60E7EF7}" type="presParOf" srcId="{EFFAC31C-D3D7-41D0-92DD-E8AEDC524113}" destId="{3C2B0E67-6F73-4D1C-A690-AF22821BE20A}" srcOrd="3" destOrd="0" presId="urn:microsoft.com/office/officeart/2018/2/layout/IconVerticalSolidList"/>
    <dgm:cxn modelId="{25470889-65A7-4DE8-B6C6-C84009D76F1D}" type="presParOf" srcId="{3A36EB8E-B768-4613-861F-F7A3C1C40F67}" destId="{A976DDDA-D880-43FB-85AF-8580669CA80B}" srcOrd="3" destOrd="0" presId="urn:microsoft.com/office/officeart/2018/2/layout/IconVerticalSolidList"/>
    <dgm:cxn modelId="{D8E0EFA1-1BC2-40C7-BE06-5983357A72AD}" type="presParOf" srcId="{3A36EB8E-B768-4613-861F-F7A3C1C40F67}" destId="{0789D2BE-607C-45E1-838B-96118B31DCDF}" srcOrd="4" destOrd="0" presId="urn:microsoft.com/office/officeart/2018/2/layout/IconVerticalSolidList"/>
    <dgm:cxn modelId="{9A580C1C-D6D9-4F2F-87A8-51E8B5B6BA0E}" type="presParOf" srcId="{0789D2BE-607C-45E1-838B-96118B31DCDF}" destId="{88D93D17-8BCD-414B-9D31-CEBAD220A34E}" srcOrd="0" destOrd="0" presId="urn:microsoft.com/office/officeart/2018/2/layout/IconVerticalSolidList"/>
    <dgm:cxn modelId="{C010FC61-265B-4AE8-9E40-0F100FAEB0A9}" type="presParOf" srcId="{0789D2BE-607C-45E1-838B-96118B31DCDF}" destId="{0EBB1160-B0C2-4056-844A-0EC4B8960E9B}" srcOrd="1" destOrd="0" presId="urn:microsoft.com/office/officeart/2018/2/layout/IconVerticalSolidList"/>
    <dgm:cxn modelId="{F05610B9-3833-473D-8FCA-27F7975D1066}" type="presParOf" srcId="{0789D2BE-607C-45E1-838B-96118B31DCDF}" destId="{64061CB6-466C-4FA6-BAFE-5A7C1ED2EDBD}" srcOrd="2" destOrd="0" presId="urn:microsoft.com/office/officeart/2018/2/layout/IconVerticalSolidList"/>
    <dgm:cxn modelId="{99AAA0E9-E115-4A83-9B3F-C7037ADC5F88}" type="presParOf" srcId="{0789D2BE-607C-45E1-838B-96118B31DCDF}" destId="{D4CCF5DD-1702-4A59-8854-52EC948EC531}" srcOrd="3" destOrd="0" presId="urn:microsoft.com/office/officeart/2018/2/layout/IconVerticalSolidList"/>
    <dgm:cxn modelId="{60317948-C3C5-4DC4-8CCE-73C80D89B2A9}" type="presParOf" srcId="{3A36EB8E-B768-4613-861F-F7A3C1C40F67}" destId="{69A2BFDA-148F-4450-95E1-6CEB9296B346}" srcOrd="5" destOrd="0" presId="urn:microsoft.com/office/officeart/2018/2/layout/IconVerticalSolidList"/>
    <dgm:cxn modelId="{44B7C1BC-7B30-47BF-9082-C6DF39B1DC37}" type="presParOf" srcId="{3A36EB8E-B768-4613-861F-F7A3C1C40F67}" destId="{F28D7773-4C63-4E5F-B021-35F4BF302F4D}" srcOrd="6" destOrd="0" presId="urn:microsoft.com/office/officeart/2018/2/layout/IconVerticalSolidList"/>
    <dgm:cxn modelId="{7890EDB8-58B9-43B6-B250-9FB4630B1BAB}" type="presParOf" srcId="{F28D7773-4C63-4E5F-B021-35F4BF302F4D}" destId="{AE6218EC-580B-4FAC-A3A3-2A2448AEE542}" srcOrd="0" destOrd="0" presId="urn:microsoft.com/office/officeart/2018/2/layout/IconVerticalSolidList"/>
    <dgm:cxn modelId="{976294EC-1544-4D83-8750-174DED177835}" type="presParOf" srcId="{F28D7773-4C63-4E5F-B021-35F4BF302F4D}" destId="{2D983BAA-F8AE-4ACB-964C-1C1027694A87}" srcOrd="1" destOrd="0" presId="urn:microsoft.com/office/officeart/2018/2/layout/IconVerticalSolidList"/>
    <dgm:cxn modelId="{0E8A8C33-2FE0-4F24-83D6-E1A047116750}" type="presParOf" srcId="{F28D7773-4C63-4E5F-B021-35F4BF302F4D}" destId="{024A3079-A3B0-4C22-9827-10EF16A41AAC}" srcOrd="2" destOrd="0" presId="urn:microsoft.com/office/officeart/2018/2/layout/IconVerticalSolidList"/>
    <dgm:cxn modelId="{22307564-F930-48E9-A28B-DAE9DDC638AB}" type="presParOf" srcId="{F28D7773-4C63-4E5F-B021-35F4BF302F4D}" destId="{D47B33CD-1C01-4597-86C3-5F23F816BB96}" srcOrd="3" destOrd="0" presId="urn:microsoft.com/office/officeart/2018/2/layout/IconVerticalSolidList"/>
    <dgm:cxn modelId="{B969EEAE-19E2-4AC4-8E43-E50754F6848E}" type="presParOf" srcId="{3A36EB8E-B768-4613-861F-F7A3C1C40F67}" destId="{7308743C-34CD-4ECB-A526-3FDDC47E353B}" srcOrd="7" destOrd="0" presId="urn:microsoft.com/office/officeart/2018/2/layout/IconVerticalSolidList"/>
    <dgm:cxn modelId="{B88DE325-4C75-4F25-A975-50CCE0018862}" type="presParOf" srcId="{3A36EB8E-B768-4613-861F-F7A3C1C40F67}" destId="{2512BD35-A20F-4E53-B58C-52C75D9F387E}" srcOrd="8" destOrd="0" presId="urn:microsoft.com/office/officeart/2018/2/layout/IconVerticalSolidList"/>
    <dgm:cxn modelId="{BF07BCF7-71EC-4613-8DBB-702BB4423E5E}" type="presParOf" srcId="{2512BD35-A20F-4E53-B58C-52C75D9F387E}" destId="{0EA2D08A-C6AD-4E66-ACA9-5FC340B9A82D}" srcOrd="0" destOrd="0" presId="urn:microsoft.com/office/officeart/2018/2/layout/IconVerticalSolidList"/>
    <dgm:cxn modelId="{D03556D5-F3A5-4609-AD30-8371A9024F74}" type="presParOf" srcId="{2512BD35-A20F-4E53-B58C-52C75D9F387E}" destId="{F8BFB78D-AAB2-4224-BB64-9961F102AC52}" srcOrd="1" destOrd="0" presId="urn:microsoft.com/office/officeart/2018/2/layout/IconVerticalSolidList"/>
    <dgm:cxn modelId="{10D90EF3-639C-4CF2-A81A-581C9F050021}" type="presParOf" srcId="{2512BD35-A20F-4E53-B58C-52C75D9F387E}" destId="{43BBD3A5-8C9E-4274-93FD-F9FFAD4749D7}" srcOrd="2" destOrd="0" presId="urn:microsoft.com/office/officeart/2018/2/layout/IconVerticalSolidList"/>
    <dgm:cxn modelId="{D07FCC1E-B8BC-467B-8A7D-BF1CBA622739}" type="presParOf" srcId="{2512BD35-A20F-4E53-B58C-52C75D9F387E}" destId="{BC79B8DA-A308-451F-952A-6D7E9117CD6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567627-C916-4B03-B097-F103F6091950}"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67BC89B-D341-44EC-8AE3-DBBEF9F1B536}">
      <dgm:prSet/>
      <dgm:spPr/>
      <dgm:t>
        <a:bodyPr/>
        <a:lstStyle/>
        <a:p>
          <a:r>
            <a:rPr lang="en-US"/>
            <a:t>Open questions</a:t>
          </a:r>
        </a:p>
      </dgm:t>
    </dgm:pt>
    <dgm:pt modelId="{FF947681-8906-417C-9E7D-11D7C019E26A}" type="parTrans" cxnId="{5E445713-8811-46B9-88DA-F3180DC796C4}">
      <dgm:prSet/>
      <dgm:spPr/>
      <dgm:t>
        <a:bodyPr/>
        <a:lstStyle/>
        <a:p>
          <a:endParaRPr lang="en-US"/>
        </a:p>
      </dgm:t>
    </dgm:pt>
    <dgm:pt modelId="{4CAFC0C1-1E34-4424-B2A1-484B82DE9AD3}" type="sibTrans" cxnId="{5E445713-8811-46B9-88DA-F3180DC796C4}">
      <dgm:prSet/>
      <dgm:spPr/>
      <dgm:t>
        <a:bodyPr/>
        <a:lstStyle/>
        <a:p>
          <a:endParaRPr lang="en-US"/>
        </a:p>
      </dgm:t>
    </dgm:pt>
    <dgm:pt modelId="{F890F72F-15C1-4CA4-B7B3-597D650D4ACD}">
      <dgm:prSet/>
      <dgm:spPr/>
      <dgm:t>
        <a:bodyPr/>
        <a:lstStyle/>
        <a:p>
          <a:r>
            <a:rPr lang="en-US"/>
            <a:t>Clarifying questions</a:t>
          </a:r>
        </a:p>
      </dgm:t>
    </dgm:pt>
    <dgm:pt modelId="{B1CC439B-35A9-4EA7-AF55-F58E6295E81E}" type="parTrans" cxnId="{5CD11831-ECE9-406A-B4BF-95E7CF6A9D90}">
      <dgm:prSet/>
      <dgm:spPr/>
      <dgm:t>
        <a:bodyPr/>
        <a:lstStyle/>
        <a:p>
          <a:endParaRPr lang="en-US"/>
        </a:p>
      </dgm:t>
    </dgm:pt>
    <dgm:pt modelId="{168275D1-735D-44A8-B5EA-72EB5B74A3E2}" type="sibTrans" cxnId="{5CD11831-ECE9-406A-B4BF-95E7CF6A9D90}">
      <dgm:prSet/>
      <dgm:spPr/>
      <dgm:t>
        <a:bodyPr/>
        <a:lstStyle/>
        <a:p>
          <a:endParaRPr lang="en-US"/>
        </a:p>
      </dgm:t>
    </dgm:pt>
    <dgm:pt modelId="{DBA4514A-BE21-44CA-9577-EA7AFA4A93DE}">
      <dgm:prSet/>
      <dgm:spPr/>
      <dgm:t>
        <a:bodyPr/>
        <a:lstStyle/>
        <a:p>
          <a:r>
            <a:rPr lang="en-GB" b="0" i="1" baseline="0"/>
            <a:t>Tell me more about… </a:t>
          </a:r>
          <a:endParaRPr lang="en-US"/>
        </a:p>
      </dgm:t>
    </dgm:pt>
    <dgm:pt modelId="{EFC402AF-49A8-40A8-9D27-308314720E45}" type="parTrans" cxnId="{9137272E-67AF-4FEC-BB7E-B902F07C532E}">
      <dgm:prSet/>
      <dgm:spPr/>
      <dgm:t>
        <a:bodyPr/>
        <a:lstStyle/>
        <a:p>
          <a:endParaRPr lang="en-US"/>
        </a:p>
      </dgm:t>
    </dgm:pt>
    <dgm:pt modelId="{5CB7F55B-A107-45A9-97FF-9DEC564755EF}" type="sibTrans" cxnId="{9137272E-67AF-4FEC-BB7E-B902F07C532E}">
      <dgm:prSet/>
      <dgm:spPr/>
      <dgm:t>
        <a:bodyPr/>
        <a:lstStyle/>
        <a:p>
          <a:endParaRPr lang="en-US"/>
        </a:p>
      </dgm:t>
    </dgm:pt>
    <dgm:pt modelId="{642B7EA6-E266-43B6-A054-56D7C8ABEECC}">
      <dgm:prSet/>
      <dgm:spPr/>
      <dgm:t>
        <a:bodyPr/>
        <a:lstStyle/>
        <a:p>
          <a:r>
            <a:rPr lang="en-GB" b="0" i="1" baseline="0"/>
            <a:t>What aspect of this do you want to discuss today? </a:t>
          </a:r>
          <a:endParaRPr lang="en-US"/>
        </a:p>
      </dgm:t>
    </dgm:pt>
    <dgm:pt modelId="{3C2DE64C-1F5D-4A7F-A8B8-62A154D04817}" type="parTrans" cxnId="{B4A28408-BCB1-42F7-9269-4D6CA430AF41}">
      <dgm:prSet/>
      <dgm:spPr/>
      <dgm:t>
        <a:bodyPr/>
        <a:lstStyle/>
        <a:p>
          <a:endParaRPr lang="en-US"/>
        </a:p>
      </dgm:t>
    </dgm:pt>
    <dgm:pt modelId="{5A4A06AF-9BD2-4711-BACD-15DD0A85EBB2}" type="sibTrans" cxnId="{B4A28408-BCB1-42F7-9269-4D6CA430AF41}">
      <dgm:prSet/>
      <dgm:spPr/>
      <dgm:t>
        <a:bodyPr/>
        <a:lstStyle/>
        <a:p>
          <a:endParaRPr lang="en-US"/>
        </a:p>
      </dgm:t>
    </dgm:pt>
    <dgm:pt modelId="{385DE1C0-E5B4-4204-8B24-3EBCB3EE2F45}">
      <dgm:prSet/>
      <dgm:spPr/>
      <dgm:t>
        <a:bodyPr/>
        <a:lstStyle/>
        <a:p>
          <a:r>
            <a:rPr lang="en-US"/>
            <a:t>Reflective questions</a:t>
          </a:r>
        </a:p>
      </dgm:t>
    </dgm:pt>
    <dgm:pt modelId="{31FF26CE-44AC-4F96-9E1A-679E5E38FF26}" type="parTrans" cxnId="{B93762CB-28FF-4A53-903E-28DB6121D0CF}">
      <dgm:prSet/>
      <dgm:spPr/>
      <dgm:t>
        <a:bodyPr/>
        <a:lstStyle/>
        <a:p>
          <a:endParaRPr lang="en-US"/>
        </a:p>
      </dgm:t>
    </dgm:pt>
    <dgm:pt modelId="{33683D13-94A8-47EC-827B-6C22E1F06332}" type="sibTrans" cxnId="{B93762CB-28FF-4A53-903E-28DB6121D0CF}">
      <dgm:prSet/>
      <dgm:spPr/>
      <dgm:t>
        <a:bodyPr/>
        <a:lstStyle/>
        <a:p>
          <a:endParaRPr lang="en-US"/>
        </a:p>
      </dgm:t>
    </dgm:pt>
    <dgm:pt modelId="{ED89D68F-88D6-4740-BB0B-DF9762EA6FAE}">
      <dgm:prSet/>
      <dgm:spPr/>
      <dgm:t>
        <a:bodyPr/>
        <a:lstStyle/>
        <a:p>
          <a:r>
            <a:rPr lang="en-GB" b="0" i="1" baseline="0"/>
            <a:t>What would you have to change in order for…? </a:t>
          </a:r>
          <a:endParaRPr lang="en-US"/>
        </a:p>
      </dgm:t>
    </dgm:pt>
    <dgm:pt modelId="{8EE04499-CFBA-427A-8491-D74526275C30}" type="parTrans" cxnId="{C2346152-15AE-42C0-A3BD-0FB4FB05AD77}">
      <dgm:prSet/>
      <dgm:spPr/>
      <dgm:t>
        <a:bodyPr/>
        <a:lstStyle/>
        <a:p>
          <a:endParaRPr lang="en-US"/>
        </a:p>
      </dgm:t>
    </dgm:pt>
    <dgm:pt modelId="{BCF0BAA1-183C-4EF3-99F6-E77C4874D654}" type="sibTrans" cxnId="{C2346152-15AE-42C0-A3BD-0FB4FB05AD77}">
      <dgm:prSet/>
      <dgm:spPr/>
      <dgm:t>
        <a:bodyPr/>
        <a:lstStyle/>
        <a:p>
          <a:endParaRPr lang="en-US"/>
        </a:p>
      </dgm:t>
    </dgm:pt>
    <dgm:pt modelId="{9650944B-F28D-4C3B-BF7B-659FA39DD8E1}">
      <dgm:prSet/>
      <dgm:spPr/>
      <dgm:t>
        <a:bodyPr/>
        <a:lstStyle/>
        <a:p>
          <a:r>
            <a:rPr lang="en-GB" b="0" i="1" baseline="0"/>
            <a:t>What’s another way you might look at this? </a:t>
          </a:r>
          <a:endParaRPr lang="en-US"/>
        </a:p>
      </dgm:t>
    </dgm:pt>
    <dgm:pt modelId="{AA257FD0-4188-4C9A-8D7E-911AC1C5040A}" type="parTrans" cxnId="{7EAC0EF4-67A9-47A6-AA1A-942CE7D80872}">
      <dgm:prSet/>
      <dgm:spPr/>
      <dgm:t>
        <a:bodyPr/>
        <a:lstStyle/>
        <a:p>
          <a:endParaRPr lang="en-US"/>
        </a:p>
      </dgm:t>
    </dgm:pt>
    <dgm:pt modelId="{1F9DB9BB-189C-4ADD-A689-DE9EE3112427}" type="sibTrans" cxnId="{7EAC0EF4-67A9-47A6-AA1A-942CE7D80872}">
      <dgm:prSet/>
      <dgm:spPr/>
      <dgm:t>
        <a:bodyPr/>
        <a:lstStyle/>
        <a:p>
          <a:endParaRPr lang="en-US"/>
        </a:p>
      </dgm:t>
    </dgm:pt>
    <dgm:pt modelId="{8B62AC44-8F3F-4B44-BAEC-D5D911DEF18A}">
      <dgm:prSet/>
      <dgm:spPr/>
      <dgm:t>
        <a:bodyPr/>
        <a:lstStyle/>
        <a:p>
          <a:r>
            <a:rPr lang="en-US"/>
            <a:t>Summarisng questions</a:t>
          </a:r>
        </a:p>
      </dgm:t>
    </dgm:pt>
    <dgm:pt modelId="{BE73139F-5FE7-410F-8D3A-E8B3D7ABD76F}" type="parTrans" cxnId="{B7718B56-1756-43BE-9C6B-28D8201638EB}">
      <dgm:prSet/>
      <dgm:spPr/>
      <dgm:t>
        <a:bodyPr/>
        <a:lstStyle/>
        <a:p>
          <a:endParaRPr lang="en-US"/>
        </a:p>
      </dgm:t>
    </dgm:pt>
    <dgm:pt modelId="{39E3CD2D-4466-4A84-B872-8BFDE7297547}" type="sibTrans" cxnId="{B7718B56-1756-43BE-9C6B-28D8201638EB}">
      <dgm:prSet/>
      <dgm:spPr/>
      <dgm:t>
        <a:bodyPr/>
        <a:lstStyle/>
        <a:p>
          <a:endParaRPr lang="en-US"/>
        </a:p>
      </dgm:t>
    </dgm:pt>
    <dgm:pt modelId="{02928641-4470-4AD9-B182-0CEDF0A46334}">
      <dgm:prSet/>
      <dgm:spPr/>
      <dgm:t>
        <a:bodyPr/>
        <a:lstStyle/>
        <a:p>
          <a:r>
            <a:rPr lang="en-GB" b="0" i="1" baseline="0"/>
            <a:t>So to summarize… is that right? </a:t>
          </a:r>
          <a:endParaRPr lang="en-US"/>
        </a:p>
      </dgm:t>
    </dgm:pt>
    <dgm:pt modelId="{BCCD901D-D26A-42C5-B4FC-FA27086E5F6F}" type="parTrans" cxnId="{768B7A8D-B64F-419C-8FEF-4ED5DA513DC2}">
      <dgm:prSet/>
      <dgm:spPr/>
      <dgm:t>
        <a:bodyPr/>
        <a:lstStyle/>
        <a:p>
          <a:endParaRPr lang="en-US"/>
        </a:p>
      </dgm:t>
    </dgm:pt>
    <dgm:pt modelId="{E77F8975-3520-48AB-8B5A-7580C11A9D51}" type="sibTrans" cxnId="{768B7A8D-B64F-419C-8FEF-4ED5DA513DC2}">
      <dgm:prSet/>
      <dgm:spPr/>
      <dgm:t>
        <a:bodyPr/>
        <a:lstStyle/>
        <a:p>
          <a:endParaRPr lang="en-US"/>
        </a:p>
      </dgm:t>
    </dgm:pt>
    <dgm:pt modelId="{52CB5096-BA1A-4E61-802B-8713FA077097}">
      <dgm:prSet/>
      <dgm:spPr/>
      <dgm:t>
        <a:bodyPr/>
        <a:lstStyle/>
        <a:p>
          <a:r>
            <a:rPr lang="en-GB" b="0" i="1" baseline="0"/>
            <a:t>So, in order to achieve this, you say you are going to…? </a:t>
          </a:r>
          <a:endParaRPr lang="en-US"/>
        </a:p>
      </dgm:t>
    </dgm:pt>
    <dgm:pt modelId="{5A849606-B8E6-4156-B98D-E6F7F5F92521}" type="parTrans" cxnId="{1995A650-C6CB-43E4-A907-AAB02FAE76F0}">
      <dgm:prSet/>
      <dgm:spPr/>
      <dgm:t>
        <a:bodyPr/>
        <a:lstStyle/>
        <a:p>
          <a:endParaRPr lang="en-US"/>
        </a:p>
      </dgm:t>
    </dgm:pt>
    <dgm:pt modelId="{C59554D9-5E02-4F6B-82FD-FF68532BFFC0}" type="sibTrans" cxnId="{1995A650-C6CB-43E4-A907-AAB02FAE76F0}">
      <dgm:prSet/>
      <dgm:spPr/>
      <dgm:t>
        <a:bodyPr/>
        <a:lstStyle/>
        <a:p>
          <a:endParaRPr lang="en-US"/>
        </a:p>
      </dgm:t>
    </dgm:pt>
    <dgm:pt modelId="{2BBA0037-B813-4C73-BBEF-978E2E905BD2}">
      <dgm:prSet/>
      <dgm:spPr/>
      <dgm:t>
        <a:bodyPr/>
        <a:lstStyle/>
        <a:p>
          <a:r>
            <a:rPr lang="en-US"/>
            <a:t>Outcome questions</a:t>
          </a:r>
        </a:p>
      </dgm:t>
    </dgm:pt>
    <dgm:pt modelId="{C0182429-BA5A-40D5-862F-A59BDA6D53DD}" type="parTrans" cxnId="{83136EA8-32F3-47D0-A336-6692471B1A8E}">
      <dgm:prSet/>
      <dgm:spPr/>
      <dgm:t>
        <a:bodyPr/>
        <a:lstStyle/>
        <a:p>
          <a:endParaRPr lang="en-US"/>
        </a:p>
      </dgm:t>
    </dgm:pt>
    <dgm:pt modelId="{338B221D-5356-49F8-8061-651ECDFDFE8A}" type="sibTrans" cxnId="{83136EA8-32F3-47D0-A336-6692471B1A8E}">
      <dgm:prSet/>
      <dgm:spPr/>
      <dgm:t>
        <a:bodyPr/>
        <a:lstStyle/>
        <a:p>
          <a:endParaRPr lang="en-US"/>
        </a:p>
      </dgm:t>
    </dgm:pt>
    <dgm:pt modelId="{9966AD6C-8098-4998-AFB4-40B8BDE66073}">
      <dgm:prSet/>
      <dgm:spPr/>
      <dgm:t>
        <a:bodyPr/>
        <a:lstStyle/>
        <a:p>
          <a:r>
            <a:rPr lang="en-GB" b="0" i="1" baseline="0"/>
            <a:t>What is your first step to achieve this? </a:t>
          </a:r>
          <a:endParaRPr lang="en-US"/>
        </a:p>
      </dgm:t>
    </dgm:pt>
    <dgm:pt modelId="{F9E20388-A4EE-4190-BCB3-E0D430C23EFA}" type="parTrans" cxnId="{0255CE42-0D6C-461A-832F-FCCC338220F3}">
      <dgm:prSet/>
      <dgm:spPr/>
      <dgm:t>
        <a:bodyPr/>
        <a:lstStyle/>
        <a:p>
          <a:endParaRPr lang="en-US"/>
        </a:p>
      </dgm:t>
    </dgm:pt>
    <dgm:pt modelId="{1F7AEC62-3244-4FE6-9B30-6CE52CAC0C20}" type="sibTrans" cxnId="{0255CE42-0D6C-461A-832F-FCCC338220F3}">
      <dgm:prSet/>
      <dgm:spPr/>
      <dgm:t>
        <a:bodyPr/>
        <a:lstStyle/>
        <a:p>
          <a:endParaRPr lang="en-US"/>
        </a:p>
      </dgm:t>
    </dgm:pt>
    <dgm:pt modelId="{335E7AAD-82B8-4F9D-AC3E-976A86862DF5}">
      <dgm:prSet/>
      <dgm:spPr/>
      <dgm:t>
        <a:bodyPr/>
        <a:lstStyle/>
        <a:p>
          <a:r>
            <a:rPr lang="en-GB" b="0" i="1" baseline="0"/>
            <a:t>What will you do next? </a:t>
          </a:r>
          <a:endParaRPr lang="en-US"/>
        </a:p>
      </dgm:t>
    </dgm:pt>
    <dgm:pt modelId="{9360D1AB-16C6-4F26-80A6-70CF9B662752}" type="parTrans" cxnId="{2FB804CA-D743-4E63-AC56-20041424E227}">
      <dgm:prSet/>
      <dgm:spPr/>
      <dgm:t>
        <a:bodyPr/>
        <a:lstStyle/>
        <a:p>
          <a:endParaRPr lang="en-US"/>
        </a:p>
      </dgm:t>
    </dgm:pt>
    <dgm:pt modelId="{36F37E8E-09C9-4B57-B92D-C3D0BA724676}" type="sibTrans" cxnId="{2FB804CA-D743-4E63-AC56-20041424E227}">
      <dgm:prSet/>
      <dgm:spPr/>
      <dgm:t>
        <a:bodyPr/>
        <a:lstStyle/>
        <a:p>
          <a:endParaRPr lang="en-US"/>
        </a:p>
      </dgm:t>
    </dgm:pt>
    <dgm:pt modelId="{E365088B-3486-4F75-8DBB-633E9284723B}">
      <dgm:prSet/>
      <dgm:spPr/>
      <dgm:t>
        <a:bodyPr/>
        <a:lstStyle/>
        <a:p>
          <a:r>
            <a:rPr lang="en-GB" b="0" i="1" baseline="0"/>
            <a:t>What support do you need? </a:t>
          </a:r>
          <a:endParaRPr lang="en-US"/>
        </a:p>
      </dgm:t>
    </dgm:pt>
    <dgm:pt modelId="{9B510778-923E-4649-A9AE-2D4961DA6D4F}" type="parTrans" cxnId="{8258B2E6-0000-4DD7-AE4A-512FB54510AD}">
      <dgm:prSet/>
      <dgm:spPr/>
      <dgm:t>
        <a:bodyPr/>
        <a:lstStyle/>
        <a:p>
          <a:endParaRPr lang="en-US"/>
        </a:p>
      </dgm:t>
    </dgm:pt>
    <dgm:pt modelId="{094FA785-B2E1-465B-BAB8-DE4CD41B935C}" type="sibTrans" cxnId="{8258B2E6-0000-4DD7-AE4A-512FB54510AD}">
      <dgm:prSet/>
      <dgm:spPr/>
      <dgm:t>
        <a:bodyPr/>
        <a:lstStyle/>
        <a:p>
          <a:endParaRPr lang="en-US"/>
        </a:p>
      </dgm:t>
    </dgm:pt>
    <dgm:pt modelId="{5E68BB11-1B82-4998-A743-0E1366304D24}" type="pres">
      <dgm:prSet presAssocID="{F0567627-C916-4B03-B097-F103F6091950}" presName="linear" presStyleCnt="0">
        <dgm:presLayoutVars>
          <dgm:dir/>
          <dgm:animLvl val="lvl"/>
          <dgm:resizeHandles val="exact"/>
        </dgm:presLayoutVars>
      </dgm:prSet>
      <dgm:spPr/>
    </dgm:pt>
    <dgm:pt modelId="{622701AD-5018-41DE-B855-C69FA9B2829C}" type="pres">
      <dgm:prSet presAssocID="{167BC89B-D341-44EC-8AE3-DBBEF9F1B536}" presName="parentLin" presStyleCnt="0"/>
      <dgm:spPr/>
    </dgm:pt>
    <dgm:pt modelId="{4587CD57-62D3-4BD9-9113-CA418D3FC95E}" type="pres">
      <dgm:prSet presAssocID="{167BC89B-D341-44EC-8AE3-DBBEF9F1B536}" presName="parentLeftMargin" presStyleLbl="node1" presStyleIdx="0" presStyleCnt="5"/>
      <dgm:spPr/>
    </dgm:pt>
    <dgm:pt modelId="{D7EFEA55-553F-43C0-AABC-EED24720F838}" type="pres">
      <dgm:prSet presAssocID="{167BC89B-D341-44EC-8AE3-DBBEF9F1B536}" presName="parentText" presStyleLbl="node1" presStyleIdx="0" presStyleCnt="5">
        <dgm:presLayoutVars>
          <dgm:chMax val="0"/>
          <dgm:bulletEnabled val="1"/>
        </dgm:presLayoutVars>
      </dgm:prSet>
      <dgm:spPr/>
    </dgm:pt>
    <dgm:pt modelId="{AFF746D7-6888-4052-8CFB-6B981359BE13}" type="pres">
      <dgm:prSet presAssocID="{167BC89B-D341-44EC-8AE3-DBBEF9F1B536}" presName="negativeSpace" presStyleCnt="0"/>
      <dgm:spPr/>
    </dgm:pt>
    <dgm:pt modelId="{4399EC4B-4B0D-485D-8A79-E84C1ECC2E45}" type="pres">
      <dgm:prSet presAssocID="{167BC89B-D341-44EC-8AE3-DBBEF9F1B536}" presName="childText" presStyleLbl="conFgAcc1" presStyleIdx="0" presStyleCnt="5">
        <dgm:presLayoutVars>
          <dgm:bulletEnabled val="1"/>
        </dgm:presLayoutVars>
      </dgm:prSet>
      <dgm:spPr/>
    </dgm:pt>
    <dgm:pt modelId="{B5548930-158C-448D-89A4-F91F8870E861}" type="pres">
      <dgm:prSet presAssocID="{4CAFC0C1-1E34-4424-B2A1-484B82DE9AD3}" presName="spaceBetweenRectangles" presStyleCnt="0"/>
      <dgm:spPr/>
    </dgm:pt>
    <dgm:pt modelId="{F2429D25-7CAE-47F9-B181-406A8DEF9C2B}" type="pres">
      <dgm:prSet presAssocID="{F890F72F-15C1-4CA4-B7B3-597D650D4ACD}" presName="parentLin" presStyleCnt="0"/>
      <dgm:spPr/>
    </dgm:pt>
    <dgm:pt modelId="{66ED4AF2-0EF6-49F3-AF71-876F24F26F15}" type="pres">
      <dgm:prSet presAssocID="{F890F72F-15C1-4CA4-B7B3-597D650D4ACD}" presName="parentLeftMargin" presStyleLbl="node1" presStyleIdx="0" presStyleCnt="5"/>
      <dgm:spPr/>
    </dgm:pt>
    <dgm:pt modelId="{1BDF1225-C25D-44E1-ACEB-46C179C64128}" type="pres">
      <dgm:prSet presAssocID="{F890F72F-15C1-4CA4-B7B3-597D650D4ACD}" presName="parentText" presStyleLbl="node1" presStyleIdx="1" presStyleCnt="5">
        <dgm:presLayoutVars>
          <dgm:chMax val="0"/>
          <dgm:bulletEnabled val="1"/>
        </dgm:presLayoutVars>
      </dgm:prSet>
      <dgm:spPr/>
    </dgm:pt>
    <dgm:pt modelId="{5E6B65B9-F086-4EA1-B6FE-FEFE6289F510}" type="pres">
      <dgm:prSet presAssocID="{F890F72F-15C1-4CA4-B7B3-597D650D4ACD}" presName="negativeSpace" presStyleCnt="0"/>
      <dgm:spPr/>
    </dgm:pt>
    <dgm:pt modelId="{3583E59A-866C-47BA-BC06-A2C56E74107B}" type="pres">
      <dgm:prSet presAssocID="{F890F72F-15C1-4CA4-B7B3-597D650D4ACD}" presName="childText" presStyleLbl="conFgAcc1" presStyleIdx="1" presStyleCnt="5">
        <dgm:presLayoutVars>
          <dgm:bulletEnabled val="1"/>
        </dgm:presLayoutVars>
      </dgm:prSet>
      <dgm:spPr/>
    </dgm:pt>
    <dgm:pt modelId="{DB926D6A-DCA0-4ACF-A95B-D033F27725CC}" type="pres">
      <dgm:prSet presAssocID="{168275D1-735D-44A8-B5EA-72EB5B74A3E2}" presName="spaceBetweenRectangles" presStyleCnt="0"/>
      <dgm:spPr/>
    </dgm:pt>
    <dgm:pt modelId="{457D3DDA-86BE-4E6C-BFC2-4CFD4F7D780B}" type="pres">
      <dgm:prSet presAssocID="{385DE1C0-E5B4-4204-8B24-3EBCB3EE2F45}" presName="parentLin" presStyleCnt="0"/>
      <dgm:spPr/>
    </dgm:pt>
    <dgm:pt modelId="{3AB98043-0FEB-4BCC-B646-24E802F7ADAE}" type="pres">
      <dgm:prSet presAssocID="{385DE1C0-E5B4-4204-8B24-3EBCB3EE2F45}" presName="parentLeftMargin" presStyleLbl="node1" presStyleIdx="1" presStyleCnt="5"/>
      <dgm:spPr/>
    </dgm:pt>
    <dgm:pt modelId="{02271447-393C-484B-A915-233E5A849C32}" type="pres">
      <dgm:prSet presAssocID="{385DE1C0-E5B4-4204-8B24-3EBCB3EE2F45}" presName="parentText" presStyleLbl="node1" presStyleIdx="2" presStyleCnt="5">
        <dgm:presLayoutVars>
          <dgm:chMax val="0"/>
          <dgm:bulletEnabled val="1"/>
        </dgm:presLayoutVars>
      </dgm:prSet>
      <dgm:spPr/>
    </dgm:pt>
    <dgm:pt modelId="{1D7B6317-44CA-4753-BB80-816520AB15B9}" type="pres">
      <dgm:prSet presAssocID="{385DE1C0-E5B4-4204-8B24-3EBCB3EE2F45}" presName="negativeSpace" presStyleCnt="0"/>
      <dgm:spPr/>
    </dgm:pt>
    <dgm:pt modelId="{73EBBA3E-1FA5-43B1-83AF-7B8836EDA09C}" type="pres">
      <dgm:prSet presAssocID="{385DE1C0-E5B4-4204-8B24-3EBCB3EE2F45}" presName="childText" presStyleLbl="conFgAcc1" presStyleIdx="2" presStyleCnt="5">
        <dgm:presLayoutVars>
          <dgm:bulletEnabled val="1"/>
        </dgm:presLayoutVars>
      </dgm:prSet>
      <dgm:spPr/>
    </dgm:pt>
    <dgm:pt modelId="{A4FC83E8-6860-44CB-849B-33E332149BAF}" type="pres">
      <dgm:prSet presAssocID="{33683D13-94A8-47EC-827B-6C22E1F06332}" presName="spaceBetweenRectangles" presStyleCnt="0"/>
      <dgm:spPr/>
    </dgm:pt>
    <dgm:pt modelId="{4F680C23-B8D8-434F-80FD-A5D1922590C0}" type="pres">
      <dgm:prSet presAssocID="{8B62AC44-8F3F-4B44-BAEC-D5D911DEF18A}" presName="parentLin" presStyleCnt="0"/>
      <dgm:spPr/>
    </dgm:pt>
    <dgm:pt modelId="{686B6797-CE3F-4F5A-8827-328069C977C3}" type="pres">
      <dgm:prSet presAssocID="{8B62AC44-8F3F-4B44-BAEC-D5D911DEF18A}" presName="parentLeftMargin" presStyleLbl="node1" presStyleIdx="2" presStyleCnt="5"/>
      <dgm:spPr/>
    </dgm:pt>
    <dgm:pt modelId="{7D81FE6C-62BA-4B09-99C5-9BD2FAE6E8C6}" type="pres">
      <dgm:prSet presAssocID="{8B62AC44-8F3F-4B44-BAEC-D5D911DEF18A}" presName="parentText" presStyleLbl="node1" presStyleIdx="3" presStyleCnt="5">
        <dgm:presLayoutVars>
          <dgm:chMax val="0"/>
          <dgm:bulletEnabled val="1"/>
        </dgm:presLayoutVars>
      </dgm:prSet>
      <dgm:spPr/>
    </dgm:pt>
    <dgm:pt modelId="{8F064E7F-1774-48C7-9258-51F07C126C90}" type="pres">
      <dgm:prSet presAssocID="{8B62AC44-8F3F-4B44-BAEC-D5D911DEF18A}" presName="negativeSpace" presStyleCnt="0"/>
      <dgm:spPr/>
    </dgm:pt>
    <dgm:pt modelId="{6B678CAB-BCDD-4DD2-A7E7-523BF2149048}" type="pres">
      <dgm:prSet presAssocID="{8B62AC44-8F3F-4B44-BAEC-D5D911DEF18A}" presName="childText" presStyleLbl="conFgAcc1" presStyleIdx="3" presStyleCnt="5">
        <dgm:presLayoutVars>
          <dgm:bulletEnabled val="1"/>
        </dgm:presLayoutVars>
      </dgm:prSet>
      <dgm:spPr/>
    </dgm:pt>
    <dgm:pt modelId="{E080B837-BD01-49FE-8947-16AADF18B7B4}" type="pres">
      <dgm:prSet presAssocID="{39E3CD2D-4466-4A84-B872-8BFDE7297547}" presName="spaceBetweenRectangles" presStyleCnt="0"/>
      <dgm:spPr/>
    </dgm:pt>
    <dgm:pt modelId="{F6CF54E2-1262-45F6-9BE4-A107CE4FF31E}" type="pres">
      <dgm:prSet presAssocID="{2BBA0037-B813-4C73-BBEF-978E2E905BD2}" presName="parentLin" presStyleCnt="0"/>
      <dgm:spPr/>
    </dgm:pt>
    <dgm:pt modelId="{8A9D9E18-FEEF-4196-B0D9-3A1B913B9F3C}" type="pres">
      <dgm:prSet presAssocID="{2BBA0037-B813-4C73-BBEF-978E2E905BD2}" presName="parentLeftMargin" presStyleLbl="node1" presStyleIdx="3" presStyleCnt="5"/>
      <dgm:spPr/>
    </dgm:pt>
    <dgm:pt modelId="{DE0E6BCF-9CD8-4D79-B6D2-0C1B8E5AB307}" type="pres">
      <dgm:prSet presAssocID="{2BBA0037-B813-4C73-BBEF-978E2E905BD2}" presName="parentText" presStyleLbl="node1" presStyleIdx="4" presStyleCnt="5">
        <dgm:presLayoutVars>
          <dgm:chMax val="0"/>
          <dgm:bulletEnabled val="1"/>
        </dgm:presLayoutVars>
      </dgm:prSet>
      <dgm:spPr/>
    </dgm:pt>
    <dgm:pt modelId="{3B2A4FB0-80A4-4CA3-855B-29409DCB4CDE}" type="pres">
      <dgm:prSet presAssocID="{2BBA0037-B813-4C73-BBEF-978E2E905BD2}" presName="negativeSpace" presStyleCnt="0"/>
      <dgm:spPr/>
    </dgm:pt>
    <dgm:pt modelId="{441663CB-5011-4BB4-8914-1723FFD49099}" type="pres">
      <dgm:prSet presAssocID="{2BBA0037-B813-4C73-BBEF-978E2E905BD2}" presName="childText" presStyleLbl="conFgAcc1" presStyleIdx="4" presStyleCnt="5">
        <dgm:presLayoutVars>
          <dgm:bulletEnabled val="1"/>
        </dgm:presLayoutVars>
      </dgm:prSet>
      <dgm:spPr/>
    </dgm:pt>
  </dgm:ptLst>
  <dgm:cxnLst>
    <dgm:cxn modelId="{AD9DAE06-8E8F-42C6-8659-AED362EE8142}" type="presOf" srcId="{2BBA0037-B813-4C73-BBEF-978E2E905BD2}" destId="{8A9D9E18-FEEF-4196-B0D9-3A1B913B9F3C}" srcOrd="0" destOrd="0" presId="urn:microsoft.com/office/officeart/2005/8/layout/list1"/>
    <dgm:cxn modelId="{B4A28408-BCB1-42F7-9269-4D6CA430AF41}" srcId="{F890F72F-15C1-4CA4-B7B3-597D650D4ACD}" destId="{642B7EA6-E266-43B6-A054-56D7C8ABEECC}" srcOrd="1" destOrd="0" parTransId="{3C2DE64C-1F5D-4A7F-A8B8-62A154D04817}" sibTransId="{5A4A06AF-9BD2-4711-BACD-15DD0A85EBB2}"/>
    <dgm:cxn modelId="{C2B26209-E42C-4E1A-9286-27CB6F744EF4}" type="presOf" srcId="{52CB5096-BA1A-4E61-802B-8713FA077097}" destId="{6B678CAB-BCDD-4DD2-A7E7-523BF2149048}" srcOrd="0" destOrd="1" presId="urn:microsoft.com/office/officeart/2005/8/layout/list1"/>
    <dgm:cxn modelId="{5E445713-8811-46B9-88DA-F3180DC796C4}" srcId="{F0567627-C916-4B03-B097-F103F6091950}" destId="{167BC89B-D341-44EC-8AE3-DBBEF9F1B536}" srcOrd="0" destOrd="0" parTransId="{FF947681-8906-417C-9E7D-11D7C019E26A}" sibTransId="{4CAFC0C1-1E34-4424-B2A1-484B82DE9AD3}"/>
    <dgm:cxn modelId="{180F261B-6F05-44C9-AD25-86F159C95DC6}" type="presOf" srcId="{8B62AC44-8F3F-4B44-BAEC-D5D911DEF18A}" destId="{686B6797-CE3F-4F5A-8827-328069C977C3}" srcOrd="0" destOrd="0" presId="urn:microsoft.com/office/officeart/2005/8/layout/list1"/>
    <dgm:cxn modelId="{546EC922-E87C-46F5-A4C9-E2BBBB30D67C}" type="presOf" srcId="{335E7AAD-82B8-4F9D-AC3E-976A86862DF5}" destId="{441663CB-5011-4BB4-8914-1723FFD49099}" srcOrd="0" destOrd="1" presId="urn:microsoft.com/office/officeart/2005/8/layout/list1"/>
    <dgm:cxn modelId="{ADC18924-765D-4C92-986F-3AF348D02110}" type="presOf" srcId="{385DE1C0-E5B4-4204-8B24-3EBCB3EE2F45}" destId="{02271447-393C-484B-A915-233E5A849C32}" srcOrd="1" destOrd="0" presId="urn:microsoft.com/office/officeart/2005/8/layout/list1"/>
    <dgm:cxn modelId="{89C5E125-B3DB-4B3E-84A0-EA82605A945B}" type="presOf" srcId="{02928641-4470-4AD9-B182-0CEDF0A46334}" destId="{6B678CAB-BCDD-4DD2-A7E7-523BF2149048}" srcOrd="0" destOrd="0" presId="urn:microsoft.com/office/officeart/2005/8/layout/list1"/>
    <dgm:cxn modelId="{3A9F462A-7A5C-4B4D-9DFA-576565F70831}" type="presOf" srcId="{385DE1C0-E5B4-4204-8B24-3EBCB3EE2F45}" destId="{3AB98043-0FEB-4BCC-B646-24E802F7ADAE}" srcOrd="0" destOrd="0" presId="urn:microsoft.com/office/officeart/2005/8/layout/list1"/>
    <dgm:cxn modelId="{9137272E-67AF-4FEC-BB7E-B902F07C532E}" srcId="{F890F72F-15C1-4CA4-B7B3-597D650D4ACD}" destId="{DBA4514A-BE21-44CA-9577-EA7AFA4A93DE}" srcOrd="0" destOrd="0" parTransId="{EFC402AF-49A8-40A8-9D27-308314720E45}" sibTransId="{5CB7F55B-A107-45A9-97FF-9DEC564755EF}"/>
    <dgm:cxn modelId="{5CD11831-ECE9-406A-B4BF-95E7CF6A9D90}" srcId="{F0567627-C916-4B03-B097-F103F6091950}" destId="{F890F72F-15C1-4CA4-B7B3-597D650D4ACD}" srcOrd="1" destOrd="0" parTransId="{B1CC439B-35A9-4EA7-AF55-F58E6295E81E}" sibTransId="{168275D1-735D-44A8-B5EA-72EB5B74A3E2}"/>
    <dgm:cxn modelId="{0255CE42-0D6C-461A-832F-FCCC338220F3}" srcId="{2BBA0037-B813-4C73-BBEF-978E2E905BD2}" destId="{9966AD6C-8098-4998-AFB4-40B8BDE66073}" srcOrd="0" destOrd="0" parTransId="{F9E20388-A4EE-4190-BCB3-E0D430C23EFA}" sibTransId="{1F7AEC62-3244-4FE6-9B30-6CE52CAC0C20}"/>
    <dgm:cxn modelId="{7A31E943-2D4A-4762-9CBA-55FD7B5AA765}" type="presOf" srcId="{2BBA0037-B813-4C73-BBEF-978E2E905BD2}" destId="{DE0E6BCF-9CD8-4D79-B6D2-0C1B8E5AB307}" srcOrd="1" destOrd="0" presId="urn:microsoft.com/office/officeart/2005/8/layout/list1"/>
    <dgm:cxn modelId="{1995A650-C6CB-43E4-A907-AAB02FAE76F0}" srcId="{8B62AC44-8F3F-4B44-BAEC-D5D911DEF18A}" destId="{52CB5096-BA1A-4E61-802B-8713FA077097}" srcOrd="1" destOrd="0" parTransId="{5A849606-B8E6-4156-B98D-E6F7F5F92521}" sibTransId="{C59554D9-5E02-4F6B-82FD-FF68532BFFC0}"/>
    <dgm:cxn modelId="{C2346152-15AE-42C0-A3BD-0FB4FB05AD77}" srcId="{385DE1C0-E5B4-4204-8B24-3EBCB3EE2F45}" destId="{ED89D68F-88D6-4740-BB0B-DF9762EA6FAE}" srcOrd="0" destOrd="0" parTransId="{8EE04499-CFBA-427A-8491-D74526275C30}" sibTransId="{BCF0BAA1-183C-4EF3-99F6-E77C4874D654}"/>
    <dgm:cxn modelId="{B7718B56-1756-43BE-9C6B-28D8201638EB}" srcId="{F0567627-C916-4B03-B097-F103F6091950}" destId="{8B62AC44-8F3F-4B44-BAEC-D5D911DEF18A}" srcOrd="3" destOrd="0" parTransId="{BE73139F-5FE7-410F-8D3A-E8B3D7ABD76F}" sibTransId="{39E3CD2D-4466-4A84-B872-8BFDE7297547}"/>
    <dgm:cxn modelId="{E856EE7A-AA34-4811-9EA4-0C0C841365E2}" type="presOf" srcId="{167BC89B-D341-44EC-8AE3-DBBEF9F1B536}" destId="{D7EFEA55-553F-43C0-AABC-EED24720F838}" srcOrd="1" destOrd="0" presId="urn:microsoft.com/office/officeart/2005/8/layout/list1"/>
    <dgm:cxn modelId="{DD83A582-3999-4536-8771-22FEDD4FA84E}" type="presOf" srcId="{DBA4514A-BE21-44CA-9577-EA7AFA4A93DE}" destId="{3583E59A-866C-47BA-BC06-A2C56E74107B}" srcOrd="0" destOrd="0" presId="urn:microsoft.com/office/officeart/2005/8/layout/list1"/>
    <dgm:cxn modelId="{2CC5B087-1398-48AF-82E4-87EA2778ABA4}" type="presOf" srcId="{F0567627-C916-4B03-B097-F103F6091950}" destId="{5E68BB11-1B82-4998-A743-0E1366304D24}" srcOrd="0" destOrd="0" presId="urn:microsoft.com/office/officeart/2005/8/layout/list1"/>
    <dgm:cxn modelId="{768B7A8D-B64F-419C-8FEF-4ED5DA513DC2}" srcId="{8B62AC44-8F3F-4B44-BAEC-D5D911DEF18A}" destId="{02928641-4470-4AD9-B182-0CEDF0A46334}" srcOrd="0" destOrd="0" parTransId="{BCCD901D-D26A-42C5-B4FC-FA27086E5F6F}" sibTransId="{E77F8975-3520-48AB-8B5A-7580C11A9D51}"/>
    <dgm:cxn modelId="{01750EA3-ACF0-438C-B79E-4A018D5E4BE1}" type="presOf" srcId="{E365088B-3486-4F75-8DBB-633E9284723B}" destId="{441663CB-5011-4BB4-8914-1723FFD49099}" srcOrd="0" destOrd="2" presId="urn:microsoft.com/office/officeart/2005/8/layout/list1"/>
    <dgm:cxn modelId="{83136EA8-32F3-47D0-A336-6692471B1A8E}" srcId="{F0567627-C916-4B03-B097-F103F6091950}" destId="{2BBA0037-B813-4C73-BBEF-978E2E905BD2}" srcOrd="4" destOrd="0" parTransId="{C0182429-BA5A-40D5-862F-A59BDA6D53DD}" sibTransId="{338B221D-5356-49F8-8061-651ECDFDFE8A}"/>
    <dgm:cxn modelId="{36E2BAA8-52D6-4C1A-9AAA-99D3098B6D85}" type="presOf" srcId="{167BC89B-D341-44EC-8AE3-DBBEF9F1B536}" destId="{4587CD57-62D3-4BD9-9113-CA418D3FC95E}" srcOrd="0" destOrd="0" presId="urn:microsoft.com/office/officeart/2005/8/layout/list1"/>
    <dgm:cxn modelId="{72CAF0AA-A49C-4978-9789-A32F602EA724}" type="presOf" srcId="{ED89D68F-88D6-4740-BB0B-DF9762EA6FAE}" destId="{73EBBA3E-1FA5-43B1-83AF-7B8836EDA09C}" srcOrd="0" destOrd="0" presId="urn:microsoft.com/office/officeart/2005/8/layout/list1"/>
    <dgm:cxn modelId="{0B8E3AB6-58DB-43A1-9DE8-A7B8424B71A6}" type="presOf" srcId="{F890F72F-15C1-4CA4-B7B3-597D650D4ACD}" destId="{1BDF1225-C25D-44E1-ACEB-46C179C64128}" srcOrd="1" destOrd="0" presId="urn:microsoft.com/office/officeart/2005/8/layout/list1"/>
    <dgm:cxn modelId="{618A4EC6-240B-42AE-B2F9-33E775F1DD1C}" type="presOf" srcId="{F890F72F-15C1-4CA4-B7B3-597D650D4ACD}" destId="{66ED4AF2-0EF6-49F3-AF71-876F24F26F15}" srcOrd="0" destOrd="0" presId="urn:microsoft.com/office/officeart/2005/8/layout/list1"/>
    <dgm:cxn modelId="{2FB804CA-D743-4E63-AC56-20041424E227}" srcId="{2BBA0037-B813-4C73-BBEF-978E2E905BD2}" destId="{335E7AAD-82B8-4F9D-AC3E-976A86862DF5}" srcOrd="1" destOrd="0" parTransId="{9360D1AB-16C6-4F26-80A6-70CF9B662752}" sibTransId="{36F37E8E-09C9-4B57-B92D-C3D0BA724676}"/>
    <dgm:cxn modelId="{FB0718CA-231A-4AE2-AD11-A84F76F23851}" type="presOf" srcId="{642B7EA6-E266-43B6-A054-56D7C8ABEECC}" destId="{3583E59A-866C-47BA-BC06-A2C56E74107B}" srcOrd="0" destOrd="1" presId="urn:microsoft.com/office/officeart/2005/8/layout/list1"/>
    <dgm:cxn modelId="{B93762CB-28FF-4A53-903E-28DB6121D0CF}" srcId="{F0567627-C916-4B03-B097-F103F6091950}" destId="{385DE1C0-E5B4-4204-8B24-3EBCB3EE2F45}" srcOrd="2" destOrd="0" parTransId="{31FF26CE-44AC-4F96-9E1A-679E5E38FF26}" sibTransId="{33683D13-94A8-47EC-827B-6C22E1F06332}"/>
    <dgm:cxn modelId="{5C3040DC-B7C3-4DC1-83FE-C778F76D0740}" type="presOf" srcId="{8B62AC44-8F3F-4B44-BAEC-D5D911DEF18A}" destId="{7D81FE6C-62BA-4B09-99C5-9BD2FAE6E8C6}" srcOrd="1" destOrd="0" presId="urn:microsoft.com/office/officeart/2005/8/layout/list1"/>
    <dgm:cxn modelId="{AC920EDF-B65C-4199-9E91-5BEC47FD431B}" type="presOf" srcId="{9650944B-F28D-4C3B-BF7B-659FA39DD8E1}" destId="{73EBBA3E-1FA5-43B1-83AF-7B8836EDA09C}" srcOrd="0" destOrd="1" presId="urn:microsoft.com/office/officeart/2005/8/layout/list1"/>
    <dgm:cxn modelId="{8258B2E6-0000-4DD7-AE4A-512FB54510AD}" srcId="{2BBA0037-B813-4C73-BBEF-978E2E905BD2}" destId="{E365088B-3486-4F75-8DBB-633E9284723B}" srcOrd="2" destOrd="0" parTransId="{9B510778-923E-4649-A9AE-2D4961DA6D4F}" sibTransId="{094FA785-B2E1-465B-BAB8-DE4CD41B935C}"/>
    <dgm:cxn modelId="{8D3C3CE8-3DE8-4153-9FEF-49C66AD2EF03}" type="presOf" srcId="{9966AD6C-8098-4998-AFB4-40B8BDE66073}" destId="{441663CB-5011-4BB4-8914-1723FFD49099}" srcOrd="0" destOrd="0" presId="urn:microsoft.com/office/officeart/2005/8/layout/list1"/>
    <dgm:cxn modelId="{7EAC0EF4-67A9-47A6-AA1A-942CE7D80872}" srcId="{385DE1C0-E5B4-4204-8B24-3EBCB3EE2F45}" destId="{9650944B-F28D-4C3B-BF7B-659FA39DD8E1}" srcOrd="1" destOrd="0" parTransId="{AA257FD0-4188-4C9A-8D7E-911AC1C5040A}" sibTransId="{1F9DB9BB-189C-4ADD-A689-DE9EE3112427}"/>
    <dgm:cxn modelId="{1ED223D5-C682-45BF-8B9A-9BD4A4DC7567}" type="presParOf" srcId="{5E68BB11-1B82-4998-A743-0E1366304D24}" destId="{622701AD-5018-41DE-B855-C69FA9B2829C}" srcOrd="0" destOrd="0" presId="urn:microsoft.com/office/officeart/2005/8/layout/list1"/>
    <dgm:cxn modelId="{310CCDDA-99A7-48C5-97C1-D05CCE38ED7A}" type="presParOf" srcId="{622701AD-5018-41DE-B855-C69FA9B2829C}" destId="{4587CD57-62D3-4BD9-9113-CA418D3FC95E}" srcOrd="0" destOrd="0" presId="urn:microsoft.com/office/officeart/2005/8/layout/list1"/>
    <dgm:cxn modelId="{8F091522-1D21-48D0-8D10-BEDD442A2F74}" type="presParOf" srcId="{622701AD-5018-41DE-B855-C69FA9B2829C}" destId="{D7EFEA55-553F-43C0-AABC-EED24720F838}" srcOrd="1" destOrd="0" presId="urn:microsoft.com/office/officeart/2005/8/layout/list1"/>
    <dgm:cxn modelId="{305834EF-3C89-40BB-82A2-D6AAD906C69E}" type="presParOf" srcId="{5E68BB11-1B82-4998-A743-0E1366304D24}" destId="{AFF746D7-6888-4052-8CFB-6B981359BE13}" srcOrd="1" destOrd="0" presId="urn:microsoft.com/office/officeart/2005/8/layout/list1"/>
    <dgm:cxn modelId="{5548C10D-DDC0-4BEC-833E-F03C8C836F97}" type="presParOf" srcId="{5E68BB11-1B82-4998-A743-0E1366304D24}" destId="{4399EC4B-4B0D-485D-8A79-E84C1ECC2E45}" srcOrd="2" destOrd="0" presId="urn:microsoft.com/office/officeart/2005/8/layout/list1"/>
    <dgm:cxn modelId="{5752BD3D-3ED2-47A8-9A54-9077921F7590}" type="presParOf" srcId="{5E68BB11-1B82-4998-A743-0E1366304D24}" destId="{B5548930-158C-448D-89A4-F91F8870E861}" srcOrd="3" destOrd="0" presId="urn:microsoft.com/office/officeart/2005/8/layout/list1"/>
    <dgm:cxn modelId="{E13FE6F3-5DC8-41AD-9289-699324BCAEC8}" type="presParOf" srcId="{5E68BB11-1B82-4998-A743-0E1366304D24}" destId="{F2429D25-7CAE-47F9-B181-406A8DEF9C2B}" srcOrd="4" destOrd="0" presId="urn:microsoft.com/office/officeart/2005/8/layout/list1"/>
    <dgm:cxn modelId="{8CECEBDA-7E37-4050-856C-3BAA2E8B7B86}" type="presParOf" srcId="{F2429D25-7CAE-47F9-B181-406A8DEF9C2B}" destId="{66ED4AF2-0EF6-49F3-AF71-876F24F26F15}" srcOrd="0" destOrd="0" presId="urn:microsoft.com/office/officeart/2005/8/layout/list1"/>
    <dgm:cxn modelId="{C7811D73-BD3A-48BE-8327-409546D2A8B9}" type="presParOf" srcId="{F2429D25-7CAE-47F9-B181-406A8DEF9C2B}" destId="{1BDF1225-C25D-44E1-ACEB-46C179C64128}" srcOrd="1" destOrd="0" presId="urn:microsoft.com/office/officeart/2005/8/layout/list1"/>
    <dgm:cxn modelId="{1836CA35-1172-48CC-A043-844BBE7FBEAE}" type="presParOf" srcId="{5E68BB11-1B82-4998-A743-0E1366304D24}" destId="{5E6B65B9-F086-4EA1-B6FE-FEFE6289F510}" srcOrd="5" destOrd="0" presId="urn:microsoft.com/office/officeart/2005/8/layout/list1"/>
    <dgm:cxn modelId="{6A60BF3B-A369-4BBA-BC0C-AAF9FB9B2839}" type="presParOf" srcId="{5E68BB11-1B82-4998-A743-0E1366304D24}" destId="{3583E59A-866C-47BA-BC06-A2C56E74107B}" srcOrd="6" destOrd="0" presId="urn:microsoft.com/office/officeart/2005/8/layout/list1"/>
    <dgm:cxn modelId="{988F9ECA-60AA-4D35-A75F-09E0A7674F7C}" type="presParOf" srcId="{5E68BB11-1B82-4998-A743-0E1366304D24}" destId="{DB926D6A-DCA0-4ACF-A95B-D033F27725CC}" srcOrd="7" destOrd="0" presId="urn:microsoft.com/office/officeart/2005/8/layout/list1"/>
    <dgm:cxn modelId="{14620500-F1EA-4590-A01B-D38CDF1D0486}" type="presParOf" srcId="{5E68BB11-1B82-4998-A743-0E1366304D24}" destId="{457D3DDA-86BE-4E6C-BFC2-4CFD4F7D780B}" srcOrd="8" destOrd="0" presId="urn:microsoft.com/office/officeart/2005/8/layout/list1"/>
    <dgm:cxn modelId="{2C8290E8-D21C-4D5B-B80C-A19F6144DE4F}" type="presParOf" srcId="{457D3DDA-86BE-4E6C-BFC2-4CFD4F7D780B}" destId="{3AB98043-0FEB-4BCC-B646-24E802F7ADAE}" srcOrd="0" destOrd="0" presId="urn:microsoft.com/office/officeart/2005/8/layout/list1"/>
    <dgm:cxn modelId="{FDCDA15E-12E5-46F4-AA15-D86264B2172B}" type="presParOf" srcId="{457D3DDA-86BE-4E6C-BFC2-4CFD4F7D780B}" destId="{02271447-393C-484B-A915-233E5A849C32}" srcOrd="1" destOrd="0" presId="urn:microsoft.com/office/officeart/2005/8/layout/list1"/>
    <dgm:cxn modelId="{2A7C4850-542D-4DFD-BA80-AD38B26DF419}" type="presParOf" srcId="{5E68BB11-1B82-4998-A743-0E1366304D24}" destId="{1D7B6317-44CA-4753-BB80-816520AB15B9}" srcOrd="9" destOrd="0" presId="urn:microsoft.com/office/officeart/2005/8/layout/list1"/>
    <dgm:cxn modelId="{AAFE4371-3631-4C1D-BC94-B1D83C4E2AB6}" type="presParOf" srcId="{5E68BB11-1B82-4998-A743-0E1366304D24}" destId="{73EBBA3E-1FA5-43B1-83AF-7B8836EDA09C}" srcOrd="10" destOrd="0" presId="urn:microsoft.com/office/officeart/2005/8/layout/list1"/>
    <dgm:cxn modelId="{CEC18ACC-4817-41EF-A726-2BA0B3964CAC}" type="presParOf" srcId="{5E68BB11-1B82-4998-A743-0E1366304D24}" destId="{A4FC83E8-6860-44CB-849B-33E332149BAF}" srcOrd="11" destOrd="0" presId="urn:microsoft.com/office/officeart/2005/8/layout/list1"/>
    <dgm:cxn modelId="{0E6B8B64-69F5-48C0-A9A7-E8C4E191A2EA}" type="presParOf" srcId="{5E68BB11-1B82-4998-A743-0E1366304D24}" destId="{4F680C23-B8D8-434F-80FD-A5D1922590C0}" srcOrd="12" destOrd="0" presId="urn:microsoft.com/office/officeart/2005/8/layout/list1"/>
    <dgm:cxn modelId="{41763393-3DEF-4E95-9D09-A72E3FDF70C0}" type="presParOf" srcId="{4F680C23-B8D8-434F-80FD-A5D1922590C0}" destId="{686B6797-CE3F-4F5A-8827-328069C977C3}" srcOrd="0" destOrd="0" presId="urn:microsoft.com/office/officeart/2005/8/layout/list1"/>
    <dgm:cxn modelId="{DFC2F369-F594-45CD-A543-E894D2C8ED0B}" type="presParOf" srcId="{4F680C23-B8D8-434F-80FD-A5D1922590C0}" destId="{7D81FE6C-62BA-4B09-99C5-9BD2FAE6E8C6}" srcOrd="1" destOrd="0" presId="urn:microsoft.com/office/officeart/2005/8/layout/list1"/>
    <dgm:cxn modelId="{67A0D83C-FD22-490B-9EE7-300635B8887E}" type="presParOf" srcId="{5E68BB11-1B82-4998-A743-0E1366304D24}" destId="{8F064E7F-1774-48C7-9258-51F07C126C90}" srcOrd="13" destOrd="0" presId="urn:microsoft.com/office/officeart/2005/8/layout/list1"/>
    <dgm:cxn modelId="{1DA1D562-2360-4FFE-8E0C-3362C63D54EF}" type="presParOf" srcId="{5E68BB11-1B82-4998-A743-0E1366304D24}" destId="{6B678CAB-BCDD-4DD2-A7E7-523BF2149048}" srcOrd="14" destOrd="0" presId="urn:microsoft.com/office/officeart/2005/8/layout/list1"/>
    <dgm:cxn modelId="{FCF59FF0-606C-4770-9576-0D7440851983}" type="presParOf" srcId="{5E68BB11-1B82-4998-A743-0E1366304D24}" destId="{E080B837-BD01-49FE-8947-16AADF18B7B4}" srcOrd="15" destOrd="0" presId="urn:microsoft.com/office/officeart/2005/8/layout/list1"/>
    <dgm:cxn modelId="{92B1BCB4-D8CB-4ECB-8E9C-D15BB76E676F}" type="presParOf" srcId="{5E68BB11-1B82-4998-A743-0E1366304D24}" destId="{F6CF54E2-1262-45F6-9BE4-A107CE4FF31E}" srcOrd="16" destOrd="0" presId="urn:microsoft.com/office/officeart/2005/8/layout/list1"/>
    <dgm:cxn modelId="{49BF204D-B3E7-4C58-9C21-8A85DDEFDD7C}" type="presParOf" srcId="{F6CF54E2-1262-45F6-9BE4-A107CE4FF31E}" destId="{8A9D9E18-FEEF-4196-B0D9-3A1B913B9F3C}" srcOrd="0" destOrd="0" presId="urn:microsoft.com/office/officeart/2005/8/layout/list1"/>
    <dgm:cxn modelId="{A26D91AB-E691-4BE4-BDFE-63BB0489FDDC}" type="presParOf" srcId="{F6CF54E2-1262-45F6-9BE4-A107CE4FF31E}" destId="{DE0E6BCF-9CD8-4D79-B6D2-0C1B8E5AB307}" srcOrd="1" destOrd="0" presId="urn:microsoft.com/office/officeart/2005/8/layout/list1"/>
    <dgm:cxn modelId="{A4BFFFE0-84A0-4C72-A544-93FD6D1AC18B}" type="presParOf" srcId="{5E68BB11-1B82-4998-A743-0E1366304D24}" destId="{3B2A4FB0-80A4-4CA3-855B-29409DCB4CDE}" srcOrd="17" destOrd="0" presId="urn:microsoft.com/office/officeart/2005/8/layout/list1"/>
    <dgm:cxn modelId="{E95BAE76-DAB6-4BCD-B559-25F5DF2EDE74}" type="presParOf" srcId="{5E68BB11-1B82-4998-A743-0E1366304D24}" destId="{441663CB-5011-4BB4-8914-1723FFD4909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E1CFDE-0F04-45A8-83F1-E78FCF3A96B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150B2F37-F80C-49E6-80A4-7982C1D3CC37}">
      <dgm:prSet phldrT="[Text]"/>
      <dgm:spPr/>
      <dgm:t>
        <a:bodyPr/>
        <a:lstStyle/>
        <a:p>
          <a:r>
            <a:rPr lang="en-GB"/>
            <a:t>Experience</a:t>
          </a:r>
        </a:p>
      </dgm:t>
    </dgm:pt>
    <dgm:pt modelId="{CE4B8D00-319F-4A0E-810E-A36C07DE33FF}" type="parTrans" cxnId="{5B10BADF-9811-40FB-91FA-58020E1FC8B6}">
      <dgm:prSet/>
      <dgm:spPr/>
      <dgm:t>
        <a:bodyPr/>
        <a:lstStyle/>
        <a:p>
          <a:endParaRPr lang="en-GB"/>
        </a:p>
      </dgm:t>
    </dgm:pt>
    <dgm:pt modelId="{C1DF2F9A-575D-49F0-9632-104FD33249ED}" type="sibTrans" cxnId="{5B10BADF-9811-40FB-91FA-58020E1FC8B6}">
      <dgm:prSet/>
      <dgm:spPr/>
      <dgm:t>
        <a:bodyPr/>
        <a:lstStyle/>
        <a:p>
          <a:endParaRPr lang="en-GB"/>
        </a:p>
      </dgm:t>
    </dgm:pt>
    <dgm:pt modelId="{C7721A91-825C-4925-80B4-21416DDB53DD}">
      <dgm:prSet phldrT="[Text]"/>
      <dgm:spPr/>
      <dgm:t>
        <a:bodyPr/>
        <a:lstStyle/>
        <a:p>
          <a:r>
            <a:rPr lang="en-GB" dirty="0"/>
            <a:t>Description of feelings/ reactions</a:t>
          </a:r>
        </a:p>
      </dgm:t>
    </dgm:pt>
    <dgm:pt modelId="{4D3D545A-6E32-44BB-B6B8-D352E254E156}" type="parTrans" cxnId="{98103E87-5033-4892-948E-4C42CE164707}">
      <dgm:prSet/>
      <dgm:spPr/>
      <dgm:t>
        <a:bodyPr/>
        <a:lstStyle/>
        <a:p>
          <a:endParaRPr lang="en-GB"/>
        </a:p>
      </dgm:t>
    </dgm:pt>
    <dgm:pt modelId="{6164F78C-68E2-4897-BA77-035CBA06CA52}" type="sibTrans" cxnId="{98103E87-5033-4892-948E-4C42CE164707}">
      <dgm:prSet/>
      <dgm:spPr/>
      <dgm:t>
        <a:bodyPr/>
        <a:lstStyle/>
        <a:p>
          <a:endParaRPr lang="en-GB"/>
        </a:p>
      </dgm:t>
    </dgm:pt>
    <dgm:pt modelId="{5848F241-56EE-461F-BF1B-9CBF41E95219}">
      <dgm:prSet phldrT="[Text]"/>
      <dgm:spPr/>
      <dgm:t>
        <a:bodyPr/>
        <a:lstStyle/>
        <a:p>
          <a:r>
            <a:rPr lang="en-GB"/>
            <a:t>Evaluation</a:t>
          </a:r>
        </a:p>
      </dgm:t>
    </dgm:pt>
    <dgm:pt modelId="{348BD3F0-AF49-41AE-BD18-C2795315CE02}" type="parTrans" cxnId="{6D33E374-00F9-4A9B-9136-C41A8542C292}">
      <dgm:prSet/>
      <dgm:spPr/>
      <dgm:t>
        <a:bodyPr/>
        <a:lstStyle/>
        <a:p>
          <a:endParaRPr lang="en-GB"/>
        </a:p>
      </dgm:t>
    </dgm:pt>
    <dgm:pt modelId="{C86419AB-822C-4DCE-A75C-A7E8C73EB706}" type="sibTrans" cxnId="{6D33E374-00F9-4A9B-9136-C41A8542C292}">
      <dgm:prSet/>
      <dgm:spPr/>
      <dgm:t>
        <a:bodyPr/>
        <a:lstStyle/>
        <a:p>
          <a:endParaRPr lang="en-GB"/>
        </a:p>
      </dgm:t>
    </dgm:pt>
    <dgm:pt modelId="{88E6E180-6B37-476D-BD5F-58BCA7562816}">
      <dgm:prSet phldrT="[Text]"/>
      <dgm:spPr/>
      <dgm:t>
        <a:bodyPr/>
        <a:lstStyle/>
        <a:p>
          <a:r>
            <a:rPr lang="en-GB"/>
            <a:t>Analysis </a:t>
          </a:r>
        </a:p>
      </dgm:t>
    </dgm:pt>
    <dgm:pt modelId="{1713FAC6-4F0C-48AC-AFC4-FC34B03E3245}" type="parTrans" cxnId="{7A4DEF08-24FC-4271-8A0B-F4C4437EAF6D}">
      <dgm:prSet/>
      <dgm:spPr/>
      <dgm:t>
        <a:bodyPr/>
        <a:lstStyle/>
        <a:p>
          <a:endParaRPr lang="en-GB"/>
        </a:p>
      </dgm:t>
    </dgm:pt>
    <dgm:pt modelId="{5DE970CD-69E7-412E-B7A5-0CC12DDD0A7A}" type="sibTrans" cxnId="{7A4DEF08-24FC-4271-8A0B-F4C4437EAF6D}">
      <dgm:prSet/>
      <dgm:spPr/>
      <dgm:t>
        <a:bodyPr/>
        <a:lstStyle/>
        <a:p>
          <a:endParaRPr lang="en-GB"/>
        </a:p>
      </dgm:t>
    </dgm:pt>
    <dgm:pt modelId="{CCA1A511-DCC4-4802-9630-0A6B9A6A1A3B}">
      <dgm:prSet phldrT="[Text]"/>
      <dgm:spPr/>
      <dgm:t>
        <a:bodyPr/>
        <a:lstStyle/>
        <a:p>
          <a:r>
            <a:rPr lang="en-GB"/>
            <a:t>Personal action plan </a:t>
          </a:r>
        </a:p>
      </dgm:t>
    </dgm:pt>
    <dgm:pt modelId="{786BC514-F238-4F3C-9EFF-A8D19DABF43F}" type="parTrans" cxnId="{1ECF53E7-4FF5-4293-8C0B-DCC3AD2CC9EB}">
      <dgm:prSet/>
      <dgm:spPr/>
      <dgm:t>
        <a:bodyPr/>
        <a:lstStyle/>
        <a:p>
          <a:endParaRPr lang="en-GB"/>
        </a:p>
      </dgm:t>
    </dgm:pt>
    <dgm:pt modelId="{990ADA6A-4012-4005-BCDD-F3F155798152}" type="sibTrans" cxnId="{1ECF53E7-4FF5-4293-8C0B-DCC3AD2CC9EB}">
      <dgm:prSet/>
      <dgm:spPr/>
      <dgm:t>
        <a:bodyPr/>
        <a:lstStyle/>
        <a:p>
          <a:endParaRPr lang="en-GB"/>
        </a:p>
      </dgm:t>
    </dgm:pt>
    <dgm:pt modelId="{5294F496-9012-4E27-85F8-6EDCE1872862}">
      <dgm:prSet/>
      <dgm:spPr/>
      <dgm:t>
        <a:bodyPr/>
        <a:lstStyle/>
        <a:p>
          <a:r>
            <a:rPr lang="en-GB"/>
            <a:t>Conclusions (general)</a:t>
          </a:r>
        </a:p>
      </dgm:t>
    </dgm:pt>
    <dgm:pt modelId="{FFB0B257-6111-4A85-83F3-E79DF7EAEBF4}" type="parTrans" cxnId="{1FF7949F-92E5-4E9B-B50D-92EDA4324571}">
      <dgm:prSet/>
      <dgm:spPr/>
      <dgm:t>
        <a:bodyPr/>
        <a:lstStyle/>
        <a:p>
          <a:endParaRPr lang="en-GB"/>
        </a:p>
      </dgm:t>
    </dgm:pt>
    <dgm:pt modelId="{04B5A748-9D0F-46A8-9329-751EFE370D23}" type="sibTrans" cxnId="{1FF7949F-92E5-4E9B-B50D-92EDA4324571}">
      <dgm:prSet/>
      <dgm:spPr/>
      <dgm:t>
        <a:bodyPr/>
        <a:lstStyle/>
        <a:p>
          <a:endParaRPr lang="en-GB"/>
        </a:p>
      </dgm:t>
    </dgm:pt>
    <dgm:pt modelId="{BEBD8525-10BB-43DE-A4FB-0919F1D8EEC6}">
      <dgm:prSet/>
      <dgm:spPr/>
      <dgm:t>
        <a:bodyPr/>
        <a:lstStyle/>
        <a:p>
          <a:r>
            <a:rPr lang="en-GB"/>
            <a:t>Conclusions  (specific)</a:t>
          </a:r>
        </a:p>
      </dgm:t>
    </dgm:pt>
    <dgm:pt modelId="{DC070849-0398-4620-820E-FCE78FC4DFF5}" type="parTrans" cxnId="{A8BCC09D-3496-4BA7-8304-8C4092F580C5}">
      <dgm:prSet/>
      <dgm:spPr/>
      <dgm:t>
        <a:bodyPr/>
        <a:lstStyle/>
        <a:p>
          <a:endParaRPr lang="en-GB"/>
        </a:p>
      </dgm:t>
    </dgm:pt>
    <dgm:pt modelId="{9E7F7C43-CE7E-43DD-87F3-B11667F2DE01}" type="sibTrans" cxnId="{A8BCC09D-3496-4BA7-8304-8C4092F580C5}">
      <dgm:prSet/>
      <dgm:spPr/>
      <dgm:t>
        <a:bodyPr/>
        <a:lstStyle/>
        <a:p>
          <a:endParaRPr lang="en-GB"/>
        </a:p>
      </dgm:t>
    </dgm:pt>
    <dgm:pt modelId="{24AFB006-54E2-4A72-B311-155A264A3A98}" type="pres">
      <dgm:prSet presAssocID="{A3E1CFDE-0F04-45A8-83F1-E78FCF3A96B1}" presName="Name0" presStyleCnt="0">
        <dgm:presLayoutVars>
          <dgm:dir/>
          <dgm:resizeHandles val="exact"/>
        </dgm:presLayoutVars>
      </dgm:prSet>
      <dgm:spPr/>
    </dgm:pt>
    <dgm:pt modelId="{ED2011C9-3EDF-44B4-9EFE-D15AFAC3B641}" type="pres">
      <dgm:prSet presAssocID="{A3E1CFDE-0F04-45A8-83F1-E78FCF3A96B1}" presName="cycle" presStyleCnt="0"/>
      <dgm:spPr/>
    </dgm:pt>
    <dgm:pt modelId="{ED079822-ED27-4D13-A2D7-9BCEA1EA3E76}" type="pres">
      <dgm:prSet presAssocID="{150B2F37-F80C-49E6-80A4-7982C1D3CC37}" presName="nodeFirstNode" presStyleLbl="node1" presStyleIdx="0" presStyleCnt="7">
        <dgm:presLayoutVars>
          <dgm:bulletEnabled val="1"/>
        </dgm:presLayoutVars>
      </dgm:prSet>
      <dgm:spPr/>
    </dgm:pt>
    <dgm:pt modelId="{4B166ED2-0797-47C0-A3A8-0992595B6480}" type="pres">
      <dgm:prSet presAssocID="{C1DF2F9A-575D-49F0-9632-104FD33249ED}" presName="sibTransFirstNode" presStyleLbl="bgShp" presStyleIdx="0" presStyleCnt="1"/>
      <dgm:spPr/>
    </dgm:pt>
    <dgm:pt modelId="{43F49861-6191-443F-8232-518797916624}" type="pres">
      <dgm:prSet presAssocID="{C7721A91-825C-4925-80B4-21416DDB53DD}" presName="nodeFollowingNodes" presStyleLbl="node1" presStyleIdx="1" presStyleCnt="7">
        <dgm:presLayoutVars>
          <dgm:bulletEnabled val="1"/>
        </dgm:presLayoutVars>
      </dgm:prSet>
      <dgm:spPr/>
    </dgm:pt>
    <dgm:pt modelId="{E0DDA64E-8C44-42CE-90BF-0DA1D2542D75}" type="pres">
      <dgm:prSet presAssocID="{5848F241-56EE-461F-BF1B-9CBF41E95219}" presName="nodeFollowingNodes" presStyleLbl="node1" presStyleIdx="2" presStyleCnt="7">
        <dgm:presLayoutVars>
          <dgm:bulletEnabled val="1"/>
        </dgm:presLayoutVars>
      </dgm:prSet>
      <dgm:spPr/>
    </dgm:pt>
    <dgm:pt modelId="{23F7D6F4-E08C-4CDE-AE2A-E011DA5AB760}" type="pres">
      <dgm:prSet presAssocID="{88E6E180-6B37-476D-BD5F-58BCA7562816}" presName="nodeFollowingNodes" presStyleLbl="node1" presStyleIdx="3" presStyleCnt="7">
        <dgm:presLayoutVars>
          <dgm:bulletEnabled val="1"/>
        </dgm:presLayoutVars>
      </dgm:prSet>
      <dgm:spPr/>
    </dgm:pt>
    <dgm:pt modelId="{04D2D68F-492A-4C0E-B4A0-97EAADA6EBA8}" type="pres">
      <dgm:prSet presAssocID="{5294F496-9012-4E27-85F8-6EDCE1872862}" presName="nodeFollowingNodes" presStyleLbl="node1" presStyleIdx="4" presStyleCnt="7">
        <dgm:presLayoutVars>
          <dgm:bulletEnabled val="1"/>
        </dgm:presLayoutVars>
      </dgm:prSet>
      <dgm:spPr/>
    </dgm:pt>
    <dgm:pt modelId="{080C972C-AC09-4FF6-BA0A-A86DAAEED991}" type="pres">
      <dgm:prSet presAssocID="{BEBD8525-10BB-43DE-A4FB-0919F1D8EEC6}" presName="nodeFollowingNodes" presStyleLbl="node1" presStyleIdx="5" presStyleCnt="7">
        <dgm:presLayoutVars>
          <dgm:bulletEnabled val="1"/>
        </dgm:presLayoutVars>
      </dgm:prSet>
      <dgm:spPr/>
    </dgm:pt>
    <dgm:pt modelId="{26F553DE-BCAB-4102-9421-194D5EB7A871}" type="pres">
      <dgm:prSet presAssocID="{CCA1A511-DCC4-4802-9630-0A6B9A6A1A3B}" presName="nodeFollowingNodes" presStyleLbl="node1" presStyleIdx="6" presStyleCnt="7">
        <dgm:presLayoutVars>
          <dgm:bulletEnabled val="1"/>
        </dgm:presLayoutVars>
      </dgm:prSet>
      <dgm:spPr/>
    </dgm:pt>
  </dgm:ptLst>
  <dgm:cxnLst>
    <dgm:cxn modelId="{7A4DEF08-24FC-4271-8A0B-F4C4437EAF6D}" srcId="{A3E1CFDE-0F04-45A8-83F1-E78FCF3A96B1}" destId="{88E6E180-6B37-476D-BD5F-58BCA7562816}" srcOrd="3" destOrd="0" parTransId="{1713FAC6-4F0C-48AC-AFC4-FC34B03E3245}" sibTransId="{5DE970CD-69E7-412E-B7A5-0CC12DDD0A7A}"/>
    <dgm:cxn modelId="{C49DCD25-A72C-4608-A65D-F855190A7352}" type="presOf" srcId="{5294F496-9012-4E27-85F8-6EDCE1872862}" destId="{04D2D68F-492A-4C0E-B4A0-97EAADA6EBA8}" srcOrd="0" destOrd="0" presId="urn:microsoft.com/office/officeart/2005/8/layout/cycle3"/>
    <dgm:cxn modelId="{19AB5027-E8F9-4285-A1D9-6DE36E78363E}" type="presOf" srcId="{150B2F37-F80C-49E6-80A4-7982C1D3CC37}" destId="{ED079822-ED27-4D13-A2D7-9BCEA1EA3E76}" srcOrd="0" destOrd="0" presId="urn:microsoft.com/office/officeart/2005/8/layout/cycle3"/>
    <dgm:cxn modelId="{AADB6633-1DCD-41C0-8256-2B142F6F3A09}" type="presOf" srcId="{CCA1A511-DCC4-4802-9630-0A6B9A6A1A3B}" destId="{26F553DE-BCAB-4102-9421-194D5EB7A871}" srcOrd="0" destOrd="0" presId="urn:microsoft.com/office/officeart/2005/8/layout/cycle3"/>
    <dgm:cxn modelId="{1BA8DB33-4509-4198-B4A1-B58B565FFE89}" type="presOf" srcId="{BEBD8525-10BB-43DE-A4FB-0919F1D8EEC6}" destId="{080C972C-AC09-4FF6-BA0A-A86DAAEED991}" srcOrd="0" destOrd="0" presId="urn:microsoft.com/office/officeart/2005/8/layout/cycle3"/>
    <dgm:cxn modelId="{83D00536-C59E-4BB2-8E54-06681182A32D}" type="presOf" srcId="{C7721A91-825C-4925-80B4-21416DDB53DD}" destId="{43F49861-6191-443F-8232-518797916624}" srcOrd="0" destOrd="0" presId="urn:microsoft.com/office/officeart/2005/8/layout/cycle3"/>
    <dgm:cxn modelId="{A8D9E937-CFD8-4A6B-85AA-E107E53249D6}" type="presOf" srcId="{5848F241-56EE-461F-BF1B-9CBF41E95219}" destId="{E0DDA64E-8C44-42CE-90BF-0DA1D2542D75}" srcOrd="0" destOrd="0" presId="urn:microsoft.com/office/officeart/2005/8/layout/cycle3"/>
    <dgm:cxn modelId="{31807A5E-7602-4869-8900-0774BE1CFCE9}" type="presOf" srcId="{C1DF2F9A-575D-49F0-9632-104FD33249ED}" destId="{4B166ED2-0797-47C0-A3A8-0992595B6480}" srcOrd="0" destOrd="0" presId="urn:microsoft.com/office/officeart/2005/8/layout/cycle3"/>
    <dgm:cxn modelId="{6D33E374-00F9-4A9B-9136-C41A8542C292}" srcId="{A3E1CFDE-0F04-45A8-83F1-E78FCF3A96B1}" destId="{5848F241-56EE-461F-BF1B-9CBF41E95219}" srcOrd="2" destOrd="0" parTransId="{348BD3F0-AF49-41AE-BD18-C2795315CE02}" sibTransId="{C86419AB-822C-4DCE-A75C-A7E8C73EB706}"/>
    <dgm:cxn modelId="{98103E87-5033-4892-948E-4C42CE164707}" srcId="{A3E1CFDE-0F04-45A8-83F1-E78FCF3A96B1}" destId="{C7721A91-825C-4925-80B4-21416DDB53DD}" srcOrd="1" destOrd="0" parTransId="{4D3D545A-6E32-44BB-B6B8-D352E254E156}" sibTransId="{6164F78C-68E2-4897-BA77-035CBA06CA52}"/>
    <dgm:cxn modelId="{A8BCC09D-3496-4BA7-8304-8C4092F580C5}" srcId="{A3E1CFDE-0F04-45A8-83F1-E78FCF3A96B1}" destId="{BEBD8525-10BB-43DE-A4FB-0919F1D8EEC6}" srcOrd="5" destOrd="0" parTransId="{DC070849-0398-4620-820E-FCE78FC4DFF5}" sibTransId="{9E7F7C43-CE7E-43DD-87F3-B11667F2DE01}"/>
    <dgm:cxn modelId="{1FF7949F-92E5-4E9B-B50D-92EDA4324571}" srcId="{A3E1CFDE-0F04-45A8-83F1-E78FCF3A96B1}" destId="{5294F496-9012-4E27-85F8-6EDCE1872862}" srcOrd="4" destOrd="0" parTransId="{FFB0B257-6111-4A85-83F3-E79DF7EAEBF4}" sibTransId="{04B5A748-9D0F-46A8-9329-751EFE370D23}"/>
    <dgm:cxn modelId="{0E8510B5-5622-4F2A-B082-FDF2B8F1A04B}" type="presOf" srcId="{A3E1CFDE-0F04-45A8-83F1-E78FCF3A96B1}" destId="{24AFB006-54E2-4A72-B311-155A264A3A98}" srcOrd="0" destOrd="0" presId="urn:microsoft.com/office/officeart/2005/8/layout/cycle3"/>
    <dgm:cxn modelId="{5B10BADF-9811-40FB-91FA-58020E1FC8B6}" srcId="{A3E1CFDE-0F04-45A8-83F1-E78FCF3A96B1}" destId="{150B2F37-F80C-49E6-80A4-7982C1D3CC37}" srcOrd="0" destOrd="0" parTransId="{CE4B8D00-319F-4A0E-810E-A36C07DE33FF}" sibTransId="{C1DF2F9A-575D-49F0-9632-104FD33249ED}"/>
    <dgm:cxn modelId="{1ECF53E7-4FF5-4293-8C0B-DCC3AD2CC9EB}" srcId="{A3E1CFDE-0F04-45A8-83F1-E78FCF3A96B1}" destId="{CCA1A511-DCC4-4802-9630-0A6B9A6A1A3B}" srcOrd="6" destOrd="0" parTransId="{786BC514-F238-4F3C-9EFF-A8D19DABF43F}" sibTransId="{990ADA6A-4012-4005-BCDD-F3F155798152}"/>
    <dgm:cxn modelId="{497425F5-F8A3-4C06-A9A7-9BC2B5A7B15B}" type="presOf" srcId="{88E6E180-6B37-476D-BD5F-58BCA7562816}" destId="{23F7D6F4-E08C-4CDE-AE2A-E011DA5AB760}" srcOrd="0" destOrd="0" presId="urn:microsoft.com/office/officeart/2005/8/layout/cycle3"/>
    <dgm:cxn modelId="{239B185A-284C-4BB7-BD73-DF90F9BA0D72}" type="presParOf" srcId="{24AFB006-54E2-4A72-B311-155A264A3A98}" destId="{ED2011C9-3EDF-44B4-9EFE-D15AFAC3B641}" srcOrd="0" destOrd="0" presId="urn:microsoft.com/office/officeart/2005/8/layout/cycle3"/>
    <dgm:cxn modelId="{4D71B07B-B326-4DEE-84EC-F71EFB013E56}" type="presParOf" srcId="{ED2011C9-3EDF-44B4-9EFE-D15AFAC3B641}" destId="{ED079822-ED27-4D13-A2D7-9BCEA1EA3E76}" srcOrd="0" destOrd="0" presId="urn:microsoft.com/office/officeart/2005/8/layout/cycle3"/>
    <dgm:cxn modelId="{8C1E700C-EBC8-4A20-BAFF-2FD6985BF19E}" type="presParOf" srcId="{ED2011C9-3EDF-44B4-9EFE-D15AFAC3B641}" destId="{4B166ED2-0797-47C0-A3A8-0992595B6480}" srcOrd="1" destOrd="0" presId="urn:microsoft.com/office/officeart/2005/8/layout/cycle3"/>
    <dgm:cxn modelId="{717AC67F-D4D5-40B3-8EDD-BB41B21D72FD}" type="presParOf" srcId="{ED2011C9-3EDF-44B4-9EFE-D15AFAC3B641}" destId="{43F49861-6191-443F-8232-518797916624}" srcOrd="2" destOrd="0" presId="urn:microsoft.com/office/officeart/2005/8/layout/cycle3"/>
    <dgm:cxn modelId="{B7676F27-539C-4114-AF94-2A67231537E0}" type="presParOf" srcId="{ED2011C9-3EDF-44B4-9EFE-D15AFAC3B641}" destId="{E0DDA64E-8C44-42CE-90BF-0DA1D2542D75}" srcOrd="3" destOrd="0" presId="urn:microsoft.com/office/officeart/2005/8/layout/cycle3"/>
    <dgm:cxn modelId="{0B4CB636-8DF8-4250-9807-1AE677B99750}" type="presParOf" srcId="{ED2011C9-3EDF-44B4-9EFE-D15AFAC3B641}" destId="{23F7D6F4-E08C-4CDE-AE2A-E011DA5AB760}" srcOrd="4" destOrd="0" presId="urn:microsoft.com/office/officeart/2005/8/layout/cycle3"/>
    <dgm:cxn modelId="{C31644FD-9B6E-4F28-A722-5B8231DEC285}" type="presParOf" srcId="{ED2011C9-3EDF-44B4-9EFE-D15AFAC3B641}" destId="{04D2D68F-492A-4C0E-B4A0-97EAADA6EBA8}" srcOrd="5" destOrd="0" presId="urn:microsoft.com/office/officeart/2005/8/layout/cycle3"/>
    <dgm:cxn modelId="{23657709-995F-40CD-9822-45882F035492}" type="presParOf" srcId="{ED2011C9-3EDF-44B4-9EFE-D15AFAC3B641}" destId="{080C972C-AC09-4FF6-BA0A-A86DAAEED991}" srcOrd="6" destOrd="0" presId="urn:microsoft.com/office/officeart/2005/8/layout/cycle3"/>
    <dgm:cxn modelId="{304590CD-F152-4295-BA9E-5A5CDEFF5BCD}" type="presParOf" srcId="{ED2011C9-3EDF-44B4-9EFE-D15AFAC3B641}" destId="{26F553DE-BCAB-4102-9421-194D5EB7A871}" srcOrd="7"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D0895D-9B4A-4136-B6E5-D995BD63AD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EF2C68-D286-46A2-9490-451BF8B9D03E}">
      <dgm:prSet phldr="0"/>
      <dgm:spPr/>
      <dgm:t>
        <a:bodyPr/>
        <a:lstStyle/>
        <a:p>
          <a:pPr>
            <a:lnSpc>
              <a:spcPct val="100000"/>
            </a:lnSpc>
          </a:pPr>
          <a:r>
            <a:rPr lang="en-GB">
              <a:latin typeface="Effra Bold"/>
            </a:rPr>
            <a:t>Observation is a key part of trainees' learning, but is not straightforward</a:t>
          </a:r>
          <a:endParaRPr lang="en-GB"/>
        </a:p>
      </dgm:t>
    </dgm:pt>
    <dgm:pt modelId="{C7DBF304-CDA1-48B5-8072-0EF8CF9AEA49}" type="parTrans" cxnId="{26643287-98FE-41AA-AF29-38F70CBE7B73}">
      <dgm:prSet/>
      <dgm:spPr/>
      <dgm:t>
        <a:bodyPr/>
        <a:lstStyle/>
        <a:p>
          <a:endParaRPr lang="en-US"/>
        </a:p>
      </dgm:t>
    </dgm:pt>
    <dgm:pt modelId="{2BC9C084-0DDB-48E9-9F60-CF84934A9572}" type="sibTrans" cxnId="{26643287-98FE-41AA-AF29-38F70CBE7B73}">
      <dgm:prSet/>
      <dgm:spPr/>
      <dgm:t>
        <a:bodyPr/>
        <a:lstStyle/>
        <a:p>
          <a:endParaRPr lang="en-US"/>
        </a:p>
      </dgm:t>
    </dgm:pt>
    <dgm:pt modelId="{A757772A-FB0A-4F05-8A81-E4F449DE9C21}">
      <dgm:prSet phldr="0"/>
      <dgm:spPr/>
      <dgm:t>
        <a:bodyPr/>
        <a:lstStyle/>
        <a:p>
          <a:pPr>
            <a:lnSpc>
              <a:spcPct val="100000"/>
            </a:lnSpc>
          </a:pPr>
          <a:r>
            <a:rPr lang="en-GB">
              <a:latin typeface="Effra Bold"/>
            </a:rPr>
            <a:t>Mentors can support learning from observing through specific focuses and deconstruction</a:t>
          </a:r>
        </a:p>
      </dgm:t>
    </dgm:pt>
    <dgm:pt modelId="{98BF9B42-0B32-41A1-9CD3-591DD1A195FF}" type="parTrans" cxnId="{4A038036-6F78-4061-8591-61A35AEE5BC6}">
      <dgm:prSet/>
      <dgm:spPr/>
    </dgm:pt>
    <dgm:pt modelId="{7A761D79-439A-45CC-92C6-D11B65F92D03}" type="sibTrans" cxnId="{4A038036-6F78-4061-8591-61A35AEE5BC6}">
      <dgm:prSet/>
      <dgm:spPr/>
      <dgm:t>
        <a:bodyPr/>
        <a:lstStyle/>
        <a:p>
          <a:endParaRPr lang="en-US"/>
        </a:p>
      </dgm:t>
    </dgm:pt>
    <dgm:pt modelId="{E5C91D69-65EA-4AD0-94F3-4EF1608D1920}">
      <dgm:prSet phldr="0"/>
      <dgm:spPr/>
      <dgm:t>
        <a:bodyPr/>
        <a:lstStyle/>
        <a:p>
          <a:pPr>
            <a:lnSpc>
              <a:spcPct val="100000"/>
            </a:lnSpc>
          </a:pPr>
          <a:r>
            <a:rPr lang="en-GB">
              <a:latin typeface="Effra Bold"/>
            </a:rPr>
            <a:t>Feedback needs to be descriptive, specific and not </a:t>
          </a:r>
          <a:r>
            <a:rPr lang="en-GB" i="1">
              <a:latin typeface="Effra Bold"/>
            </a:rPr>
            <a:t>just</a:t>
          </a:r>
          <a:r>
            <a:rPr lang="en-GB" i="0">
              <a:latin typeface="Effra Bold"/>
            </a:rPr>
            <a:t> evaluative</a:t>
          </a:r>
        </a:p>
      </dgm:t>
    </dgm:pt>
    <dgm:pt modelId="{65227568-DCEE-41F5-9600-659E01420EA6}" type="parTrans" cxnId="{E274429E-68CD-4000-8C23-BA1FAAC688BA}">
      <dgm:prSet/>
      <dgm:spPr/>
    </dgm:pt>
    <dgm:pt modelId="{2BDBBB63-22E6-44CB-ADC5-C0E94F757B13}" type="sibTrans" cxnId="{E274429E-68CD-4000-8C23-BA1FAAC688BA}">
      <dgm:prSet/>
      <dgm:spPr/>
      <dgm:t>
        <a:bodyPr/>
        <a:lstStyle/>
        <a:p>
          <a:endParaRPr lang="en-US"/>
        </a:p>
      </dgm:t>
    </dgm:pt>
    <dgm:pt modelId="{326AAFD3-3D07-42A9-B7DB-881EBBE2F0D9}">
      <dgm:prSet phldr="0"/>
      <dgm:spPr/>
      <dgm:t>
        <a:bodyPr/>
        <a:lstStyle/>
        <a:p>
          <a:pPr>
            <a:lnSpc>
              <a:spcPct val="100000"/>
            </a:lnSpc>
          </a:pPr>
          <a:r>
            <a:rPr lang="en-GB" i="0">
              <a:latin typeface="Effra Bold"/>
            </a:rPr>
            <a:t>Structure conversations, and use reflective questions such as 'what did you want the children to learn?'</a:t>
          </a:r>
        </a:p>
      </dgm:t>
    </dgm:pt>
    <dgm:pt modelId="{D715FF80-47EA-470D-B703-8A5ECFE70271}" type="parTrans" cxnId="{4F9AF3FC-833F-4D2D-8EDE-22CC00994DD8}">
      <dgm:prSet/>
      <dgm:spPr/>
    </dgm:pt>
    <dgm:pt modelId="{C9906A2F-3927-40CE-AE43-2BEB48A4BA25}" type="sibTrans" cxnId="{4F9AF3FC-833F-4D2D-8EDE-22CC00994DD8}">
      <dgm:prSet/>
      <dgm:spPr/>
      <dgm:t>
        <a:bodyPr/>
        <a:lstStyle/>
        <a:p>
          <a:endParaRPr lang="en-US"/>
        </a:p>
      </dgm:t>
    </dgm:pt>
    <dgm:pt modelId="{75936143-D098-4AB4-93C2-179954931D56}">
      <dgm:prSet phldr="0"/>
      <dgm:spPr/>
      <dgm:t>
        <a:bodyPr/>
        <a:lstStyle/>
        <a:p>
          <a:pPr>
            <a:lnSpc>
              <a:spcPct val="100000"/>
            </a:lnSpc>
          </a:pPr>
          <a:r>
            <a:rPr lang="en-GB" i="0">
              <a:latin typeface="Effra Bold"/>
            </a:rPr>
            <a:t>Using reappraisal can help positively re-frame trainees' perspectives</a:t>
          </a:r>
        </a:p>
      </dgm:t>
    </dgm:pt>
    <dgm:pt modelId="{B6B2EFC9-F1A0-4CC1-B36C-4E62CDD2E4FC}" type="parTrans" cxnId="{3121FD50-0D84-4A2B-83DB-B43C3A8E2264}">
      <dgm:prSet/>
      <dgm:spPr/>
    </dgm:pt>
    <dgm:pt modelId="{8F3FE077-D1B2-4AF6-93C0-A7AA825B8B59}" type="sibTrans" cxnId="{3121FD50-0D84-4A2B-83DB-B43C3A8E2264}">
      <dgm:prSet/>
      <dgm:spPr/>
      <dgm:t>
        <a:bodyPr/>
        <a:lstStyle/>
        <a:p>
          <a:endParaRPr lang="en-US"/>
        </a:p>
      </dgm:t>
    </dgm:pt>
    <dgm:pt modelId="{8981D4B6-FA09-4B99-8C98-6AFB11BF1536}" type="pres">
      <dgm:prSet presAssocID="{4CD0895D-9B4A-4136-B6E5-D995BD63AD6D}" presName="root" presStyleCnt="0">
        <dgm:presLayoutVars>
          <dgm:dir/>
          <dgm:resizeHandles val="exact"/>
        </dgm:presLayoutVars>
      </dgm:prSet>
      <dgm:spPr/>
    </dgm:pt>
    <dgm:pt modelId="{F6BB2A5F-17E9-45FA-84F4-8FCBED19E840}" type="pres">
      <dgm:prSet presAssocID="{51EF2C68-D286-46A2-9490-451BF8B9D03E}" presName="compNode" presStyleCnt="0"/>
      <dgm:spPr/>
    </dgm:pt>
    <dgm:pt modelId="{D792FA8C-A824-4B46-B929-160EF22EE0B0}" type="pres">
      <dgm:prSet presAssocID="{51EF2C68-D286-46A2-9490-451BF8B9D03E}" presName="bgRect" presStyleLbl="bgShp" presStyleIdx="0" presStyleCnt="5"/>
      <dgm:spPr/>
    </dgm:pt>
    <dgm:pt modelId="{45503973-7777-4269-8389-12E3C10C5910}" type="pres">
      <dgm:prSet presAssocID="{51EF2C68-D286-46A2-9490-451BF8B9D03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227C9A38-8575-4A2B-83DA-104345400CF3}" type="pres">
      <dgm:prSet presAssocID="{51EF2C68-D286-46A2-9490-451BF8B9D03E}" presName="spaceRect" presStyleCnt="0"/>
      <dgm:spPr/>
    </dgm:pt>
    <dgm:pt modelId="{8776890D-D291-447E-B92A-75AF7BF40CCB}" type="pres">
      <dgm:prSet presAssocID="{51EF2C68-D286-46A2-9490-451BF8B9D03E}" presName="parTx" presStyleLbl="revTx" presStyleIdx="0" presStyleCnt="5">
        <dgm:presLayoutVars>
          <dgm:chMax val="0"/>
          <dgm:chPref val="0"/>
        </dgm:presLayoutVars>
      </dgm:prSet>
      <dgm:spPr/>
    </dgm:pt>
    <dgm:pt modelId="{BC16FD7B-D93D-44AC-8A73-C08FD8F49492}" type="pres">
      <dgm:prSet presAssocID="{2BC9C084-0DDB-48E9-9F60-CF84934A9572}" presName="sibTrans" presStyleCnt="0"/>
      <dgm:spPr/>
    </dgm:pt>
    <dgm:pt modelId="{00E92729-0EB8-4F31-A23C-063EA4D1D447}" type="pres">
      <dgm:prSet presAssocID="{A757772A-FB0A-4F05-8A81-E4F449DE9C21}" presName="compNode" presStyleCnt="0"/>
      <dgm:spPr/>
    </dgm:pt>
    <dgm:pt modelId="{913F2AFE-D9AA-4033-9AA3-3190B9F893A6}" type="pres">
      <dgm:prSet presAssocID="{A757772A-FB0A-4F05-8A81-E4F449DE9C21}" presName="bgRect" presStyleLbl="bgShp" presStyleIdx="1" presStyleCnt="5"/>
      <dgm:spPr/>
    </dgm:pt>
    <dgm:pt modelId="{1F14E356-EB76-4E9D-83BB-9DB9E6E1DD60}" type="pres">
      <dgm:prSet presAssocID="{A757772A-FB0A-4F05-8A81-E4F449DE9C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09BA717D-57AA-40AA-83DB-C4B50BDAE1FB}" type="pres">
      <dgm:prSet presAssocID="{A757772A-FB0A-4F05-8A81-E4F449DE9C21}" presName="spaceRect" presStyleCnt="0"/>
      <dgm:spPr/>
    </dgm:pt>
    <dgm:pt modelId="{AFAD39BB-A3D6-4438-AB4A-EF26BDFFFEE8}" type="pres">
      <dgm:prSet presAssocID="{A757772A-FB0A-4F05-8A81-E4F449DE9C21}" presName="parTx" presStyleLbl="revTx" presStyleIdx="1" presStyleCnt="5">
        <dgm:presLayoutVars>
          <dgm:chMax val="0"/>
          <dgm:chPref val="0"/>
        </dgm:presLayoutVars>
      </dgm:prSet>
      <dgm:spPr/>
    </dgm:pt>
    <dgm:pt modelId="{D774D235-0BD3-47FF-8AC3-A91CA55AF256}" type="pres">
      <dgm:prSet presAssocID="{7A761D79-439A-45CC-92C6-D11B65F92D03}" presName="sibTrans" presStyleCnt="0"/>
      <dgm:spPr/>
    </dgm:pt>
    <dgm:pt modelId="{4EAE9F78-350C-43F1-AE76-33D4AF6135AD}" type="pres">
      <dgm:prSet presAssocID="{E5C91D69-65EA-4AD0-94F3-4EF1608D1920}" presName="compNode" presStyleCnt="0"/>
      <dgm:spPr/>
    </dgm:pt>
    <dgm:pt modelId="{B57DE982-CC11-4FF7-924F-D76BE1AE28E2}" type="pres">
      <dgm:prSet presAssocID="{E5C91D69-65EA-4AD0-94F3-4EF1608D1920}" presName="bgRect" presStyleLbl="bgShp" presStyleIdx="2" presStyleCnt="5"/>
      <dgm:spPr/>
    </dgm:pt>
    <dgm:pt modelId="{8107FD75-1BD1-46E4-B8AE-2D804D186B31}" type="pres">
      <dgm:prSet presAssocID="{E5C91D69-65EA-4AD0-94F3-4EF1608D192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9D35152-4A14-4C92-8DFD-C0C42ADCE21D}" type="pres">
      <dgm:prSet presAssocID="{E5C91D69-65EA-4AD0-94F3-4EF1608D1920}" presName="spaceRect" presStyleCnt="0"/>
      <dgm:spPr/>
    </dgm:pt>
    <dgm:pt modelId="{7D6108F8-8715-4ECB-949E-8333ADD658DB}" type="pres">
      <dgm:prSet presAssocID="{E5C91D69-65EA-4AD0-94F3-4EF1608D1920}" presName="parTx" presStyleLbl="revTx" presStyleIdx="2" presStyleCnt="5">
        <dgm:presLayoutVars>
          <dgm:chMax val="0"/>
          <dgm:chPref val="0"/>
        </dgm:presLayoutVars>
      </dgm:prSet>
      <dgm:spPr/>
    </dgm:pt>
    <dgm:pt modelId="{BA02D555-E6F6-46F2-8564-DF1E2080D625}" type="pres">
      <dgm:prSet presAssocID="{2BDBBB63-22E6-44CB-ADC5-C0E94F757B13}" presName="sibTrans" presStyleCnt="0"/>
      <dgm:spPr/>
    </dgm:pt>
    <dgm:pt modelId="{9D5BCA36-B276-4B78-9DB6-DBB42F00F559}" type="pres">
      <dgm:prSet presAssocID="{326AAFD3-3D07-42A9-B7DB-881EBBE2F0D9}" presName="compNode" presStyleCnt="0"/>
      <dgm:spPr/>
    </dgm:pt>
    <dgm:pt modelId="{E04B3515-369E-4241-A605-8B9544929AEA}" type="pres">
      <dgm:prSet presAssocID="{326AAFD3-3D07-42A9-B7DB-881EBBE2F0D9}" presName="bgRect" presStyleLbl="bgShp" presStyleIdx="3" presStyleCnt="5"/>
      <dgm:spPr/>
    </dgm:pt>
    <dgm:pt modelId="{98240831-CAEB-4773-A684-299C390F5D1C}" type="pres">
      <dgm:prSet presAssocID="{326AAFD3-3D07-42A9-B7DB-881EBBE2F0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ought bubble"/>
        </a:ext>
      </dgm:extLst>
    </dgm:pt>
    <dgm:pt modelId="{7A0F12E2-CAA3-42EC-AAAD-AEBA9B3CE2A8}" type="pres">
      <dgm:prSet presAssocID="{326AAFD3-3D07-42A9-B7DB-881EBBE2F0D9}" presName="spaceRect" presStyleCnt="0"/>
      <dgm:spPr/>
    </dgm:pt>
    <dgm:pt modelId="{B3041028-876A-49B7-843D-8F092097C8E2}" type="pres">
      <dgm:prSet presAssocID="{326AAFD3-3D07-42A9-B7DB-881EBBE2F0D9}" presName="parTx" presStyleLbl="revTx" presStyleIdx="3" presStyleCnt="5">
        <dgm:presLayoutVars>
          <dgm:chMax val="0"/>
          <dgm:chPref val="0"/>
        </dgm:presLayoutVars>
      </dgm:prSet>
      <dgm:spPr/>
    </dgm:pt>
    <dgm:pt modelId="{AF10308A-04E2-4C8E-89B0-0843E7AD43EA}" type="pres">
      <dgm:prSet presAssocID="{C9906A2F-3927-40CE-AE43-2BEB48A4BA25}" presName="sibTrans" presStyleCnt="0"/>
      <dgm:spPr/>
    </dgm:pt>
    <dgm:pt modelId="{64243F1E-AA5A-4557-B184-D0407A5D1418}" type="pres">
      <dgm:prSet presAssocID="{75936143-D098-4AB4-93C2-179954931D56}" presName="compNode" presStyleCnt="0"/>
      <dgm:spPr/>
    </dgm:pt>
    <dgm:pt modelId="{EBF9C4F3-7ED1-4C8A-86F2-71DC872264EE}" type="pres">
      <dgm:prSet presAssocID="{75936143-D098-4AB4-93C2-179954931D56}" presName="bgRect" presStyleLbl="bgShp" presStyleIdx="4" presStyleCnt="5"/>
      <dgm:spPr/>
    </dgm:pt>
    <dgm:pt modelId="{CE4E6308-0683-4EA9-884E-E474E3A4263C}" type="pres">
      <dgm:prSet presAssocID="{75936143-D098-4AB4-93C2-179954931D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A52CD79B-018D-4276-B638-1E2DF7AE0173}" type="pres">
      <dgm:prSet presAssocID="{75936143-D098-4AB4-93C2-179954931D56}" presName="spaceRect" presStyleCnt="0"/>
      <dgm:spPr/>
    </dgm:pt>
    <dgm:pt modelId="{29CFB848-509C-4D0C-8BD7-2EDA2B04C283}" type="pres">
      <dgm:prSet presAssocID="{75936143-D098-4AB4-93C2-179954931D56}" presName="parTx" presStyleLbl="revTx" presStyleIdx="4" presStyleCnt="5">
        <dgm:presLayoutVars>
          <dgm:chMax val="0"/>
          <dgm:chPref val="0"/>
        </dgm:presLayoutVars>
      </dgm:prSet>
      <dgm:spPr/>
    </dgm:pt>
  </dgm:ptLst>
  <dgm:cxnLst>
    <dgm:cxn modelId="{9AB4D203-CA99-4BEE-B6B9-A61C57AA93C7}" type="presOf" srcId="{E5C91D69-65EA-4AD0-94F3-4EF1608D1920}" destId="{7D6108F8-8715-4ECB-949E-8333ADD658DB}" srcOrd="0" destOrd="0" presId="urn:microsoft.com/office/officeart/2018/2/layout/IconVerticalSolidList"/>
    <dgm:cxn modelId="{4A038036-6F78-4061-8591-61A35AEE5BC6}" srcId="{4CD0895D-9B4A-4136-B6E5-D995BD63AD6D}" destId="{A757772A-FB0A-4F05-8A81-E4F449DE9C21}" srcOrd="1" destOrd="0" parTransId="{98BF9B42-0B32-41A1-9CD3-591DD1A195FF}" sibTransId="{7A761D79-439A-45CC-92C6-D11B65F92D03}"/>
    <dgm:cxn modelId="{4E387A69-44E9-43D9-9E21-1DF71AA26C3C}" type="presOf" srcId="{4CD0895D-9B4A-4136-B6E5-D995BD63AD6D}" destId="{8981D4B6-FA09-4B99-8C98-6AFB11BF1536}" srcOrd="0" destOrd="0" presId="urn:microsoft.com/office/officeart/2018/2/layout/IconVerticalSolidList"/>
    <dgm:cxn modelId="{89F8056A-1001-43FA-8342-E6C28AC0C1B4}" type="presOf" srcId="{326AAFD3-3D07-42A9-B7DB-881EBBE2F0D9}" destId="{B3041028-876A-49B7-843D-8F092097C8E2}" srcOrd="0" destOrd="0" presId="urn:microsoft.com/office/officeart/2018/2/layout/IconVerticalSolidList"/>
    <dgm:cxn modelId="{A45C9250-7348-4C26-803C-0C33329E12BA}" type="presOf" srcId="{A757772A-FB0A-4F05-8A81-E4F449DE9C21}" destId="{AFAD39BB-A3D6-4438-AB4A-EF26BDFFFEE8}" srcOrd="0" destOrd="0" presId="urn:microsoft.com/office/officeart/2018/2/layout/IconVerticalSolidList"/>
    <dgm:cxn modelId="{3121FD50-0D84-4A2B-83DB-B43C3A8E2264}" srcId="{4CD0895D-9B4A-4136-B6E5-D995BD63AD6D}" destId="{75936143-D098-4AB4-93C2-179954931D56}" srcOrd="4" destOrd="0" parTransId="{B6B2EFC9-F1A0-4CC1-B36C-4E62CDD2E4FC}" sibTransId="{8F3FE077-D1B2-4AF6-93C0-A7AA825B8B59}"/>
    <dgm:cxn modelId="{4922F885-A4C3-4A56-8675-90DA9D30D96F}" type="presOf" srcId="{75936143-D098-4AB4-93C2-179954931D56}" destId="{29CFB848-509C-4D0C-8BD7-2EDA2B04C283}" srcOrd="0" destOrd="0" presId="urn:microsoft.com/office/officeart/2018/2/layout/IconVerticalSolidList"/>
    <dgm:cxn modelId="{26643287-98FE-41AA-AF29-38F70CBE7B73}" srcId="{4CD0895D-9B4A-4136-B6E5-D995BD63AD6D}" destId="{51EF2C68-D286-46A2-9490-451BF8B9D03E}" srcOrd="0" destOrd="0" parTransId="{C7DBF304-CDA1-48B5-8072-0EF8CF9AEA49}" sibTransId="{2BC9C084-0DDB-48E9-9F60-CF84934A9572}"/>
    <dgm:cxn modelId="{D6ACCA91-874F-4961-8A4F-39F4AA152EE2}" type="presOf" srcId="{51EF2C68-D286-46A2-9490-451BF8B9D03E}" destId="{8776890D-D291-447E-B92A-75AF7BF40CCB}" srcOrd="0" destOrd="0" presId="urn:microsoft.com/office/officeart/2018/2/layout/IconVerticalSolidList"/>
    <dgm:cxn modelId="{E274429E-68CD-4000-8C23-BA1FAAC688BA}" srcId="{4CD0895D-9B4A-4136-B6E5-D995BD63AD6D}" destId="{E5C91D69-65EA-4AD0-94F3-4EF1608D1920}" srcOrd="2" destOrd="0" parTransId="{65227568-DCEE-41F5-9600-659E01420EA6}" sibTransId="{2BDBBB63-22E6-44CB-ADC5-C0E94F757B13}"/>
    <dgm:cxn modelId="{4F9AF3FC-833F-4D2D-8EDE-22CC00994DD8}" srcId="{4CD0895D-9B4A-4136-B6E5-D995BD63AD6D}" destId="{326AAFD3-3D07-42A9-B7DB-881EBBE2F0D9}" srcOrd="3" destOrd="0" parTransId="{D715FF80-47EA-470D-B703-8A5ECFE70271}" sibTransId="{C9906A2F-3927-40CE-AE43-2BEB48A4BA25}"/>
    <dgm:cxn modelId="{142E3C4A-1250-4446-9202-9787ACB4856F}" type="presParOf" srcId="{8981D4B6-FA09-4B99-8C98-6AFB11BF1536}" destId="{F6BB2A5F-17E9-45FA-84F4-8FCBED19E840}" srcOrd="0" destOrd="0" presId="urn:microsoft.com/office/officeart/2018/2/layout/IconVerticalSolidList"/>
    <dgm:cxn modelId="{DE1F8F3A-31F7-4FF9-A917-F96FFD8D2A70}" type="presParOf" srcId="{F6BB2A5F-17E9-45FA-84F4-8FCBED19E840}" destId="{D792FA8C-A824-4B46-B929-160EF22EE0B0}" srcOrd="0" destOrd="0" presId="urn:microsoft.com/office/officeart/2018/2/layout/IconVerticalSolidList"/>
    <dgm:cxn modelId="{1ABD5CC6-4BD2-49DD-BA9F-5DA72DE8A9CD}" type="presParOf" srcId="{F6BB2A5F-17E9-45FA-84F4-8FCBED19E840}" destId="{45503973-7777-4269-8389-12E3C10C5910}" srcOrd="1" destOrd="0" presId="urn:microsoft.com/office/officeart/2018/2/layout/IconVerticalSolidList"/>
    <dgm:cxn modelId="{CA00CD9D-2CDD-4A95-A8ED-2DA975C6E583}" type="presParOf" srcId="{F6BB2A5F-17E9-45FA-84F4-8FCBED19E840}" destId="{227C9A38-8575-4A2B-83DA-104345400CF3}" srcOrd="2" destOrd="0" presId="urn:microsoft.com/office/officeart/2018/2/layout/IconVerticalSolidList"/>
    <dgm:cxn modelId="{5C29D823-B4BB-47DE-A28D-B799718AB710}" type="presParOf" srcId="{F6BB2A5F-17E9-45FA-84F4-8FCBED19E840}" destId="{8776890D-D291-447E-B92A-75AF7BF40CCB}" srcOrd="3" destOrd="0" presId="urn:microsoft.com/office/officeart/2018/2/layout/IconVerticalSolidList"/>
    <dgm:cxn modelId="{59BF912D-72CE-4E09-8870-7EDC2CC876AA}" type="presParOf" srcId="{8981D4B6-FA09-4B99-8C98-6AFB11BF1536}" destId="{BC16FD7B-D93D-44AC-8A73-C08FD8F49492}" srcOrd="1" destOrd="0" presId="urn:microsoft.com/office/officeart/2018/2/layout/IconVerticalSolidList"/>
    <dgm:cxn modelId="{0C76880F-ED3D-4C71-81D9-2871FCF34BE8}" type="presParOf" srcId="{8981D4B6-FA09-4B99-8C98-6AFB11BF1536}" destId="{00E92729-0EB8-4F31-A23C-063EA4D1D447}" srcOrd="2" destOrd="0" presId="urn:microsoft.com/office/officeart/2018/2/layout/IconVerticalSolidList"/>
    <dgm:cxn modelId="{CC38373B-CAE0-42E4-AADC-28438D33B14B}" type="presParOf" srcId="{00E92729-0EB8-4F31-A23C-063EA4D1D447}" destId="{913F2AFE-D9AA-4033-9AA3-3190B9F893A6}" srcOrd="0" destOrd="0" presId="urn:microsoft.com/office/officeart/2018/2/layout/IconVerticalSolidList"/>
    <dgm:cxn modelId="{6F833344-E811-4720-AC50-00BC1EAA5A51}" type="presParOf" srcId="{00E92729-0EB8-4F31-A23C-063EA4D1D447}" destId="{1F14E356-EB76-4E9D-83BB-9DB9E6E1DD60}" srcOrd="1" destOrd="0" presId="urn:microsoft.com/office/officeart/2018/2/layout/IconVerticalSolidList"/>
    <dgm:cxn modelId="{D0E7F560-7F4C-473F-A872-7B77BBB74E04}" type="presParOf" srcId="{00E92729-0EB8-4F31-A23C-063EA4D1D447}" destId="{09BA717D-57AA-40AA-83DB-C4B50BDAE1FB}" srcOrd="2" destOrd="0" presId="urn:microsoft.com/office/officeart/2018/2/layout/IconVerticalSolidList"/>
    <dgm:cxn modelId="{1DC2F275-F204-4DE0-A853-E5C1C430A93A}" type="presParOf" srcId="{00E92729-0EB8-4F31-A23C-063EA4D1D447}" destId="{AFAD39BB-A3D6-4438-AB4A-EF26BDFFFEE8}" srcOrd="3" destOrd="0" presId="urn:microsoft.com/office/officeart/2018/2/layout/IconVerticalSolidList"/>
    <dgm:cxn modelId="{787E74CB-EC0B-4176-BECE-34005378A9C9}" type="presParOf" srcId="{8981D4B6-FA09-4B99-8C98-6AFB11BF1536}" destId="{D774D235-0BD3-47FF-8AC3-A91CA55AF256}" srcOrd="3" destOrd="0" presId="urn:microsoft.com/office/officeart/2018/2/layout/IconVerticalSolidList"/>
    <dgm:cxn modelId="{75F6E65D-F5A5-4CC0-A989-F55583FEEDE7}" type="presParOf" srcId="{8981D4B6-FA09-4B99-8C98-6AFB11BF1536}" destId="{4EAE9F78-350C-43F1-AE76-33D4AF6135AD}" srcOrd="4" destOrd="0" presId="urn:microsoft.com/office/officeart/2018/2/layout/IconVerticalSolidList"/>
    <dgm:cxn modelId="{09215F34-0989-48E7-99F0-24DE883A891D}" type="presParOf" srcId="{4EAE9F78-350C-43F1-AE76-33D4AF6135AD}" destId="{B57DE982-CC11-4FF7-924F-D76BE1AE28E2}" srcOrd="0" destOrd="0" presId="urn:microsoft.com/office/officeart/2018/2/layout/IconVerticalSolidList"/>
    <dgm:cxn modelId="{D0D1CC80-5E20-4471-90F8-46A04C340DF9}" type="presParOf" srcId="{4EAE9F78-350C-43F1-AE76-33D4AF6135AD}" destId="{8107FD75-1BD1-46E4-B8AE-2D804D186B31}" srcOrd="1" destOrd="0" presId="urn:microsoft.com/office/officeart/2018/2/layout/IconVerticalSolidList"/>
    <dgm:cxn modelId="{7605EC2A-9C7B-460C-99F7-DA834B386569}" type="presParOf" srcId="{4EAE9F78-350C-43F1-AE76-33D4AF6135AD}" destId="{B9D35152-4A14-4C92-8DFD-C0C42ADCE21D}" srcOrd="2" destOrd="0" presId="urn:microsoft.com/office/officeart/2018/2/layout/IconVerticalSolidList"/>
    <dgm:cxn modelId="{B672ADC4-984D-43C1-AF9C-0971FDDDA156}" type="presParOf" srcId="{4EAE9F78-350C-43F1-AE76-33D4AF6135AD}" destId="{7D6108F8-8715-4ECB-949E-8333ADD658DB}" srcOrd="3" destOrd="0" presId="urn:microsoft.com/office/officeart/2018/2/layout/IconVerticalSolidList"/>
    <dgm:cxn modelId="{EC4F8345-6F3C-4117-9EA5-0C45FD75506C}" type="presParOf" srcId="{8981D4B6-FA09-4B99-8C98-6AFB11BF1536}" destId="{BA02D555-E6F6-46F2-8564-DF1E2080D625}" srcOrd="5" destOrd="0" presId="urn:microsoft.com/office/officeart/2018/2/layout/IconVerticalSolidList"/>
    <dgm:cxn modelId="{3EE2AD2A-25DE-41B1-A1FC-CC14F008B9B5}" type="presParOf" srcId="{8981D4B6-FA09-4B99-8C98-6AFB11BF1536}" destId="{9D5BCA36-B276-4B78-9DB6-DBB42F00F559}" srcOrd="6" destOrd="0" presId="urn:microsoft.com/office/officeart/2018/2/layout/IconVerticalSolidList"/>
    <dgm:cxn modelId="{F879A4E8-BB1E-4F02-827B-459ACBAAFEEC}" type="presParOf" srcId="{9D5BCA36-B276-4B78-9DB6-DBB42F00F559}" destId="{E04B3515-369E-4241-A605-8B9544929AEA}" srcOrd="0" destOrd="0" presId="urn:microsoft.com/office/officeart/2018/2/layout/IconVerticalSolidList"/>
    <dgm:cxn modelId="{BBC8942E-DDE1-424A-B003-561EB12F625F}" type="presParOf" srcId="{9D5BCA36-B276-4B78-9DB6-DBB42F00F559}" destId="{98240831-CAEB-4773-A684-299C390F5D1C}" srcOrd="1" destOrd="0" presId="urn:microsoft.com/office/officeart/2018/2/layout/IconVerticalSolidList"/>
    <dgm:cxn modelId="{33EA9D69-386D-4835-9202-C0020F95E6AF}" type="presParOf" srcId="{9D5BCA36-B276-4B78-9DB6-DBB42F00F559}" destId="{7A0F12E2-CAA3-42EC-AAAD-AEBA9B3CE2A8}" srcOrd="2" destOrd="0" presId="urn:microsoft.com/office/officeart/2018/2/layout/IconVerticalSolidList"/>
    <dgm:cxn modelId="{C798DF09-98D4-4F41-93EC-DCAE113556B1}" type="presParOf" srcId="{9D5BCA36-B276-4B78-9DB6-DBB42F00F559}" destId="{B3041028-876A-49B7-843D-8F092097C8E2}" srcOrd="3" destOrd="0" presId="urn:microsoft.com/office/officeart/2018/2/layout/IconVerticalSolidList"/>
    <dgm:cxn modelId="{978A2F0D-9B11-4208-91ED-A480B1E1BF40}" type="presParOf" srcId="{8981D4B6-FA09-4B99-8C98-6AFB11BF1536}" destId="{AF10308A-04E2-4C8E-89B0-0843E7AD43EA}" srcOrd="7" destOrd="0" presId="urn:microsoft.com/office/officeart/2018/2/layout/IconVerticalSolidList"/>
    <dgm:cxn modelId="{94B786B5-ADA5-4CD3-8139-3FDB2B976D45}" type="presParOf" srcId="{8981D4B6-FA09-4B99-8C98-6AFB11BF1536}" destId="{64243F1E-AA5A-4557-B184-D0407A5D1418}" srcOrd="8" destOrd="0" presId="urn:microsoft.com/office/officeart/2018/2/layout/IconVerticalSolidList"/>
    <dgm:cxn modelId="{EC43BDE1-C358-4B6B-841E-82D53913098A}" type="presParOf" srcId="{64243F1E-AA5A-4557-B184-D0407A5D1418}" destId="{EBF9C4F3-7ED1-4C8A-86F2-71DC872264EE}" srcOrd="0" destOrd="0" presId="urn:microsoft.com/office/officeart/2018/2/layout/IconVerticalSolidList"/>
    <dgm:cxn modelId="{BEFE3FE9-B1A9-4EFA-AB8E-6ED6170B0438}" type="presParOf" srcId="{64243F1E-AA5A-4557-B184-D0407A5D1418}" destId="{CE4E6308-0683-4EA9-884E-E474E3A4263C}" srcOrd="1" destOrd="0" presId="urn:microsoft.com/office/officeart/2018/2/layout/IconVerticalSolidList"/>
    <dgm:cxn modelId="{B979B7B3-0599-4026-BC4A-2B9F85DDCC7A}" type="presParOf" srcId="{64243F1E-AA5A-4557-B184-D0407A5D1418}" destId="{A52CD79B-018D-4276-B638-1E2DF7AE0173}" srcOrd="2" destOrd="0" presId="urn:microsoft.com/office/officeart/2018/2/layout/IconVerticalSolidList"/>
    <dgm:cxn modelId="{ACDFBE09-E3C7-4E50-9AED-6FFC7F41C514}" type="presParOf" srcId="{64243F1E-AA5A-4557-B184-D0407A5D1418}" destId="{29CFB848-509C-4D0C-8BD7-2EDA2B04C28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BE09-F929-4A38-9E1B-C55DFAD7A3AF}">
      <dsp:nvSpPr>
        <dsp:cNvPr id="0" name=""/>
        <dsp:cNvSpPr/>
      </dsp:nvSpPr>
      <dsp:spPr>
        <a:xfrm>
          <a:off x="0" y="2506"/>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EEBE1-F2FF-4636-9C16-C93755890109}">
      <dsp:nvSpPr>
        <dsp:cNvPr id="0" name=""/>
        <dsp:cNvSpPr/>
      </dsp:nvSpPr>
      <dsp:spPr>
        <a:xfrm>
          <a:off x="0" y="2506"/>
          <a:ext cx="11425269" cy="1709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GB" sz="6500" b="0" i="0" kern="1200" baseline="0" dirty="0"/>
            <a:t>Observation</a:t>
          </a:r>
          <a:endParaRPr lang="en-US" sz="6500" kern="1200" dirty="0"/>
        </a:p>
      </dsp:txBody>
      <dsp:txXfrm>
        <a:off x="0" y="2506"/>
        <a:ext cx="11425269" cy="1709724"/>
      </dsp:txXfrm>
    </dsp:sp>
    <dsp:sp modelId="{AFDDA8C1-F8AA-45FC-9309-0861BFA652D3}">
      <dsp:nvSpPr>
        <dsp:cNvPr id="0" name=""/>
        <dsp:cNvSpPr/>
      </dsp:nvSpPr>
      <dsp:spPr>
        <a:xfrm>
          <a:off x="0" y="1712230"/>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4480F0-1584-49BD-90E4-ED1B80069E95}">
      <dsp:nvSpPr>
        <dsp:cNvPr id="0" name=""/>
        <dsp:cNvSpPr/>
      </dsp:nvSpPr>
      <dsp:spPr>
        <a:xfrm>
          <a:off x="0" y="1712230"/>
          <a:ext cx="11425269" cy="1709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GB" sz="6500" b="0" i="0" kern="1200" baseline="0" dirty="0"/>
            <a:t>Feedback</a:t>
          </a:r>
          <a:endParaRPr lang="en-US" sz="6500" kern="1200" dirty="0"/>
        </a:p>
      </dsp:txBody>
      <dsp:txXfrm>
        <a:off x="0" y="1712230"/>
        <a:ext cx="11425269" cy="1709724"/>
      </dsp:txXfrm>
    </dsp:sp>
    <dsp:sp modelId="{F79460E6-5FB3-429B-993E-50CD3D4E1D82}">
      <dsp:nvSpPr>
        <dsp:cNvPr id="0" name=""/>
        <dsp:cNvSpPr/>
      </dsp:nvSpPr>
      <dsp:spPr>
        <a:xfrm>
          <a:off x="0" y="3421955"/>
          <a:ext cx="114252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F24E9C-C153-48C6-800A-38BF930C6A5B}">
      <dsp:nvSpPr>
        <dsp:cNvPr id="0" name=""/>
        <dsp:cNvSpPr/>
      </dsp:nvSpPr>
      <dsp:spPr>
        <a:xfrm>
          <a:off x="0" y="3421955"/>
          <a:ext cx="11425269" cy="1709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GB" sz="6500" kern="1200" baseline="0" dirty="0"/>
            <a:t>Constructive conversations </a:t>
          </a:r>
          <a:endParaRPr lang="en-US" sz="6500" kern="1200" dirty="0"/>
        </a:p>
      </dsp:txBody>
      <dsp:txXfrm>
        <a:off x="0" y="3421955"/>
        <a:ext cx="11425269" cy="1709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959F9-ACC1-4022-8EC7-A6B2EC614BC3}">
      <dsp:nvSpPr>
        <dsp:cNvPr id="0" name=""/>
        <dsp:cNvSpPr/>
      </dsp:nvSpPr>
      <dsp:spPr>
        <a:xfrm>
          <a:off x="5392171" y="3886771"/>
          <a:ext cx="2823625" cy="1829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GB" sz="2200" kern="1200" dirty="0"/>
            <a:t>Networking</a:t>
          </a:r>
        </a:p>
      </dsp:txBody>
      <dsp:txXfrm>
        <a:off x="6279437" y="4384218"/>
        <a:ext cx="1896179" cy="1291443"/>
      </dsp:txXfrm>
    </dsp:sp>
    <dsp:sp modelId="{1233A887-4D26-48F7-987C-7DE4FD5F527C}">
      <dsp:nvSpPr>
        <dsp:cNvPr id="0" name=""/>
        <dsp:cNvSpPr/>
      </dsp:nvSpPr>
      <dsp:spPr>
        <a:xfrm>
          <a:off x="785203" y="3886771"/>
          <a:ext cx="2823625" cy="1829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GB" sz="2200" kern="1200" dirty="0"/>
            <a:t>Guiding</a:t>
          </a:r>
        </a:p>
      </dsp:txBody>
      <dsp:txXfrm>
        <a:off x="825382" y="4384218"/>
        <a:ext cx="1896179" cy="1291443"/>
      </dsp:txXfrm>
    </dsp:sp>
    <dsp:sp modelId="{A1F4185D-1773-40EF-A579-646DA91990AE}">
      <dsp:nvSpPr>
        <dsp:cNvPr id="0" name=""/>
        <dsp:cNvSpPr/>
      </dsp:nvSpPr>
      <dsp:spPr>
        <a:xfrm>
          <a:off x="5392171" y="0"/>
          <a:ext cx="2823625" cy="1829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GB" sz="2200" kern="1200" dirty="0"/>
            <a:t>Counselling</a:t>
          </a:r>
        </a:p>
      </dsp:txBody>
      <dsp:txXfrm>
        <a:off x="6279437" y="40179"/>
        <a:ext cx="1896179" cy="1291443"/>
      </dsp:txXfrm>
    </dsp:sp>
    <dsp:sp modelId="{F49C124C-88D4-47A1-B667-3FA0AC1A184A}">
      <dsp:nvSpPr>
        <dsp:cNvPr id="0" name=""/>
        <dsp:cNvSpPr/>
      </dsp:nvSpPr>
      <dsp:spPr>
        <a:xfrm>
          <a:off x="785203" y="0"/>
          <a:ext cx="2823625" cy="1829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GB" sz="2200" kern="1200" dirty="0"/>
            <a:t>Coaching</a:t>
          </a:r>
        </a:p>
      </dsp:txBody>
      <dsp:txXfrm>
        <a:off x="825382" y="40179"/>
        <a:ext cx="1896179" cy="1291443"/>
      </dsp:txXfrm>
    </dsp:sp>
    <dsp:sp modelId="{064FB798-F46A-405F-8EDF-A3294063F1D5}">
      <dsp:nvSpPr>
        <dsp:cNvPr id="0" name=""/>
        <dsp:cNvSpPr/>
      </dsp:nvSpPr>
      <dsp:spPr>
        <a:xfrm>
          <a:off x="1968382" y="325802"/>
          <a:ext cx="2474959" cy="247495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Challenging the beginning teacher’s assumptions, being a critical friend and demonstrating how to do something they are having difficulties with. </a:t>
          </a:r>
        </a:p>
      </dsp:txBody>
      <dsp:txXfrm>
        <a:off x="2693281" y="1050701"/>
        <a:ext cx="1750060" cy="1750060"/>
      </dsp:txXfrm>
    </dsp:sp>
    <dsp:sp modelId="{7C3983C5-9B9F-4BF3-9207-D8F0E4C9E7DC}">
      <dsp:nvSpPr>
        <dsp:cNvPr id="0" name=""/>
        <dsp:cNvSpPr/>
      </dsp:nvSpPr>
      <dsp:spPr>
        <a:xfrm rot="5400000">
          <a:off x="4557658" y="325802"/>
          <a:ext cx="2474959" cy="247495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Acting as a sounding-board, being there to listen and offer support. </a:t>
          </a:r>
        </a:p>
      </dsp:txBody>
      <dsp:txXfrm rot="-5400000">
        <a:off x="4557658" y="1050701"/>
        <a:ext cx="1750060" cy="1750060"/>
      </dsp:txXfrm>
    </dsp:sp>
    <dsp:sp modelId="{B3D80804-55C2-40C6-9035-096BD7454332}">
      <dsp:nvSpPr>
        <dsp:cNvPr id="0" name=""/>
        <dsp:cNvSpPr/>
      </dsp:nvSpPr>
      <dsp:spPr>
        <a:xfrm rot="10800000">
          <a:off x="4557658" y="2915078"/>
          <a:ext cx="2474959" cy="247495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Helping a beginning teacher develop resourcefulness, make them aware of the information, resources, people, organisations and more formal repositories of knowledge. </a:t>
          </a:r>
        </a:p>
      </dsp:txBody>
      <dsp:txXfrm rot="10800000">
        <a:off x="4557658" y="2915078"/>
        <a:ext cx="1750060" cy="1750060"/>
      </dsp:txXfrm>
    </dsp:sp>
    <dsp:sp modelId="{04624964-5F3A-4262-BCC2-602FA015D1BE}">
      <dsp:nvSpPr>
        <dsp:cNvPr id="0" name=""/>
        <dsp:cNvSpPr/>
      </dsp:nvSpPr>
      <dsp:spPr>
        <a:xfrm rot="16200000">
          <a:off x="1968382" y="2915078"/>
          <a:ext cx="2474959" cy="2474959"/>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Giving advice – a balance between giving a beginning teacher the answer and encouraging them to find their own solutions to problems through reflective thinking. </a:t>
          </a:r>
        </a:p>
      </dsp:txBody>
      <dsp:txXfrm rot="5400000">
        <a:off x="2693281" y="2915078"/>
        <a:ext cx="1750060" cy="1750060"/>
      </dsp:txXfrm>
    </dsp:sp>
    <dsp:sp modelId="{B2A1776B-BFBE-4CD9-BF8E-7BE04DC13A4C}">
      <dsp:nvSpPr>
        <dsp:cNvPr id="0" name=""/>
        <dsp:cNvSpPr/>
      </dsp:nvSpPr>
      <dsp:spPr>
        <a:xfrm>
          <a:off x="4073240" y="2343494"/>
          <a:ext cx="854518" cy="74305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0319A-AD9F-4449-9894-B8443DDE3FA9}">
      <dsp:nvSpPr>
        <dsp:cNvPr id="0" name=""/>
        <dsp:cNvSpPr/>
      </dsp:nvSpPr>
      <dsp:spPr>
        <a:xfrm rot="10800000">
          <a:off x="4073240" y="2629286"/>
          <a:ext cx="854518" cy="74305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66ED2-0797-47C0-A3A8-0992595B6480}">
      <dsp:nvSpPr>
        <dsp:cNvPr id="0" name=""/>
        <dsp:cNvSpPr/>
      </dsp:nvSpPr>
      <dsp:spPr>
        <a:xfrm>
          <a:off x="2654227" y="-33532"/>
          <a:ext cx="5708768" cy="5708768"/>
        </a:xfrm>
        <a:prstGeom prst="circularArrow">
          <a:avLst>
            <a:gd name="adj1" fmla="val 5544"/>
            <a:gd name="adj2" fmla="val 330680"/>
            <a:gd name="adj3" fmla="val 14481100"/>
            <a:gd name="adj4" fmla="val 169700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79822-ED27-4D13-A2D7-9BCEA1EA3E76}">
      <dsp:nvSpPr>
        <dsp:cNvPr id="0" name=""/>
        <dsp:cNvSpPr/>
      </dsp:nvSpPr>
      <dsp:spPr>
        <a:xfrm>
          <a:off x="4598130" y="3167"/>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Experience</a:t>
          </a:r>
        </a:p>
      </dsp:txBody>
      <dsp:txXfrm>
        <a:off x="4642576" y="47613"/>
        <a:ext cx="1732069" cy="821588"/>
      </dsp:txXfrm>
    </dsp:sp>
    <dsp:sp modelId="{43F49861-6191-443F-8232-518797916624}">
      <dsp:nvSpPr>
        <dsp:cNvPr id="0" name=""/>
        <dsp:cNvSpPr/>
      </dsp:nvSpPr>
      <dsp:spPr>
        <a:xfrm>
          <a:off x="6501454" y="919760"/>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Description of feelings/ reactions</a:t>
          </a:r>
        </a:p>
      </dsp:txBody>
      <dsp:txXfrm>
        <a:off x="6545900" y="964206"/>
        <a:ext cx="1732069" cy="821588"/>
      </dsp:txXfrm>
    </dsp:sp>
    <dsp:sp modelId="{E0DDA64E-8C44-42CE-90BF-0DA1D2542D75}">
      <dsp:nvSpPr>
        <dsp:cNvPr id="0" name=""/>
        <dsp:cNvSpPr/>
      </dsp:nvSpPr>
      <dsp:spPr>
        <a:xfrm>
          <a:off x="6971536" y="2979324"/>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Evaluation</a:t>
          </a:r>
        </a:p>
      </dsp:txBody>
      <dsp:txXfrm>
        <a:off x="7015982" y="3023770"/>
        <a:ext cx="1732069" cy="821588"/>
      </dsp:txXfrm>
    </dsp:sp>
    <dsp:sp modelId="{23F7D6F4-E08C-4CDE-AE2A-E011DA5AB760}">
      <dsp:nvSpPr>
        <dsp:cNvPr id="0" name=""/>
        <dsp:cNvSpPr/>
      </dsp:nvSpPr>
      <dsp:spPr>
        <a:xfrm>
          <a:off x="5654395" y="4630967"/>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Analysis </a:t>
          </a:r>
        </a:p>
      </dsp:txBody>
      <dsp:txXfrm>
        <a:off x="5698841" y="4675413"/>
        <a:ext cx="1732069" cy="821588"/>
      </dsp:txXfrm>
    </dsp:sp>
    <dsp:sp modelId="{04D2D68F-492A-4C0E-B4A0-97EAADA6EBA8}">
      <dsp:nvSpPr>
        <dsp:cNvPr id="0" name=""/>
        <dsp:cNvSpPr/>
      </dsp:nvSpPr>
      <dsp:spPr>
        <a:xfrm>
          <a:off x="3541865" y="4630967"/>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Conclusions (general)</a:t>
          </a:r>
        </a:p>
      </dsp:txBody>
      <dsp:txXfrm>
        <a:off x="3586311" y="4675413"/>
        <a:ext cx="1732069" cy="821588"/>
      </dsp:txXfrm>
    </dsp:sp>
    <dsp:sp modelId="{080C972C-AC09-4FF6-BA0A-A86DAAEED991}">
      <dsp:nvSpPr>
        <dsp:cNvPr id="0" name=""/>
        <dsp:cNvSpPr/>
      </dsp:nvSpPr>
      <dsp:spPr>
        <a:xfrm>
          <a:off x="2224724" y="2979324"/>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Conclusions  (specific)</a:t>
          </a:r>
        </a:p>
      </dsp:txBody>
      <dsp:txXfrm>
        <a:off x="2269170" y="3023770"/>
        <a:ext cx="1732069" cy="821588"/>
      </dsp:txXfrm>
    </dsp:sp>
    <dsp:sp modelId="{26F553DE-BCAB-4102-9421-194D5EB7A871}">
      <dsp:nvSpPr>
        <dsp:cNvPr id="0" name=""/>
        <dsp:cNvSpPr/>
      </dsp:nvSpPr>
      <dsp:spPr>
        <a:xfrm>
          <a:off x="2694806" y="919760"/>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Personal action plan </a:t>
          </a:r>
        </a:p>
      </dsp:txBody>
      <dsp:txXfrm>
        <a:off x="2739252" y="964206"/>
        <a:ext cx="1732069" cy="8215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5583D-C3E6-4CB9-BCC6-F2D968982453}">
      <dsp:nvSpPr>
        <dsp:cNvPr id="0" name=""/>
        <dsp:cNvSpPr/>
      </dsp:nvSpPr>
      <dsp:spPr>
        <a:xfrm>
          <a:off x="0" y="834305"/>
          <a:ext cx="11425269" cy="1540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13E2CD-D387-4C68-96D6-DE7D453B4EA5}">
      <dsp:nvSpPr>
        <dsp:cNvPr id="0" name=""/>
        <dsp:cNvSpPr/>
      </dsp:nvSpPr>
      <dsp:spPr>
        <a:xfrm>
          <a:off x="465927" y="1180862"/>
          <a:ext cx="847140" cy="847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6F6792-7333-4FF0-BCA7-6D5152760A71}">
      <dsp:nvSpPr>
        <dsp:cNvPr id="0" name=""/>
        <dsp:cNvSpPr/>
      </dsp:nvSpPr>
      <dsp:spPr>
        <a:xfrm>
          <a:off x="1778995" y="834305"/>
          <a:ext cx="9646273" cy="154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010" tIns="163010" rIns="163010" bIns="163010" numCol="1" spcCol="1270" anchor="ctr" anchorCtr="0">
          <a:noAutofit/>
        </a:bodyPr>
        <a:lstStyle/>
        <a:p>
          <a:pPr marL="0" lvl="0" indent="0" algn="l" defTabSz="1111250">
            <a:lnSpc>
              <a:spcPct val="90000"/>
            </a:lnSpc>
            <a:spcBef>
              <a:spcPct val="0"/>
            </a:spcBef>
            <a:spcAft>
              <a:spcPct val="35000"/>
            </a:spcAft>
            <a:buNone/>
          </a:pPr>
          <a:r>
            <a:rPr lang="en-US" sz="2500" kern="1200" baseline="0" dirty="0"/>
            <a:t>‘information about the gap between the actual level and the reference level of a system parameter which is used to alter the gap in some way’ </a:t>
          </a:r>
          <a:r>
            <a:rPr lang="en-US" sz="2000" kern="1200" baseline="0" dirty="0"/>
            <a:t>(</a:t>
          </a:r>
          <a:r>
            <a:rPr lang="en-US" sz="2000" kern="1200" baseline="0" dirty="0" err="1"/>
            <a:t>Ramaprasad</a:t>
          </a:r>
          <a:r>
            <a:rPr lang="en-US" sz="2000" kern="1200" baseline="0" dirty="0"/>
            <a:t>, 1983)</a:t>
          </a:r>
          <a:endParaRPr lang="en-US" sz="2500" kern="1200" dirty="0"/>
        </a:p>
      </dsp:txBody>
      <dsp:txXfrm>
        <a:off x="1778995" y="834305"/>
        <a:ext cx="9646273" cy="1540255"/>
      </dsp:txXfrm>
    </dsp:sp>
    <dsp:sp modelId="{CA177F52-79A9-4C53-B7B2-02F54A5E21B9}">
      <dsp:nvSpPr>
        <dsp:cNvPr id="0" name=""/>
        <dsp:cNvSpPr/>
      </dsp:nvSpPr>
      <dsp:spPr>
        <a:xfrm>
          <a:off x="0" y="2759624"/>
          <a:ext cx="11425269" cy="15402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B6FFF-BEA6-468A-9A6D-91C4BABC50D3}">
      <dsp:nvSpPr>
        <dsp:cNvPr id="0" name=""/>
        <dsp:cNvSpPr/>
      </dsp:nvSpPr>
      <dsp:spPr>
        <a:xfrm>
          <a:off x="465927" y="3106182"/>
          <a:ext cx="847140" cy="8471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88D384-6818-45D2-A9FE-D3FBA2E42DE2}">
      <dsp:nvSpPr>
        <dsp:cNvPr id="0" name=""/>
        <dsp:cNvSpPr/>
      </dsp:nvSpPr>
      <dsp:spPr>
        <a:xfrm>
          <a:off x="1778995" y="2759624"/>
          <a:ext cx="9646273" cy="154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010" tIns="163010" rIns="163010" bIns="163010" numCol="1" spcCol="1270" anchor="ctr" anchorCtr="0">
          <a:noAutofit/>
        </a:bodyPr>
        <a:lstStyle/>
        <a:p>
          <a:pPr marL="0" lvl="0" indent="0" algn="l" defTabSz="1111250">
            <a:lnSpc>
              <a:spcPct val="90000"/>
            </a:lnSpc>
            <a:spcBef>
              <a:spcPct val="0"/>
            </a:spcBef>
            <a:spcAft>
              <a:spcPct val="35000"/>
            </a:spcAft>
            <a:buNone/>
          </a:pPr>
          <a:r>
            <a:rPr lang="en-US" sz="2500" kern="1200" baseline="0" dirty="0"/>
            <a:t>A form of formative assessment  </a:t>
          </a:r>
          <a:r>
            <a:rPr lang="en-US" sz="1800" kern="1200" baseline="0" dirty="0"/>
            <a:t>(Sadler, 1989; Hattie &amp; Gan, 2011; Taras, 2013; McArthur and </a:t>
          </a:r>
          <a:r>
            <a:rPr lang="en-US" sz="1800" kern="1200" baseline="0" dirty="0" err="1"/>
            <a:t>Huxham</a:t>
          </a:r>
          <a:r>
            <a:rPr lang="en-US" sz="1800" kern="1200" baseline="0" dirty="0"/>
            <a:t>, 2013)</a:t>
          </a:r>
          <a:endParaRPr lang="en-US" sz="2500" kern="1200" dirty="0"/>
        </a:p>
      </dsp:txBody>
      <dsp:txXfrm>
        <a:off x="1778995" y="2759624"/>
        <a:ext cx="9646273" cy="1540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269F6-16CA-4350-A3DA-12553D1AA972}">
      <dsp:nvSpPr>
        <dsp:cNvPr id="0" name=""/>
        <dsp:cNvSpPr/>
      </dsp:nvSpPr>
      <dsp:spPr>
        <a:xfrm>
          <a:off x="745926" y="277"/>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do I think I achieved during the lesson? </a:t>
          </a:r>
          <a:endParaRPr lang="en-US" sz="1900" kern="1200"/>
        </a:p>
      </dsp:txBody>
      <dsp:txXfrm>
        <a:off x="745926" y="277"/>
        <a:ext cx="2488406" cy="1493043"/>
      </dsp:txXfrm>
    </dsp:sp>
    <dsp:sp modelId="{DBCB11B8-FC8B-42BD-A9ED-FF0F8BF54190}">
      <dsp:nvSpPr>
        <dsp:cNvPr id="0" name=""/>
        <dsp:cNvSpPr/>
      </dsp:nvSpPr>
      <dsp:spPr>
        <a:xfrm>
          <a:off x="3483173" y="277"/>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am I most proud of? </a:t>
          </a:r>
          <a:endParaRPr lang="en-US" sz="1900" kern="1200"/>
        </a:p>
      </dsp:txBody>
      <dsp:txXfrm>
        <a:off x="3483173" y="277"/>
        <a:ext cx="2488406" cy="1493043"/>
      </dsp:txXfrm>
    </dsp:sp>
    <dsp:sp modelId="{DDAB667C-CD1C-4FAD-A0F9-B0319CC1BD05}">
      <dsp:nvSpPr>
        <dsp:cNvPr id="0" name=""/>
        <dsp:cNvSpPr/>
      </dsp:nvSpPr>
      <dsp:spPr>
        <a:xfrm>
          <a:off x="6220420" y="277"/>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Did my learners learn what I intended? </a:t>
          </a:r>
          <a:endParaRPr lang="en-US" sz="1900" kern="1200"/>
        </a:p>
      </dsp:txBody>
      <dsp:txXfrm>
        <a:off x="6220420" y="277"/>
        <a:ext cx="2488406" cy="1493043"/>
      </dsp:txXfrm>
    </dsp:sp>
    <dsp:sp modelId="{38BE5E19-9F84-46D5-A279-A8F174A10EFB}">
      <dsp:nvSpPr>
        <dsp:cNvPr id="0" name=""/>
        <dsp:cNvSpPr/>
      </dsp:nvSpPr>
      <dsp:spPr>
        <a:xfrm>
          <a:off x="9016443" y="0"/>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Were my learners productively engaged in the activities? </a:t>
          </a:r>
          <a:endParaRPr lang="en-US" sz="1900" kern="1200"/>
        </a:p>
      </dsp:txBody>
      <dsp:txXfrm>
        <a:off x="9016443" y="0"/>
        <a:ext cx="2488406" cy="1493043"/>
      </dsp:txXfrm>
    </dsp:sp>
    <dsp:sp modelId="{F6C637E4-1EDB-4B6C-8AE2-82F4A27A5AAE}">
      <dsp:nvSpPr>
        <dsp:cNvPr id="0" name=""/>
        <dsp:cNvSpPr/>
      </dsp:nvSpPr>
      <dsp:spPr>
        <a:xfrm>
          <a:off x="745926" y="1742162"/>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Was I satisfied with my planning, selection of resources, teaching and assessment? </a:t>
          </a:r>
          <a:endParaRPr lang="en-US" sz="1900" kern="1200"/>
        </a:p>
      </dsp:txBody>
      <dsp:txXfrm>
        <a:off x="745926" y="1742162"/>
        <a:ext cx="2488406" cy="1493043"/>
      </dsp:txXfrm>
    </dsp:sp>
    <dsp:sp modelId="{A45BA490-7E2D-46EF-AAB7-6FA6D3120777}">
      <dsp:nvSpPr>
        <dsp:cNvPr id="0" name=""/>
        <dsp:cNvSpPr/>
      </dsp:nvSpPr>
      <dsp:spPr>
        <a:xfrm>
          <a:off x="3483173" y="1742162"/>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have I  learnt about the learners and my chosen teaching and assessment strategies? </a:t>
          </a:r>
          <a:endParaRPr lang="en-US" sz="1900" kern="1200"/>
        </a:p>
      </dsp:txBody>
      <dsp:txXfrm>
        <a:off x="3483173" y="1742162"/>
        <a:ext cx="2488406" cy="1493043"/>
      </dsp:txXfrm>
    </dsp:sp>
    <dsp:sp modelId="{B750B8D6-5F60-4B3A-A210-152B53A60E60}">
      <dsp:nvSpPr>
        <dsp:cNvPr id="0" name=""/>
        <dsp:cNvSpPr/>
      </dsp:nvSpPr>
      <dsp:spPr>
        <a:xfrm>
          <a:off x="6220420" y="1742162"/>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worked/didn’t work? Why? Why not? </a:t>
          </a:r>
          <a:endParaRPr lang="en-US" sz="1900" kern="1200"/>
        </a:p>
      </dsp:txBody>
      <dsp:txXfrm>
        <a:off x="6220420" y="1742162"/>
        <a:ext cx="2488406" cy="1493043"/>
      </dsp:txXfrm>
    </dsp:sp>
    <dsp:sp modelId="{BF5B2EEE-3FEB-4BEA-9E8E-15728A068A67}">
      <dsp:nvSpPr>
        <dsp:cNvPr id="0" name=""/>
        <dsp:cNvSpPr/>
      </dsp:nvSpPr>
      <dsp:spPr>
        <a:xfrm>
          <a:off x="8957667" y="1742162"/>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have I discovered about myself as a teacher? </a:t>
          </a:r>
          <a:endParaRPr lang="en-US" sz="1900" kern="1200"/>
        </a:p>
      </dsp:txBody>
      <dsp:txXfrm>
        <a:off x="8957667" y="1742162"/>
        <a:ext cx="2488406" cy="1493043"/>
      </dsp:txXfrm>
    </dsp:sp>
    <dsp:sp modelId="{6743E1F7-5932-4442-8F43-BFD5E329695E}">
      <dsp:nvSpPr>
        <dsp:cNvPr id="0" name=""/>
        <dsp:cNvSpPr/>
      </dsp:nvSpPr>
      <dsp:spPr>
        <a:xfrm>
          <a:off x="745926" y="3484046"/>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happened that I didn’t expect to happen? </a:t>
          </a:r>
          <a:endParaRPr lang="en-US" sz="1900" kern="1200"/>
        </a:p>
      </dsp:txBody>
      <dsp:txXfrm>
        <a:off x="745926" y="3484046"/>
        <a:ext cx="2488406" cy="1493043"/>
      </dsp:txXfrm>
    </dsp:sp>
    <dsp:sp modelId="{24794420-3DA2-4151-8B82-D4EF0DDA46CD}">
      <dsp:nvSpPr>
        <dsp:cNvPr id="0" name=""/>
        <dsp:cNvSpPr/>
      </dsp:nvSpPr>
      <dsp:spPr>
        <a:xfrm>
          <a:off x="3483173" y="3484046"/>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If I could teach this lesson again, what would I do differently and why? </a:t>
          </a:r>
          <a:endParaRPr lang="en-US" sz="1900" kern="1200"/>
        </a:p>
      </dsp:txBody>
      <dsp:txXfrm>
        <a:off x="3483173" y="3484046"/>
        <a:ext cx="2488406" cy="1493043"/>
      </dsp:txXfrm>
    </dsp:sp>
    <dsp:sp modelId="{98C64B25-042A-4ADC-AF18-56356BA93B89}">
      <dsp:nvSpPr>
        <dsp:cNvPr id="0" name=""/>
        <dsp:cNvSpPr/>
      </dsp:nvSpPr>
      <dsp:spPr>
        <a:xfrm>
          <a:off x="6220420" y="3484046"/>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What is the key thing that I  want to improve in my next lesson/when I  next teach this class? </a:t>
          </a:r>
          <a:endParaRPr lang="en-US" sz="1900" kern="1200"/>
        </a:p>
      </dsp:txBody>
      <dsp:txXfrm>
        <a:off x="6220420" y="3484046"/>
        <a:ext cx="2488406" cy="1493043"/>
      </dsp:txXfrm>
    </dsp:sp>
    <dsp:sp modelId="{5E351939-5B4B-4205-867A-99BF7C67B0B5}">
      <dsp:nvSpPr>
        <dsp:cNvPr id="0" name=""/>
        <dsp:cNvSpPr/>
      </dsp:nvSpPr>
      <dsp:spPr>
        <a:xfrm>
          <a:off x="8957667" y="3484046"/>
          <a:ext cx="2488406" cy="149304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What do I need to do to enable this to happen? </a:t>
          </a:r>
          <a:endParaRPr lang="en-US" sz="1900" kern="1200" dirty="0"/>
        </a:p>
      </dsp:txBody>
      <dsp:txXfrm>
        <a:off x="8957667" y="3484046"/>
        <a:ext cx="2488406" cy="14930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9778C-F63F-4FA0-AB69-68278AD1B06E}">
      <dsp:nvSpPr>
        <dsp:cNvPr id="0" name=""/>
        <dsp:cNvSpPr/>
      </dsp:nvSpPr>
      <dsp:spPr>
        <a:xfrm>
          <a:off x="0" y="4011"/>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12C07D-9035-4107-8B35-7689C6E590DD}">
      <dsp:nvSpPr>
        <dsp:cNvPr id="0" name=""/>
        <dsp:cNvSpPr/>
      </dsp:nvSpPr>
      <dsp:spPr>
        <a:xfrm>
          <a:off x="258444" y="196242"/>
          <a:ext cx="469898" cy="469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ADDE00-8671-4AF2-9550-A181C8713E11}">
      <dsp:nvSpPr>
        <dsp:cNvPr id="0" name=""/>
        <dsp:cNvSpPr/>
      </dsp:nvSpPr>
      <dsp:spPr>
        <a:xfrm>
          <a:off x="986786" y="401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US" sz="1900" b="1" kern="1200" dirty="0"/>
            <a:t>Structure</a:t>
          </a:r>
          <a:r>
            <a:rPr lang="en-US" sz="1900" kern="1200" dirty="0"/>
            <a:t> – how to begin the conversation; how to move things on; how to conclude </a:t>
          </a:r>
        </a:p>
      </dsp:txBody>
      <dsp:txXfrm>
        <a:off x="986786" y="4011"/>
        <a:ext cx="10438482" cy="854360"/>
      </dsp:txXfrm>
    </dsp:sp>
    <dsp:sp modelId="{68AC7AED-4FA5-4E81-B538-10A0473C5712}">
      <dsp:nvSpPr>
        <dsp:cNvPr id="0" name=""/>
        <dsp:cNvSpPr/>
      </dsp:nvSpPr>
      <dsp:spPr>
        <a:xfrm>
          <a:off x="0" y="1071961"/>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2F6F73-E646-4274-B3A9-AFA9745807F6}">
      <dsp:nvSpPr>
        <dsp:cNvPr id="0" name=""/>
        <dsp:cNvSpPr/>
      </dsp:nvSpPr>
      <dsp:spPr>
        <a:xfrm>
          <a:off x="258444" y="1264193"/>
          <a:ext cx="469898" cy="469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2B0E67-6F73-4D1C-A690-AF22821BE20A}">
      <dsp:nvSpPr>
        <dsp:cNvPr id="0" name=""/>
        <dsp:cNvSpPr/>
      </dsp:nvSpPr>
      <dsp:spPr>
        <a:xfrm>
          <a:off x="986786" y="107196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US" sz="1900" kern="1200" dirty="0"/>
            <a:t>Specific </a:t>
          </a:r>
          <a:r>
            <a:rPr lang="en-US" sz="1900" b="1" kern="1200" dirty="0"/>
            <a:t>language</a:t>
          </a:r>
          <a:r>
            <a:rPr lang="en-US" sz="1900" kern="1200" dirty="0"/>
            <a:t> use  – what kind of language is used, particularly evaluative language </a:t>
          </a:r>
        </a:p>
      </dsp:txBody>
      <dsp:txXfrm>
        <a:off x="986786" y="1071961"/>
        <a:ext cx="10438482" cy="854360"/>
      </dsp:txXfrm>
    </dsp:sp>
    <dsp:sp modelId="{88D93D17-8BCD-414B-9D31-CEBAD220A34E}">
      <dsp:nvSpPr>
        <dsp:cNvPr id="0" name=""/>
        <dsp:cNvSpPr/>
      </dsp:nvSpPr>
      <dsp:spPr>
        <a:xfrm>
          <a:off x="0" y="2139912"/>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B1160-B0C2-4056-844A-0EC4B8960E9B}">
      <dsp:nvSpPr>
        <dsp:cNvPr id="0" name=""/>
        <dsp:cNvSpPr/>
      </dsp:nvSpPr>
      <dsp:spPr>
        <a:xfrm>
          <a:off x="258444" y="2332143"/>
          <a:ext cx="469898" cy="469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CCF5DD-1702-4A59-8854-52EC948EC531}">
      <dsp:nvSpPr>
        <dsp:cNvPr id="0" name=""/>
        <dsp:cNvSpPr/>
      </dsp:nvSpPr>
      <dsp:spPr>
        <a:xfrm>
          <a:off x="986786" y="2139912"/>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US" sz="1900" b="1" kern="1200" dirty="0"/>
            <a:t>Tone</a:t>
          </a:r>
          <a:r>
            <a:rPr lang="en-US" sz="1900" kern="1200" dirty="0"/>
            <a:t> – how the language is spoken </a:t>
          </a:r>
        </a:p>
      </dsp:txBody>
      <dsp:txXfrm>
        <a:off x="986786" y="2139912"/>
        <a:ext cx="10438482" cy="854360"/>
      </dsp:txXfrm>
    </dsp:sp>
    <dsp:sp modelId="{AE6218EC-580B-4FAC-A3A3-2A2448AEE542}">
      <dsp:nvSpPr>
        <dsp:cNvPr id="0" name=""/>
        <dsp:cNvSpPr/>
      </dsp:nvSpPr>
      <dsp:spPr>
        <a:xfrm>
          <a:off x="0" y="3207863"/>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83BAA-F8AE-4ACB-964C-1C1027694A87}">
      <dsp:nvSpPr>
        <dsp:cNvPr id="0" name=""/>
        <dsp:cNvSpPr/>
      </dsp:nvSpPr>
      <dsp:spPr>
        <a:xfrm>
          <a:off x="258444" y="3400094"/>
          <a:ext cx="469898" cy="469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7B33CD-1C01-4597-86C3-5F23F816BB96}">
      <dsp:nvSpPr>
        <dsp:cNvPr id="0" name=""/>
        <dsp:cNvSpPr/>
      </dsp:nvSpPr>
      <dsp:spPr>
        <a:xfrm>
          <a:off x="986786" y="3207863"/>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US" sz="1900" b="1" kern="1200" dirty="0"/>
            <a:t>Body language </a:t>
          </a:r>
          <a:r>
            <a:rPr lang="en-US" sz="1900" kern="1200" dirty="0"/>
            <a:t>– what is being communicated non-verbally </a:t>
          </a:r>
        </a:p>
      </dsp:txBody>
      <dsp:txXfrm>
        <a:off x="986786" y="3207863"/>
        <a:ext cx="10438482" cy="854360"/>
      </dsp:txXfrm>
    </dsp:sp>
    <dsp:sp modelId="{0EA2D08A-C6AD-4E66-ACA9-5FC340B9A82D}">
      <dsp:nvSpPr>
        <dsp:cNvPr id="0" name=""/>
        <dsp:cNvSpPr/>
      </dsp:nvSpPr>
      <dsp:spPr>
        <a:xfrm>
          <a:off x="0" y="4275814"/>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FB78D-AAB2-4224-BB64-9961F102AC52}">
      <dsp:nvSpPr>
        <dsp:cNvPr id="0" name=""/>
        <dsp:cNvSpPr/>
      </dsp:nvSpPr>
      <dsp:spPr>
        <a:xfrm>
          <a:off x="258444" y="4468045"/>
          <a:ext cx="469898" cy="4698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79B8DA-A308-451F-952A-6D7E9117CD6A}">
      <dsp:nvSpPr>
        <dsp:cNvPr id="0" name=""/>
        <dsp:cNvSpPr/>
      </dsp:nvSpPr>
      <dsp:spPr>
        <a:xfrm>
          <a:off x="986786" y="4275814"/>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US" sz="1900" i="1" kern="1200"/>
            <a:t>Watch a colleague giving feedback. Consider how effective the discussion is and the impact, or otherwise, of the above.</a:t>
          </a:r>
          <a:endParaRPr lang="en-US" sz="1900" kern="1200"/>
        </a:p>
      </dsp:txBody>
      <dsp:txXfrm>
        <a:off x="986786" y="4275814"/>
        <a:ext cx="10438482" cy="854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9EC4B-4B0D-485D-8A79-E84C1ECC2E45}">
      <dsp:nvSpPr>
        <dsp:cNvPr id="0" name=""/>
        <dsp:cNvSpPr/>
      </dsp:nvSpPr>
      <dsp:spPr>
        <a:xfrm>
          <a:off x="0" y="357547"/>
          <a:ext cx="11425269"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EFEA55-553F-43C0-AABC-EED24720F838}">
      <dsp:nvSpPr>
        <dsp:cNvPr id="0" name=""/>
        <dsp:cNvSpPr/>
      </dsp:nvSpPr>
      <dsp:spPr>
        <a:xfrm>
          <a:off x="571263" y="165667"/>
          <a:ext cx="799768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94" tIns="0" rIns="302294" bIns="0" numCol="1" spcCol="1270" anchor="ctr" anchorCtr="0">
          <a:noAutofit/>
        </a:bodyPr>
        <a:lstStyle/>
        <a:p>
          <a:pPr marL="0" lvl="0" indent="0" algn="l" defTabSz="577850">
            <a:lnSpc>
              <a:spcPct val="90000"/>
            </a:lnSpc>
            <a:spcBef>
              <a:spcPct val="0"/>
            </a:spcBef>
            <a:spcAft>
              <a:spcPct val="35000"/>
            </a:spcAft>
            <a:buNone/>
          </a:pPr>
          <a:r>
            <a:rPr lang="en-US" sz="1300" kern="1200"/>
            <a:t>Open questions</a:t>
          </a:r>
        </a:p>
      </dsp:txBody>
      <dsp:txXfrm>
        <a:off x="589997" y="184401"/>
        <a:ext cx="7960220" cy="346292"/>
      </dsp:txXfrm>
    </dsp:sp>
    <dsp:sp modelId="{3583E59A-866C-47BA-BC06-A2C56E74107B}">
      <dsp:nvSpPr>
        <dsp:cNvPr id="0" name=""/>
        <dsp:cNvSpPr/>
      </dsp:nvSpPr>
      <dsp:spPr>
        <a:xfrm>
          <a:off x="0" y="947227"/>
          <a:ext cx="11425269" cy="7575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728" tIns="270764" rIns="886728" bIns="92456" numCol="1" spcCol="1270" anchor="t" anchorCtr="0">
          <a:noAutofit/>
        </a:bodyPr>
        <a:lstStyle/>
        <a:p>
          <a:pPr marL="114300" lvl="1" indent="-114300" algn="l" defTabSz="577850">
            <a:lnSpc>
              <a:spcPct val="90000"/>
            </a:lnSpc>
            <a:spcBef>
              <a:spcPct val="0"/>
            </a:spcBef>
            <a:spcAft>
              <a:spcPct val="15000"/>
            </a:spcAft>
            <a:buChar char="•"/>
          </a:pPr>
          <a:r>
            <a:rPr lang="en-GB" sz="1300" b="0" i="1" kern="1200" baseline="0"/>
            <a:t>Tell me more about… </a:t>
          </a:r>
          <a:endParaRPr lang="en-US" sz="1300" kern="1200"/>
        </a:p>
        <a:p>
          <a:pPr marL="114300" lvl="1" indent="-114300" algn="l" defTabSz="577850">
            <a:lnSpc>
              <a:spcPct val="90000"/>
            </a:lnSpc>
            <a:spcBef>
              <a:spcPct val="0"/>
            </a:spcBef>
            <a:spcAft>
              <a:spcPct val="15000"/>
            </a:spcAft>
            <a:buChar char="•"/>
          </a:pPr>
          <a:r>
            <a:rPr lang="en-GB" sz="1300" b="0" i="1" kern="1200" baseline="0"/>
            <a:t>What aspect of this do you want to discuss today? </a:t>
          </a:r>
          <a:endParaRPr lang="en-US" sz="1300" kern="1200"/>
        </a:p>
      </dsp:txBody>
      <dsp:txXfrm>
        <a:off x="0" y="947227"/>
        <a:ext cx="11425269" cy="757575"/>
      </dsp:txXfrm>
    </dsp:sp>
    <dsp:sp modelId="{1BDF1225-C25D-44E1-ACEB-46C179C64128}">
      <dsp:nvSpPr>
        <dsp:cNvPr id="0" name=""/>
        <dsp:cNvSpPr/>
      </dsp:nvSpPr>
      <dsp:spPr>
        <a:xfrm>
          <a:off x="571263" y="755347"/>
          <a:ext cx="799768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94" tIns="0" rIns="302294" bIns="0" numCol="1" spcCol="1270" anchor="ctr" anchorCtr="0">
          <a:noAutofit/>
        </a:bodyPr>
        <a:lstStyle/>
        <a:p>
          <a:pPr marL="0" lvl="0" indent="0" algn="l" defTabSz="577850">
            <a:lnSpc>
              <a:spcPct val="90000"/>
            </a:lnSpc>
            <a:spcBef>
              <a:spcPct val="0"/>
            </a:spcBef>
            <a:spcAft>
              <a:spcPct val="35000"/>
            </a:spcAft>
            <a:buNone/>
          </a:pPr>
          <a:r>
            <a:rPr lang="en-US" sz="1300" kern="1200"/>
            <a:t>Clarifying questions</a:t>
          </a:r>
        </a:p>
      </dsp:txBody>
      <dsp:txXfrm>
        <a:off x="589997" y="774081"/>
        <a:ext cx="7960220" cy="346292"/>
      </dsp:txXfrm>
    </dsp:sp>
    <dsp:sp modelId="{73EBBA3E-1FA5-43B1-83AF-7B8836EDA09C}">
      <dsp:nvSpPr>
        <dsp:cNvPr id="0" name=""/>
        <dsp:cNvSpPr/>
      </dsp:nvSpPr>
      <dsp:spPr>
        <a:xfrm>
          <a:off x="0" y="1966882"/>
          <a:ext cx="11425269" cy="7575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728" tIns="270764" rIns="886728" bIns="92456" numCol="1" spcCol="1270" anchor="t" anchorCtr="0">
          <a:noAutofit/>
        </a:bodyPr>
        <a:lstStyle/>
        <a:p>
          <a:pPr marL="114300" lvl="1" indent="-114300" algn="l" defTabSz="577850">
            <a:lnSpc>
              <a:spcPct val="90000"/>
            </a:lnSpc>
            <a:spcBef>
              <a:spcPct val="0"/>
            </a:spcBef>
            <a:spcAft>
              <a:spcPct val="15000"/>
            </a:spcAft>
            <a:buChar char="•"/>
          </a:pPr>
          <a:r>
            <a:rPr lang="en-GB" sz="1300" b="0" i="1" kern="1200" baseline="0"/>
            <a:t>What would you have to change in order for…? </a:t>
          </a:r>
          <a:endParaRPr lang="en-US" sz="1300" kern="1200"/>
        </a:p>
        <a:p>
          <a:pPr marL="114300" lvl="1" indent="-114300" algn="l" defTabSz="577850">
            <a:lnSpc>
              <a:spcPct val="90000"/>
            </a:lnSpc>
            <a:spcBef>
              <a:spcPct val="0"/>
            </a:spcBef>
            <a:spcAft>
              <a:spcPct val="15000"/>
            </a:spcAft>
            <a:buChar char="•"/>
          </a:pPr>
          <a:r>
            <a:rPr lang="en-GB" sz="1300" b="0" i="1" kern="1200" baseline="0"/>
            <a:t>What’s another way you might look at this? </a:t>
          </a:r>
          <a:endParaRPr lang="en-US" sz="1300" kern="1200"/>
        </a:p>
      </dsp:txBody>
      <dsp:txXfrm>
        <a:off x="0" y="1966882"/>
        <a:ext cx="11425269" cy="757575"/>
      </dsp:txXfrm>
    </dsp:sp>
    <dsp:sp modelId="{02271447-393C-484B-A915-233E5A849C32}">
      <dsp:nvSpPr>
        <dsp:cNvPr id="0" name=""/>
        <dsp:cNvSpPr/>
      </dsp:nvSpPr>
      <dsp:spPr>
        <a:xfrm>
          <a:off x="571263" y="1775002"/>
          <a:ext cx="799768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94" tIns="0" rIns="302294" bIns="0" numCol="1" spcCol="1270" anchor="ctr" anchorCtr="0">
          <a:noAutofit/>
        </a:bodyPr>
        <a:lstStyle/>
        <a:p>
          <a:pPr marL="0" lvl="0" indent="0" algn="l" defTabSz="577850">
            <a:lnSpc>
              <a:spcPct val="90000"/>
            </a:lnSpc>
            <a:spcBef>
              <a:spcPct val="0"/>
            </a:spcBef>
            <a:spcAft>
              <a:spcPct val="35000"/>
            </a:spcAft>
            <a:buNone/>
          </a:pPr>
          <a:r>
            <a:rPr lang="en-US" sz="1300" kern="1200"/>
            <a:t>Reflective questions</a:t>
          </a:r>
        </a:p>
      </dsp:txBody>
      <dsp:txXfrm>
        <a:off x="589997" y="1793736"/>
        <a:ext cx="7960220" cy="346292"/>
      </dsp:txXfrm>
    </dsp:sp>
    <dsp:sp modelId="{6B678CAB-BCDD-4DD2-A7E7-523BF2149048}">
      <dsp:nvSpPr>
        <dsp:cNvPr id="0" name=""/>
        <dsp:cNvSpPr/>
      </dsp:nvSpPr>
      <dsp:spPr>
        <a:xfrm>
          <a:off x="0" y="2986537"/>
          <a:ext cx="11425269" cy="7575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728" tIns="270764" rIns="886728" bIns="92456" numCol="1" spcCol="1270" anchor="t" anchorCtr="0">
          <a:noAutofit/>
        </a:bodyPr>
        <a:lstStyle/>
        <a:p>
          <a:pPr marL="114300" lvl="1" indent="-114300" algn="l" defTabSz="577850">
            <a:lnSpc>
              <a:spcPct val="90000"/>
            </a:lnSpc>
            <a:spcBef>
              <a:spcPct val="0"/>
            </a:spcBef>
            <a:spcAft>
              <a:spcPct val="15000"/>
            </a:spcAft>
            <a:buChar char="•"/>
          </a:pPr>
          <a:r>
            <a:rPr lang="en-GB" sz="1300" b="0" i="1" kern="1200" baseline="0"/>
            <a:t>So to summarize… is that right? </a:t>
          </a:r>
          <a:endParaRPr lang="en-US" sz="1300" kern="1200"/>
        </a:p>
        <a:p>
          <a:pPr marL="114300" lvl="1" indent="-114300" algn="l" defTabSz="577850">
            <a:lnSpc>
              <a:spcPct val="90000"/>
            </a:lnSpc>
            <a:spcBef>
              <a:spcPct val="0"/>
            </a:spcBef>
            <a:spcAft>
              <a:spcPct val="15000"/>
            </a:spcAft>
            <a:buChar char="•"/>
          </a:pPr>
          <a:r>
            <a:rPr lang="en-GB" sz="1300" b="0" i="1" kern="1200" baseline="0"/>
            <a:t>So, in order to achieve this, you say you are going to…? </a:t>
          </a:r>
          <a:endParaRPr lang="en-US" sz="1300" kern="1200"/>
        </a:p>
      </dsp:txBody>
      <dsp:txXfrm>
        <a:off x="0" y="2986537"/>
        <a:ext cx="11425269" cy="757575"/>
      </dsp:txXfrm>
    </dsp:sp>
    <dsp:sp modelId="{7D81FE6C-62BA-4B09-99C5-9BD2FAE6E8C6}">
      <dsp:nvSpPr>
        <dsp:cNvPr id="0" name=""/>
        <dsp:cNvSpPr/>
      </dsp:nvSpPr>
      <dsp:spPr>
        <a:xfrm>
          <a:off x="571263" y="2794657"/>
          <a:ext cx="799768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94" tIns="0" rIns="302294" bIns="0" numCol="1" spcCol="1270" anchor="ctr" anchorCtr="0">
          <a:noAutofit/>
        </a:bodyPr>
        <a:lstStyle/>
        <a:p>
          <a:pPr marL="0" lvl="0" indent="0" algn="l" defTabSz="577850">
            <a:lnSpc>
              <a:spcPct val="90000"/>
            </a:lnSpc>
            <a:spcBef>
              <a:spcPct val="0"/>
            </a:spcBef>
            <a:spcAft>
              <a:spcPct val="35000"/>
            </a:spcAft>
            <a:buNone/>
          </a:pPr>
          <a:r>
            <a:rPr lang="en-US" sz="1300" kern="1200"/>
            <a:t>Summarisng questions</a:t>
          </a:r>
        </a:p>
      </dsp:txBody>
      <dsp:txXfrm>
        <a:off x="589997" y="2813391"/>
        <a:ext cx="7960220" cy="346292"/>
      </dsp:txXfrm>
    </dsp:sp>
    <dsp:sp modelId="{441663CB-5011-4BB4-8914-1723FFD49099}">
      <dsp:nvSpPr>
        <dsp:cNvPr id="0" name=""/>
        <dsp:cNvSpPr/>
      </dsp:nvSpPr>
      <dsp:spPr>
        <a:xfrm>
          <a:off x="0" y="4006193"/>
          <a:ext cx="11425269" cy="9623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6728" tIns="270764" rIns="886728" bIns="92456" numCol="1" spcCol="1270" anchor="t" anchorCtr="0">
          <a:noAutofit/>
        </a:bodyPr>
        <a:lstStyle/>
        <a:p>
          <a:pPr marL="114300" lvl="1" indent="-114300" algn="l" defTabSz="577850">
            <a:lnSpc>
              <a:spcPct val="90000"/>
            </a:lnSpc>
            <a:spcBef>
              <a:spcPct val="0"/>
            </a:spcBef>
            <a:spcAft>
              <a:spcPct val="15000"/>
            </a:spcAft>
            <a:buChar char="•"/>
          </a:pPr>
          <a:r>
            <a:rPr lang="en-GB" sz="1300" b="0" i="1" kern="1200" baseline="0"/>
            <a:t>What is your first step to achieve this? </a:t>
          </a:r>
          <a:endParaRPr lang="en-US" sz="1300" kern="1200"/>
        </a:p>
        <a:p>
          <a:pPr marL="114300" lvl="1" indent="-114300" algn="l" defTabSz="577850">
            <a:lnSpc>
              <a:spcPct val="90000"/>
            </a:lnSpc>
            <a:spcBef>
              <a:spcPct val="0"/>
            </a:spcBef>
            <a:spcAft>
              <a:spcPct val="15000"/>
            </a:spcAft>
            <a:buChar char="•"/>
          </a:pPr>
          <a:r>
            <a:rPr lang="en-GB" sz="1300" b="0" i="1" kern="1200" baseline="0"/>
            <a:t>What will you do next? </a:t>
          </a:r>
          <a:endParaRPr lang="en-US" sz="1300" kern="1200"/>
        </a:p>
        <a:p>
          <a:pPr marL="114300" lvl="1" indent="-114300" algn="l" defTabSz="577850">
            <a:lnSpc>
              <a:spcPct val="90000"/>
            </a:lnSpc>
            <a:spcBef>
              <a:spcPct val="0"/>
            </a:spcBef>
            <a:spcAft>
              <a:spcPct val="15000"/>
            </a:spcAft>
            <a:buChar char="•"/>
          </a:pPr>
          <a:r>
            <a:rPr lang="en-GB" sz="1300" b="0" i="1" kern="1200" baseline="0"/>
            <a:t>What support do you need? </a:t>
          </a:r>
          <a:endParaRPr lang="en-US" sz="1300" kern="1200"/>
        </a:p>
      </dsp:txBody>
      <dsp:txXfrm>
        <a:off x="0" y="4006193"/>
        <a:ext cx="11425269" cy="962325"/>
      </dsp:txXfrm>
    </dsp:sp>
    <dsp:sp modelId="{DE0E6BCF-9CD8-4D79-B6D2-0C1B8E5AB307}">
      <dsp:nvSpPr>
        <dsp:cNvPr id="0" name=""/>
        <dsp:cNvSpPr/>
      </dsp:nvSpPr>
      <dsp:spPr>
        <a:xfrm>
          <a:off x="571263" y="3814313"/>
          <a:ext cx="799768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294" tIns="0" rIns="302294" bIns="0" numCol="1" spcCol="1270" anchor="ctr" anchorCtr="0">
          <a:noAutofit/>
        </a:bodyPr>
        <a:lstStyle/>
        <a:p>
          <a:pPr marL="0" lvl="0" indent="0" algn="l" defTabSz="577850">
            <a:lnSpc>
              <a:spcPct val="90000"/>
            </a:lnSpc>
            <a:spcBef>
              <a:spcPct val="0"/>
            </a:spcBef>
            <a:spcAft>
              <a:spcPct val="35000"/>
            </a:spcAft>
            <a:buNone/>
          </a:pPr>
          <a:r>
            <a:rPr lang="en-US" sz="1300" kern="1200"/>
            <a:t>Outcome questions</a:t>
          </a:r>
        </a:p>
      </dsp:txBody>
      <dsp:txXfrm>
        <a:off x="589997" y="3833047"/>
        <a:ext cx="7960220"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66ED2-0797-47C0-A3A8-0992595B6480}">
      <dsp:nvSpPr>
        <dsp:cNvPr id="0" name=""/>
        <dsp:cNvSpPr/>
      </dsp:nvSpPr>
      <dsp:spPr>
        <a:xfrm>
          <a:off x="2428775" y="-30957"/>
          <a:ext cx="4731127" cy="4731127"/>
        </a:xfrm>
        <a:prstGeom prst="circularArrow">
          <a:avLst>
            <a:gd name="adj1" fmla="val 5544"/>
            <a:gd name="adj2" fmla="val 330680"/>
            <a:gd name="adj3" fmla="val 14491544"/>
            <a:gd name="adj4" fmla="val 1696410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79822-ED27-4D13-A2D7-9BCEA1EA3E76}">
      <dsp:nvSpPr>
        <dsp:cNvPr id="0" name=""/>
        <dsp:cNvSpPr/>
      </dsp:nvSpPr>
      <dsp:spPr>
        <a:xfrm>
          <a:off x="4045223" y="90"/>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Experience</a:t>
          </a:r>
        </a:p>
      </dsp:txBody>
      <dsp:txXfrm>
        <a:off x="4081792" y="36659"/>
        <a:ext cx="1425092" cy="675977"/>
      </dsp:txXfrm>
    </dsp:sp>
    <dsp:sp modelId="{43F49861-6191-443F-8232-518797916624}">
      <dsp:nvSpPr>
        <dsp:cNvPr id="0" name=""/>
        <dsp:cNvSpPr/>
      </dsp:nvSpPr>
      <dsp:spPr>
        <a:xfrm>
          <a:off x="5622598" y="759714"/>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Description of feelings/ reactions</a:t>
          </a:r>
        </a:p>
      </dsp:txBody>
      <dsp:txXfrm>
        <a:off x="5659167" y="796283"/>
        <a:ext cx="1425092" cy="675977"/>
      </dsp:txXfrm>
    </dsp:sp>
    <dsp:sp modelId="{E0DDA64E-8C44-42CE-90BF-0DA1D2542D75}">
      <dsp:nvSpPr>
        <dsp:cNvPr id="0" name=""/>
        <dsp:cNvSpPr/>
      </dsp:nvSpPr>
      <dsp:spPr>
        <a:xfrm>
          <a:off x="6012178" y="2466573"/>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Evaluation</a:t>
          </a:r>
        </a:p>
      </dsp:txBody>
      <dsp:txXfrm>
        <a:off x="6048747" y="2503142"/>
        <a:ext cx="1425092" cy="675977"/>
      </dsp:txXfrm>
    </dsp:sp>
    <dsp:sp modelId="{23F7D6F4-E08C-4CDE-AE2A-E011DA5AB760}">
      <dsp:nvSpPr>
        <dsp:cNvPr id="0" name=""/>
        <dsp:cNvSpPr/>
      </dsp:nvSpPr>
      <dsp:spPr>
        <a:xfrm>
          <a:off x="4920600" y="3835368"/>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Analysis </a:t>
          </a:r>
        </a:p>
      </dsp:txBody>
      <dsp:txXfrm>
        <a:off x="4957169" y="3871937"/>
        <a:ext cx="1425092" cy="675977"/>
      </dsp:txXfrm>
    </dsp:sp>
    <dsp:sp modelId="{04D2D68F-492A-4C0E-B4A0-97EAADA6EBA8}">
      <dsp:nvSpPr>
        <dsp:cNvPr id="0" name=""/>
        <dsp:cNvSpPr/>
      </dsp:nvSpPr>
      <dsp:spPr>
        <a:xfrm>
          <a:off x="3169846" y="3835368"/>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Conclusions (general)</a:t>
          </a:r>
        </a:p>
      </dsp:txBody>
      <dsp:txXfrm>
        <a:off x="3206415" y="3871937"/>
        <a:ext cx="1425092" cy="675977"/>
      </dsp:txXfrm>
    </dsp:sp>
    <dsp:sp modelId="{080C972C-AC09-4FF6-BA0A-A86DAAEED991}">
      <dsp:nvSpPr>
        <dsp:cNvPr id="0" name=""/>
        <dsp:cNvSpPr/>
      </dsp:nvSpPr>
      <dsp:spPr>
        <a:xfrm>
          <a:off x="2078268" y="2466573"/>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Conclusions  (specific)</a:t>
          </a:r>
        </a:p>
      </dsp:txBody>
      <dsp:txXfrm>
        <a:off x="2114837" y="2503142"/>
        <a:ext cx="1425092" cy="675977"/>
      </dsp:txXfrm>
    </dsp:sp>
    <dsp:sp modelId="{26F553DE-BCAB-4102-9421-194D5EB7A871}">
      <dsp:nvSpPr>
        <dsp:cNvPr id="0" name=""/>
        <dsp:cNvSpPr/>
      </dsp:nvSpPr>
      <dsp:spPr>
        <a:xfrm>
          <a:off x="2467848" y="759714"/>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Personal action plan </a:t>
          </a:r>
        </a:p>
      </dsp:txBody>
      <dsp:txXfrm>
        <a:off x="2504417" y="796283"/>
        <a:ext cx="1425092" cy="6759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2FA8C-A824-4B46-B929-160EF22EE0B0}">
      <dsp:nvSpPr>
        <dsp:cNvPr id="0" name=""/>
        <dsp:cNvSpPr/>
      </dsp:nvSpPr>
      <dsp:spPr>
        <a:xfrm>
          <a:off x="0" y="4011"/>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03973-7777-4269-8389-12E3C10C5910}">
      <dsp:nvSpPr>
        <dsp:cNvPr id="0" name=""/>
        <dsp:cNvSpPr/>
      </dsp:nvSpPr>
      <dsp:spPr>
        <a:xfrm>
          <a:off x="258444" y="196242"/>
          <a:ext cx="469898" cy="469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76890D-D291-447E-B92A-75AF7BF40CCB}">
      <dsp:nvSpPr>
        <dsp:cNvPr id="0" name=""/>
        <dsp:cNvSpPr/>
      </dsp:nvSpPr>
      <dsp:spPr>
        <a:xfrm>
          <a:off x="986786" y="401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GB" sz="1900" kern="1200">
              <a:latin typeface="Effra Bold"/>
            </a:rPr>
            <a:t>Observation is a key part of trainees' learning, but is not straightforward</a:t>
          </a:r>
          <a:endParaRPr lang="en-GB" sz="1900" kern="1200"/>
        </a:p>
      </dsp:txBody>
      <dsp:txXfrm>
        <a:off x="986786" y="4011"/>
        <a:ext cx="10438482" cy="854360"/>
      </dsp:txXfrm>
    </dsp:sp>
    <dsp:sp modelId="{913F2AFE-D9AA-4033-9AA3-3190B9F893A6}">
      <dsp:nvSpPr>
        <dsp:cNvPr id="0" name=""/>
        <dsp:cNvSpPr/>
      </dsp:nvSpPr>
      <dsp:spPr>
        <a:xfrm>
          <a:off x="0" y="1071961"/>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14E356-EB76-4E9D-83BB-9DB9E6E1DD60}">
      <dsp:nvSpPr>
        <dsp:cNvPr id="0" name=""/>
        <dsp:cNvSpPr/>
      </dsp:nvSpPr>
      <dsp:spPr>
        <a:xfrm>
          <a:off x="258444" y="1264193"/>
          <a:ext cx="469898" cy="469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AD39BB-A3D6-4438-AB4A-EF26BDFFFEE8}">
      <dsp:nvSpPr>
        <dsp:cNvPr id="0" name=""/>
        <dsp:cNvSpPr/>
      </dsp:nvSpPr>
      <dsp:spPr>
        <a:xfrm>
          <a:off x="986786" y="107196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GB" sz="1900" kern="1200">
              <a:latin typeface="Effra Bold"/>
            </a:rPr>
            <a:t>Mentors can support learning from observing through specific focuses and deconstruction</a:t>
          </a:r>
        </a:p>
      </dsp:txBody>
      <dsp:txXfrm>
        <a:off x="986786" y="1071961"/>
        <a:ext cx="10438482" cy="854360"/>
      </dsp:txXfrm>
    </dsp:sp>
    <dsp:sp modelId="{B57DE982-CC11-4FF7-924F-D76BE1AE28E2}">
      <dsp:nvSpPr>
        <dsp:cNvPr id="0" name=""/>
        <dsp:cNvSpPr/>
      </dsp:nvSpPr>
      <dsp:spPr>
        <a:xfrm>
          <a:off x="0" y="2139912"/>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7FD75-1BD1-46E4-B8AE-2D804D186B31}">
      <dsp:nvSpPr>
        <dsp:cNvPr id="0" name=""/>
        <dsp:cNvSpPr/>
      </dsp:nvSpPr>
      <dsp:spPr>
        <a:xfrm>
          <a:off x="258444" y="2332143"/>
          <a:ext cx="469898" cy="469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6108F8-8715-4ECB-949E-8333ADD658DB}">
      <dsp:nvSpPr>
        <dsp:cNvPr id="0" name=""/>
        <dsp:cNvSpPr/>
      </dsp:nvSpPr>
      <dsp:spPr>
        <a:xfrm>
          <a:off x="986786" y="2139912"/>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GB" sz="1900" kern="1200">
              <a:latin typeface="Effra Bold"/>
            </a:rPr>
            <a:t>Feedback needs to be descriptive, specific and not </a:t>
          </a:r>
          <a:r>
            <a:rPr lang="en-GB" sz="1900" i="1" kern="1200">
              <a:latin typeface="Effra Bold"/>
            </a:rPr>
            <a:t>just</a:t>
          </a:r>
          <a:r>
            <a:rPr lang="en-GB" sz="1900" i="0" kern="1200">
              <a:latin typeface="Effra Bold"/>
            </a:rPr>
            <a:t> evaluative</a:t>
          </a:r>
        </a:p>
      </dsp:txBody>
      <dsp:txXfrm>
        <a:off x="986786" y="2139912"/>
        <a:ext cx="10438482" cy="854360"/>
      </dsp:txXfrm>
    </dsp:sp>
    <dsp:sp modelId="{E04B3515-369E-4241-A605-8B9544929AEA}">
      <dsp:nvSpPr>
        <dsp:cNvPr id="0" name=""/>
        <dsp:cNvSpPr/>
      </dsp:nvSpPr>
      <dsp:spPr>
        <a:xfrm>
          <a:off x="0" y="3207863"/>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240831-CAEB-4773-A684-299C390F5D1C}">
      <dsp:nvSpPr>
        <dsp:cNvPr id="0" name=""/>
        <dsp:cNvSpPr/>
      </dsp:nvSpPr>
      <dsp:spPr>
        <a:xfrm>
          <a:off x="258444" y="3400094"/>
          <a:ext cx="469898" cy="469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41028-876A-49B7-843D-8F092097C8E2}">
      <dsp:nvSpPr>
        <dsp:cNvPr id="0" name=""/>
        <dsp:cNvSpPr/>
      </dsp:nvSpPr>
      <dsp:spPr>
        <a:xfrm>
          <a:off x="986786" y="3207863"/>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GB" sz="1900" i="0" kern="1200">
              <a:latin typeface="Effra Bold"/>
            </a:rPr>
            <a:t>Structure conversations, and use reflective questions such as 'what did you want the children to learn?'</a:t>
          </a:r>
        </a:p>
      </dsp:txBody>
      <dsp:txXfrm>
        <a:off x="986786" y="3207863"/>
        <a:ext cx="10438482" cy="854360"/>
      </dsp:txXfrm>
    </dsp:sp>
    <dsp:sp modelId="{EBF9C4F3-7ED1-4C8A-86F2-71DC872264EE}">
      <dsp:nvSpPr>
        <dsp:cNvPr id="0" name=""/>
        <dsp:cNvSpPr/>
      </dsp:nvSpPr>
      <dsp:spPr>
        <a:xfrm>
          <a:off x="0" y="4275814"/>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E6308-0683-4EA9-884E-E474E3A4263C}">
      <dsp:nvSpPr>
        <dsp:cNvPr id="0" name=""/>
        <dsp:cNvSpPr/>
      </dsp:nvSpPr>
      <dsp:spPr>
        <a:xfrm>
          <a:off x="258444" y="4468045"/>
          <a:ext cx="469898" cy="4698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CFB848-509C-4D0C-8BD7-2EDA2B04C283}">
      <dsp:nvSpPr>
        <dsp:cNvPr id="0" name=""/>
        <dsp:cNvSpPr/>
      </dsp:nvSpPr>
      <dsp:spPr>
        <a:xfrm>
          <a:off x="986786" y="4275814"/>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100000"/>
            </a:lnSpc>
            <a:spcBef>
              <a:spcPct val="0"/>
            </a:spcBef>
            <a:spcAft>
              <a:spcPct val="35000"/>
            </a:spcAft>
            <a:buNone/>
          </a:pPr>
          <a:r>
            <a:rPr lang="en-GB" sz="1900" i="0" kern="1200">
              <a:latin typeface="Effra Bold"/>
            </a:rPr>
            <a:t>Using reappraisal can help positively re-frame trainees' perspectives</a:t>
          </a:r>
        </a:p>
      </dsp:txBody>
      <dsp:txXfrm>
        <a:off x="986786" y="4275814"/>
        <a:ext cx="10438482" cy="8543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51802"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1"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51802"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50197"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47" y="4715793"/>
            <a:ext cx="5438783" cy="4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1" y="942839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50197" y="942839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sible-learning.org/2015/02/infographic-feedback-for-learn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cienceoflearning-ebc.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second mentor curriculum module, developing your mentor knowledge and skills. I’m Rachel Roberts, Principle Lead Mentor here at the University of Reading.</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117610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Continuum of mentors' skills (see also Hughes, 2010 From How to be a brilliant mentor)</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424123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Observation of your trainee should not be used as a means of control; all teachers have their preferred ways of doing things, their own teaching style, but when working with a beginning teacher it is important to be aware of your own bias (O’Leary, 2014). It is instinctive when watching a novice to think: ‘I wouldn’t have done it like that.’ Whilst this may be intuitive, it wouldn’t be very helpful to fill your feedback notes with what you would have done; this is about their development and practice, after all. It is more helpful to be open-minded about different approaches, so that your beginning teacher can have the freedom to experiment. As noted earlier, lessons are dynamic, changing environments and it is impossible to see everything that is going on. When you are observing, consider the focus. There are lots of different things you can focus on whilst observing, such as…</a:t>
            </a:r>
            <a:endParaRPr lang="en-GB" dirty="0"/>
          </a:p>
          <a:p>
            <a:endParaRPr lang="en-US" dirty="0"/>
          </a:p>
          <a:p>
            <a:r>
              <a:rPr lang="en-US" dirty="0"/>
              <a:t>In the same way that you plan for your pupils’ progression, you will want to plan observations in such a way that they support your mentee’s progress. A suitable focus could be identified in consultation with your mentee as part of their weekly training. For instance, if a target from the previous week was to develop a greater range of questioning strategies, this should form one of your focuses.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279631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think about the next part of the process: the role of feedback.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36937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Where does feedback occur in the reflective cycle?</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4007645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14</a:t>
            </a:fld>
            <a:endParaRPr lang="en-GB"/>
          </a:p>
        </p:txBody>
      </p:sp>
    </p:spTree>
    <p:extLst>
      <p:ext uri="{BB962C8B-B14F-4D97-AF65-F5344CB8AC3E}">
        <p14:creationId xmlns:p14="http://schemas.microsoft.com/office/powerpoint/2010/main" val="369795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https://visible-learning.org/2015/02/infographic-feedback-for-learning/</a:t>
            </a:r>
            <a:r>
              <a:rPr lang="en-US" dirty="0"/>
              <a:t> </a:t>
            </a:r>
            <a:endParaRPr lang="en-GB" dirty="0"/>
          </a:p>
          <a:p>
            <a:r>
              <a:rPr lang="en-GB" dirty="0">
                <a:latin typeface="Effra"/>
              </a:rPr>
              <a:t>There are some general good principles to remember about feedback in general… and these similarly apply to conversations that you will have with your trainee.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3741087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https://www.youtube.com/watch?v=G9YHAnHCHLg&amp;feature=emb_logo </a:t>
            </a:r>
          </a:p>
          <a:p>
            <a:r>
              <a:rPr lang="en-GB" dirty="0">
                <a:latin typeface="Effra"/>
              </a:rPr>
              <a:t>Watch the following 3min clip of a feedback conversation and note:</a:t>
            </a:r>
            <a:endParaRPr lang="en-GB" dirty="0"/>
          </a:p>
          <a:p>
            <a:endParaRPr lang="en-GB" dirty="0">
              <a:latin typeface="Effra" panose="020B0603020203020204" pitchFamily="34" charset="0"/>
            </a:endParaRPr>
          </a:p>
          <a:p>
            <a:r>
              <a:rPr lang="en-GB" dirty="0">
                <a:latin typeface="Effra"/>
              </a:rPr>
              <a:t>Who speaks (when and how much)</a:t>
            </a:r>
          </a:p>
          <a:p>
            <a:r>
              <a:rPr lang="en-GB" dirty="0">
                <a:latin typeface="Effra"/>
              </a:rPr>
              <a:t>Language used (where is it evaluative?)</a:t>
            </a:r>
          </a:p>
          <a:p>
            <a:r>
              <a:rPr lang="en-GB" dirty="0">
                <a:latin typeface="Effra"/>
              </a:rPr>
              <a:t>Body language</a:t>
            </a:r>
          </a:p>
          <a:p>
            <a:endParaRPr lang="en-GB" dirty="0"/>
          </a:p>
          <a:p>
            <a:r>
              <a:rPr lang="en-GB" dirty="0"/>
              <a:t>You may have noticed that the observer does most of the talking at least initially and this is includes stating the things that she felt went well in the lesson.  For example, she says his ‘energy in the lesson was pretty amazing’.  She uses the phrase ‘I thought that..’ several times and the language she uses is clearly evaluative ‘tailoring your questions was done particularly well’.  Here we can see a statement that is evaluative: she is effectively praising him here.</a:t>
            </a:r>
          </a:p>
          <a:p>
            <a:endParaRPr lang="en-GB" dirty="0"/>
          </a:p>
          <a:p>
            <a:r>
              <a:rPr lang="en-GB" dirty="0"/>
              <a:t>When she does move on to areas for improvement, this is phrased as ‘One thing that you need to take care about is…’.</a:t>
            </a:r>
          </a:p>
          <a:p>
            <a:endParaRPr lang="en-GB" dirty="0"/>
          </a:p>
          <a:p>
            <a:r>
              <a:rPr lang="en-GB" dirty="0"/>
              <a:t>The trainee doesn’t really speak until a minute and a half into the conversation and this is prompted by the observer asking ‘how did you feel about the lesson as a whole?’ This then becomes more of a dialogue, further prompted by her asking what he’d like to work on.</a:t>
            </a:r>
          </a:p>
          <a:p>
            <a:endParaRPr lang="en-GB" dirty="0"/>
          </a:p>
          <a:p>
            <a:r>
              <a:rPr lang="en-GB" dirty="0"/>
              <a:t>Although the set up here is necessarily a bit awkward (they are being filmed after all!), a quiet location has been found for the feedback conversation.  The desk/paper could be seen as something of a barrier and I wonder how much the conversation is driven by what the observer feels she needs to say (as suggested by her frequent reference to her notes) and slightly less by properly listening to his thoughts/responses.  </a:t>
            </a:r>
          </a:p>
          <a:p>
            <a:endParaRPr lang="en-GB" dirty="0"/>
          </a:p>
          <a:p>
            <a:r>
              <a:rPr lang="en-GB" dirty="0"/>
              <a:t>The body language of both during the first half of the conversation also suggests a passivity on the part of the trainee and he does look slightly terrified!  As mentors providing feedback, it is worth remembering that feedback conversations can feel very high stakes for trainees (they do need to know where they’ve been successful and </a:t>
            </a:r>
            <a:r>
              <a:rPr lang="en-GB" i="1" dirty="0"/>
              <a:t>that</a:t>
            </a:r>
            <a:r>
              <a:rPr lang="en-GB" i="0" dirty="0"/>
              <a:t> they’ve been successful, as well as identifying areas for development).  </a:t>
            </a:r>
            <a:endParaRPr lang="en-GB" dirty="0"/>
          </a:p>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16</a:t>
            </a:fld>
            <a:endParaRPr lang="en-GB"/>
          </a:p>
        </p:txBody>
      </p:sp>
    </p:spTree>
    <p:extLst>
      <p:ext uri="{BB962C8B-B14F-4D97-AF65-F5344CB8AC3E}">
        <p14:creationId xmlns:p14="http://schemas.microsoft.com/office/powerpoint/2010/main" val="1721320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pivotal nature of developmental feedback recurs in the literature and research around mentoring (Hobson, Ashby, </a:t>
            </a:r>
            <a:r>
              <a:rPr lang="en-US" dirty="0" err="1"/>
              <a:t>Malderez</a:t>
            </a:r>
            <a:r>
              <a:rPr lang="en-US" dirty="0"/>
              <a:t> &amp; Tomlinson, 2009; Hudson &amp; Hudson, 2014; Mercado &amp; Mann, 2015). And there are lots of ways in which feedback can be problematic, including:</a:t>
            </a:r>
          </a:p>
          <a:p>
            <a:endParaRPr lang="en-US" dirty="0"/>
          </a:p>
          <a:p>
            <a:endParaRPr lang="en-US" dirty="0"/>
          </a:p>
          <a:p>
            <a:r>
              <a:rPr lang="en-US" dirty="0"/>
              <a:t>Mentors who focus solely on what needs to be improved (which is likely to be a lot at the beginning of anyone’s professional career) are in danger of ‘</a:t>
            </a:r>
            <a:r>
              <a:rPr lang="en-US" dirty="0" err="1"/>
              <a:t>Judgementoring</a:t>
            </a:r>
            <a:r>
              <a:rPr lang="en-US" dirty="0"/>
              <a:t>’ (Hobson &amp; </a:t>
            </a:r>
            <a:r>
              <a:rPr lang="en-US" dirty="0" err="1"/>
              <a:t>Malderez</a:t>
            </a:r>
            <a:r>
              <a:rPr lang="en-US" dirty="0"/>
              <a:t>, 2013), which can be a highly negative experience for a novice. </a:t>
            </a:r>
          </a:p>
          <a:p>
            <a:endParaRPr lang="en-US" dirty="0"/>
          </a:p>
          <a:p>
            <a:pPr defTabSz="918698" fontAlgn="base">
              <a:spcBef>
                <a:spcPct val="30000"/>
              </a:spcBef>
              <a:spcAft>
                <a:spcPct val="0"/>
              </a:spcAft>
              <a:defRPr/>
            </a:pPr>
            <a:r>
              <a:rPr lang="en-GB" dirty="0">
                <a:latin typeface="Effra" panose="020B0603020203020204" pitchFamily="34" charset="0"/>
              </a:rPr>
              <a:t>The trainees in my research study from 2019 made a link between the use of specific vocabulary, how they felt and how this affected their learning: Violent imagery was used to describe negative feedback: ‘she’ll just hit me with [it]’ (Dan, Redwood TI3). </a:t>
            </a:r>
          </a:p>
          <a:p>
            <a:pPr defTabSz="918698" fontAlgn="base">
              <a:spcBef>
                <a:spcPct val="30000"/>
              </a:spcBef>
              <a:spcAft>
                <a:spcPct val="0"/>
              </a:spcAft>
              <a:defRPr/>
            </a:pPr>
            <a:endParaRPr lang="en-GB" dirty="0">
              <a:latin typeface="Effra" panose="020B0603020203020204" pitchFamily="34" charset="0"/>
            </a:endParaRPr>
          </a:p>
          <a:p>
            <a:pPr defTabSz="918698" fontAlgn="base">
              <a:spcBef>
                <a:spcPct val="30000"/>
              </a:spcBef>
              <a:spcAft>
                <a:spcPct val="0"/>
              </a:spcAft>
              <a:defRPr/>
            </a:pPr>
            <a:r>
              <a:rPr lang="en-GB" dirty="0">
                <a:latin typeface="Effra" panose="020B0603020203020204" pitchFamily="34" charset="0"/>
              </a:rPr>
              <a:t>‘if they’re a bit too cutting… you don’t learn anything from it’ (Saffron, </a:t>
            </a:r>
            <a:r>
              <a:rPr lang="en-GB" dirty="0" err="1">
                <a:latin typeface="Effra" panose="020B0603020203020204" pitchFamily="34" charset="0"/>
              </a:rPr>
              <a:t>Oakbank</a:t>
            </a:r>
            <a:r>
              <a:rPr lang="en-GB" dirty="0">
                <a:latin typeface="Effra" panose="020B0603020203020204" pitchFamily="34" charset="0"/>
              </a:rPr>
              <a:t> TI1).</a:t>
            </a:r>
          </a:p>
          <a:p>
            <a:pPr defTabSz="918698" fontAlgn="base">
              <a:spcBef>
                <a:spcPct val="30000"/>
              </a:spcBef>
              <a:spcAft>
                <a:spcPct val="0"/>
              </a:spcAft>
              <a:defRPr/>
            </a:pPr>
            <a:endParaRPr lang="en-GB" dirty="0">
              <a:latin typeface="Effra" panose="020B0603020203020204" pitchFamily="34" charset="0"/>
            </a:endParaRPr>
          </a:p>
          <a:p>
            <a:pPr defTabSz="918698" fontAlgn="base">
              <a:spcBef>
                <a:spcPct val="30000"/>
              </a:spcBef>
              <a:spcAft>
                <a:spcPct val="0"/>
              </a:spcAft>
              <a:defRPr/>
            </a:pPr>
            <a:r>
              <a:rPr lang="en-GB" dirty="0">
                <a:latin typeface="Effra" panose="020B0603020203020204" pitchFamily="34" charset="0"/>
              </a:rPr>
              <a:t> ‘positive [feedback] … made me feel more positive about my teaching’ (Charlotte, </a:t>
            </a:r>
            <a:r>
              <a:rPr lang="en-GB" dirty="0" err="1">
                <a:latin typeface="Effra" panose="020B0603020203020204" pitchFamily="34" charset="0"/>
              </a:rPr>
              <a:t>Ferndean</a:t>
            </a:r>
            <a:r>
              <a:rPr lang="en-GB" dirty="0">
                <a:latin typeface="Effra" panose="020B0603020203020204" pitchFamily="34" charset="0"/>
              </a:rPr>
              <a:t> TI2); </a:t>
            </a:r>
          </a:p>
          <a:p>
            <a:pPr defTabSz="918698" fontAlgn="base">
              <a:spcBef>
                <a:spcPct val="30000"/>
              </a:spcBef>
              <a:spcAft>
                <a:spcPct val="0"/>
              </a:spcAft>
              <a:defRPr/>
            </a:pPr>
            <a:endParaRPr lang="en-GB" dirty="0">
              <a:latin typeface="Effra" panose="020B0603020203020204" pitchFamily="34" charset="0"/>
            </a:endParaRPr>
          </a:p>
          <a:p>
            <a:pPr defTabSz="918698" fontAlgn="base">
              <a:spcBef>
                <a:spcPct val="30000"/>
              </a:spcBef>
              <a:spcAft>
                <a:spcPct val="0"/>
              </a:spcAft>
              <a:defRPr/>
            </a:pPr>
            <a:r>
              <a:rPr lang="en-GB" dirty="0">
                <a:latin typeface="Effra" panose="020B0603020203020204" pitchFamily="34" charset="0"/>
              </a:rPr>
              <a:t>The impact of the evaluative language used is </a:t>
            </a:r>
            <a:r>
              <a:rPr lang="en-GB" i="1" dirty="0">
                <a:latin typeface="Effra" panose="020B0603020203020204" pitchFamily="34" charset="0"/>
              </a:rPr>
              <a:t>affective</a:t>
            </a:r>
            <a:r>
              <a:rPr lang="en-GB" dirty="0">
                <a:latin typeface="Effra" panose="020B0603020203020204" pitchFamily="34" charset="0"/>
              </a:rPr>
              <a:t>.</a:t>
            </a:r>
          </a:p>
          <a:p>
            <a:pPr defTabSz="918698" fontAlgn="base">
              <a:spcBef>
                <a:spcPct val="30000"/>
              </a:spcBef>
              <a:spcAft>
                <a:spcPct val="0"/>
              </a:spcAft>
              <a:defRPr/>
            </a:pPr>
            <a:endParaRPr lang="en-GB" dirty="0">
              <a:latin typeface="Effra" panose="020B0603020203020204" pitchFamily="34" charset="0"/>
            </a:endParaRPr>
          </a:p>
          <a:p>
            <a:pPr defTabSz="918698" fontAlgn="base">
              <a:spcBef>
                <a:spcPct val="30000"/>
              </a:spcBef>
              <a:spcAft>
                <a:spcPct val="0"/>
              </a:spcAft>
              <a:defRPr/>
            </a:pPr>
            <a:r>
              <a:rPr lang="en-GB" dirty="0">
                <a:latin typeface="Effra"/>
              </a:rPr>
              <a:t>Teachers, and beginning teachers especially, are vulnerable to criticism because they want to do their best for the children that they are teaching (</a:t>
            </a:r>
            <a:r>
              <a:rPr lang="en-GB" dirty="0" err="1">
                <a:latin typeface="Effra"/>
              </a:rPr>
              <a:t>Kelchtermans</a:t>
            </a:r>
            <a:r>
              <a:rPr lang="en-GB" dirty="0">
                <a:latin typeface="Effra"/>
              </a:rPr>
              <a:t>, 2009); they can therefore perceive criticism as an attack on their ethical intentions. </a:t>
            </a:r>
          </a:p>
        </p:txBody>
      </p:sp>
      <p:sp>
        <p:nvSpPr>
          <p:cNvPr id="4" name="Slide Number Placeholder 3"/>
          <p:cNvSpPr>
            <a:spLocks noGrp="1"/>
          </p:cNvSpPr>
          <p:nvPr>
            <p:ph type="sldNum" sz="quarter" idx="5"/>
          </p:nvPr>
        </p:nvSpPr>
        <p:spPr/>
        <p:txBody>
          <a:bodyPr/>
          <a:lstStyle/>
          <a:p>
            <a:fld id="{8E23F961-3437-4D35-A018-E9F9E3B7408F}" type="slidenum">
              <a:rPr lang="en-GB" smtClean="0"/>
              <a:t>17</a:t>
            </a:fld>
            <a:endParaRPr lang="en-GB"/>
          </a:p>
        </p:txBody>
      </p:sp>
    </p:spTree>
    <p:extLst>
      <p:ext uri="{BB962C8B-B14F-4D97-AF65-F5344CB8AC3E}">
        <p14:creationId xmlns:p14="http://schemas.microsoft.com/office/powerpoint/2010/main" val="179310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 that people tend to use more positive than negative language in general conversation, commonly known as the Pollyanna principle (Dodds et al., 2015). Negative language, however, has a stronger effect. This means that, even if feedback consists of more positive than negative comments, the negative comments will have greater impact on the recipient. Jing-Schmidt (2007) argues that the negativity bias operates on a biological level (therefore negative language invokes a kind of ‘fight-or-flight’ response), rather than a linguistic level. This could impact on learning (Nicols, Schutz, Rodgers &amp; </a:t>
            </a:r>
            <a:r>
              <a:rPr lang="en-US" dirty="0" err="1"/>
              <a:t>Bilica</a:t>
            </a:r>
            <a:r>
              <a:rPr lang="en-US" dirty="0"/>
              <a:t>, 2017) and could be detrimental to the progress of a trainee. Beginning teachers sometimes have a tendency to be over-critical of themselves and may </a:t>
            </a:r>
            <a:r>
              <a:rPr lang="en-US" dirty="0" err="1"/>
              <a:t>internalise</a:t>
            </a:r>
            <a:r>
              <a:rPr lang="en-US" dirty="0"/>
              <a:t> negative judgements, affecting their self-efficacy (Roberts, 2019). In the heightened situation of a feedback conversation, consideration of the evaluative language used is therefore important. You could consider your choice of words, particularly vocabulary that is directly associated with grading, for example for the PGCE. You could also consider the amount and type of praise that you use; think about how you might use it to reward and motivate. (Roberts, 2020, p123)</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407797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a reflective cycle, effective feedback needs to address three key questions: </a:t>
            </a:r>
          </a:p>
        </p:txBody>
      </p:sp>
      <p:sp>
        <p:nvSpPr>
          <p:cNvPr id="4" name="Slide Number Placeholder 3"/>
          <p:cNvSpPr>
            <a:spLocks noGrp="1"/>
          </p:cNvSpPr>
          <p:nvPr>
            <p:ph type="sldNum" sz="quarter" idx="5"/>
          </p:nvPr>
        </p:nvSpPr>
        <p:spPr/>
        <p:txBody>
          <a:bodyPr/>
          <a:lstStyle/>
          <a:p>
            <a:fld id="{8E23F961-3437-4D35-A018-E9F9E3B7408F}" type="slidenum">
              <a:rPr lang="en-GB" smtClean="0"/>
              <a:t>19</a:t>
            </a:fld>
            <a:endParaRPr lang="en-GB"/>
          </a:p>
        </p:txBody>
      </p:sp>
    </p:spTree>
    <p:extLst>
      <p:ext uri="{BB962C8B-B14F-4D97-AF65-F5344CB8AC3E}">
        <p14:creationId xmlns:p14="http://schemas.microsoft.com/office/powerpoint/2010/main" val="44808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will focus on three key areas of mentor practice: observation (including being observed), feedback, and enabling constructive conversations between mentors and RPTs.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2139831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mentor, you can provide effective feedback by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265931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i="1" dirty="0">
                <a:latin typeface="Effra"/>
              </a:rPr>
              <a:t>What is the first question an observer asks when starting the feedback conversation? </a:t>
            </a:r>
            <a:endParaRPr lang="en-US" dirty="0">
              <a:latin typeface="Effra"/>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21</a:t>
            </a:fld>
            <a:endParaRPr lang="en-GB"/>
          </a:p>
        </p:txBody>
      </p:sp>
    </p:spTree>
    <p:extLst>
      <p:ext uri="{BB962C8B-B14F-4D97-AF65-F5344CB8AC3E}">
        <p14:creationId xmlns:p14="http://schemas.microsoft.com/office/powerpoint/2010/main" val="2264002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22</a:t>
            </a:fld>
            <a:endParaRPr lang="en-GB" altLang="en-US" dirty="0"/>
          </a:p>
        </p:txBody>
      </p:sp>
    </p:spTree>
    <p:extLst>
      <p:ext uri="{BB962C8B-B14F-4D97-AF65-F5344CB8AC3E}">
        <p14:creationId xmlns:p14="http://schemas.microsoft.com/office/powerpoint/2010/main" val="366520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panose="020B0603020203020204" pitchFamily="34" charset="0"/>
              </a:rPr>
              <a:t>An alternative starting point would be to ask: </a:t>
            </a:r>
            <a:r>
              <a:rPr lang="en-GB" i="1" dirty="0">
                <a:latin typeface="Effra" panose="020B0603020203020204" pitchFamily="34" charset="0"/>
              </a:rPr>
              <a:t>what did you want the pupils to learn? </a:t>
            </a:r>
            <a:endParaRPr lang="en-GB" dirty="0">
              <a:latin typeface="Effra" panose="020B0603020203020204" pitchFamily="34" charset="0"/>
            </a:endParaRPr>
          </a:p>
          <a:p>
            <a:endParaRPr lang="en-GB" dirty="0">
              <a:latin typeface="Effra" panose="020B0603020203020204" pitchFamily="34" charset="0"/>
            </a:endParaRPr>
          </a:p>
          <a:p>
            <a:r>
              <a:rPr lang="en-GB" dirty="0">
                <a:latin typeface="Effra" panose="020B0603020203020204" pitchFamily="34" charset="0"/>
              </a:rPr>
              <a:t>The pivotal nature of developmental feedback recurs in the literature and research around mentoring (Hobson, Ashby, </a:t>
            </a:r>
            <a:r>
              <a:rPr lang="en-GB" dirty="0" err="1">
                <a:latin typeface="Effra" panose="020B0603020203020204" pitchFamily="34" charset="0"/>
              </a:rPr>
              <a:t>Malderez</a:t>
            </a:r>
            <a:r>
              <a:rPr lang="en-GB" dirty="0">
                <a:latin typeface="Effra" panose="020B0603020203020204" pitchFamily="34" charset="0"/>
              </a:rPr>
              <a:t>, &amp; Tomlinson, 2009; Hudson &amp; Hudson, 2014; Mercado &amp; Mann, 2015).  Mentors who focus solely on what needs to be improved (which is likely to be a lot at the beginning of anyone’s professional career) are in danger of ‘</a:t>
            </a:r>
            <a:r>
              <a:rPr lang="en-GB" dirty="0" err="1">
                <a:latin typeface="Effra" panose="020B0603020203020204" pitchFamily="34" charset="0"/>
              </a:rPr>
              <a:t>Judgementoring</a:t>
            </a:r>
            <a:r>
              <a:rPr lang="en-GB" dirty="0">
                <a:latin typeface="Effra" panose="020B0603020203020204" pitchFamily="34" charset="0"/>
              </a:rPr>
              <a:t>’ (Hobson &amp; </a:t>
            </a:r>
            <a:r>
              <a:rPr lang="en-GB" dirty="0" err="1">
                <a:latin typeface="Effra" panose="020B0603020203020204" pitchFamily="34" charset="0"/>
              </a:rPr>
              <a:t>Malderez</a:t>
            </a:r>
            <a:r>
              <a:rPr lang="en-GB" dirty="0">
                <a:latin typeface="Effra" panose="020B0603020203020204" pitchFamily="34" charset="0"/>
              </a:rPr>
              <a:t>, 2013), which can be a highly negative experience for a trainee.   </a:t>
            </a:r>
          </a:p>
          <a:p>
            <a:endParaRPr lang="en-GB" dirty="0">
              <a:latin typeface="Effra" panose="020B0603020203020204" pitchFamily="34" charset="0"/>
            </a:endParaRPr>
          </a:p>
          <a:p>
            <a:r>
              <a:rPr lang="en-GB" dirty="0">
                <a:latin typeface="Effra" panose="020B0603020203020204" pitchFamily="34" charset="0"/>
              </a:rPr>
              <a:t>There are a number of ways in which you can structure the feedback conversation that should be of benefit to your trainee and lessen any awkwardness you might feel in taking on the role of arbiter of teaching quality.  First, try to avoid beginning the conversation with an emotional response (either yours or theirs!).  It is common for those giving feedback to begin by asking ‘How do you think/feel it went?’ (</a:t>
            </a:r>
            <a:r>
              <a:rPr lang="en-GB" dirty="0" err="1">
                <a:latin typeface="Effra" panose="020B0603020203020204" pitchFamily="34" charset="0"/>
              </a:rPr>
              <a:t>Iyer</a:t>
            </a:r>
            <a:r>
              <a:rPr lang="en-GB" dirty="0">
                <a:latin typeface="Effra" panose="020B0603020203020204" pitchFamily="34" charset="0"/>
              </a:rPr>
              <a:t>-O'Sullivan, 2015); whilst starting this question is less immediately judgemental or evaluative than ‘I thought that lesson was good/great/messy etc.’ and is intended to provoke reflection in the trainee, it can lead to quite limited responses.  Trainees may fall back on saying something like: ‘Well, it was ok’ and then begin to list all of the elements of the lesson they felt were ‘wrong’ or things that they didn’t do very well.  A better starting point would be to move away from a generic ‘what went well’ question, to a more focused ‘What did you want the pupils to learn?’  </a:t>
            </a:r>
          </a:p>
          <a:p>
            <a:endParaRPr lang="en-GB" dirty="0">
              <a:latin typeface="Effra" panose="020B0603020203020204" pitchFamily="34" charset="0"/>
            </a:endParaRPr>
          </a:p>
          <a:p>
            <a:r>
              <a:rPr lang="en-GB" dirty="0">
                <a:latin typeface="Effra" panose="020B0603020203020204" pitchFamily="34" charset="0"/>
              </a:rPr>
              <a:t>Immediately, this question will mean that your trainee’s reflection focuses on the learning of the pupils, rather than their own performance.  This has two benefits: it means that they are less likely to fall into a cycle of self-flagellation by criticising their own capabilities and it will open up a deeper conversation about the strategies and decisions that took place in the lesson and their impact on pupils’ learning.  Your following discussion is therefore less likely to feel judgemental, as you are both critiquing the dynamic interaction between learning activities and pupils’ engagement and reaction to them.   </a:t>
            </a:r>
          </a:p>
          <a:p>
            <a:endParaRPr lang="en-GB" dirty="0">
              <a:latin typeface="Effra" panose="020B0603020203020204" pitchFamily="34" charset="0"/>
            </a:endParaRPr>
          </a:p>
          <a:p>
            <a:r>
              <a:rPr lang="en-GB" dirty="0">
                <a:latin typeface="Effra" panose="020B0603020203020204" pitchFamily="34" charset="0"/>
              </a:rPr>
              <a:t>Should you find yourself in the position of a mismatch of praise (either you feel you are not providing enough/the right kind or your trainee not ‘hearing’ it) then you could try recording your conversations and playing them back. Criticism that ‘hurts’ is likely to be that which is most judgemental: this kind of evaluative language appraises the person, rather than their performance (Martin &amp; White, 2005) .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23</a:t>
            </a:fld>
            <a:endParaRPr lang="en-GB" altLang="en-US" dirty="0"/>
          </a:p>
        </p:txBody>
      </p:sp>
    </p:spTree>
    <p:extLst>
      <p:ext uri="{BB962C8B-B14F-4D97-AF65-F5344CB8AC3E}">
        <p14:creationId xmlns:p14="http://schemas.microsoft.com/office/powerpoint/2010/main" val="1317902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feedback for your beginning teacher can feel like an additional burden, particularly if you have spent some time discussing the lesson with them already. However, written feedback is an important form of evidence and it can be done with minimal additional work for yourself. Take time to </a:t>
            </a:r>
            <a:r>
              <a:rPr lang="en-US" dirty="0" err="1"/>
              <a:t>familiarise</a:t>
            </a:r>
            <a:r>
              <a:rPr lang="en-US" dirty="0"/>
              <a:t> yourself with the lesson observation feedback form.  It is helpful to have a specific focus of the observation, one that should be agreed beforehand with the RPT.</a:t>
            </a:r>
          </a:p>
          <a:p>
            <a:endParaRPr lang="en-US" dirty="0">
              <a:latin typeface="Effra"/>
            </a:endParaRPr>
          </a:p>
          <a:p>
            <a:r>
              <a:rPr lang="en-US" dirty="0"/>
              <a:t>You can use the expandable ‘observation notes’ box to write a running commentary of the lesson as you go (personally, I  type it directly onto the observation form on my laptop, as this saves the job of translating scribbled notes onto a computer screen at a later point), making notes as to particularly effective aspects of the lesson (e.g. ‘Effective use of questioning to draw out Abigail’s answer’) or questions to draw attention to elements you want the student teacher to reflect on (e.g. ‘How might you change the order of the group activities, so that they all have a clear understanding of the events of this scene?’).</a:t>
            </a:r>
          </a:p>
          <a:p>
            <a:endParaRPr lang="en-US" dirty="0"/>
          </a:p>
          <a:p>
            <a:r>
              <a:rPr lang="en-US" dirty="0">
                <a:latin typeface="Effra"/>
              </a:rPr>
              <a:t> As the lesson nears its end, you are likely to have a clear idea of the key elements that you felt were effective and areas for development (try to keep the latter to two or three targets at the most). If you aren’t going to have your feedback conversation immediately after the lesson, you can take some time to consider the evidence towards our curriculum strands demonstrated in the lesson, although, try not to use it as a ‘checklist’: if they haven't covered everything it doesn’t mean the lesson wasn’t any good! Framing your feedback as comments in answer to pre-agreed questions is a good way of developing a reflective cycle in training.</a:t>
            </a:r>
          </a:p>
          <a:p>
            <a:endParaRPr lang="en-US"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614097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a:rPr>
              <a:t>Take a moment to think about feedback that you have received following a lesson observation:</a:t>
            </a:r>
            <a:endParaRPr lang="en-GB" dirty="0">
              <a:latin typeface="Effra"/>
            </a:endParaRPr>
          </a:p>
          <a:p>
            <a:endParaRPr lang="en-US" dirty="0">
              <a:latin typeface="Effra"/>
            </a:endParaRPr>
          </a:p>
          <a:p>
            <a:r>
              <a:rPr lang="en-US" dirty="0">
                <a:latin typeface="Effra"/>
              </a:rPr>
              <a:t>Teachers, and beginning teachers especially, are vulnerable to criticism because they want to do their best for the children that they are teaching (</a:t>
            </a:r>
            <a:r>
              <a:rPr lang="en-US" dirty="0" err="1">
                <a:latin typeface="Effra"/>
              </a:rPr>
              <a:t>Kelchtermans</a:t>
            </a:r>
            <a:r>
              <a:rPr lang="en-US" dirty="0">
                <a:latin typeface="Effra"/>
              </a:rPr>
              <a:t>, 2009); they can therefore perceive criticism as an attack on their ethical intentions.  When you’re discussing a lesson with your beginning teacher, you do need to be aware of their affective or emotional response: receiving feedback can be painful (Roberts, 2019), particularly if mentees feel that it is being ‘done’ to them.</a:t>
            </a:r>
            <a:endParaRPr lang="en-GB">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4230762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other, perhaps more significant, half of the equation in feedback conversations is your mentee’s response. It is helpful to put yourself in their shoes: you are an experienced, qualified teacher and will ultimately be assessing them. This makes you quite a powerful figure and your student teacher may be especially nervous in hearing your opinion of their teaching; they will want to make you proud, after all. O’Leary (2014) suggest a series of prompts that would be useful for trainees to use when reflecting on their teaching: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What do I think I achieved during the lesson? 2. What am I most proud of? 3. Did my learners learn what I intended? 4. Were my learners productively engaged in the activities? 5. Was I satisfied with my planning, selection of resources, teaching and assessment? 6. What have I  learnt about the learners and my chosen teaching and assessment strategies? 7. What worked/didn’t work? Why? Why not? 8. What have I discovered about myself as a teacher? 9. What happened that I didn’t expect to happen? 10. If I could teach this lesson again, what would I do differently and why? 11. What is the key thing that I  want to improve in my next lesson/when I  next teach this class? 12. What do I need to do to enable this to happen? (Adapted from O’Leary, 2014, p. 87.)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could be useful to stimulate independent reflection in your student teacher before discussing the lesson with an observer.</a:t>
            </a:r>
            <a:endParaRPr lang="en-GB" dirty="0"/>
          </a:p>
          <a:p>
            <a:endParaRPr lang="en-US" dirty="0"/>
          </a:p>
          <a:p>
            <a:r>
              <a:rPr lang="en-US" dirty="0"/>
              <a:t>Occasionally, you may encounter resistance to feedback. This can be difficult to address. It is worth trying to identify what trainees are resisting: is it linked to a fear of failure or another insecurity? If they are having trouble </a:t>
            </a:r>
            <a:r>
              <a:rPr lang="en-US" dirty="0" err="1"/>
              <a:t>recognising</a:t>
            </a:r>
            <a:r>
              <a:rPr lang="en-US" dirty="0"/>
              <a:t> where things are going wrong in their lessons, then using video clips of their teaching as part of their regular training conversations can help them to see elements of their practice that they find difficult to pinpoint. It may be the case that they become defensive, which could be linked to prior experiences; early conversations about the nature of the training course and how your relationship with them functions are helpful at this point. Discuss with them how they have dealt with criticism or points for development in their past professional roles or academic courses. Do they have difficulty accepting criticism from other members of staff? Is it connected to the way in which feedback is conveyed? Again, if feedback is a conversation, rather than something imposed upon them, it is more likely to be accepted by the trainee as they will have some ownership of it. If you find that there are ongoing issues around listening to feedback, enlist the help of </a:t>
            </a:r>
            <a:r>
              <a:rPr lang="en-US" dirty="0" err="1"/>
              <a:t>ITTCo</a:t>
            </a:r>
            <a:r>
              <a:rPr lang="en-US" dirty="0"/>
              <a:t> or university tutor, who may be able to offer a fresh perspective. (Roberts, 2020, pp123-4)</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latin typeface="Effra" panose="020B0603020203020204" pitchFamily="34" charset="0"/>
              </a:rPr>
              <a:t>In written feedback, your trainee could highlight the praise – this may physically represent how well they’re doing and counterbalance their tendency to focus on criticism. </a:t>
            </a: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26</a:t>
            </a:fld>
            <a:endParaRPr lang="en-GB" altLang="en-US" dirty="0"/>
          </a:p>
        </p:txBody>
      </p:sp>
    </p:spTree>
    <p:extLst>
      <p:ext uri="{BB962C8B-B14F-4D97-AF65-F5344CB8AC3E}">
        <p14:creationId xmlns:p14="http://schemas.microsoft.com/office/powerpoint/2010/main" val="3502051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Things to think about when providing feedback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3111895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just"/>
            <a:r>
              <a:rPr lang="en-US" sz="1200" b="0" i="0" u="none" strike="noStrike" baseline="0" dirty="0">
                <a:solidFill>
                  <a:srgbClr val="1B1B1A"/>
                </a:solidFill>
                <a:latin typeface="Interstate Light"/>
              </a:rPr>
              <a:t>Read the following pen portraits of trainee teachers. Decide how you would frame feedback on a lesson to each of them: </a:t>
            </a:r>
          </a:p>
          <a:p>
            <a:pPr marR="1905"/>
            <a:r>
              <a:rPr lang="en-GB" sz="1200" b="0" i="1" u="sng" strike="noStrike" baseline="0" dirty="0">
                <a:solidFill>
                  <a:srgbClr val="1B1B1A"/>
                </a:solidFill>
                <a:latin typeface="Interstate"/>
              </a:rPr>
              <a:t>Jamilla </a:t>
            </a:r>
            <a:endParaRPr lang="en-GB" sz="1200" b="0" i="0" u="none" strike="noStrike" baseline="0" dirty="0">
              <a:solidFill>
                <a:srgbClr val="1B1B1A"/>
              </a:solidFill>
              <a:latin typeface="Interstate"/>
            </a:endParaRPr>
          </a:p>
          <a:p>
            <a:pPr marR="0" algn="just"/>
            <a:r>
              <a:rPr lang="en-US" sz="1200" b="0" i="0" u="none" strike="noStrike" baseline="0" dirty="0">
                <a:solidFill>
                  <a:srgbClr val="1B1B1A"/>
                </a:solidFill>
                <a:latin typeface="Interstate Light"/>
              </a:rPr>
              <a:t>Jamilla is keen to get everything right. She is very hardworking, although she doesn’t always work ‘smartly’ and can get quite stressed if she feels she hasn’t done the right thing and feels under pressure. When asked how she feels about her progress, she will automatically list all of the things she can’t do or hasn’t done very well. </a:t>
            </a:r>
          </a:p>
          <a:p>
            <a:pPr marR="2400"/>
            <a:r>
              <a:rPr lang="en-GB" sz="1200" b="0" i="1" u="sng" strike="noStrike" baseline="0" dirty="0">
                <a:solidFill>
                  <a:srgbClr val="1B1B1A"/>
                </a:solidFill>
                <a:latin typeface="Interstate"/>
              </a:rPr>
              <a:t>Mindy </a:t>
            </a:r>
            <a:endParaRPr lang="en-GB" sz="1200" b="0" i="0" u="none" strike="noStrike" baseline="0" dirty="0">
              <a:solidFill>
                <a:srgbClr val="1B1B1A"/>
              </a:solidFill>
              <a:latin typeface="Interstate"/>
            </a:endParaRPr>
          </a:p>
          <a:p>
            <a:pPr marR="0" algn="just"/>
            <a:r>
              <a:rPr lang="en-US" sz="1200" b="0" i="0" u="none" strike="noStrike" baseline="0" dirty="0">
                <a:solidFill>
                  <a:srgbClr val="1B1B1A"/>
                </a:solidFill>
                <a:latin typeface="Interstate Light"/>
              </a:rPr>
              <a:t>Mindy is </a:t>
            </a:r>
            <a:r>
              <a:rPr lang="en-US" sz="1200" b="0" i="0" u="none" strike="noStrike" baseline="0" dirty="0" err="1">
                <a:solidFill>
                  <a:srgbClr val="1B1B1A"/>
                </a:solidFill>
                <a:latin typeface="Interstate Light"/>
              </a:rPr>
              <a:t>disorganised</a:t>
            </a:r>
            <a:r>
              <a:rPr lang="en-US" sz="1200" b="0" i="0" u="none" strike="noStrike" baseline="0" dirty="0">
                <a:solidFill>
                  <a:srgbClr val="1B1B1A"/>
                </a:solidFill>
                <a:latin typeface="Interstate Light"/>
              </a:rPr>
              <a:t>, which means that she often misses deadlines and the beginning of lessons can be messy. She is passionate about English and is proud of her good subject knowledge. Her self- confidence is low and she has a tendency to ‘put her head in the sand’ when things become difficult; she doesn’t readily ask for help. You suspect that her home- life is troubled in some way. </a:t>
            </a:r>
          </a:p>
          <a:p>
            <a:pPr marR="2400"/>
            <a:r>
              <a:rPr lang="en-GB" sz="1200" b="0" i="1" u="sng" strike="noStrike" baseline="0" dirty="0">
                <a:solidFill>
                  <a:srgbClr val="1B1B1A"/>
                </a:solidFill>
                <a:latin typeface="Interstate"/>
              </a:rPr>
              <a:t>Omar </a:t>
            </a:r>
            <a:endParaRPr lang="en-GB" sz="1200" b="0" i="0" u="none" strike="noStrike" baseline="0" dirty="0">
              <a:solidFill>
                <a:srgbClr val="1B1B1A"/>
              </a:solidFill>
              <a:latin typeface="Interstate"/>
            </a:endParaRPr>
          </a:p>
          <a:p>
            <a:pPr marR="0" algn="just"/>
            <a:r>
              <a:rPr lang="en-US" sz="1200" b="0" i="0" u="none" strike="noStrike" baseline="0" dirty="0">
                <a:solidFill>
                  <a:srgbClr val="1B1B1A"/>
                </a:solidFill>
                <a:latin typeface="Interstate Light"/>
              </a:rPr>
              <a:t>Omar is a confident young man and really enjoys being in the classroom. He has been praised for his positive relationships with students, particularly those seen as challenging. His planning can be minimal, although his classroom presence is strong. You have mentioned to him before about the importance of planning, and he agreed, but his practice did not seem to change in light of your comments. </a:t>
            </a:r>
            <a:endParaRPr lang="en-GB" dirty="0"/>
          </a:p>
          <a:p>
            <a:endParaRPr lang="en-GB" dirty="0"/>
          </a:p>
          <a:p>
            <a:r>
              <a:rPr lang="en-GB" dirty="0">
                <a:latin typeface="Effra"/>
              </a:rPr>
              <a:t>You may need to tailor feedback to the individual, particularly if you are aware of wider issues/circumstances.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28</a:t>
            </a:fld>
            <a:endParaRPr lang="en-GB" altLang="en-US" dirty="0"/>
          </a:p>
        </p:txBody>
      </p:sp>
    </p:spTree>
    <p:extLst>
      <p:ext uri="{BB962C8B-B14F-4D97-AF65-F5344CB8AC3E}">
        <p14:creationId xmlns:p14="http://schemas.microsoft.com/office/powerpoint/2010/main" val="2781796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Lesson observation feedback appendix 6 in the </a:t>
            </a:r>
            <a:r>
              <a:rPr lang="en-US" dirty="0" err="1">
                <a:latin typeface="Calibri"/>
                <a:cs typeface="Calibri"/>
              </a:rPr>
              <a:t>MoG</a:t>
            </a:r>
            <a:endParaRPr lang="en-US" dirty="0">
              <a:latin typeface="Calibri"/>
              <a:cs typeface="Calibri"/>
            </a:endParaRPr>
          </a:p>
          <a:p>
            <a:r>
              <a:rPr lang="en-US" dirty="0">
                <a:latin typeface="Calibri"/>
                <a:cs typeface="Calibri"/>
              </a:rPr>
              <a:t>Especially useful for members of staff, other than their mentors, who observe and give feedback to RPTs </a:t>
            </a:r>
          </a:p>
          <a:p>
            <a:r>
              <a:rPr lang="en-US" b="1" dirty="0"/>
              <a:t>Prior</a:t>
            </a:r>
          </a:p>
          <a:p>
            <a:r>
              <a:rPr lang="en-US" b="1" dirty="0"/>
              <a:t>During</a:t>
            </a:r>
          </a:p>
          <a:p>
            <a:r>
              <a:rPr lang="en-US" b="1" dirty="0"/>
              <a:t>After:</a:t>
            </a:r>
          </a:p>
          <a:p>
            <a:r>
              <a:rPr lang="en-US" dirty="0"/>
              <a:t>When and how you conduct the feedback conversation is important. If it is done in the corridor hurriedly, before racing off to the next lesson, it diminishes the learning opportunity the conversation would afford. Arrange a time to sit down, at a point in the day where you are less likely to be interrupted, so that you can properly talk through the lesson with your mentee. Try to do it as soon as you can following the lesson (if it is more than a day or so later, then the immediacy of being able to reflect fully is likely to be lost). Allow sufficient time, at least 20 minutes, for the conversation; this will enable you to talk it through properly. Don’t wait until you have your designated meeting to do lesson observation feedback, particularly as this will then take up most of your session (especially if trainees are teaching more than one lesson a week!).</a:t>
            </a: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250855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134279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Mentor-trainee conversations (and mentor meetings) are not (and should not) </a:t>
            </a:r>
            <a:r>
              <a:rPr lang="en-GB" dirty="0"/>
              <a:t>just</a:t>
            </a:r>
            <a:r>
              <a:rPr lang="en-GB" i="0" dirty="0"/>
              <a:t> be feedback from lesson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Conversations that you have with your RPT are a key aspect of their learning - </a:t>
            </a:r>
            <a:r>
              <a:rPr lang="en-GB" sz="1200" dirty="0">
                <a:effectLst/>
                <a:latin typeface="Calibri" panose="020F0502020204030204" pitchFamily="34" charset="0"/>
                <a:ea typeface="Calibri" panose="020F0502020204030204" pitchFamily="34" charset="0"/>
                <a:cs typeface="Calibri" panose="020F0502020204030204" pitchFamily="34" charset="0"/>
              </a:rPr>
              <a:t>it is the </a:t>
            </a:r>
            <a:r>
              <a:rPr lang="en-GB" sz="1200" i="1" dirty="0">
                <a:effectLst/>
                <a:latin typeface="Calibri" panose="020F0502020204030204" pitchFamily="34" charset="0"/>
                <a:ea typeface="Calibri" panose="020F0502020204030204" pitchFamily="34" charset="0"/>
                <a:cs typeface="Calibri" panose="020F0502020204030204" pitchFamily="34" charset="0"/>
              </a:rPr>
              <a:t>process</a:t>
            </a:r>
            <a:r>
              <a:rPr lang="en-GB" sz="1200" dirty="0">
                <a:effectLst/>
                <a:latin typeface="Calibri" panose="020F0502020204030204" pitchFamily="34" charset="0"/>
                <a:ea typeface="Calibri" panose="020F0502020204030204" pitchFamily="34" charset="0"/>
                <a:cs typeface="Calibri" panose="020F0502020204030204" pitchFamily="34" charset="0"/>
              </a:rPr>
              <a:t> of conversation between mentor and trainee that facilitates the development of the trainee.  The social construction of knowledge through dialogue is linked to the process of reflection (Schon, 1987) and analysis of experience.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7177786-A82D-4816-A036-492BF4221362}" type="slidenum">
              <a:rPr lang="en-GB" smtClean="0"/>
              <a:t>31</a:t>
            </a:fld>
            <a:endParaRPr lang="en-GB"/>
          </a:p>
        </p:txBody>
      </p:sp>
    </p:spTree>
    <p:extLst>
      <p:ext uri="{BB962C8B-B14F-4D97-AF65-F5344CB8AC3E}">
        <p14:creationId xmlns:p14="http://schemas.microsoft.com/office/powerpoint/2010/main" val="4142474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Effra" panose="020B0603020203020204" pitchFamily="34" charset="0"/>
                <a:ea typeface="+mn-ea"/>
                <a:cs typeface="+mn-cs"/>
              </a:rPr>
              <a:t>In my research, I analysed the content of mentor meeting conversations, which included a significant amount of ‘support’.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Effra" panose="020B0603020203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Effra" panose="020B0603020203020204" pitchFamily="34" charset="0"/>
                <a:ea typeface="+mn-ea"/>
                <a:cs typeface="+mn-cs"/>
              </a:rPr>
              <a:t>‘Support’ further broke down into: </a:t>
            </a:r>
          </a:p>
          <a:p>
            <a:pPr lvl="0"/>
            <a:r>
              <a:rPr lang="en-GB" sz="1200" b="1" kern="1200" dirty="0">
                <a:solidFill>
                  <a:schemeClr val="tx1"/>
                </a:solidFill>
                <a:effectLst/>
                <a:latin typeface="Effra" panose="020B0603020203020204" pitchFamily="34" charset="0"/>
                <a:ea typeface="+mn-ea"/>
                <a:cs typeface="+mn-cs"/>
              </a:rPr>
              <a:t>Checking</a:t>
            </a:r>
            <a:r>
              <a:rPr lang="en-GB" sz="1200" kern="1200" dirty="0">
                <a:solidFill>
                  <a:schemeClr val="tx1"/>
                </a:solidFill>
                <a:effectLst/>
                <a:latin typeface="Effra" panose="020B0603020203020204" pitchFamily="34" charset="0"/>
                <a:ea typeface="+mn-ea"/>
                <a:cs typeface="+mn-cs"/>
              </a:rPr>
              <a:t> – showing concern, generic or specific, regarding trainee’s wellbeing or progress.  Usually in the form of a question.   </a:t>
            </a:r>
          </a:p>
          <a:p>
            <a:pPr lvl="0"/>
            <a:r>
              <a:rPr lang="en-GB" sz="1200" b="1" kern="1200" dirty="0">
                <a:solidFill>
                  <a:schemeClr val="tx1"/>
                </a:solidFill>
                <a:effectLst/>
                <a:latin typeface="Effra" panose="020B0603020203020204" pitchFamily="34" charset="0"/>
                <a:ea typeface="+mn-ea"/>
                <a:cs typeface="+mn-cs"/>
              </a:rPr>
              <a:t>Reassuring</a:t>
            </a:r>
            <a:r>
              <a:rPr lang="en-GB" sz="1200" kern="1200" dirty="0">
                <a:solidFill>
                  <a:schemeClr val="tx1"/>
                </a:solidFill>
                <a:effectLst/>
                <a:latin typeface="Effra" panose="020B0603020203020204" pitchFamily="34" charset="0"/>
                <a:ea typeface="+mn-ea"/>
                <a:cs typeface="+mn-cs"/>
              </a:rPr>
              <a:t> – comments that ‘things will be fine’; that what the trainee is experiencing is normal.  Empathetic in tone.</a:t>
            </a:r>
          </a:p>
          <a:p>
            <a:pPr lvl="0"/>
            <a:r>
              <a:rPr lang="en-GB" sz="1200" b="1" kern="1200" dirty="0">
                <a:solidFill>
                  <a:schemeClr val="tx1"/>
                </a:solidFill>
                <a:effectLst/>
                <a:latin typeface="Effra" panose="020B0603020203020204" pitchFamily="34" charset="0"/>
                <a:ea typeface="+mn-ea"/>
                <a:cs typeface="+mn-cs"/>
              </a:rPr>
              <a:t>Encouraging</a:t>
            </a:r>
            <a:r>
              <a:rPr lang="en-GB" sz="1200" kern="1200" dirty="0">
                <a:solidFill>
                  <a:schemeClr val="tx1"/>
                </a:solidFill>
                <a:effectLst/>
                <a:latin typeface="Effra" panose="020B0603020203020204" pitchFamily="34" charset="0"/>
                <a:ea typeface="+mn-ea"/>
                <a:cs typeface="+mn-cs"/>
              </a:rPr>
              <a:t> – comments that suggest the mentor has confidence or faith in the trainee’s ability; to bolster the trainee’s confidence. </a:t>
            </a:r>
          </a:p>
          <a:p>
            <a:pPr lvl="0"/>
            <a:r>
              <a:rPr lang="en-GB" sz="1200" b="1" kern="1200" dirty="0">
                <a:solidFill>
                  <a:schemeClr val="tx1"/>
                </a:solidFill>
                <a:effectLst/>
                <a:latin typeface="Effra" panose="020B0603020203020204" pitchFamily="34" charset="0"/>
                <a:ea typeface="+mn-ea"/>
                <a:cs typeface="+mn-cs"/>
              </a:rPr>
              <a:t>Caring</a:t>
            </a:r>
            <a:r>
              <a:rPr lang="en-GB" sz="1200" kern="1200" dirty="0">
                <a:solidFill>
                  <a:schemeClr val="tx1"/>
                </a:solidFill>
                <a:effectLst/>
                <a:latin typeface="Effra" panose="020B0603020203020204" pitchFamily="34" charset="0"/>
                <a:ea typeface="+mn-ea"/>
                <a:cs typeface="+mn-cs"/>
              </a:rPr>
              <a:t> – showing concern, often through using a question and related to trainee’s wellbeing.  </a:t>
            </a:r>
          </a:p>
          <a:p>
            <a:pPr lvl="0"/>
            <a:r>
              <a:rPr lang="en-GB" sz="1200" b="1" kern="1200" dirty="0">
                <a:solidFill>
                  <a:schemeClr val="tx1"/>
                </a:solidFill>
                <a:effectLst/>
                <a:latin typeface="Effra" panose="020B0603020203020204" pitchFamily="34" charset="0"/>
                <a:ea typeface="+mn-ea"/>
                <a:cs typeface="+mn-cs"/>
              </a:rPr>
              <a:t>Positive re-framing</a:t>
            </a:r>
            <a:r>
              <a:rPr lang="en-GB" sz="1200" kern="1200" dirty="0">
                <a:solidFill>
                  <a:schemeClr val="tx1"/>
                </a:solidFill>
                <a:effectLst/>
                <a:latin typeface="Effra" panose="020B0603020203020204" pitchFamily="34" charset="0"/>
                <a:ea typeface="+mn-ea"/>
                <a:cs typeface="+mn-cs"/>
              </a:rPr>
              <a:t> – the mentor re-positions a negative self-evaluation that the trainee has into a positive.   </a:t>
            </a:r>
          </a:p>
          <a:p>
            <a:pPr lvl="0"/>
            <a:r>
              <a:rPr lang="en-GB" sz="1200" b="1" kern="1200" dirty="0">
                <a:solidFill>
                  <a:schemeClr val="tx1"/>
                </a:solidFill>
                <a:effectLst/>
                <a:latin typeface="Effra" panose="020B0603020203020204" pitchFamily="34" charset="0"/>
                <a:ea typeface="+mn-ea"/>
                <a:cs typeface="+mn-cs"/>
              </a:rPr>
              <a:t>Protecting</a:t>
            </a:r>
            <a:r>
              <a:rPr lang="en-GB" sz="1200" kern="1200" dirty="0">
                <a:solidFill>
                  <a:schemeClr val="tx1"/>
                </a:solidFill>
                <a:effectLst/>
                <a:latin typeface="Effra" panose="020B0603020203020204" pitchFamily="34" charset="0"/>
                <a:ea typeface="+mn-ea"/>
                <a:cs typeface="+mn-cs"/>
              </a:rPr>
              <a:t> – the mentors’ suggestions protects the trainee from possible threats.</a:t>
            </a:r>
          </a:p>
          <a:p>
            <a:r>
              <a:rPr lang="en-GB" sz="1200" kern="1200" dirty="0">
                <a:solidFill>
                  <a:schemeClr val="tx1"/>
                </a:solidFill>
                <a:effectLst/>
                <a:latin typeface="Effra" panose="020B0603020203020204" pitchFamily="34" charset="0"/>
                <a:ea typeface="+mn-ea"/>
                <a:cs typeface="+mn-cs"/>
              </a:rPr>
              <a:t>All of these features work along some kind of display of emotion: we might say that emotions are productive, they </a:t>
            </a:r>
            <a:r>
              <a:rPr lang="en-GB" sz="1200" i="1" kern="1200" dirty="0">
                <a:solidFill>
                  <a:schemeClr val="tx1"/>
                </a:solidFill>
                <a:effectLst/>
                <a:latin typeface="Effra" panose="020B0603020203020204" pitchFamily="34" charset="0"/>
                <a:ea typeface="+mn-ea"/>
                <a:cs typeface="+mn-cs"/>
              </a:rPr>
              <a:t>do</a:t>
            </a:r>
            <a:r>
              <a:rPr lang="en-GB" sz="1200" kern="1200" dirty="0">
                <a:solidFill>
                  <a:schemeClr val="tx1"/>
                </a:solidFill>
                <a:effectLst/>
                <a:latin typeface="Effra" panose="020B0603020203020204" pitchFamily="34" charset="0"/>
                <a:ea typeface="+mn-ea"/>
                <a:cs typeface="+mn-cs"/>
              </a:rPr>
              <a:t> things in social relations through discourse (Wetherell, </a:t>
            </a:r>
            <a:r>
              <a:rPr lang="en-GB" sz="1200" kern="1200" dirty="0" err="1">
                <a:solidFill>
                  <a:schemeClr val="tx1"/>
                </a:solidFill>
                <a:effectLst/>
                <a:latin typeface="Effra" panose="020B0603020203020204" pitchFamily="34" charset="0"/>
                <a:ea typeface="+mn-ea"/>
                <a:cs typeface="+mn-cs"/>
              </a:rPr>
              <a:t>McCreanor</a:t>
            </a:r>
            <a:r>
              <a:rPr lang="en-GB" sz="1200" kern="1200" dirty="0">
                <a:solidFill>
                  <a:schemeClr val="tx1"/>
                </a:solidFill>
                <a:effectLst/>
                <a:latin typeface="Effra" panose="020B0603020203020204" pitchFamily="34" charset="0"/>
                <a:ea typeface="+mn-ea"/>
                <a:cs typeface="+mn-cs"/>
              </a:rPr>
              <a:t>, McConville, </a:t>
            </a:r>
            <a:r>
              <a:rPr lang="en-GB" sz="1200" kern="1200" dirty="0" err="1">
                <a:solidFill>
                  <a:schemeClr val="tx1"/>
                </a:solidFill>
                <a:effectLst/>
                <a:latin typeface="Effra" panose="020B0603020203020204" pitchFamily="34" charset="0"/>
                <a:ea typeface="+mn-ea"/>
                <a:cs typeface="+mn-cs"/>
              </a:rPr>
              <a:t>Moewaka</a:t>
            </a:r>
            <a:r>
              <a:rPr lang="en-GB" sz="1200" kern="1200" dirty="0">
                <a:solidFill>
                  <a:schemeClr val="tx1"/>
                </a:solidFill>
                <a:effectLst/>
                <a:latin typeface="Effra" panose="020B0603020203020204" pitchFamily="34" charset="0"/>
                <a:ea typeface="+mn-ea"/>
                <a:cs typeface="+mn-cs"/>
              </a:rPr>
              <a:t> Barnes, &amp; le Grice, 2015; </a:t>
            </a:r>
            <a:r>
              <a:rPr lang="en-GB" sz="1200" kern="1200" dirty="0" err="1">
                <a:solidFill>
                  <a:schemeClr val="tx1"/>
                </a:solidFill>
                <a:effectLst/>
                <a:latin typeface="Effra" panose="020B0603020203020204" pitchFamily="34" charset="0"/>
                <a:ea typeface="+mn-ea"/>
                <a:cs typeface="+mn-cs"/>
              </a:rPr>
              <a:t>Zembylas</a:t>
            </a:r>
            <a:r>
              <a:rPr lang="en-GB" sz="1200" kern="1200" dirty="0">
                <a:solidFill>
                  <a:schemeClr val="tx1"/>
                </a:solidFill>
                <a:effectLst/>
                <a:latin typeface="Effra" panose="020B0603020203020204" pitchFamily="34" charset="0"/>
                <a:ea typeface="+mn-ea"/>
                <a:cs typeface="+mn-cs"/>
              </a:rPr>
              <a:t>, 2005).</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3157275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177786-A82D-4816-A036-492BF4221362}" type="slidenum">
              <a:rPr lang="en-GB" smtClean="0"/>
              <a:t>33</a:t>
            </a:fld>
            <a:endParaRPr lang="en-GB"/>
          </a:p>
        </p:txBody>
      </p:sp>
    </p:spTree>
    <p:extLst>
      <p:ext uri="{BB962C8B-B14F-4D97-AF65-F5344CB8AC3E}">
        <p14:creationId xmlns:p14="http://schemas.microsoft.com/office/powerpoint/2010/main" val="2214101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35</a:t>
            </a:fld>
            <a:endParaRPr lang="en-GB" altLang="en-US" dirty="0"/>
          </a:p>
        </p:txBody>
      </p:sp>
    </p:spTree>
    <p:extLst>
      <p:ext uri="{BB962C8B-B14F-4D97-AF65-F5344CB8AC3E}">
        <p14:creationId xmlns:p14="http://schemas.microsoft.com/office/powerpoint/2010/main" val="3960748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spcAft>
                <a:spcPts val="800"/>
              </a:spcAft>
              <a:buFont typeface="Verdana" panose="020B0604030504040204" pitchFamily="34" charset="0"/>
              <a:buNone/>
              <a:tabLst>
                <a:tab pos="914400" algn="l"/>
              </a:tabLst>
            </a:pPr>
            <a:r>
              <a:rPr lang="en-GB" sz="1200" b="1" dirty="0">
                <a:latin typeface="Calibri" panose="020F0502020204030204" pitchFamily="34" charset="0"/>
                <a:ea typeface="Calibri" panose="020F0502020204030204" pitchFamily="34" charset="0"/>
                <a:cs typeface="Times New Roman" panose="02020603050405020304" pitchFamily="18" charset="0"/>
              </a:rPr>
              <a:t>Key coaching skills:</a:t>
            </a:r>
          </a:p>
          <a:p>
            <a:pPr marL="742950" lvl="1" indent="-285750">
              <a:lnSpc>
                <a:spcPct val="107000"/>
              </a:lnSpc>
              <a:spcAft>
                <a:spcPts val="800"/>
              </a:spcAft>
              <a:buFont typeface="Verdana" panose="020B0604030504040204" pitchFamily="34" charset="0"/>
              <a:buChar char="◦"/>
              <a:tabLst>
                <a:tab pos="914400" algn="l"/>
              </a:tabLst>
            </a:pPr>
            <a:r>
              <a:rPr lang="en-GB" sz="1200" b="1" dirty="0">
                <a:latin typeface="Calibri" panose="020F0502020204030204" pitchFamily="34" charset="0"/>
                <a:ea typeface="Calibri" panose="020F0502020204030204" pitchFamily="34" charset="0"/>
                <a:cs typeface="Times New Roman" panose="02020603050405020304" pitchFamily="18" charset="0"/>
              </a:rPr>
              <a:t>Listening</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Verdana" panose="020B0604030504040204" pitchFamily="34" charset="0"/>
              <a:buChar char="◦"/>
              <a:tabLst>
                <a:tab pos="914400" algn="l"/>
              </a:tabLst>
            </a:pPr>
            <a:r>
              <a:rPr lang="en-GB" sz="1200" b="1" dirty="0">
                <a:latin typeface="Calibri" panose="020F0502020204030204" pitchFamily="34" charset="0"/>
                <a:ea typeface="Calibri" panose="020F0502020204030204" pitchFamily="34" charset="0"/>
                <a:cs typeface="Times New Roman" panose="02020603050405020304" pitchFamily="18" charset="0"/>
              </a:rPr>
              <a:t>Reflecting</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Verdana" panose="020B0604030504040204" pitchFamily="34" charset="0"/>
              <a:buChar char="◦"/>
              <a:tabLst>
                <a:tab pos="914400" algn="l"/>
              </a:tabLst>
            </a:pPr>
            <a:r>
              <a:rPr lang="en-GB" sz="1200" b="1" dirty="0">
                <a:latin typeface="Calibri" panose="020F0502020204030204" pitchFamily="34" charset="0"/>
                <a:ea typeface="Calibri" panose="020F0502020204030204" pitchFamily="34" charset="0"/>
                <a:cs typeface="Times New Roman" panose="02020603050405020304" pitchFamily="18" charset="0"/>
              </a:rPr>
              <a:t>Clarifying</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Verdana" panose="020B0604030504040204" pitchFamily="34" charset="0"/>
              <a:buChar char="◦"/>
              <a:tabLst>
                <a:tab pos="914400" algn="l"/>
              </a:tabLst>
            </a:pPr>
            <a:r>
              <a:rPr lang="en-GB" sz="1200" b="1" dirty="0">
                <a:latin typeface="Calibri" panose="020F0502020204030204" pitchFamily="34" charset="0"/>
                <a:ea typeface="Calibri" panose="020F0502020204030204" pitchFamily="34" charset="0"/>
                <a:cs typeface="Times New Roman" panose="02020603050405020304" pitchFamily="18" charset="0"/>
              </a:rPr>
              <a:t>Questioning</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3650286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Mentoring conversations are characterised by use of questions as a kind of scaffolding (Engin, 2013; Olsher &amp; Kantor, 2012)</a:t>
            </a:r>
            <a:r>
              <a:rPr lang="en-US" dirty="0">
                <a:latin typeface="Effra"/>
              </a:rPr>
              <a: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1155823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Structuring your conversation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38</a:t>
            </a:fld>
            <a:endParaRPr lang="en-GB" altLang="en-US" dirty="0"/>
          </a:p>
        </p:txBody>
      </p:sp>
    </p:spTree>
    <p:extLst>
      <p:ext uri="{BB962C8B-B14F-4D97-AF65-F5344CB8AC3E}">
        <p14:creationId xmlns:p14="http://schemas.microsoft.com/office/powerpoint/2010/main" val="3569260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‘Sometimes your trainee will need to have the </a:t>
            </a:r>
            <a:r>
              <a:rPr lang="en-GB" b="1" dirty="0">
                <a:latin typeface="Effra"/>
              </a:rPr>
              <a:t>space to vent their emotional reaction to experience </a:t>
            </a:r>
            <a:r>
              <a:rPr lang="en-GB" dirty="0">
                <a:latin typeface="Effra"/>
              </a:rPr>
              <a:t>before you’re able to discuss what might be done differently next time. You can help this process by using ‘reappraisal’. </a:t>
            </a:r>
            <a:r>
              <a:rPr lang="en-GB" b="1" dirty="0">
                <a:latin typeface="Effra"/>
              </a:rPr>
              <a:t>Reappraisal is the process of “modifying one’s appraisal of a situation… to alter its emotional impact</a:t>
            </a:r>
            <a:r>
              <a:rPr lang="en-GB" dirty="0">
                <a:latin typeface="Effra"/>
              </a:rPr>
              <a:t>” (Gross, 2015, p. 9)… Mentors can help trainees reappraise, or re-frame, experiences they feel to be very negative so that they are able to take some positives from it.’ (Roberts, 2019, p134)</a:t>
            </a:r>
            <a:endParaRPr lang="en-US"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39</a:t>
            </a:fld>
            <a:endParaRPr lang="en-GB" altLang="en-US" dirty="0"/>
          </a:p>
        </p:txBody>
      </p:sp>
    </p:spTree>
    <p:extLst>
      <p:ext uri="{BB962C8B-B14F-4D97-AF65-F5344CB8AC3E}">
        <p14:creationId xmlns:p14="http://schemas.microsoft.com/office/powerpoint/2010/main" val="2826570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4023634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42</a:t>
            </a:fld>
            <a:endParaRPr lang="en-GB" altLang="en-US" dirty="0"/>
          </a:p>
        </p:txBody>
      </p:sp>
    </p:spTree>
    <p:extLst>
      <p:ext uri="{BB962C8B-B14F-4D97-AF65-F5344CB8AC3E}">
        <p14:creationId xmlns:p14="http://schemas.microsoft.com/office/powerpoint/2010/main" val="204357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know from mentor training 1.1, we adopt the Developmental Mentoring Model, with its four constituent parts: coaching, counselling, guiding, networking.  The process of observation and feedback is fundamental to a beginning teacher’s learning, and is filtered through each of these dimensions.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317046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3"/>
              </a:rPr>
              <a:t>https://www.scienceoflearning-ebc.org/</a:t>
            </a:r>
            <a:r>
              <a:rPr lang="en-GB" sz="1200" dirty="0"/>
              <a:t> </a:t>
            </a:r>
          </a:p>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43</a:t>
            </a:fld>
            <a:endParaRPr lang="en-GB"/>
          </a:p>
        </p:txBody>
      </p:sp>
    </p:spTree>
    <p:extLst>
      <p:ext uri="{BB962C8B-B14F-4D97-AF65-F5344CB8AC3E}">
        <p14:creationId xmlns:p14="http://schemas.microsoft.com/office/powerpoint/2010/main" val="15850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Avoid: Avoid reassuring, Avoid advising, Avoid switching it to you, Avoid changing the subject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use: Continuation responses, Reflective statements, In frequent and tentative questions</a:t>
            </a:r>
            <a:endParaRPr lang="en-GB" dirty="0"/>
          </a:p>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44</a:t>
            </a:fld>
            <a:endParaRPr lang="en-GB"/>
          </a:p>
        </p:txBody>
      </p:sp>
    </p:spTree>
    <p:extLst>
      <p:ext uri="{BB962C8B-B14F-4D97-AF65-F5344CB8AC3E}">
        <p14:creationId xmlns:p14="http://schemas.microsoft.com/office/powerpoint/2010/main" val="3631793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45</a:t>
            </a:fld>
            <a:endParaRPr lang="en-GB" altLang="en-US" dirty="0"/>
          </a:p>
        </p:txBody>
      </p:sp>
    </p:spTree>
    <p:extLst>
      <p:ext uri="{BB962C8B-B14F-4D97-AF65-F5344CB8AC3E}">
        <p14:creationId xmlns:p14="http://schemas.microsoft.com/office/powerpoint/2010/main" val="99795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Lortie’s (1975, p. 61) seminal sociological study of the schoolteacher described teaching as an ‘apprenticeship of observation’; observation is conceived as a vital way to learn.  </a:t>
            </a:r>
            <a:r>
              <a:rPr lang="en-US" dirty="0">
                <a:latin typeface="Effra"/>
              </a:rPr>
              <a:t>This suggests that, as a mentor, you should be able to </a:t>
            </a:r>
            <a:r>
              <a:rPr lang="en-US" dirty="0" err="1">
                <a:latin typeface="Effra"/>
              </a:rPr>
              <a:t>organise</a:t>
            </a:r>
            <a:r>
              <a:rPr lang="en-US" dirty="0">
                <a:latin typeface="Effra"/>
              </a:rPr>
              <a:t> opportunities for your trainee to observe some excellent teaching and that they’ll learn directly from it: teacher see, teacher do. Unfortunately, it isn’t quite as straightforward as it might appear. Of course, it is likely that a novice will learn something by observing some lessons, but without structure it may not be very effective. This is partly because teaching itself is highly complex and, because of the familiarity of the classroom environment, teaching well can appear easy to the untrained eye. Teaching’s complexity is partly to do with its contextual nature; it is helpful to think of teaching as being ‘dilemma based’ (Loughran, 2010, p. 13). Consider the number of decisions that you make (many of them unconsciously) within a ten-minute segment of a lesson. This could range from reinforcing your classroom routines (reminding pupils to line up outside the classroom), to the type of question you ask an individual pupil during whole-class discussion, to dropping an activity that you had planned.</a:t>
            </a:r>
            <a:endParaRPr lang="en-GB"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366239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a:rPr>
              <a:t>Because everyone has been a student in a classroom, there is an assumption that an observer will understand everything that they see. Classrooms are complex, dynamic places and even experienced observers are likely to notice different things in the same lesson. It is not surprising, therefore, that Jegede, Taplin and Chan’s (2000) research found that trainees are less able to see the moment-by-moment decisions made by the teacher who they are observing.</a:t>
            </a:r>
          </a:p>
          <a:p>
            <a:r>
              <a:rPr lang="en-US" dirty="0">
                <a:latin typeface="Effra"/>
              </a:rPr>
              <a:t>There is also a problem with what might be termed ‘teacher knowledge’, much of which is tacit. Polanyi's (1958) concept of tacit knowledge, like an iceberg – as we covered in mentor module 1 - is the stuff that the teacher is doing that can’t be easily seen on the surface. </a:t>
            </a:r>
          </a:p>
          <a:p>
            <a:r>
              <a:rPr lang="en-US" dirty="0"/>
              <a:t>There is something of a double-bind to the development of expertise in teaching, as more experienced or expert teachers may be better at noticing (Mason, 2002) and </a:t>
            </a:r>
            <a:r>
              <a:rPr lang="en-US" dirty="0" err="1"/>
              <a:t>recognising</a:t>
            </a:r>
            <a:r>
              <a:rPr lang="en-US" dirty="0"/>
              <a:t> the tacit knowledge of person they are observing, but they may find it difficult in explaining their own decision making; they have become ‘unconsciously competent’ (Howell, 1982).</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301682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a:rPr>
              <a:t> It is here that you, as mentor, can make a real impact on deconstructing the process of your student teacher learning from observing. You can: </a:t>
            </a:r>
          </a:p>
          <a:p>
            <a:r>
              <a:rPr lang="en-US" dirty="0">
                <a:latin typeface="Effra"/>
              </a:rPr>
              <a:t>• Articulate expertise for your trainee (Goodwyn, 1997); </a:t>
            </a:r>
          </a:p>
          <a:p>
            <a:r>
              <a:rPr lang="en-US" dirty="0"/>
              <a:t>• Use modelling (i.e. demonstrate for your student teacher in a lesson that they observe), but ensure it is </a:t>
            </a:r>
            <a:r>
              <a:rPr lang="en-US" dirty="0" err="1"/>
              <a:t>analysed</a:t>
            </a:r>
            <a:r>
              <a:rPr lang="en-US" dirty="0"/>
              <a:t> as part of a process of your mentee’s learning (Hattie &amp; Yates, 2014); </a:t>
            </a:r>
          </a:p>
          <a:p>
            <a:r>
              <a:rPr lang="en-US" dirty="0"/>
              <a:t>• Help your mentee shift their perspective from that of a pupil to that of a teacher (Walker &amp; Adelman, 1975); </a:t>
            </a:r>
          </a:p>
          <a:p>
            <a:r>
              <a:rPr lang="en-US" dirty="0"/>
              <a:t>• Enable discussion between your student teacher and others that they observe, to potentially allow access to otherwise tacit knowledge (Roberts, 2014). </a:t>
            </a:r>
          </a:p>
          <a:p>
            <a:endParaRPr lang="en-US" dirty="0"/>
          </a:p>
          <a:p>
            <a:r>
              <a:rPr lang="en-US" dirty="0"/>
              <a:t>In effect, this means that you will need to think carefully about how you: set up observations for your student teacher; discuss with them what they have observed; identify and agree areas of focus; and consider what has been learnt.</a:t>
            </a:r>
          </a:p>
          <a:p>
            <a:endParaRPr lang="en-US" dirty="0"/>
          </a:p>
          <a:p>
            <a:pPr marL="171450" indent="-171450">
              <a:spcBef>
                <a:spcPct val="20000"/>
              </a:spcBef>
              <a:buFont typeface="Arial"/>
              <a:buChar char="•"/>
            </a:pPr>
            <a:r>
              <a:rPr lang="en-US"/>
              <a:t>Set up a joint observation, so that you can observe alongside your mentee. As you are observing the lesson, talk about what you ‘notice’ and what your student teacher can see. This will unlock some of the ‘tacit knowledge’ that may be otherwise hidden from them. If you can, schedule some time for you both to talk to the class teacher.</a:t>
            </a:r>
            <a:endParaRPr lang="en-GB"/>
          </a:p>
          <a:p>
            <a:endParaRPr lang="en-US"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422887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observed </a:t>
            </a:r>
          </a:p>
          <a:p>
            <a:endParaRPr lang="en-US" dirty="0">
              <a:latin typeface="Effra"/>
            </a:endParaRPr>
          </a:p>
          <a:p>
            <a:pPr marL="171450" indent="-171450">
              <a:spcBef>
                <a:spcPct val="20000"/>
              </a:spcBef>
              <a:buFont typeface="Arial"/>
              <a:buChar char="•"/>
            </a:pPr>
            <a:r>
              <a:rPr lang="en-US" dirty="0">
                <a:latin typeface="Effra"/>
              </a:rPr>
              <a:t>How do you feel about being observed? Consider the reason for your feelings. Are you worried about being judged or making a mistake in front of your trainee? If you’re worried about being judged, think about the </a:t>
            </a:r>
            <a:r>
              <a:rPr lang="en-US" b="1" dirty="0">
                <a:latin typeface="Effra"/>
              </a:rPr>
              <a:t>purpose and nature </a:t>
            </a:r>
            <a:r>
              <a:rPr lang="en-US" dirty="0">
                <a:latin typeface="Effra"/>
              </a:rPr>
              <a:t>of the observations: they are for your trainee to learn and for you to demonstrate aspects of teaching that you can discuss with your trainee. That doesn’t mean that your lessons all have to be perfect! It would actually be beneficial to discuss with your trainee things that you might change for the next lesson; you are then modelling some of the process of reflection for your trainee.</a:t>
            </a:r>
            <a:endParaRPr lang="en-GB" dirty="0">
              <a:latin typeface="Effra"/>
            </a:endParaRPr>
          </a:p>
          <a:p>
            <a:endParaRPr lang="en-US"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279802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worth thinking about how to </a:t>
            </a:r>
            <a:r>
              <a:rPr lang="en-US" dirty="0" err="1"/>
              <a:t>organise</a:t>
            </a:r>
            <a:r>
              <a:rPr lang="en-US" dirty="0"/>
              <a:t> the lessons that your mentee will observe. Consider the range of different classes you teach (it is helpful for them to see your most challenging classes as well as your most productive!) and the conversations that you are going to have pre- and post-observation. If you provide a focus, it will stimulate discussion after the lesson; it will allow your trainee to consider the decisions you’ve made in planning and execution. For example in English, you might ask your trainee to observe your Year 11 lesson revising poetry, focusing on lesson structure. Your intention for the lesson is for pupils to recall their knowledge of the poems, reactivate connections between them and revisit some of their interpretations. In your discussion after the lesson, you can then deconstruct the sequence of activities, their purpose and how successful you felt they were in enabling the class to revise. (Roberts, 2020, p115)</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2850127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A9C2C-66E2-A8A2-0A8B-4908C66FDF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71E88D7-6926-3E0F-EBA5-86DEDB5200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E59CE4-ED7E-FFA3-94B2-756A3737821E}"/>
              </a:ext>
            </a:extLst>
          </p:cNvPr>
          <p:cNvSpPr>
            <a:spLocks noGrp="1"/>
          </p:cNvSpPr>
          <p:nvPr>
            <p:ph type="dt" sz="half" idx="10"/>
          </p:nvPr>
        </p:nvSpPr>
        <p:spPr/>
        <p:txBody>
          <a:bodyPr/>
          <a:lstStyle/>
          <a:p>
            <a:fld id="{7376B33C-8267-4CD4-8214-15E5A08A91EC}" type="datetimeFigureOut">
              <a:rPr lang="en-GB" smtClean="0"/>
              <a:t>20/10/2024</a:t>
            </a:fld>
            <a:endParaRPr lang="en-GB"/>
          </a:p>
        </p:txBody>
      </p:sp>
      <p:sp>
        <p:nvSpPr>
          <p:cNvPr id="5" name="Footer Placeholder 4">
            <a:extLst>
              <a:ext uri="{FF2B5EF4-FFF2-40B4-BE49-F238E27FC236}">
                <a16:creationId xmlns:a16="http://schemas.microsoft.com/office/drawing/2014/main" id="{B8DA10D4-5E05-142B-E572-F285946843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CA5D7D-7B65-864E-3405-B553C946DAEE}"/>
              </a:ext>
            </a:extLst>
          </p:cNvPr>
          <p:cNvSpPr>
            <a:spLocks noGrp="1"/>
          </p:cNvSpPr>
          <p:nvPr>
            <p:ph type="sldNum" sz="quarter" idx="12"/>
          </p:nvPr>
        </p:nvSpPr>
        <p:spPr/>
        <p:txBody>
          <a:bodyPr/>
          <a:lstStyle/>
          <a:p>
            <a:fld id="{8AA4702B-C625-4E83-8538-1FF92200AD62}" type="slidenum">
              <a:rPr lang="en-GB" smtClean="0"/>
              <a:t>‹#›</a:t>
            </a:fld>
            <a:endParaRPr lang="en-GB"/>
          </a:p>
        </p:txBody>
      </p:sp>
    </p:spTree>
    <p:extLst>
      <p:ext uri="{BB962C8B-B14F-4D97-AF65-F5344CB8AC3E}">
        <p14:creationId xmlns:p14="http://schemas.microsoft.com/office/powerpoint/2010/main" val="75975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742998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823653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 id="2147483747" r:id="rId19"/>
    <p:sldLayoutId id="2147483748" r:id="rId20"/>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l.Roberts@reading.ac.uk"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video" Target="https://www.youtube.com/embed/G9YHAnHCHLg?feature=oembed"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6BRxTiPItEE?start=76&amp;feature=oembed" TargetMode="External"/><Relationship Id="rId5" Type="http://schemas.openxmlformats.org/officeDocument/2006/relationships/hyperlink" Target="https://www.scienceoflearning-ebc.org/" TargetMode="Externa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forms.office.com/e/MfMkyg3fjm" TargetMode="External"/><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dirty="0"/>
              <a:t>Mentor Curriculum 2.3</a:t>
            </a:r>
          </a:p>
        </p:txBody>
      </p:sp>
      <p:sp>
        <p:nvSpPr>
          <p:cNvPr id="9" name="Subtitle 8"/>
          <p:cNvSpPr>
            <a:spLocks noGrp="1"/>
          </p:cNvSpPr>
          <p:nvPr>
            <p:ph type="subTitle" idx="1"/>
          </p:nvPr>
        </p:nvSpPr>
        <p:spPr>
          <a:xfrm>
            <a:off x="548278" y="5009999"/>
            <a:ext cx="11040000" cy="925512"/>
          </a:xfrm>
        </p:spPr>
        <p:txBody>
          <a:bodyPr/>
          <a:lstStyle/>
          <a:p>
            <a:r>
              <a:rPr lang="en-GB" dirty="0"/>
              <a:t>Mentor Knowledge &amp; Skills: Observation &amp; Feedback</a:t>
            </a:r>
          </a:p>
          <a:p>
            <a:r>
              <a:rPr lang="en-GB" dirty="0"/>
              <a:t>Dr Rachel Roberts </a:t>
            </a:r>
            <a:r>
              <a:rPr lang="en-GB" dirty="0">
                <a:hlinkClick r:id="rId3"/>
              </a:rPr>
              <a:t>r.l.roberts@reading.ac.uk</a:t>
            </a:r>
            <a:r>
              <a:rPr lang="en-GB" dirty="0"/>
              <a:t> </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10" name="Text Placeholder 9"/>
          <p:cNvSpPr>
            <a:spLocks noGrp="1"/>
          </p:cNvSpPr>
          <p:nvPr>
            <p:ph type="body" sz="quarter" idx="13"/>
          </p:nvPr>
        </p:nvSpPr>
        <p:spPr>
          <a:xfrm>
            <a:off x="556685" y="3"/>
            <a:ext cx="2442971" cy="620885"/>
          </a:xfrm>
        </p:spPr>
        <p:txBody>
          <a:bodyPr/>
          <a:lstStyle/>
          <a:p>
            <a:r>
              <a:rPr lang="en-GB" dirty="0"/>
              <a:t>ITE Mentor Curriculum</a:t>
            </a:r>
          </a:p>
        </p:txBody>
      </p:sp>
      <p:pic>
        <p:nvPicPr>
          <p:cNvPr id="1026" name="Picture 2">
            <a:extLst>
              <a:ext uri="{FF2B5EF4-FFF2-40B4-BE49-F238E27FC236}">
                <a16:creationId xmlns:a16="http://schemas.microsoft.com/office/drawing/2014/main" id="{31194273-D8ED-25BE-DFD8-C9EB4F5215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937" y="2301499"/>
            <a:ext cx="3593491" cy="2278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2F58538-2B33-C289-5124-626273492E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7305" y="2298194"/>
            <a:ext cx="3593491" cy="2278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10414D7-D526-1094-9581-8E78A6203D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487" y="2301499"/>
            <a:ext cx="3593491" cy="2278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C0D5E0C-3011-EE3D-14B7-7F0E55F6CC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6320" y="2289549"/>
            <a:ext cx="3593491" cy="227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298D7C-93EF-4FB5-BD90-9CAE0861D267}"/>
              </a:ext>
            </a:extLst>
          </p:cNvPr>
          <p:cNvPicPr>
            <a:picLocks noChangeAspect="1"/>
          </p:cNvPicPr>
          <p:nvPr/>
        </p:nvPicPr>
        <p:blipFill>
          <a:blip r:embed="rId3"/>
          <a:stretch>
            <a:fillRect/>
          </a:stretch>
        </p:blipFill>
        <p:spPr>
          <a:xfrm>
            <a:off x="865281" y="68263"/>
            <a:ext cx="10461438" cy="6721475"/>
          </a:xfrm>
          <a:prstGeom prst="rect">
            <a:avLst/>
          </a:prstGeom>
          <a:noFill/>
        </p:spPr>
      </p:pic>
      <p:sp>
        <p:nvSpPr>
          <p:cNvPr id="2" name="Slide Number Placeholder 1">
            <a:extLst>
              <a:ext uri="{FF2B5EF4-FFF2-40B4-BE49-F238E27FC236}">
                <a16:creationId xmlns:a16="http://schemas.microsoft.com/office/drawing/2014/main" id="{D4CBA1B9-7C55-4ECB-819A-E55F0E6EC7E3}"/>
              </a:ext>
            </a:extLst>
          </p:cNvPr>
          <p:cNvSpPr>
            <a:spLocks noGrp="1"/>
          </p:cNvSpPr>
          <p:nvPr>
            <p:ph type="sldNum" sz="quarter" idx="4294967295"/>
          </p:nvPr>
        </p:nvSpPr>
        <p:spPr/>
        <p:txBody>
          <a:bodyPr/>
          <a:lstStyle/>
          <a:p>
            <a:pPr>
              <a:spcAft>
                <a:spcPts val="600"/>
              </a:spcAft>
            </a:pPr>
            <a:fld id="{8CAE96E1-FE19-476C-9CF0-3BB4903735D9}" type="slidenum">
              <a:rPr lang="en-GB" altLang="en-US" smtClean="0"/>
              <a:pPr>
                <a:spcAft>
                  <a:spcPts val="600"/>
                </a:spcAft>
              </a:pPr>
              <a:t>10</a:t>
            </a:fld>
            <a:endParaRPr lang="en-GB" altLang="en-US"/>
          </a:p>
        </p:txBody>
      </p:sp>
    </p:spTree>
    <p:extLst>
      <p:ext uri="{BB962C8B-B14F-4D97-AF65-F5344CB8AC3E}">
        <p14:creationId xmlns:p14="http://schemas.microsoft.com/office/powerpoint/2010/main" val="23649699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7E2E-51BC-0455-AD52-3FB1AFA7BBE0}"/>
              </a:ext>
            </a:extLst>
          </p:cNvPr>
          <p:cNvSpPr>
            <a:spLocks noGrp="1"/>
          </p:cNvSpPr>
          <p:nvPr>
            <p:ph type="title"/>
          </p:nvPr>
        </p:nvSpPr>
        <p:spPr>
          <a:xfrm>
            <a:off x="401643" y="4192"/>
            <a:ext cx="11040000" cy="828000"/>
          </a:xfrm>
        </p:spPr>
        <p:txBody>
          <a:bodyPr/>
          <a:lstStyle/>
          <a:p>
            <a:r>
              <a:rPr lang="en-GB" dirty="0">
                <a:latin typeface="Arial Bold"/>
                <a:cs typeface="Arial Bold"/>
              </a:rPr>
              <a:t>Observing your trainee</a:t>
            </a:r>
            <a:endParaRPr lang="en-US" dirty="0"/>
          </a:p>
        </p:txBody>
      </p:sp>
      <p:sp>
        <p:nvSpPr>
          <p:cNvPr id="3" name="Content Placeholder 2">
            <a:extLst>
              <a:ext uri="{FF2B5EF4-FFF2-40B4-BE49-F238E27FC236}">
                <a16:creationId xmlns:a16="http://schemas.microsoft.com/office/drawing/2014/main" id="{C1FD0CA0-FD36-034C-D85A-D16B8981A4D2}"/>
              </a:ext>
            </a:extLst>
          </p:cNvPr>
          <p:cNvSpPr>
            <a:spLocks noGrp="1"/>
          </p:cNvSpPr>
          <p:nvPr>
            <p:ph idx="1"/>
          </p:nvPr>
        </p:nvSpPr>
        <p:spPr>
          <a:xfrm>
            <a:off x="401643" y="1045176"/>
            <a:ext cx="11523972" cy="3960000"/>
          </a:xfrm>
        </p:spPr>
        <p:txBody>
          <a:bodyPr/>
          <a:lstStyle/>
          <a:p>
            <a:pPr marL="179705" indent="-179705"/>
            <a:r>
              <a:rPr lang="en-US" dirty="0">
                <a:latin typeface="Arial"/>
                <a:cs typeface="Arial"/>
              </a:rPr>
              <a:t>Questioning </a:t>
            </a:r>
            <a:endParaRPr lang="en-GB" dirty="0"/>
          </a:p>
          <a:p>
            <a:pPr marL="179705" indent="-179705"/>
            <a:r>
              <a:rPr lang="en-US" dirty="0">
                <a:latin typeface="Arial"/>
                <a:cs typeface="Arial"/>
              </a:rPr>
              <a:t>Body language and use of voice </a:t>
            </a:r>
            <a:endParaRPr lang="en-GB" dirty="0"/>
          </a:p>
          <a:p>
            <a:pPr marL="179705" indent="-179705"/>
            <a:r>
              <a:rPr lang="en-US" dirty="0">
                <a:latin typeface="Arial"/>
                <a:cs typeface="Arial"/>
              </a:rPr>
              <a:t>Subject knowledge </a:t>
            </a:r>
            <a:endParaRPr lang="en-GB" dirty="0"/>
          </a:p>
          <a:p>
            <a:pPr marL="179705" indent="-179705"/>
            <a:r>
              <a:rPr lang="en-US" dirty="0">
                <a:latin typeface="Arial"/>
                <a:cs typeface="Arial"/>
              </a:rPr>
              <a:t>Whole-class management </a:t>
            </a:r>
            <a:endParaRPr lang="en-GB" dirty="0"/>
          </a:p>
          <a:p>
            <a:pPr marL="179705" indent="-179705"/>
            <a:r>
              <a:rPr lang="en-US" dirty="0">
                <a:latin typeface="Arial"/>
                <a:cs typeface="Arial"/>
              </a:rPr>
              <a:t>Managing discussion </a:t>
            </a:r>
            <a:endParaRPr lang="en-GB" dirty="0"/>
          </a:p>
          <a:p>
            <a:pPr marL="179705" indent="-179705"/>
            <a:r>
              <a:rPr lang="en-US" dirty="0">
                <a:latin typeface="Arial"/>
                <a:cs typeface="Arial"/>
              </a:rPr>
              <a:t>Transitions between activities </a:t>
            </a:r>
            <a:endParaRPr lang="en-GB" dirty="0"/>
          </a:p>
          <a:p>
            <a:pPr marL="179705" indent="-179705"/>
            <a:r>
              <a:rPr lang="en-US" dirty="0">
                <a:latin typeface="Arial"/>
                <a:cs typeface="Arial"/>
              </a:rPr>
              <a:t>Starting and finishing a lesson </a:t>
            </a:r>
            <a:endParaRPr lang="en-GB" dirty="0"/>
          </a:p>
          <a:p>
            <a:pPr marL="179705" indent="-179705"/>
            <a:r>
              <a:rPr lang="en-US" dirty="0">
                <a:latin typeface="Arial"/>
                <a:cs typeface="Arial"/>
              </a:rPr>
              <a:t>Timing and pace </a:t>
            </a:r>
            <a:endParaRPr lang="en-GB" dirty="0"/>
          </a:p>
          <a:p>
            <a:pPr marL="179705" indent="-179705"/>
            <a:r>
              <a:rPr lang="en-US" dirty="0">
                <a:latin typeface="Arial"/>
                <a:cs typeface="Arial"/>
              </a:rPr>
              <a:t>Quality of explanations </a:t>
            </a:r>
            <a:endParaRPr lang="en-GB" dirty="0"/>
          </a:p>
          <a:p>
            <a:pPr marL="179705" indent="-179705"/>
            <a:r>
              <a:rPr lang="en-US" dirty="0">
                <a:latin typeface="Arial"/>
                <a:cs typeface="Arial"/>
              </a:rPr>
              <a:t>Relationships with pupils (including use of language and tone of voice)</a:t>
            </a:r>
            <a:endParaRPr lang="en-GB" dirty="0"/>
          </a:p>
          <a:p>
            <a:pPr marL="179705" indent="-179705"/>
            <a:r>
              <a:rPr lang="en-US" dirty="0">
                <a:latin typeface="Arial"/>
                <a:cs typeface="Arial"/>
              </a:rPr>
              <a:t>The engagement/progress of individual pupils </a:t>
            </a:r>
            <a:endParaRPr lang="en-GB" dirty="0"/>
          </a:p>
          <a:p>
            <a:pPr marL="179705" indent="-179705"/>
            <a:r>
              <a:rPr lang="en-US" dirty="0">
                <a:latin typeface="Arial"/>
                <a:cs typeface="Arial"/>
              </a:rPr>
              <a:t>Checking for understanding </a:t>
            </a:r>
            <a:endParaRPr lang="en-GB" dirty="0"/>
          </a:p>
          <a:p>
            <a:pPr marL="179705" indent="-179705"/>
            <a:r>
              <a:rPr lang="en-US" dirty="0">
                <a:latin typeface="Arial"/>
                <a:cs typeface="Arial"/>
              </a:rPr>
              <a:t>Adaptive teaching</a:t>
            </a:r>
            <a:r>
              <a:rPr lang="en-US" sz="1800" dirty="0">
                <a:latin typeface="Arial"/>
                <a:cs typeface="Arial"/>
              </a:rPr>
              <a:t> (Roberts, 2020, p116)</a:t>
            </a:r>
            <a:endParaRPr lang="en-GB" sz="1800" dirty="0"/>
          </a:p>
        </p:txBody>
      </p:sp>
    </p:spTree>
    <p:extLst>
      <p:ext uri="{BB962C8B-B14F-4D97-AF65-F5344CB8AC3E}">
        <p14:creationId xmlns:p14="http://schemas.microsoft.com/office/powerpoint/2010/main" val="1249164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1000"/>
                                        <p:tgtEl>
                                          <p:spTgt spid="3">
                                            <p:txEl>
                                              <p:pRg st="11" end="11"/>
                                            </p:txEl>
                                          </p:spTgt>
                                        </p:tgtEl>
                                      </p:cBhvr>
                                    </p:animEffect>
                                    <p:anim calcmode="lin" valueType="num">
                                      <p:cBhvr>
                                        <p:cTn id="6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1000"/>
                                        <p:tgtEl>
                                          <p:spTgt spid="3">
                                            <p:txEl>
                                              <p:pRg st="12" end="12"/>
                                            </p:txEl>
                                          </p:spTgt>
                                        </p:tgtEl>
                                      </p:cBhvr>
                                    </p:animEffect>
                                    <p:anim calcmode="lin" valueType="num">
                                      <p:cBhvr>
                                        <p:cTn id="6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FCEB44-E8D5-8162-8F87-DD3E4A4DD597}"/>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12</a:t>
            </a:fld>
            <a:endParaRPr lang="en-GB" altLang="en-US"/>
          </a:p>
        </p:txBody>
      </p:sp>
      <p:pic>
        <p:nvPicPr>
          <p:cNvPr id="7" name="Picture 6" descr="Hand placing stars">
            <a:extLst>
              <a:ext uri="{FF2B5EF4-FFF2-40B4-BE49-F238E27FC236}">
                <a16:creationId xmlns:a16="http://schemas.microsoft.com/office/drawing/2014/main" id="{B5B5E45C-8B8E-728C-459D-BFCFC1F9680B}"/>
              </a:ext>
            </a:extLst>
          </p:cNvPr>
          <p:cNvPicPr>
            <a:picLocks noChangeAspect="1"/>
          </p:cNvPicPr>
          <p:nvPr/>
        </p:nvPicPr>
        <p:blipFill>
          <a:blip r:embed="rId3"/>
          <a:srcRect t="23826" b="6574"/>
          <a:stretch/>
        </p:blipFill>
        <p:spPr>
          <a:xfrm>
            <a:off x="20" y="10"/>
            <a:ext cx="12191980" cy="5664194"/>
          </a:xfrm>
          <a:prstGeom prst="rect">
            <a:avLst/>
          </a:prstGeom>
          <a:noFill/>
          <a:ln>
            <a:noFill/>
          </a:ln>
        </p:spPr>
      </p:pic>
      <p:sp>
        <p:nvSpPr>
          <p:cNvPr id="4" name="Title 3">
            <a:extLst>
              <a:ext uri="{FF2B5EF4-FFF2-40B4-BE49-F238E27FC236}">
                <a16:creationId xmlns:a16="http://schemas.microsoft.com/office/drawing/2014/main" id="{B5C6CB15-2104-7E65-C810-4152CD6B4907}"/>
              </a:ext>
            </a:extLst>
          </p:cNvPr>
          <p:cNvSpPr>
            <a:spLocks noGrp="1"/>
          </p:cNvSpPr>
          <p:nvPr>
            <p:ph type="title"/>
          </p:nvPr>
        </p:nvSpPr>
        <p:spPr>
          <a:xfrm>
            <a:off x="335360" y="5785870"/>
            <a:ext cx="11425269" cy="955498"/>
          </a:xfrm>
        </p:spPr>
        <p:txBody>
          <a:bodyPr wrap="square" anchor="t">
            <a:normAutofit/>
          </a:bodyPr>
          <a:lstStyle/>
          <a:p>
            <a:r>
              <a:rPr lang="en-GB" dirty="0"/>
              <a:t>Feedback</a:t>
            </a:r>
          </a:p>
        </p:txBody>
      </p:sp>
    </p:spTree>
    <p:extLst>
      <p:ext uri="{BB962C8B-B14F-4D97-AF65-F5344CB8AC3E}">
        <p14:creationId xmlns:p14="http://schemas.microsoft.com/office/powerpoint/2010/main" val="1436822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5E4E-DE8A-4A2F-92E2-70E243ED29C5}"/>
              </a:ext>
            </a:extLst>
          </p:cNvPr>
          <p:cNvSpPr>
            <a:spLocks noGrp="1"/>
          </p:cNvSpPr>
          <p:nvPr>
            <p:ph type="title"/>
          </p:nvPr>
        </p:nvSpPr>
        <p:spPr>
          <a:xfrm>
            <a:off x="485223" y="206407"/>
            <a:ext cx="8280000" cy="828000"/>
          </a:xfrm>
        </p:spPr>
        <p:txBody>
          <a:bodyPr/>
          <a:lstStyle/>
          <a:p>
            <a:r>
              <a:rPr lang="en-GB" dirty="0"/>
              <a:t>Reflective cycle</a:t>
            </a:r>
          </a:p>
        </p:txBody>
      </p:sp>
      <p:sp>
        <p:nvSpPr>
          <p:cNvPr id="4" name="Slide Number Placeholder 3">
            <a:extLst>
              <a:ext uri="{FF2B5EF4-FFF2-40B4-BE49-F238E27FC236}">
                <a16:creationId xmlns:a16="http://schemas.microsoft.com/office/drawing/2014/main" id="{FCE6B5CB-C74F-4659-AEA8-BA9399F201DA}"/>
              </a:ext>
            </a:extLst>
          </p:cNvPr>
          <p:cNvSpPr>
            <a:spLocks noGrp="1"/>
          </p:cNvSpPr>
          <p:nvPr>
            <p:ph type="sldNum" sz="quarter" idx="10"/>
          </p:nvPr>
        </p:nvSpPr>
        <p:spPr/>
        <p:txBody>
          <a:bodyPr/>
          <a:lstStyle/>
          <a:p>
            <a:fld id="{DCF6A46F-80AB-49F3-8C7E-9717ED945456}" type="slidenum">
              <a:rPr lang="en-GB" altLang="en-US">
                <a:solidFill>
                  <a:srgbClr val="50535A"/>
                </a:solidFill>
                <a:latin typeface="Effra"/>
              </a:rPr>
              <a:pPr/>
              <a:t>13</a:t>
            </a:fld>
            <a:endParaRPr lang="en-GB" altLang="en-US">
              <a:solidFill>
                <a:srgbClr val="50535A"/>
              </a:solidFill>
              <a:latin typeface="Effra"/>
            </a:endParaRPr>
          </a:p>
        </p:txBody>
      </p:sp>
      <p:graphicFrame>
        <p:nvGraphicFramePr>
          <p:cNvPr id="5" name="Content Placeholder 4">
            <a:extLst>
              <a:ext uri="{FF2B5EF4-FFF2-40B4-BE49-F238E27FC236}">
                <a16:creationId xmlns:a16="http://schemas.microsoft.com/office/drawing/2014/main" id="{04C26E27-01AF-4542-BD80-1903440771C7}"/>
              </a:ext>
            </a:extLst>
          </p:cNvPr>
          <p:cNvGraphicFramePr>
            <a:graphicFrameLocks noGrp="1"/>
          </p:cNvGraphicFramePr>
          <p:nvPr>
            <p:ph idx="1"/>
            <p:extLst>
              <p:ext uri="{D42A27DB-BD31-4B8C-83A1-F6EECF244321}">
                <p14:modId xmlns:p14="http://schemas.microsoft.com/office/powerpoint/2010/main" val="2936451059"/>
              </p:ext>
            </p:extLst>
          </p:nvPr>
        </p:nvGraphicFramePr>
        <p:xfrm>
          <a:off x="695400" y="1196752"/>
          <a:ext cx="11017223"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AF300840-F117-439D-A5FB-0F9C8FF6631A}"/>
              </a:ext>
            </a:extLst>
          </p:cNvPr>
          <p:cNvSpPr/>
          <p:nvPr/>
        </p:nvSpPr>
        <p:spPr>
          <a:xfrm>
            <a:off x="9789791" y="5407350"/>
            <a:ext cx="2402209" cy="923330"/>
          </a:xfrm>
          <a:prstGeom prst="rect">
            <a:avLst/>
          </a:prstGeom>
        </p:spPr>
        <p:txBody>
          <a:bodyPr wrap="square">
            <a:spAutoFit/>
          </a:bodyPr>
          <a:lstStyle/>
          <a:p>
            <a:pPr>
              <a:spcAft>
                <a:spcPts val="1000"/>
              </a:spcAft>
            </a:pPr>
            <a:r>
              <a:rPr lang="en-GB"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Figure 1 The reflective cycle, adapted from Gibbs (1988, p. 50)</a:t>
            </a:r>
          </a:p>
        </p:txBody>
      </p:sp>
    </p:spTree>
    <p:extLst>
      <p:ext uri="{BB962C8B-B14F-4D97-AF65-F5344CB8AC3E}">
        <p14:creationId xmlns:p14="http://schemas.microsoft.com/office/powerpoint/2010/main" val="293892721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0DFE33F-4B4C-4E01-8AB9-BD73C89A7252}"/>
              </a:ext>
            </a:extLst>
          </p:cNvPr>
          <p:cNvSpPr>
            <a:spLocks noGrp="1"/>
          </p:cNvSpPr>
          <p:nvPr>
            <p:ph type="title"/>
          </p:nvPr>
        </p:nvSpPr>
        <p:spPr>
          <a:xfrm>
            <a:off x="335360" y="188640"/>
            <a:ext cx="11425269" cy="955498"/>
          </a:xfrm>
        </p:spPr>
        <p:txBody>
          <a:bodyPr wrap="square" anchor="b">
            <a:normAutofit/>
          </a:bodyPr>
          <a:lstStyle/>
          <a:p>
            <a:r>
              <a:rPr lang="en-US" dirty="0"/>
              <a:t>What is feedback?</a:t>
            </a:r>
          </a:p>
        </p:txBody>
      </p:sp>
      <p:graphicFrame>
        <p:nvGraphicFramePr>
          <p:cNvPr id="13" name="Content Placeholder 2">
            <a:extLst>
              <a:ext uri="{FF2B5EF4-FFF2-40B4-BE49-F238E27FC236}">
                <a16:creationId xmlns:a16="http://schemas.microsoft.com/office/drawing/2014/main" id="{657A2409-D7DC-EBC2-5A76-1248A2110235}"/>
              </a:ext>
            </a:extLst>
          </p:cNvPr>
          <p:cNvGraphicFramePr>
            <a:graphicFrameLocks noGrp="1"/>
          </p:cNvGraphicFramePr>
          <p:nvPr>
            <p:ph type="tbl" sz="quarter" idx="11"/>
            <p:extLst>
              <p:ext uri="{D42A27DB-BD31-4B8C-83A1-F6EECF244321}">
                <p14:modId xmlns:p14="http://schemas.microsoft.com/office/powerpoint/2010/main" val="3291670595"/>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hidden="1">
            <a:extLst>
              <a:ext uri="{FF2B5EF4-FFF2-40B4-BE49-F238E27FC236}">
                <a16:creationId xmlns:a16="http://schemas.microsoft.com/office/drawing/2014/main" id="{AF8F6637-7A2D-426A-B747-D83FE2335391}"/>
              </a:ext>
            </a:extLst>
          </p:cNvPr>
          <p:cNvSpPr>
            <a:spLocks noGrp="1"/>
          </p:cNvSpPr>
          <p:nvPr>
            <p:ph type="sldNum" sz="quarter" idx="4294967295"/>
          </p:nvPr>
        </p:nvSpPr>
        <p:spPr>
          <a:xfrm>
            <a:off x="9552526" y="6237312"/>
            <a:ext cx="676275" cy="252000"/>
          </a:xfrm>
        </p:spPr>
        <p:txBody>
          <a:bodyPr wrap="square" anchor="t">
            <a:normAutofit/>
          </a:bodyPr>
          <a:lstStyle/>
          <a:p>
            <a:pPr>
              <a:spcAft>
                <a:spcPts val="600"/>
              </a:spcAft>
            </a:pPr>
            <a:fld id="{8CAE96E1-FE19-476C-9CF0-3BB4903735D9}" type="slidenum">
              <a:rPr lang="en-GB" altLang="en-US" smtClean="0">
                <a:solidFill>
                  <a:srgbClr val="50535A"/>
                </a:solidFill>
              </a:rPr>
              <a:pPr>
                <a:spcAft>
                  <a:spcPts val="600"/>
                </a:spcAft>
              </a:pPr>
              <a:t>14</a:t>
            </a:fld>
            <a:endParaRPr lang="en-GB" altLang="en-US">
              <a:solidFill>
                <a:srgbClr val="50535A"/>
              </a:solidFill>
            </a:endParaRPr>
          </a:p>
        </p:txBody>
      </p:sp>
    </p:spTree>
    <p:extLst>
      <p:ext uri="{BB962C8B-B14F-4D97-AF65-F5344CB8AC3E}">
        <p14:creationId xmlns:p14="http://schemas.microsoft.com/office/powerpoint/2010/main" val="291525102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2AA38C-875A-5F1C-DB2A-00E9981DD73A}"/>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15</a:t>
            </a:fld>
            <a:endParaRPr lang="en-GB" altLang="en-US"/>
          </a:p>
        </p:txBody>
      </p:sp>
      <p:sp>
        <p:nvSpPr>
          <p:cNvPr id="10" name="Title 3">
            <a:extLst>
              <a:ext uri="{FF2B5EF4-FFF2-40B4-BE49-F238E27FC236}">
                <a16:creationId xmlns:a16="http://schemas.microsoft.com/office/drawing/2014/main" id="{BDB3AA7F-CA63-7B50-E725-145777234450}"/>
              </a:ext>
            </a:extLst>
          </p:cNvPr>
          <p:cNvSpPr>
            <a:spLocks noGrp="1"/>
          </p:cNvSpPr>
          <p:nvPr>
            <p:ph type="title"/>
          </p:nvPr>
        </p:nvSpPr>
        <p:spPr>
          <a:xfrm>
            <a:off x="8906851" y="434207"/>
            <a:ext cx="3157763" cy="1019632"/>
          </a:xfrm>
        </p:spPr>
        <p:txBody>
          <a:bodyPr/>
          <a:lstStyle/>
          <a:p>
            <a:r>
              <a:rPr lang="en-US" dirty="0">
                <a:latin typeface="Arial Bold"/>
                <a:cs typeface="Arial Bold"/>
              </a:rPr>
              <a:t>7 Things to Remember About Feedback</a:t>
            </a:r>
            <a:endParaRPr lang="en-US" dirty="0"/>
          </a:p>
        </p:txBody>
      </p:sp>
      <p:sp>
        <p:nvSpPr>
          <p:cNvPr id="12" name="Content Placeholder 4">
            <a:extLst>
              <a:ext uri="{FF2B5EF4-FFF2-40B4-BE49-F238E27FC236}">
                <a16:creationId xmlns:a16="http://schemas.microsoft.com/office/drawing/2014/main" id="{7E943B09-3B4C-EBE2-1925-F0AB6B32BD49}"/>
              </a:ext>
            </a:extLst>
          </p:cNvPr>
          <p:cNvSpPr>
            <a:spLocks noGrp="1"/>
          </p:cNvSpPr>
          <p:nvPr>
            <p:ph sz="quarter" idx="12"/>
          </p:nvPr>
        </p:nvSpPr>
        <p:spPr>
          <a:xfrm>
            <a:off x="10243471" y="5601810"/>
            <a:ext cx="2035358" cy="871974"/>
          </a:xfrm>
        </p:spPr>
        <p:txBody>
          <a:bodyPr/>
          <a:lstStyle/>
          <a:p>
            <a:pPr marL="0" indent="0">
              <a:buNone/>
            </a:pPr>
            <a:r>
              <a:rPr lang="en-US" dirty="0">
                <a:latin typeface="Arial"/>
                <a:cs typeface="Arial"/>
              </a:rPr>
              <a:t>(Visible Learning, 2015) </a:t>
            </a:r>
            <a:endParaRPr lang="en-US" dirty="0"/>
          </a:p>
        </p:txBody>
      </p:sp>
      <p:pic>
        <p:nvPicPr>
          <p:cNvPr id="7" name="Content Placeholder 4" descr="Feedback-for-Learning-Visible-Learning-John-Hattie-Infographic">
            <a:extLst>
              <a:ext uri="{FF2B5EF4-FFF2-40B4-BE49-F238E27FC236}">
                <a16:creationId xmlns:a16="http://schemas.microsoft.com/office/drawing/2014/main" id="{9BD07059-5825-C744-A212-D242158D40EE}"/>
              </a:ext>
            </a:extLst>
          </p:cNvPr>
          <p:cNvPicPr>
            <a:picLocks noChangeAspect="1"/>
          </p:cNvPicPr>
          <p:nvPr/>
        </p:nvPicPr>
        <p:blipFill>
          <a:blip r:embed="rId3"/>
          <a:srcRect l="72600" t="54600" r="9075" b="16051"/>
          <a:stretch/>
        </p:blipFill>
        <p:spPr bwMode="auto">
          <a:xfrm>
            <a:off x="7688537" y="2335426"/>
            <a:ext cx="2163758" cy="450228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4" descr="Feedback-for-Learning-Visible-Learning-John-Hattie-Infographic">
            <a:extLst>
              <a:ext uri="{FF2B5EF4-FFF2-40B4-BE49-F238E27FC236}">
                <a16:creationId xmlns:a16="http://schemas.microsoft.com/office/drawing/2014/main" id="{675D4E54-10F6-CD05-9A4C-1CA93F2E2369}"/>
              </a:ext>
            </a:extLst>
          </p:cNvPr>
          <p:cNvPicPr>
            <a:picLocks noChangeAspect="1"/>
          </p:cNvPicPr>
          <p:nvPr/>
        </p:nvPicPr>
        <p:blipFill>
          <a:blip r:embed="rId3"/>
          <a:srcRect l="39881" t="70018" r="30842" b="11472"/>
          <a:stretch/>
        </p:blipFill>
        <p:spPr bwMode="auto">
          <a:xfrm>
            <a:off x="4008948" y="4149724"/>
            <a:ext cx="3204361" cy="270750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4" descr="Feedback-for-Learning-Visible-Learning-John-Hattie-Infographic">
            <a:extLst>
              <a:ext uri="{FF2B5EF4-FFF2-40B4-BE49-F238E27FC236}">
                <a16:creationId xmlns:a16="http://schemas.microsoft.com/office/drawing/2014/main" id="{A0AA6A2F-B8B5-FB17-0044-CA813E662AC0}"/>
              </a:ext>
            </a:extLst>
          </p:cNvPr>
          <p:cNvPicPr>
            <a:picLocks noChangeAspect="1"/>
          </p:cNvPicPr>
          <p:nvPr/>
        </p:nvPicPr>
        <p:blipFill>
          <a:blip r:embed="rId3"/>
          <a:srcRect l="7292" t="72284" r="65672" b="12067"/>
          <a:stretch/>
        </p:blipFill>
        <p:spPr bwMode="auto">
          <a:xfrm>
            <a:off x="130841" y="4328010"/>
            <a:ext cx="3450887" cy="253521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4" descr="Feedback-for-Learning-Visible-Learning-John-Hattie-Infographic">
            <a:extLst>
              <a:ext uri="{FF2B5EF4-FFF2-40B4-BE49-F238E27FC236}">
                <a16:creationId xmlns:a16="http://schemas.microsoft.com/office/drawing/2014/main" id="{371CC60A-BE71-A714-6BF5-FFB1AF170C66}"/>
              </a:ext>
            </a:extLst>
          </p:cNvPr>
          <p:cNvPicPr>
            <a:picLocks noChangeAspect="1"/>
          </p:cNvPicPr>
          <p:nvPr/>
        </p:nvPicPr>
        <p:blipFill>
          <a:blip r:embed="rId3"/>
          <a:srcRect l="27743" t="53946" r="30906" b="32946"/>
          <a:stretch/>
        </p:blipFill>
        <p:spPr bwMode="auto">
          <a:xfrm>
            <a:off x="2615817" y="2397200"/>
            <a:ext cx="4357060" cy="191809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4" descr="Feedback-for-Learning-Visible-Learning-John-Hattie-Infographic">
            <a:extLst>
              <a:ext uri="{FF2B5EF4-FFF2-40B4-BE49-F238E27FC236}">
                <a16:creationId xmlns:a16="http://schemas.microsoft.com/office/drawing/2014/main" id="{1C08F6D5-89FF-9DAC-C79C-3127EAF3D922}"/>
              </a:ext>
            </a:extLst>
          </p:cNvPr>
          <p:cNvPicPr>
            <a:picLocks noChangeAspect="1"/>
          </p:cNvPicPr>
          <p:nvPr/>
        </p:nvPicPr>
        <p:blipFill>
          <a:blip r:embed="rId3"/>
          <a:srcRect l="62273" t="32736" r="6818" b="49588"/>
          <a:stretch/>
        </p:blipFill>
        <p:spPr bwMode="auto">
          <a:xfrm>
            <a:off x="5616687" y="-20401"/>
            <a:ext cx="3202848" cy="235498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Content Placeholder 4" descr="Feedback-for-Learning-Visible-Learning-John-Hattie-Infographic">
            <a:extLst>
              <a:ext uri="{FF2B5EF4-FFF2-40B4-BE49-F238E27FC236}">
                <a16:creationId xmlns:a16="http://schemas.microsoft.com/office/drawing/2014/main" id="{D41DE392-06C0-9EA5-03AB-0C54E89D77A9}"/>
              </a:ext>
            </a:extLst>
          </p:cNvPr>
          <p:cNvPicPr>
            <a:picLocks noChangeAspect="1"/>
          </p:cNvPicPr>
          <p:nvPr/>
        </p:nvPicPr>
        <p:blipFill>
          <a:blip r:embed="rId3"/>
          <a:srcRect l="28571" t="32504" r="40578" b="49558"/>
          <a:stretch/>
        </p:blipFill>
        <p:spPr bwMode="auto">
          <a:xfrm>
            <a:off x="2433129" y="27099"/>
            <a:ext cx="3116317" cy="23422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ontent Placeholder 4" descr="Feedback-for-Learning-Visible-Learning-John-Hattie-Infographic">
            <a:extLst>
              <a:ext uri="{FF2B5EF4-FFF2-40B4-BE49-F238E27FC236}">
                <a16:creationId xmlns:a16="http://schemas.microsoft.com/office/drawing/2014/main" id="{111A4812-932B-031D-B34E-7CD61432B61E}"/>
              </a:ext>
            </a:extLst>
          </p:cNvPr>
          <p:cNvPicPr>
            <a:picLocks noChangeAspect="1"/>
          </p:cNvPicPr>
          <p:nvPr/>
        </p:nvPicPr>
        <p:blipFill>
          <a:blip r:embed="rId3"/>
          <a:srcRect l="6393" t="33094" r="73633" b="40194"/>
          <a:stretch/>
        </p:blipFill>
        <p:spPr bwMode="auto">
          <a:xfrm>
            <a:off x="127386" y="24559"/>
            <a:ext cx="2156620" cy="384207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275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5D5E71-A8A0-417F-9B20-5BB8A0FBC333}"/>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DCF6A46F-80AB-49F3-8C7E-9717ED945456}" type="slidenum">
              <a:rPr lang="en-GB" altLang="en-US" smtClean="0">
                <a:solidFill>
                  <a:srgbClr val="FFFFFF"/>
                </a:solidFill>
              </a:rPr>
              <a:pPr>
                <a:spcAft>
                  <a:spcPts val="600"/>
                </a:spcAft>
              </a:pPr>
              <a:t>16</a:t>
            </a:fld>
            <a:endParaRPr lang="en-GB" altLang="en-US">
              <a:solidFill>
                <a:srgbClr val="FFFFFF"/>
              </a:solidFill>
            </a:endParaRPr>
          </a:p>
        </p:txBody>
      </p:sp>
      <p:pic>
        <p:nvPicPr>
          <p:cNvPr id="5" name="Online Media 4" title="Lesson Observation for Developing Teachers - The Feedback">
            <a:hlinkClick r:id="" action="ppaction://media"/>
            <a:extLst>
              <a:ext uri="{FF2B5EF4-FFF2-40B4-BE49-F238E27FC236}">
                <a16:creationId xmlns:a16="http://schemas.microsoft.com/office/drawing/2014/main" id="{4E445A37-D914-498D-9D46-E2A56F51ED81}"/>
              </a:ext>
            </a:extLst>
          </p:cNvPr>
          <p:cNvPicPr>
            <a:picLocks noGrp="1" noRot="1" noChangeAspect="1"/>
          </p:cNvPicPr>
          <p:nvPr>
            <p:ph type="pic" sz="quarter" idx="11"/>
            <a:videoFile r:link="rId1"/>
          </p:nvPr>
        </p:nvPicPr>
        <p:blipFill>
          <a:blip r:embed="rId4"/>
          <a:stretch>
            <a:fillRect/>
          </a:stretch>
        </p:blipFill>
        <p:spPr>
          <a:xfrm>
            <a:off x="1703512" y="0"/>
            <a:ext cx="10225136" cy="5751639"/>
          </a:xfrm>
          <a:prstGeom prst="rect">
            <a:avLst/>
          </a:prstGeom>
          <a:noFill/>
        </p:spPr>
      </p:pic>
      <p:sp>
        <p:nvSpPr>
          <p:cNvPr id="2" name="Title 1">
            <a:extLst>
              <a:ext uri="{FF2B5EF4-FFF2-40B4-BE49-F238E27FC236}">
                <a16:creationId xmlns:a16="http://schemas.microsoft.com/office/drawing/2014/main" id="{9E7C6CF5-C85C-44ED-A94A-BAEFA72139D6}"/>
              </a:ext>
            </a:extLst>
          </p:cNvPr>
          <p:cNvSpPr>
            <a:spLocks noGrp="1"/>
          </p:cNvSpPr>
          <p:nvPr>
            <p:ph type="title"/>
          </p:nvPr>
        </p:nvSpPr>
        <p:spPr>
          <a:xfrm>
            <a:off x="0" y="5382595"/>
            <a:ext cx="8568952" cy="955498"/>
          </a:xfrm>
        </p:spPr>
        <p:txBody>
          <a:bodyPr wrap="square" anchor="t">
            <a:normAutofit fontScale="90000"/>
          </a:bodyPr>
          <a:lstStyle/>
          <a:p>
            <a:r>
              <a:rPr lang="en-GB" u="sng" dirty="0">
                <a:latin typeface="+mn-lt"/>
              </a:rPr>
              <a:t>Consider</a:t>
            </a:r>
            <a:r>
              <a:rPr lang="en-GB" dirty="0">
                <a:latin typeface="+mn-lt"/>
              </a:rPr>
              <a:t>:</a:t>
            </a:r>
            <a:br>
              <a:rPr lang="en-GB" dirty="0">
                <a:latin typeface="+mn-lt"/>
              </a:rPr>
            </a:br>
            <a:r>
              <a:rPr lang="en-GB" dirty="0">
                <a:latin typeface="+mn-lt"/>
              </a:rPr>
              <a:t>Who speaks</a:t>
            </a:r>
            <a:br>
              <a:rPr lang="en-GB" dirty="0">
                <a:latin typeface="+mn-lt"/>
              </a:rPr>
            </a:br>
            <a:r>
              <a:rPr lang="en-GB" dirty="0">
                <a:latin typeface="+mn-lt"/>
              </a:rPr>
              <a:t>Language </a:t>
            </a:r>
            <a:br>
              <a:rPr lang="en-GB" dirty="0">
                <a:latin typeface="+mn-lt"/>
              </a:rPr>
            </a:br>
            <a:r>
              <a:rPr lang="en-GB" dirty="0">
                <a:latin typeface="+mn-lt"/>
              </a:rPr>
              <a:t>Body language </a:t>
            </a:r>
            <a:br>
              <a:rPr lang="en-GB" dirty="0">
                <a:latin typeface="Effra"/>
              </a:rPr>
            </a:br>
            <a:endParaRPr lang="en-GB" dirty="0"/>
          </a:p>
        </p:txBody>
      </p:sp>
    </p:spTree>
    <p:extLst>
      <p:ext uri="{BB962C8B-B14F-4D97-AF65-F5344CB8AC3E}">
        <p14:creationId xmlns:p14="http://schemas.microsoft.com/office/powerpoint/2010/main" val="3977656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7B361-2BA5-4172-9D5B-8984CEF56033}"/>
              </a:ext>
            </a:extLst>
          </p:cNvPr>
          <p:cNvSpPr>
            <a:spLocks noGrp="1"/>
          </p:cNvSpPr>
          <p:nvPr>
            <p:ph type="title"/>
          </p:nvPr>
        </p:nvSpPr>
        <p:spPr>
          <a:xfrm>
            <a:off x="335360" y="187176"/>
            <a:ext cx="8280000" cy="828000"/>
          </a:xfrm>
        </p:spPr>
        <p:txBody>
          <a:bodyPr/>
          <a:lstStyle/>
          <a:p>
            <a:r>
              <a:rPr lang="en-GB" dirty="0"/>
              <a:t>Problems with Feedback</a:t>
            </a:r>
          </a:p>
        </p:txBody>
      </p:sp>
      <p:sp>
        <p:nvSpPr>
          <p:cNvPr id="3" name="Content Placeholder 2">
            <a:extLst>
              <a:ext uri="{FF2B5EF4-FFF2-40B4-BE49-F238E27FC236}">
                <a16:creationId xmlns:a16="http://schemas.microsoft.com/office/drawing/2014/main" id="{17CC395A-AE57-4A0A-AE67-90B5A4BFB510}"/>
              </a:ext>
            </a:extLst>
          </p:cNvPr>
          <p:cNvSpPr>
            <a:spLocks noGrp="1"/>
          </p:cNvSpPr>
          <p:nvPr>
            <p:ph idx="1"/>
          </p:nvPr>
        </p:nvSpPr>
        <p:spPr>
          <a:xfrm>
            <a:off x="314805" y="1709648"/>
            <a:ext cx="4968552" cy="5148352"/>
          </a:xfrm>
        </p:spPr>
        <p:txBody>
          <a:bodyPr>
            <a:normAutofit/>
          </a:bodyPr>
          <a:lstStyle/>
          <a:p>
            <a:r>
              <a:rPr lang="en-US" dirty="0"/>
              <a:t>Focus on mentor</a:t>
            </a:r>
          </a:p>
          <a:p>
            <a:r>
              <a:rPr lang="en-US" dirty="0"/>
              <a:t>Seen as 'transmission' model</a:t>
            </a:r>
          </a:p>
          <a:p>
            <a:r>
              <a:rPr lang="en-US" dirty="0"/>
              <a:t>Differences in perception</a:t>
            </a:r>
          </a:p>
          <a:p>
            <a:r>
              <a:rPr lang="en-US" dirty="0"/>
              <a:t>Not having a shared meaning</a:t>
            </a:r>
          </a:p>
          <a:p>
            <a:r>
              <a:rPr lang="en-US" dirty="0"/>
              <a:t>Impact on learning</a:t>
            </a:r>
          </a:p>
          <a:p>
            <a:r>
              <a:rPr lang="en-US" dirty="0"/>
              <a:t>Burdensomeness</a:t>
            </a:r>
          </a:p>
          <a:p>
            <a:r>
              <a:rPr lang="en-US" dirty="0"/>
              <a:t>Being judged </a:t>
            </a:r>
          </a:p>
          <a:p>
            <a:r>
              <a:rPr lang="en-US" dirty="0"/>
              <a:t>Not all feedback is good (can do harm)</a:t>
            </a:r>
          </a:p>
          <a:p>
            <a:r>
              <a:rPr lang="en-US" dirty="0"/>
              <a:t>More feedback is not helpful </a:t>
            </a:r>
            <a:r>
              <a:rPr lang="en-US" sz="1800" dirty="0"/>
              <a:t>(Molloy &amp; </a:t>
            </a:r>
            <a:r>
              <a:rPr lang="en-US" sz="1800" dirty="0" err="1"/>
              <a:t>Boud</a:t>
            </a:r>
            <a:r>
              <a:rPr lang="en-US" sz="1800" dirty="0"/>
              <a:t>, 2013)</a:t>
            </a:r>
            <a:endParaRPr lang="en-GB" dirty="0"/>
          </a:p>
        </p:txBody>
      </p:sp>
      <p:sp>
        <p:nvSpPr>
          <p:cNvPr id="4" name="Slide Number Placeholder 3">
            <a:extLst>
              <a:ext uri="{FF2B5EF4-FFF2-40B4-BE49-F238E27FC236}">
                <a16:creationId xmlns:a16="http://schemas.microsoft.com/office/drawing/2014/main" id="{815C979F-A695-4B7B-9D80-0B23FE410BEC}"/>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17</a:t>
            </a:fld>
            <a:endParaRPr lang="en-GB" altLang="en-US">
              <a:solidFill>
                <a:srgbClr val="50535A"/>
              </a:solidFill>
            </a:endParaRPr>
          </a:p>
        </p:txBody>
      </p:sp>
      <p:sp>
        <p:nvSpPr>
          <p:cNvPr id="7" name="Speech Bubble: Rectangle with Corners Rounded 6">
            <a:extLst>
              <a:ext uri="{FF2B5EF4-FFF2-40B4-BE49-F238E27FC236}">
                <a16:creationId xmlns:a16="http://schemas.microsoft.com/office/drawing/2014/main" id="{BA636DBF-762B-242B-60FE-7F696A58A6AB}"/>
              </a:ext>
            </a:extLst>
          </p:cNvPr>
          <p:cNvSpPr/>
          <p:nvPr/>
        </p:nvSpPr>
        <p:spPr>
          <a:xfrm>
            <a:off x="5860159" y="4653136"/>
            <a:ext cx="5510402" cy="1532334"/>
          </a:xfrm>
          <a:prstGeom prst="wedgeRoundRectCallout">
            <a:avLst>
              <a:gd name="adj1" fmla="val -42477"/>
              <a:gd name="adj2" fmla="val 83256"/>
              <a:gd name="adj3" fmla="val 16667"/>
            </a:avLst>
          </a:prstGeom>
          <a:solidFill>
            <a:schemeClr val="accent1">
              <a:lumMod val="20000"/>
              <a:lumOff val="80000"/>
            </a:schemeClr>
          </a:solidFill>
          <a:ln w="38100">
            <a:solidFill>
              <a:schemeClr val="accent1"/>
            </a:solidFill>
          </a:ln>
        </p:spPr>
        <p:txBody>
          <a:bodyPr wrap="square" rtlCol="0" anchor="ctr">
            <a:spAutoFit/>
          </a:bodyPr>
          <a:lstStyle/>
          <a:p>
            <a:r>
              <a:rPr lang="en-GB" sz="2800" dirty="0"/>
              <a:t>‘positive [feedback] … made me feel more positive about my teaching’ </a:t>
            </a:r>
            <a:r>
              <a:rPr lang="en-GB" dirty="0"/>
              <a:t>(Charlotte, </a:t>
            </a:r>
            <a:r>
              <a:rPr lang="en-GB" dirty="0" err="1"/>
              <a:t>Ferndean</a:t>
            </a:r>
            <a:r>
              <a:rPr lang="en-GB" dirty="0"/>
              <a:t> TI2)</a:t>
            </a:r>
            <a:endParaRPr lang="en-GB" sz="2800" dirty="0"/>
          </a:p>
        </p:txBody>
      </p:sp>
      <p:sp>
        <p:nvSpPr>
          <p:cNvPr id="8" name="Speech Bubble: Rectangle with Corners Rounded 7">
            <a:extLst>
              <a:ext uri="{FF2B5EF4-FFF2-40B4-BE49-F238E27FC236}">
                <a16:creationId xmlns:a16="http://schemas.microsoft.com/office/drawing/2014/main" id="{551AD3A1-43FC-BC59-C315-289F42EEE5F6}"/>
              </a:ext>
            </a:extLst>
          </p:cNvPr>
          <p:cNvSpPr/>
          <p:nvPr/>
        </p:nvSpPr>
        <p:spPr>
          <a:xfrm>
            <a:off x="6619123" y="2852132"/>
            <a:ext cx="4968551" cy="1532334"/>
          </a:xfrm>
          <a:prstGeom prst="wedgeRoundRectCallout">
            <a:avLst>
              <a:gd name="adj1" fmla="val 48781"/>
              <a:gd name="adj2" fmla="val 65094"/>
              <a:gd name="adj3" fmla="val 16667"/>
            </a:avLst>
          </a:prstGeom>
          <a:solidFill>
            <a:schemeClr val="accent2">
              <a:lumMod val="40000"/>
              <a:lumOff val="60000"/>
            </a:schemeClr>
          </a:solidFill>
          <a:ln w="38100">
            <a:solidFill>
              <a:schemeClr val="accent1"/>
            </a:solidFill>
          </a:ln>
        </p:spPr>
        <p:txBody>
          <a:bodyPr wrap="square" rtlCol="0" anchor="ctr">
            <a:spAutoFit/>
          </a:bodyPr>
          <a:lstStyle/>
          <a:p>
            <a:r>
              <a:rPr lang="en-GB" sz="2800" dirty="0"/>
              <a:t>‘if they’re a bit too cutting… you don’t learn anything from it’</a:t>
            </a:r>
            <a:r>
              <a:rPr lang="en-GB" dirty="0"/>
              <a:t> (Saffron, </a:t>
            </a:r>
            <a:r>
              <a:rPr lang="en-GB" dirty="0" err="1"/>
              <a:t>Oakbank</a:t>
            </a:r>
            <a:r>
              <a:rPr lang="en-GB" dirty="0"/>
              <a:t> TI1).  </a:t>
            </a:r>
            <a:endParaRPr lang="en-GB" sz="2800" dirty="0"/>
          </a:p>
        </p:txBody>
      </p:sp>
      <p:sp>
        <p:nvSpPr>
          <p:cNvPr id="9" name="Speech Bubble: Rectangle with Corners Rounded 8">
            <a:extLst>
              <a:ext uri="{FF2B5EF4-FFF2-40B4-BE49-F238E27FC236}">
                <a16:creationId xmlns:a16="http://schemas.microsoft.com/office/drawing/2014/main" id="{0583F264-5508-CDF9-D7D7-401E1D3F8F6D}"/>
              </a:ext>
            </a:extLst>
          </p:cNvPr>
          <p:cNvSpPr/>
          <p:nvPr/>
        </p:nvSpPr>
        <p:spPr>
          <a:xfrm>
            <a:off x="5447928" y="1467815"/>
            <a:ext cx="4124767" cy="1055608"/>
          </a:xfrm>
          <a:prstGeom prst="wedgeRoundRectCallout">
            <a:avLst>
              <a:gd name="adj1" fmla="val -34969"/>
              <a:gd name="adj2" fmla="val 142846"/>
              <a:gd name="adj3" fmla="val 16667"/>
            </a:avLst>
          </a:prstGeom>
          <a:solidFill>
            <a:schemeClr val="accent3">
              <a:lumMod val="20000"/>
              <a:lumOff val="80000"/>
            </a:schemeClr>
          </a:solidFill>
          <a:ln w="38100">
            <a:solidFill>
              <a:schemeClr val="accent1"/>
            </a:solidFill>
          </a:ln>
        </p:spPr>
        <p:txBody>
          <a:bodyPr wrap="square" rtlCol="0" anchor="ctr">
            <a:spAutoFit/>
          </a:bodyPr>
          <a:lstStyle/>
          <a:p>
            <a:r>
              <a:rPr lang="en-GB" sz="2800" dirty="0"/>
              <a:t>‘she’ll just hit me with [it]’ </a:t>
            </a:r>
            <a:r>
              <a:rPr lang="en-GB" dirty="0"/>
              <a:t>(Dan, Redwood TI3).</a:t>
            </a:r>
            <a:endParaRPr lang="en-GB" sz="2800" dirty="0"/>
          </a:p>
        </p:txBody>
      </p:sp>
    </p:spTree>
    <p:extLst>
      <p:ext uri="{BB962C8B-B14F-4D97-AF65-F5344CB8AC3E}">
        <p14:creationId xmlns:p14="http://schemas.microsoft.com/office/powerpoint/2010/main" val="302082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E59F-CB94-4910-A9E6-FF6FD8B72453}"/>
              </a:ext>
            </a:extLst>
          </p:cNvPr>
          <p:cNvSpPr>
            <a:spLocks noGrp="1"/>
          </p:cNvSpPr>
          <p:nvPr>
            <p:ph type="title"/>
          </p:nvPr>
        </p:nvSpPr>
        <p:spPr>
          <a:xfrm>
            <a:off x="566400" y="1342840"/>
            <a:ext cx="11040000" cy="828000"/>
          </a:xfrm>
        </p:spPr>
        <p:txBody>
          <a:bodyPr wrap="none" anchor="b">
            <a:normAutofit/>
          </a:bodyPr>
          <a:lstStyle/>
          <a:p>
            <a:r>
              <a:rPr lang="en-GB" dirty="0"/>
              <a:t>Affective language</a:t>
            </a:r>
          </a:p>
        </p:txBody>
      </p:sp>
      <p:sp>
        <p:nvSpPr>
          <p:cNvPr id="4" name="Slide Number Placeholder 3">
            <a:extLst>
              <a:ext uri="{FF2B5EF4-FFF2-40B4-BE49-F238E27FC236}">
                <a16:creationId xmlns:a16="http://schemas.microsoft.com/office/drawing/2014/main" id="{94BEBE15-4010-4D5C-BD04-E3A21F7F9512}"/>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18</a:t>
            </a:fld>
            <a:endParaRPr lang="en-GB" altLang="en-US"/>
          </a:p>
        </p:txBody>
      </p:sp>
      <p:sp>
        <p:nvSpPr>
          <p:cNvPr id="3" name="Content Placeholder 2">
            <a:extLst>
              <a:ext uri="{FF2B5EF4-FFF2-40B4-BE49-F238E27FC236}">
                <a16:creationId xmlns:a16="http://schemas.microsoft.com/office/drawing/2014/main" id="{294CDA96-6F6D-46AF-9DAC-9A94D4FF598F}"/>
              </a:ext>
            </a:extLst>
          </p:cNvPr>
          <p:cNvSpPr>
            <a:spLocks noGrp="1"/>
          </p:cNvSpPr>
          <p:nvPr>
            <p:ph idx="11"/>
          </p:nvPr>
        </p:nvSpPr>
        <p:spPr>
          <a:xfrm>
            <a:off x="566400" y="2322040"/>
            <a:ext cx="5184000" cy="3955050"/>
          </a:xfrm>
        </p:spPr>
        <p:txBody>
          <a:bodyPr wrap="square" anchor="t">
            <a:normAutofit/>
          </a:bodyPr>
          <a:lstStyle/>
          <a:p>
            <a:r>
              <a:rPr lang="en-GB" dirty="0"/>
              <a:t>People use </a:t>
            </a:r>
            <a:r>
              <a:rPr lang="en-GB" b="1" dirty="0"/>
              <a:t>more positive than negative</a:t>
            </a:r>
            <a:r>
              <a:rPr lang="en-GB" dirty="0"/>
              <a:t> language </a:t>
            </a:r>
            <a:r>
              <a:rPr lang="en-GB" sz="1800" dirty="0"/>
              <a:t>(Dodds et al, 2015)</a:t>
            </a:r>
          </a:p>
          <a:p>
            <a:endParaRPr lang="en-GB" dirty="0"/>
          </a:p>
          <a:p>
            <a:pPr marL="0" indent="0">
              <a:buNone/>
            </a:pPr>
            <a:r>
              <a:rPr lang="en-GB" i="1" dirty="0"/>
              <a:t>BUT</a:t>
            </a:r>
          </a:p>
          <a:p>
            <a:endParaRPr lang="en-GB" dirty="0"/>
          </a:p>
          <a:p>
            <a:r>
              <a:rPr lang="en-GB" dirty="0"/>
              <a:t>Negativity bias = </a:t>
            </a:r>
            <a:r>
              <a:rPr lang="en-GB" b="1" dirty="0"/>
              <a:t>bad is stronger than good </a:t>
            </a:r>
            <a:r>
              <a:rPr lang="en-GB" sz="1800" dirty="0"/>
              <a:t>(Baumeister et al., 2001; Jing-Schmidt, 2007)</a:t>
            </a:r>
          </a:p>
          <a:p>
            <a:endParaRPr lang="en-GB" dirty="0"/>
          </a:p>
        </p:txBody>
      </p:sp>
      <p:pic>
        <p:nvPicPr>
          <p:cNvPr id="1026" name="Picture 2" descr="Negativity Bias - Caoimhe Whelan, IBCLC">
            <a:extLst>
              <a:ext uri="{FF2B5EF4-FFF2-40B4-BE49-F238E27FC236}">
                <a16:creationId xmlns:a16="http://schemas.microsoft.com/office/drawing/2014/main" id="{BC0C33D7-F7F0-0CFD-5F3F-B97595127A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8436" y="2358067"/>
            <a:ext cx="5184000" cy="3882996"/>
          </a:xfrm>
          <a:prstGeom prst="rect">
            <a:avLst/>
          </a:prstGeom>
          <a:solidFill>
            <a:srgbClr val="FFFFFF"/>
          </a:solidFill>
        </p:spPr>
      </p:pic>
    </p:spTree>
    <p:extLst>
      <p:ext uri="{BB962C8B-B14F-4D97-AF65-F5344CB8AC3E}">
        <p14:creationId xmlns:p14="http://schemas.microsoft.com/office/powerpoint/2010/main" val="265144113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1C43-22E3-4F69-A3A9-C6617E096A6F}"/>
              </a:ext>
            </a:extLst>
          </p:cNvPr>
          <p:cNvSpPr>
            <a:spLocks noGrp="1"/>
          </p:cNvSpPr>
          <p:nvPr>
            <p:ph type="title"/>
          </p:nvPr>
        </p:nvSpPr>
        <p:spPr>
          <a:xfrm>
            <a:off x="566400" y="261624"/>
            <a:ext cx="11040000" cy="828000"/>
          </a:xfrm>
        </p:spPr>
        <p:txBody>
          <a:bodyPr/>
          <a:lstStyle/>
          <a:p>
            <a:r>
              <a:rPr lang="en-GB" dirty="0"/>
              <a:t>Effective feedback</a:t>
            </a:r>
          </a:p>
        </p:txBody>
      </p:sp>
      <p:sp>
        <p:nvSpPr>
          <p:cNvPr id="3" name="Content Placeholder 2">
            <a:extLst>
              <a:ext uri="{FF2B5EF4-FFF2-40B4-BE49-F238E27FC236}">
                <a16:creationId xmlns:a16="http://schemas.microsoft.com/office/drawing/2014/main" id="{8888CF21-9EB0-41C8-880B-F8CF803DAB4C}"/>
              </a:ext>
            </a:extLst>
          </p:cNvPr>
          <p:cNvSpPr>
            <a:spLocks noGrp="1"/>
          </p:cNvSpPr>
          <p:nvPr>
            <p:ph idx="1"/>
          </p:nvPr>
        </p:nvSpPr>
        <p:spPr>
          <a:xfrm>
            <a:off x="411940" y="1220228"/>
            <a:ext cx="10148556" cy="5376147"/>
          </a:xfrm>
        </p:spPr>
        <p:txBody>
          <a:bodyPr/>
          <a:lstStyle/>
          <a:p>
            <a:r>
              <a:rPr lang="en-US" dirty="0"/>
              <a:t>Should '…answer three major questions asked by a teacher and/or by a student: </a:t>
            </a:r>
          </a:p>
          <a:p>
            <a:endParaRPr lang="en-US" dirty="0"/>
          </a:p>
          <a:p>
            <a:endParaRPr lang="en-US" dirty="0"/>
          </a:p>
          <a:p>
            <a:pPr lvl="1"/>
            <a:r>
              <a:rPr lang="en-US" sz="2800" dirty="0"/>
              <a:t>Where am I going? (What are the </a:t>
            </a:r>
            <a:r>
              <a:rPr lang="en-US" sz="2800" b="1" dirty="0"/>
              <a:t>goals</a:t>
            </a:r>
            <a:r>
              <a:rPr lang="en-US" sz="2800" dirty="0"/>
              <a:t>?), </a:t>
            </a:r>
          </a:p>
          <a:p>
            <a:pPr lvl="1"/>
            <a:r>
              <a:rPr lang="en-US" sz="2800" dirty="0"/>
              <a:t>How am I going? (What </a:t>
            </a:r>
            <a:r>
              <a:rPr lang="en-US" sz="2800" b="1" dirty="0"/>
              <a:t>progress</a:t>
            </a:r>
            <a:r>
              <a:rPr lang="en-US" sz="2800" dirty="0"/>
              <a:t> is being made toward the goal?),  </a:t>
            </a:r>
          </a:p>
          <a:p>
            <a:pPr lvl="1"/>
            <a:r>
              <a:rPr lang="en-US" sz="2800" dirty="0"/>
              <a:t>Where to next? (What </a:t>
            </a:r>
            <a:r>
              <a:rPr lang="en-US" sz="2800" b="1" dirty="0"/>
              <a:t>activities</a:t>
            </a:r>
            <a:r>
              <a:rPr lang="en-US" sz="2800" dirty="0"/>
              <a:t> need to be undertaken to make better progress?)'  </a:t>
            </a:r>
            <a:r>
              <a:rPr lang="en-US" sz="2000" dirty="0"/>
              <a:t>(Hattie &amp; Timperley, 2007, p. 86) </a:t>
            </a:r>
            <a:endParaRPr lang="en-GB" sz="2800" dirty="0"/>
          </a:p>
        </p:txBody>
      </p:sp>
      <p:sp>
        <p:nvSpPr>
          <p:cNvPr id="4" name="Slide Number Placeholder 3">
            <a:extLst>
              <a:ext uri="{FF2B5EF4-FFF2-40B4-BE49-F238E27FC236}">
                <a16:creationId xmlns:a16="http://schemas.microsoft.com/office/drawing/2014/main" id="{0CF4E410-60E1-4D50-A1AC-FE1E50AB360D}"/>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19</a:t>
            </a:fld>
            <a:endParaRPr lang="en-GB" altLang="en-US">
              <a:solidFill>
                <a:srgbClr val="50535A"/>
              </a:solidFill>
            </a:endParaRPr>
          </a:p>
        </p:txBody>
      </p:sp>
    </p:spTree>
    <p:extLst>
      <p:ext uri="{BB962C8B-B14F-4D97-AF65-F5344CB8AC3E}">
        <p14:creationId xmlns:p14="http://schemas.microsoft.com/office/powerpoint/2010/main" val="20863565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FA0EDB-40A7-2E52-6593-9A427BF1F528}"/>
              </a:ext>
            </a:extLst>
          </p:cNvPr>
          <p:cNvSpPr>
            <a:spLocks noGrp="1"/>
          </p:cNvSpPr>
          <p:nvPr>
            <p:ph type="title"/>
          </p:nvPr>
        </p:nvSpPr>
        <p:spPr>
          <a:xfrm>
            <a:off x="335360" y="188640"/>
            <a:ext cx="11425269" cy="955498"/>
          </a:xfrm>
        </p:spPr>
        <p:txBody>
          <a:bodyPr wrap="square" anchor="b">
            <a:normAutofit/>
          </a:bodyPr>
          <a:lstStyle/>
          <a:p>
            <a:r>
              <a:rPr lang="en-GB" dirty="0"/>
              <a:t>Content</a:t>
            </a:r>
          </a:p>
        </p:txBody>
      </p:sp>
      <p:sp>
        <p:nvSpPr>
          <p:cNvPr id="3" name="Slide Number Placeholder 2" hidden="1">
            <a:extLst>
              <a:ext uri="{FF2B5EF4-FFF2-40B4-BE49-F238E27FC236}">
                <a16:creationId xmlns:a16="http://schemas.microsoft.com/office/drawing/2014/main" id="{924C88A9-71A2-A13A-221D-27E932124EDF}"/>
              </a:ext>
            </a:extLst>
          </p:cNvPr>
          <p:cNvSpPr>
            <a:spLocks noGrp="1"/>
          </p:cNvSpPr>
          <p:nvPr>
            <p:ph type="sldNum" sz="quarter" idx="4294967295"/>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2</a:t>
            </a:fld>
            <a:endParaRPr lang="en-GB" altLang="en-US"/>
          </a:p>
        </p:txBody>
      </p:sp>
      <p:graphicFrame>
        <p:nvGraphicFramePr>
          <p:cNvPr id="6" name="Content Placeholder 1">
            <a:extLst>
              <a:ext uri="{FF2B5EF4-FFF2-40B4-BE49-F238E27FC236}">
                <a16:creationId xmlns:a16="http://schemas.microsoft.com/office/drawing/2014/main" id="{B7462F47-AA80-C2D2-2CAE-2A272CB4AF7B}"/>
              </a:ext>
            </a:extLst>
          </p:cNvPr>
          <p:cNvGraphicFramePr>
            <a:graphicFrameLocks noGrp="1"/>
          </p:cNvGraphicFramePr>
          <p:nvPr>
            <p:ph type="tbl" sz="quarter" idx="11"/>
            <p:extLst>
              <p:ext uri="{D42A27DB-BD31-4B8C-83A1-F6EECF244321}">
                <p14:modId xmlns:p14="http://schemas.microsoft.com/office/powerpoint/2010/main" val="2761601751"/>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257304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37597C-92CF-D4E2-D4AA-97523E566244}"/>
              </a:ext>
            </a:extLst>
          </p:cNvPr>
          <p:cNvSpPr>
            <a:spLocks noGrp="1"/>
          </p:cNvSpPr>
          <p:nvPr>
            <p:ph type="sldNum" sz="quarter" idx="10"/>
          </p:nvPr>
        </p:nvSpPr>
        <p:spPr/>
        <p:txBody>
          <a:bodyPr/>
          <a:lstStyle/>
          <a:p>
            <a:fld id="{DCF6A46F-80AB-49F3-8C7E-9717ED945456}" type="slidenum">
              <a:rPr lang="en-GB" altLang="en-US"/>
              <a:pPr/>
              <a:t>20</a:t>
            </a:fld>
            <a:endParaRPr lang="en-GB" altLang="en-US"/>
          </a:p>
        </p:txBody>
      </p:sp>
      <p:sp>
        <p:nvSpPr>
          <p:cNvPr id="5" name="TextBox 5">
            <a:extLst>
              <a:ext uri="{FF2B5EF4-FFF2-40B4-BE49-F238E27FC236}">
                <a16:creationId xmlns:a16="http://schemas.microsoft.com/office/drawing/2014/main" id="{3DD611EC-649A-0CF3-82C8-6971FE8CDA86}"/>
              </a:ext>
            </a:extLst>
          </p:cNvPr>
          <p:cNvSpPr txBox="1"/>
          <p:nvPr/>
        </p:nvSpPr>
        <p:spPr>
          <a:xfrm>
            <a:off x="387554" y="1628800"/>
            <a:ext cx="11218848" cy="3662541"/>
          </a:xfrm>
          <a:prstGeom prst="rect">
            <a:avLst/>
          </a:prstGeom>
          <a:noFill/>
        </p:spPr>
        <p:txBody>
          <a:bodyPr wrap="square" lIns="91440" tIns="45720" rIns="91440" bIns="45720" anchor="t">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marL="817245" lvl="1" indent="-457200">
              <a:buFont typeface="Arial"/>
              <a:buChar char="•"/>
            </a:pPr>
            <a:r>
              <a:rPr lang="en-GB" sz="2800" dirty="0">
                <a:latin typeface="Calibri"/>
                <a:ea typeface="Calibri" panose="020F0502020204030204" pitchFamily="34" charset="0"/>
                <a:cs typeface="Arial"/>
              </a:rPr>
              <a:t>Being </a:t>
            </a:r>
            <a:r>
              <a:rPr lang="en-GB" sz="2800" b="1" dirty="0">
                <a:latin typeface="Calibri"/>
                <a:ea typeface="Calibri" panose="020F0502020204030204" pitchFamily="34" charset="0"/>
                <a:cs typeface="Arial"/>
              </a:rPr>
              <a:t>supportive</a:t>
            </a:r>
            <a:r>
              <a:rPr lang="en-GB" sz="2800" dirty="0">
                <a:latin typeface="Calibri"/>
                <a:ea typeface="Calibri" panose="020F0502020204030204" pitchFamily="34" charset="0"/>
                <a:cs typeface="Arial"/>
              </a:rPr>
              <a:t> </a:t>
            </a:r>
            <a:r>
              <a:rPr lang="en-GB" dirty="0">
                <a:latin typeface="Calibri"/>
                <a:ea typeface="Calibri" panose="020F0502020204030204" pitchFamily="34" charset="0"/>
                <a:cs typeface="Arial"/>
              </a:rPr>
              <a:t>(Martinez </a:t>
            </a:r>
            <a:r>
              <a:rPr lang="en-GB" dirty="0" err="1">
                <a:latin typeface="Calibri"/>
                <a:ea typeface="Calibri" panose="020F0502020204030204" pitchFamily="34" charset="0"/>
                <a:cs typeface="Arial"/>
              </a:rPr>
              <a:t>Agudo</a:t>
            </a:r>
            <a:r>
              <a:rPr lang="en-GB" dirty="0">
                <a:latin typeface="Calibri"/>
                <a:ea typeface="Calibri" panose="020F0502020204030204" pitchFamily="34" charset="0"/>
                <a:cs typeface="Arial"/>
              </a:rPr>
              <a:t>, 2016) </a:t>
            </a:r>
            <a:r>
              <a:rPr lang="en-GB" sz="2800" dirty="0">
                <a:latin typeface="Calibri"/>
                <a:ea typeface="Calibri" panose="020F0502020204030204" pitchFamily="34" charset="0"/>
                <a:cs typeface="Arial"/>
              </a:rPr>
              <a:t>and showing </a:t>
            </a:r>
            <a:r>
              <a:rPr lang="en-GB" sz="2800" b="1" dirty="0">
                <a:latin typeface="Calibri"/>
                <a:ea typeface="Calibri" panose="020F0502020204030204" pitchFamily="34" charset="0"/>
                <a:cs typeface="Arial"/>
              </a:rPr>
              <a:t>empathy</a:t>
            </a:r>
            <a:r>
              <a:rPr lang="en-GB" sz="2800" dirty="0">
                <a:latin typeface="Calibri"/>
                <a:ea typeface="Calibri" panose="020F0502020204030204" pitchFamily="34" charset="0"/>
                <a:cs typeface="Arial"/>
              </a:rPr>
              <a:t> </a:t>
            </a:r>
            <a:r>
              <a:rPr lang="en-GB" sz="1800" dirty="0">
                <a:latin typeface="Calibri"/>
                <a:ea typeface="Calibri" panose="020F0502020204030204" pitchFamily="34" charset="0"/>
                <a:cs typeface="Arial"/>
              </a:rPr>
              <a:t>(Akcan &amp; Tatar, 2010); </a:t>
            </a:r>
          </a:p>
          <a:p>
            <a:pPr marL="817245" lvl="1" indent="-457200">
              <a:buFont typeface="Arial"/>
              <a:buChar char="•"/>
            </a:pPr>
            <a:r>
              <a:rPr lang="en-GB" sz="2800" dirty="0">
                <a:latin typeface="Calibri"/>
                <a:ea typeface="Calibri" panose="020F0502020204030204" pitchFamily="34" charset="0"/>
                <a:cs typeface="Arial"/>
              </a:rPr>
              <a:t>Being </a:t>
            </a:r>
            <a:r>
              <a:rPr lang="en-GB" sz="2800" b="1" dirty="0">
                <a:latin typeface="Calibri"/>
                <a:ea typeface="Calibri" panose="020F0502020204030204" pitchFamily="34" charset="0"/>
                <a:cs typeface="Arial"/>
              </a:rPr>
              <a:t>sensitive</a:t>
            </a:r>
            <a:r>
              <a:rPr lang="en-GB" sz="2800" dirty="0">
                <a:latin typeface="Calibri"/>
                <a:ea typeface="Calibri" panose="020F0502020204030204" pitchFamily="34" charset="0"/>
                <a:cs typeface="Arial"/>
              </a:rPr>
              <a:t> and </a:t>
            </a:r>
            <a:r>
              <a:rPr lang="en-GB" sz="2800" b="1" dirty="0">
                <a:latin typeface="Calibri"/>
                <a:ea typeface="Calibri" panose="020F0502020204030204" pitchFamily="34" charset="0"/>
                <a:cs typeface="Arial"/>
              </a:rPr>
              <a:t>balanced</a:t>
            </a:r>
            <a:r>
              <a:rPr lang="en-GB" sz="2800" dirty="0">
                <a:latin typeface="Calibri"/>
                <a:ea typeface="Calibri" panose="020F0502020204030204" pitchFamily="34" charset="0"/>
                <a:cs typeface="Arial"/>
              </a:rPr>
              <a:t> </a:t>
            </a:r>
            <a:r>
              <a:rPr lang="en-GB" sz="1800" dirty="0">
                <a:latin typeface="Calibri"/>
                <a:ea typeface="Calibri" panose="020F0502020204030204" pitchFamily="34" charset="0"/>
                <a:cs typeface="Arial"/>
              </a:rPr>
              <a:t>(</a:t>
            </a:r>
            <a:r>
              <a:rPr lang="en-GB" sz="1800" dirty="0" err="1">
                <a:latin typeface="Calibri"/>
                <a:ea typeface="Calibri" panose="020F0502020204030204" pitchFamily="34" charset="0"/>
                <a:cs typeface="Arial"/>
              </a:rPr>
              <a:t>Parsloe</a:t>
            </a:r>
            <a:r>
              <a:rPr lang="en-GB" sz="1800" dirty="0">
                <a:latin typeface="Calibri"/>
                <a:ea typeface="Calibri" panose="020F0502020204030204" pitchFamily="34" charset="0"/>
                <a:cs typeface="Arial"/>
              </a:rPr>
              <a:t> &amp; Wray, 2000); </a:t>
            </a:r>
            <a:endParaRPr lang="en-GB" sz="1800" dirty="0">
              <a:latin typeface="Calibri"/>
              <a:ea typeface="Calibri" panose="020F0502020204030204" pitchFamily="34" charset="0"/>
              <a:cs typeface="Calibri"/>
            </a:endParaRPr>
          </a:p>
          <a:p>
            <a:pPr marL="817245" lvl="1" indent="-457200">
              <a:buFont typeface="Arial"/>
              <a:buChar char="•"/>
            </a:pPr>
            <a:r>
              <a:rPr lang="en-GB" sz="2800" dirty="0">
                <a:latin typeface="Calibri"/>
                <a:ea typeface="Calibri" panose="020F0502020204030204" pitchFamily="34" charset="0"/>
                <a:cs typeface="Arial"/>
              </a:rPr>
              <a:t>Being </a:t>
            </a:r>
            <a:r>
              <a:rPr lang="en-GB" sz="2800" b="1" dirty="0">
                <a:latin typeface="Calibri"/>
                <a:ea typeface="Calibri" panose="020F0502020204030204" pitchFamily="34" charset="0"/>
                <a:cs typeface="Arial"/>
              </a:rPr>
              <a:t>goal-oriented</a:t>
            </a:r>
            <a:r>
              <a:rPr lang="en-GB" sz="2800" dirty="0">
                <a:latin typeface="Calibri"/>
                <a:ea typeface="Calibri" panose="020F0502020204030204" pitchFamily="34" charset="0"/>
                <a:cs typeface="Arial"/>
              </a:rPr>
              <a:t> </a:t>
            </a:r>
            <a:r>
              <a:rPr lang="en-GB" sz="1800" dirty="0">
                <a:latin typeface="Calibri"/>
                <a:ea typeface="Calibri" panose="020F0502020204030204" pitchFamily="34" charset="0"/>
                <a:cs typeface="Arial"/>
              </a:rPr>
              <a:t>(Brandt, 2008); </a:t>
            </a:r>
            <a:endParaRPr lang="en-GB" sz="1800" dirty="0">
              <a:latin typeface="Calibri"/>
              <a:ea typeface="Calibri" panose="020F0502020204030204" pitchFamily="34" charset="0"/>
              <a:cs typeface="Calibri"/>
            </a:endParaRPr>
          </a:p>
          <a:p>
            <a:pPr marL="817245" lvl="1" indent="-457200">
              <a:buFont typeface="Arial"/>
              <a:buChar char="•"/>
            </a:pPr>
            <a:r>
              <a:rPr lang="en-GB" sz="2800" dirty="0">
                <a:latin typeface="Calibri"/>
                <a:ea typeface="Calibri" panose="020F0502020204030204" pitchFamily="34" charset="0"/>
                <a:cs typeface="Arial"/>
              </a:rPr>
              <a:t>Using </a:t>
            </a:r>
            <a:r>
              <a:rPr lang="en-GB" sz="2800" b="1" dirty="0">
                <a:latin typeface="Calibri"/>
                <a:ea typeface="Calibri" panose="020F0502020204030204" pitchFamily="34" charset="0"/>
                <a:cs typeface="Arial"/>
              </a:rPr>
              <a:t>praise</a:t>
            </a:r>
            <a:r>
              <a:rPr lang="en-GB" sz="2800" dirty="0">
                <a:latin typeface="Calibri"/>
                <a:ea typeface="Calibri" panose="020F0502020204030204" pitchFamily="34" charset="0"/>
                <a:cs typeface="Arial"/>
              </a:rPr>
              <a:t> to encourage and recognising their efforts to keep trainees motivated </a:t>
            </a:r>
            <a:r>
              <a:rPr lang="en-GB" sz="1800" dirty="0">
                <a:latin typeface="Calibri"/>
                <a:ea typeface="Calibri" panose="020F0502020204030204" pitchFamily="34" charset="0"/>
                <a:cs typeface="Arial"/>
              </a:rPr>
              <a:t>(Rhodes, Stokes, &amp; Hampton, 2004); </a:t>
            </a:r>
            <a:endParaRPr lang="en-GB" sz="1800" dirty="0">
              <a:latin typeface="Calibri"/>
              <a:ea typeface="Calibri" panose="020F0502020204030204" pitchFamily="34" charset="0"/>
              <a:cs typeface="Calibri"/>
            </a:endParaRPr>
          </a:p>
          <a:p>
            <a:pPr marL="817245" lvl="1" indent="-457200">
              <a:buFont typeface="Arial"/>
              <a:buChar char="•"/>
            </a:pPr>
            <a:r>
              <a:rPr lang="en-GB" sz="2800" dirty="0">
                <a:latin typeface="Calibri"/>
                <a:ea typeface="Calibri" panose="020F0502020204030204" pitchFamily="34" charset="0"/>
                <a:cs typeface="Arial"/>
              </a:rPr>
              <a:t>Recognising potential </a:t>
            </a:r>
            <a:r>
              <a:rPr lang="en-GB" sz="2800" b="1" dirty="0">
                <a:latin typeface="Calibri"/>
                <a:ea typeface="Calibri" panose="020F0502020204030204" pitchFamily="34" charset="0"/>
                <a:cs typeface="Arial"/>
              </a:rPr>
              <a:t>emotional consequence </a:t>
            </a:r>
            <a:r>
              <a:rPr lang="en-GB" sz="2800" dirty="0">
                <a:latin typeface="Calibri"/>
                <a:ea typeface="Calibri" panose="020F0502020204030204" pitchFamily="34" charset="0"/>
                <a:cs typeface="Arial"/>
              </a:rPr>
              <a:t>of receiving feedback </a:t>
            </a:r>
            <a:r>
              <a:rPr lang="en-GB" sz="1800" dirty="0">
                <a:latin typeface="Calibri"/>
                <a:ea typeface="Calibri" panose="020F0502020204030204" pitchFamily="34" charset="0"/>
                <a:cs typeface="Arial"/>
              </a:rPr>
              <a:t>(Hyland &amp; Lo, 2006);</a:t>
            </a:r>
            <a:endParaRPr lang="en-GB" sz="1800" dirty="0">
              <a:latin typeface="Calibri"/>
              <a:cs typeface="Calibri"/>
            </a:endParaRPr>
          </a:p>
          <a:p>
            <a:pPr marL="817245" lvl="1" indent="-457200">
              <a:buFont typeface="Arial"/>
              <a:buChar char="•"/>
            </a:pPr>
            <a:r>
              <a:rPr lang="en-US" sz="2800" b="1" dirty="0">
                <a:latin typeface="Calibri"/>
                <a:cs typeface="Arial"/>
              </a:rPr>
              <a:t>Steering the conversation</a:t>
            </a:r>
            <a:r>
              <a:rPr lang="en-US" sz="2800" dirty="0">
                <a:latin typeface="Calibri"/>
                <a:cs typeface="Arial"/>
              </a:rPr>
              <a:t>, using ‘reframing’ </a:t>
            </a:r>
            <a:r>
              <a:rPr lang="en-US" sz="1800" dirty="0">
                <a:latin typeface="Calibri"/>
                <a:cs typeface="Arial"/>
              </a:rPr>
              <a:t>(Roberts, 2019)</a:t>
            </a:r>
            <a:endParaRPr lang="en-GB" sz="2800" dirty="0">
              <a:latin typeface="Calibri"/>
              <a:cs typeface="Calibri"/>
            </a:endParaRPr>
          </a:p>
        </p:txBody>
      </p:sp>
    </p:spTree>
    <p:extLst>
      <p:ext uri="{BB962C8B-B14F-4D97-AF65-F5344CB8AC3E}">
        <p14:creationId xmlns:p14="http://schemas.microsoft.com/office/powerpoint/2010/main" val="33346194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F369-D654-4A76-AD5A-BC96C0924476}"/>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F56C574-D521-4F49-B09D-8F2D2FBDB4FD}"/>
              </a:ext>
            </a:extLst>
          </p:cNvPr>
          <p:cNvSpPr>
            <a:spLocks noGrp="1"/>
          </p:cNvSpPr>
          <p:nvPr>
            <p:ph idx="1"/>
          </p:nvPr>
        </p:nvSpPr>
        <p:spPr/>
        <p:txBody>
          <a:bodyPr/>
          <a:lstStyle/>
          <a:p>
            <a:r>
              <a:rPr lang="en-GB" sz="4000" i="1" dirty="0"/>
              <a:t>What is the first question an observer asks when starting the feedback conversation? </a:t>
            </a:r>
          </a:p>
        </p:txBody>
      </p:sp>
      <p:sp>
        <p:nvSpPr>
          <p:cNvPr id="4" name="Slide Number Placeholder 3">
            <a:extLst>
              <a:ext uri="{FF2B5EF4-FFF2-40B4-BE49-F238E27FC236}">
                <a16:creationId xmlns:a16="http://schemas.microsoft.com/office/drawing/2014/main" id="{EE86A6D7-F2F6-4637-8FDF-A11DF29F649B}"/>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21</a:t>
            </a:fld>
            <a:endParaRPr lang="en-GB" altLang="en-US">
              <a:solidFill>
                <a:srgbClr val="50535A"/>
              </a:solidFill>
            </a:endParaRPr>
          </a:p>
        </p:txBody>
      </p:sp>
    </p:spTree>
    <p:extLst>
      <p:ext uri="{BB962C8B-B14F-4D97-AF65-F5344CB8AC3E}">
        <p14:creationId xmlns:p14="http://schemas.microsoft.com/office/powerpoint/2010/main" val="9272732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0259-69F9-45BA-B5D2-F4040ECBD7D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8CF70D6-5391-4191-98DC-4610FE2C771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EBAFAD19-86D7-49FF-B321-160F68B8E6F6}"/>
              </a:ext>
            </a:extLst>
          </p:cNvPr>
          <p:cNvSpPr>
            <a:spLocks noGrp="1"/>
          </p:cNvSpPr>
          <p:nvPr>
            <p:ph type="sldNum" sz="quarter" idx="10"/>
          </p:nvPr>
        </p:nvSpPr>
        <p:spPr/>
        <p:txBody>
          <a:bodyPr/>
          <a:lstStyle/>
          <a:p>
            <a:fld id="{DCF6A46F-80AB-49F3-8C7E-9717ED945456}" type="slidenum">
              <a:rPr lang="en-GB" altLang="en-US" smtClean="0"/>
              <a:pPr/>
              <a:t>22</a:t>
            </a:fld>
            <a:endParaRPr lang="en-GB" altLang="en-US"/>
          </a:p>
        </p:txBody>
      </p:sp>
      <p:sp>
        <p:nvSpPr>
          <p:cNvPr id="5" name="Speech Bubble: Rectangle with Corners Rounded 4">
            <a:extLst>
              <a:ext uri="{FF2B5EF4-FFF2-40B4-BE49-F238E27FC236}">
                <a16:creationId xmlns:a16="http://schemas.microsoft.com/office/drawing/2014/main" id="{10152F5D-1451-4CD5-9915-36BCDF6C1786}"/>
              </a:ext>
            </a:extLst>
          </p:cNvPr>
          <p:cNvSpPr/>
          <p:nvPr/>
        </p:nvSpPr>
        <p:spPr>
          <a:xfrm>
            <a:off x="3237303" y="1274376"/>
            <a:ext cx="6315223" cy="4120277"/>
          </a:xfrm>
          <a:prstGeom prst="wedgeRoundRectCallout">
            <a:avLst>
              <a:gd name="adj1" fmla="val -76710"/>
              <a:gd name="adj2" fmla="val -54837"/>
              <a:gd name="adj3" fmla="val 16667"/>
            </a:avLst>
          </a:prstGeom>
          <a:solidFill>
            <a:schemeClr val="accent1"/>
          </a:solidFill>
          <a:ln w="38100">
            <a:solidFill>
              <a:schemeClr val="accent1"/>
            </a:solidFill>
          </a:ln>
        </p:spPr>
        <p:txBody>
          <a:bodyPr wrap="square" rtlCol="0" anchor="ctr">
            <a:spAutoFit/>
          </a:bodyPr>
          <a:lstStyle/>
          <a:p>
            <a:pPr algn="ctr"/>
            <a:r>
              <a:rPr lang="en-GB" sz="7200" dirty="0">
                <a:solidFill>
                  <a:srgbClr val="FF0000"/>
                </a:solidFill>
                <a:highlight>
                  <a:srgbClr val="FFFF00"/>
                </a:highlight>
              </a:rPr>
              <a:t>‘How do you think that went?’</a:t>
            </a:r>
          </a:p>
          <a:p>
            <a:pPr algn="ctr"/>
            <a:endParaRPr lang="en-GB" dirty="0">
              <a:solidFill>
                <a:schemeClr val="tx2"/>
              </a:solidFill>
            </a:endParaRPr>
          </a:p>
        </p:txBody>
      </p:sp>
    </p:spTree>
    <p:extLst>
      <p:ext uri="{BB962C8B-B14F-4D97-AF65-F5344CB8AC3E}">
        <p14:creationId xmlns:p14="http://schemas.microsoft.com/office/powerpoint/2010/main" val="2450401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2ABC-A3AF-460C-BAA8-CD2DE8EC71E3}"/>
              </a:ext>
            </a:extLst>
          </p:cNvPr>
          <p:cNvSpPr>
            <a:spLocks noGrp="1"/>
          </p:cNvSpPr>
          <p:nvPr>
            <p:ph type="title"/>
          </p:nvPr>
        </p:nvSpPr>
        <p:spPr/>
        <p:txBody>
          <a:bodyPr/>
          <a:lstStyle/>
          <a:p>
            <a:endParaRPr lang="en-GB" sz="6000" dirty="0"/>
          </a:p>
        </p:txBody>
      </p:sp>
      <p:sp>
        <p:nvSpPr>
          <p:cNvPr id="3" name="Content Placeholder 2">
            <a:extLst>
              <a:ext uri="{FF2B5EF4-FFF2-40B4-BE49-F238E27FC236}">
                <a16:creationId xmlns:a16="http://schemas.microsoft.com/office/drawing/2014/main" id="{078F21D7-6B07-4CCD-8DB6-7F4EBAD4DBE2}"/>
              </a:ext>
            </a:extLst>
          </p:cNvPr>
          <p:cNvSpPr>
            <a:spLocks noGrp="1"/>
          </p:cNvSpPr>
          <p:nvPr>
            <p:ph idx="1"/>
          </p:nvPr>
        </p:nvSpPr>
        <p:spPr/>
        <p:txBody>
          <a:bodyPr/>
          <a:lstStyle/>
          <a:p>
            <a:r>
              <a:rPr lang="en-GB" sz="5400" b="1" dirty="0"/>
              <a:t>Ask instead: ‘What did you want the pupils to learn?’</a:t>
            </a:r>
            <a:endParaRPr lang="en-GB" sz="5400" dirty="0"/>
          </a:p>
        </p:txBody>
      </p:sp>
      <p:sp>
        <p:nvSpPr>
          <p:cNvPr id="4" name="Slide Number Placeholder 3">
            <a:extLst>
              <a:ext uri="{FF2B5EF4-FFF2-40B4-BE49-F238E27FC236}">
                <a16:creationId xmlns:a16="http://schemas.microsoft.com/office/drawing/2014/main" id="{E9AC89E3-46E9-45F2-A923-E7D8EB330DD5}"/>
              </a:ext>
            </a:extLst>
          </p:cNvPr>
          <p:cNvSpPr>
            <a:spLocks noGrp="1"/>
          </p:cNvSpPr>
          <p:nvPr>
            <p:ph type="sldNum" sz="quarter" idx="10"/>
          </p:nvPr>
        </p:nvSpPr>
        <p:spPr/>
        <p:txBody>
          <a:bodyPr/>
          <a:lstStyle/>
          <a:p>
            <a:fld id="{DCF6A46F-80AB-49F3-8C7E-9717ED945456}" type="slidenum">
              <a:rPr lang="en-GB" altLang="en-US" smtClean="0"/>
              <a:pPr/>
              <a:t>23</a:t>
            </a:fld>
            <a:endParaRPr lang="en-GB" altLang="en-US"/>
          </a:p>
        </p:txBody>
      </p:sp>
    </p:spTree>
    <p:extLst>
      <p:ext uri="{BB962C8B-B14F-4D97-AF65-F5344CB8AC3E}">
        <p14:creationId xmlns:p14="http://schemas.microsoft.com/office/powerpoint/2010/main" val="302378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83426-BAFD-BF21-E96B-1715C3164CEB}"/>
              </a:ext>
            </a:extLst>
          </p:cNvPr>
          <p:cNvSpPr>
            <a:spLocks noGrp="1"/>
          </p:cNvSpPr>
          <p:nvPr>
            <p:ph type="sldNum" sz="quarter" idx="10"/>
          </p:nvPr>
        </p:nvSpPr>
        <p:spPr/>
        <p:txBody>
          <a:bodyPr/>
          <a:lstStyle/>
          <a:p>
            <a:fld id="{DCF6A46F-80AB-49F3-8C7E-9717ED945456}" type="slidenum">
              <a:rPr lang="en-GB" altLang="en-US" smtClean="0"/>
              <a:pPr/>
              <a:t>24</a:t>
            </a:fld>
            <a:endParaRPr lang="en-GB" altLang="en-US"/>
          </a:p>
        </p:txBody>
      </p:sp>
      <p:sp>
        <p:nvSpPr>
          <p:cNvPr id="4" name="Title 3">
            <a:extLst>
              <a:ext uri="{FF2B5EF4-FFF2-40B4-BE49-F238E27FC236}">
                <a16:creationId xmlns:a16="http://schemas.microsoft.com/office/drawing/2014/main" id="{57D13FF3-FD71-13D6-7E60-1B725C369E71}"/>
              </a:ext>
            </a:extLst>
          </p:cNvPr>
          <p:cNvSpPr>
            <a:spLocks noGrp="1"/>
          </p:cNvSpPr>
          <p:nvPr>
            <p:ph type="title"/>
          </p:nvPr>
        </p:nvSpPr>
        <p:spPr>
          <a:xfrm>
            <a:off x="263352" y="-531440"/>
            <a:ext cx="2505264" cy="1726120"/>
          </a:xfrm>
        </p:spPr>
        <p:txBody>
          <a:bodyPr/>
          <a:lstStyle/>
          <a:p>
            <a:r>
              <a:rPr lang="en-GB" dirty="0"/>
              <a:t>Written </a:t>
            </a:r>
            <a:br>
              <a:rPr lang="en-GB" dirty="0"/>
            </a:br>
            <a:r>
              <a:rPr lang="en-GB" dirty="0"/>
              <a:t>Feedback </a:t>
            </a:r>
          </a:p>
        </p:txBody>
      </p:sp>
      <p:pic>
        <p:nvPicPr>
          <p:cNvPr id="6" name="Picture 5">
            <a:extLst>
              <a:ext uri="{FF2B5EF4-FFF2-40B4-BE49-F238E27FC236}">
                <a16:creationId xmlns:a16="http://schemas.microsoft.com/office/drawing/2014/main" id="{44140704-1734-58E6-11C2-0336826C1380}"/>
              </a:ext>
            </a:extLst>
          </p:cNvPr>
          <p:cNvPicPr>
            <a:picLocks noChangeAspect="1"/>
          </p:cNvPicPr>
          <p:nvPr/>
        </p:nvPicPr>
        <p:blipFill>
          <a:blip r:embed="rId3"/>
          <a:srcRect t="41453"/>
          <a:stretch/>
        </p:blipFill>
        <p:spPr>
          <a:xfrm>
            <a:off x="6116893" y="77097"/>
            <a:ext cx="5963703" cy="4922492"/>
          </a:xfrm>
          <a:prstGeom prst="rect">
            <a:avLst/>
          </a:prstGeom>
        </p:spPr>
      </p:pic>
      <p:pic>
        <p:nvPicPr>
          <p:cNvPr id="8" name="Picture 7">
            <a:extLst>
              <a:ext uri="{FF2B5EF4-FFF2-40B4-BE49-F238E27FC236}">
                <a16:creationId xmlns:a16="http://schemas.microsoft.com/office/drawing/2014/main" id="{1000CAA0-33BE-0410-B13A-BBF1A5E4C3F7}"/>
              </a:ext>
            </a:extLst>
          </p:cNvPr>
          <p:cNvPicPr>
            <a:picLocks noChangeAspect="1"/>
          </p:cNvPicPr>
          <p:nvPr/>
        </p:nvPicPr>
        <p:blipFill>
          <a:blip r:embed="rId4"/>
          <a:srcRect b="55320"/>
          <a:stretch/>
        </p:blipFill>
        <p:spPr>
          <a:xfrm>
            <a:off x="6206909" y="4988433"/>
            <a:ext cx="5918695" cy="759114"/>
          </a:xfrm>
          <a:prstGeom prst="rect">
            <a:avLst/>
          </a:prstGeom>
        </p:spPr>
      </p:pic>
      <p:pic>
        <p:nvPicPr>
          <p:cNvPr id="9" name="Picture 8">
            <a:extLst>
              <a:ext uri="{FF2B5EF4-FFF2-40B4-BE49-F238E27FC236}">
                <a16:creationId xmlns:a16="http://schemas.microsoft.com/office/drawing/2014/main" id="{DE6DE03C-11EA-BAA0-B5D8-015BABCF3367}"/>
              </a:ext>
            </a:extLst>
          </p:cNvPr>
          <p:cNvPicPr>
            <a:picLocks noChangeAspect="1"/>
          </p:cNvPicPr>
          <p:nvPr/>
        </p:nvPicPr>
        <p:blipFill>
          <a:blip r:embed="rId3"/>
          <a:srcRect b="59179"/>
          <a:stretch/>
        </p:blipFill>
        <p:spPr>
          <a:xfrm>
            <a:off x="0" y="1419921"/>
            <a:ext cx="6130851" cy="3528392"/>
          </a:xfrm>
          <a:prstGeom prst="rect">
            <a:avLst/>
          </a:prstGeom>
        </p:spPr>
      </p:pic>
      <p:pic>
        <p:nvPicPr>
          <p:cNvPr id="10" name="Picture 9">
            <a:extLst>
              <a:ext uri="{FF2B5EF4-FFF2-40B4-BE49-F238E27FC236}">
                <a16:creationId xmlns:a16="http://schemas.microsoft.com/office/drawing/2014/main" id="{69CDF455-1267-57AB-788B-C1E6C6FA8BD3}"/>
              </a:ext>
            </a:extLst>
          </p:cNvPr>
          <p:cNvPicPr>
            <a:picLocks noChangeAspect="1"/>
          </p:cNvPicPr>
          <p:nvPr/>
        </p:nvPicPr>
        <p:blipFill>
          <a:blip r:embed="rId4"/>
          <a:srcRect t="46518"/>
          <a:stretch/>
        </p:blipFill>
        <p:spPr>
          <a:xfrm>
            <a:off x="2423592" y="5894170"/>
            <a:ext cx="7128792" cy="1094447"/>
          </a:xfrm>
          <a:prstGeom prst="rect">
            <a:avLst/>
          </a:prstGeom>
        </p:spPr>
      </p:pic>
      <p:sp>
        <p:nvSpPr>
          <p:cNvPr id="11" name="Arrow: Down 10">
            <a:extLst>
              <a:ext uri="{FF2B5EF4-FFF2-40B4-BE49-F238E27FC236}">
                <a16:creationId xmlns:a16="http://schemas.microsoft.com/office/drawing/2014/main" id="{89CFCBDA-52BE-5920-3ED5-1D59D6C42E9A}"/>
              </a:ext>
            </a:extLst>
          </p:cNvPr>
          <p:cNvSpPr/>
          <p:nvPr/>
        </p:nvSpPr>
        <p:spPr>
          <a:xfrm>
            <a:off x="1775520" y="1194680"/>
            <a:ext cx="45719" cy="1154200"/>
          </a:xfrm>
          <a:prstGeom prst="down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12" name="Arrow: Down 11">
            <a:extLst>
              <a:ext uri="{FF2B5EF4-FFF2-40B4-BE49-F238E27FC236}">
                <a16:creationId xmlns:a16="http://schemas.microsoft.com/office/drawing/2014/main" id="{EB3667C9-BE38-EF7F-7B6C-87F552D394E7}"/>
              </a:ext>
            </a:extLst>
          </p:cNvPr>
          <p:cNvSpPr/>
          <p:nvPr/>
        </p:nvSpPr>
        <p:spPr>
          <a:xfrm rot="11324800">
            <a:off x="816099" y="4622008"/>
            <a:ext cx="144016" cy="1598467"/>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13" name="Arrow: Right 12">
            <a:extLst>
              <a:ext uri="{FF2B5EF4-FFF2-40B4-BE49-F238E27FC236}">
                <a16:creationId xmlns:a16="http://schemas.microsoft.com/office/drawing/2014/main" id="{7AFA245A-24C3-DA2C-F31C-5C2ADBE92EBC}"/>
              </a:ext>
            </a:extLst>
          </p:cNvPr>
          <p:cNvSpPr/>
          <p:nvPr/>
        </p:nvSpPr>
        <p:spPr>
          <a:xfrm rot="13226737">
            <a:off x="9886119" y="5238620"/>
            <a:ext cx="2054018" cy="160796"/>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14" name="Arrow: Down 13">
            <a:extLst>
              <a:ext uri="{FF2B5EF4-FFF2-40B4-BE49-F238E27FC236}">
                <a16:creationId xmlns:a16="http://schemas.microsoft.com/office/drawing/2014/main" id="{D07A29AB-5C09-FD1D-1E72-7B1978A0A308}"/>
              </a:ext>
            </a:extLst>
          </p:cNvPr>
          <p:cNvSpPr/>
          <p:nvPr/>
        </p:nvSpPr>
        <p:spPr>
          <a:xfrm rot="5400000">
            <a:off x="6089743" y="5712281"/>
            <a:ext cx="171248" cy="1598893"/>
          </a:xfrm>
          <a:prstGeom prst="down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3960504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EEF639-4D23-0038-9233-A5166921A31D}"/>
              </a:ext>
            </a:extLst>
          </p:cNvPr>
          <p:cNvSpPr>
            <a:spLocks noGrp="1"/>
          </p:cNvSpPr>
          <p:nvPr>
            <p:ph idx="1"/>
          </p:nvPr>
        </p:nvSpPr>
        <p:spPr/>
        <p:txBody>
          <a:bodyPr/>
          <a:lstStyle/>
          <a:p>
            <a:pPr marL="0" indent="0">
              <a:buNone/>
            </a:pPr>
            <a:r>
              <a:rPr lang="en-US" dirty="0"/>
              <a:t>Think about feedback that </a:t>
            </a:r>
            <a:r>
              <a:rPr lang="en-US" i="1" dirty="0"/>
              <a:t>you</a:t>
            </a:r>
            <a:r>
              <a:rPr lang="en-US" dirty="0"/>
              <a:t> have received following a lesson observation.</a:t>
            </a:r>
          </a:p>
          <a:p>
            <a:endParaRPr lang="en-US" dirty="0"/>
          </a:p>
          <a:p>
            <a:r>
              <a:rPr lang="en-US" dirty="0"/>
              <a:t>What can you remember about it? </a:t>
            </a:r>
          </a:p>
          <a:p>
            <a:r>
              <a:rPr lang="en-US" dirty="0"/>
              <a:t>Were there particular words or phrases that stick in your mind? </a:t>
            </a:r>
          </a:p>
          <a:p>
            <a:r>
              <a:rPr lang="en-US" dirty="0"/>
              <a:t>How did they make you feel? </a:t>
            </a:r>
          </a:p>
          <a:p>
            <a:r>
              <a:rPr lang="en-US" dirty="0"/>
              <a:t>Did you feel that you learned from the conversation? What enabled or prevented you learning from it? </a:t>
            </a:r>
            <a:endParaRPr lang="en-GB" dirty="0"/>
          </a:p>
        </p:txBody>
      </p:sp>
      <p:sp>
        <p:nvSpPr>
          <p:cNvPr id="3" name="Slide Number Placeholder 2">
            <a:extLst>
              <a:ext uri="{FF2B5EF4-FFF2-40B4-BE49-F238E27FC236}">
                <a16:creationId xmlns:a16="http://schemas.microsoft.com/office/drawing/2014/main" id="{56351253-12D0-898B-AFF4-6F04A6550759}"/>
              </a:ext>
            </a:extLst>
          </p:cNvPr>
          <p:cNvSpPr>
            <a:spLocks noGrp="1"/>
          </p:cNvSpPr>
          <p:nvPr>
            <p:ph type="sldNum" sz="quarter" idx="10"/>
          </p:nvPr>
        </p:nvSpPr>
        <p:spPr/>
        <p:txBody>
          <a:bodyPr/>
          <a:lstStyle/>
          <a:p>
            <a:fld id="{DCF6A46F-80AB-49F3-8C7E-9717ED945456}" type="slidenum">
              <a:rPr lang="en-GB" altLang="en-US" smtClean="0"/>
              <a:pPr/>
              <a:t>25</a:t>
            </a:fld>
            <a:endParaRPr lang="en-GB" altLang="en-US"/>
          </a:p>
        </p:txBody>
      </p:sp>
      <p:sp>
        <p:nvSpPr>
          <p:cNvPr id="4" name="Title 3">
            <a:extLst>
              <a:ext uri="{FF2B5EF4-FFF2-40B4-BE49-F238E27FC236}">
                <a16:creationId xmlns:a16="http://schemas.microsoft.com/office/drawing/2014/main" id="{FDBD0BCE-E070-288E-61AC-9E7B255CFAD6}"/>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36433534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F90AC-57CB-04CC-E5F6-8A9138B0A633}"/>
              </a:ext>
            </a:extLst>
          </p:cNvPr>
          <p:cNvSpPr>
            <a:spLocks noGrp="1"/>
          </p:cNvSpPr>
          <p:nvPr>
            <p:ph type="title"/>
          </p:nvPr>
        </p:nvSpPr>
        <p:spPr>
          <a:xfrm>
            <a:off x="263352" y="476672"/>
            <a:ext cx="11040000" cy="828000"/>
          </a:xfrm>
        </p:spPr>
        <p:txBody>
          <a:bodyPr wrap="none" anchor="b">
            <a:normAutofit/>
          </a:bodyPr>
          <a:lstStyle/>
          <a:p>
            <a:r>
              <a:rPr lang="en-GB" dirty="0"/>
              <a:t>Responding to Feedback</a:t>
            </a:r>
          </a:p>
        </p:txBody>
      </p:sp>
      <p:sp>
        <p:nvSpPr>
          <p:cNvPr id="3" name="Slide Number Placeholder 2">
            <a:extLst>
              <a:ext uri="{FF2B5EF4-FFF2-40B4-BE49-F238E27FC236}">
                <a16:creationId xmlns:a16="http://schemas.microsoft.com/office/drawing/2014/main" id="{07F998DA-1910-FE31-A2A1-69BB19011942}"/>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26</a:t>
            </a:fld>
            <a:endParaRPr lang="en-GB" altLang="en-US"/>
          </a:p>
        </p:txBody>
      </p:sp>
      <p:graphicFrame>
        <p:nvGraphicFramePr>
          <p:cNvPr id="6" name="Content Placeholder 1">
            <a:extLst>
              <a:ext uri="{FF2B5EF4-FFF2-40B4-BE49-F238E27FC236}">
                <a16:creationId xmlns:a16="http://schemas.microsoft.com/office/drawing/2014/main" id="{4DE9165B-DFB5-E492-28C8-B629BC2E4FAF}"/>
              </a:ext>
            </a:extLst>
          </p:cNvPr>
          <p:cNvGraphicFramePr>
            <a:graphicFrameLocks noGrp="1"/>
          </p:cNvGraphicFramePr>
          <p:nvPr>
            <p:ph idx="1"/>
            <p:extLst>
              <p:ext uri="{D42A27DB-BD31-4B8C-83A1-F6EECF244321}">
                <p14:modId xmlns:p14="http://schemas.microsoft.com/office/powerpoint/2010/main" val="2342304267"/>
              </p:ext>
            </p:extLst>
          </p:nvPr>
        </p:nvGraphicFramePr>
        <p:xfrm>
          <a:off x="0" y="1304672"/>
          <a:ext cx="12192000" cy="4977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C27B277-FDEC-2EA5-AE70-30B06D478266}"/>
              </a:ext>
            </a:extLst>
          </p:cNvPr>
          <p:cNvSpPr txBox="1"/>
          <p:nvPr/>
        </p:nvSpPr>
        <p:spPr>
          <a:xfrm>
            <a:off x="6096811" y="6424082"/>
            <a:ext cx="4247661" cy="338554"/>
          </a:xfrm>
          <a:prstGeom prst="rect">
            <a:avLst/>
          </a:prstGeom>
          <a:solidFill>
            <a:schemeClr val="bg1"/>
          </a:solidFill>
        </p:spPr>
        <p:txBody>
          <a:bodyPr wrap="square">
            <a:spAutoFit/>
          </a:bodyPr>
          <a:lstStyle/>
          <a:p>
            <a:pPr lvl="0"/>
            <a:r>
              <a:rPr lang="en-US" sz="1600" baseline="0" dirty="0"/>
              <a:t>(Adapted from O’Leary, 2014, p. 87.) </a:t>
            </a:r>
            <a:endParaRPr lang="en-GB" sz="1600" dirty="0"/>
          </a:p>
        </p:txBody>
      </p:sp>
    </p:spTree>
    <p:extLst>
      <p:ext uri="{BB962C8B-B14F-4D97-AF65-F5344CB8AC3E}">
        <p14:creationId xmlns:p14="http://schemas.microsoft.com/office/powerpoint/2010/main" val="811701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8D5B-2980-6DA3-1C6C-9996ECD35B25}"/>
              </a:ext>
            </a:extLst>
          </p:cNvPr>
          <p:cNvSpPr>
            <a:spLocks noGrp="1"/>
          </p:cNvSpPr>
          <p:nvPr>
            <p:ph type="title"/>
          </p:nvPr>
        </p:nvSpPr>
        <p:spPr>
          <a:xfrm>
            <a:off x="335360" y="188640"/>
            <a:ext cx="11425269" cy="955498"/>
          </a:xfrm>
        </p:spPr>
        <p:txBody>
          <a:bodyPr wrap="square" anchor="b">
            <a:normAutofit/>
          </a:bodyPr>
          <a:lstStyle/>
          <a:p>
            <a:r>
              <a:rPr lang="en-GB" dirty="0"/>
              <a:t>Providing Feedback</a:t>
            </a:r>
          </a:p>
        </p:txBody>
      </p:sp>
      <p:sp>
        <p:nvSpPr>
          <p:cNvPr id="4" name="Slide Number Placeholder 3" hidden="1">
            <a:extLst>
              <a:ext uri="{FF2B5EF4-FFF2-40B4-BE49-F238E27FC236}">
                <a16:creationId xmlns:a16="http://schemas.microsoft.com/office/drawing/2014/main" id="{EE7C9CE4-AA2C-5D62-D332-AB187F5FD144}"/>
              </a:ext>
            </a:extLst>
          </p:cNvPr>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27</a:t>
            </a:fld>
            <a:endParaRPr lang="en-GB" altLang="en-US"/>
          </a:p>
        </p:txBody>
      </p:sp>
      <p:graphicFrame>
        <p:nvGraphicFramePr>
          <p:cNvPr id="6" name="Content Placeholder 2">
            <a:extLst>
              <a:ext uri="{FF2B5EF4-FFF2-40B4-BE49-F238E27FC236}">
                <a16:creationId xmlns:a16="http://schemas.microsoft.com/office/drawing/2014/main" id="{BB2E2C0A-E99D-4C8A-4BF8-E6EDCC732B40}"/>
              </a:ext>
            </a:extLst>
          </p:cNvPr>
          <p:cNvGraphicFramePr>
            <a:graphicFrameLocks noGrp="1"/>
          </p:cNvGraphicFramePr>
          <p:nvPr>
            <p:ph type="tbl" sz="quarter" idx="11"/>
            <p:extLst>
              <p:ext uri="{D42A27DB-BD31-4B8C-83A1-F6EECF244321}">
                <p14:modId xmlns:p14="http://schemas.microsoft.com/office/powerpoint/2010/main" val="93868042"/>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46638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A3F703-7AEE-386F-48F8-A96D46BA3323}"/>
              </a:ext>
            </a:extLst>
          </p:cNvPr>
          <p:cNvSpPr>
            <a:spLocks noGrp="1"/>
          </p:cNvSpPr>
          <p:nvPr>
            <p:ph idx="1"/>
          </p:nvPr>
        </p:nvSpPr>
        <p:spPr>
          <a:xfrm>
            <a:off x="263352" y="853375"/>
            <a:ext cx="9808036" cy="611505"/>
          </a:xfrm>
        </p:spPr>
        <p:txBody>
          <a:bodyPr/>
          <a:lstStyle/>
          <a:p>
            <a:pPr marL="0" marR="0" indent="0" algn="just">
              <a:buNone/>
            </a:pPr>
            <a:r>
              <a:rPr lang="en-US" sz="1800" b="0" i="0" u="none" strike="noStrike" baseline="0" dirty="0">
                <a:solidFill>
                  <a:srgbClr val="1B1B1A"/>
                </a:solidFill>
                <a:latin typeface="Interstate Light"/>
              </a:rPr>
              <a:t>Read the following pen portraits of trainee teachers. Decide how you would frame feedback on a lesson to each of them: </a:t>
            </a:r>
          </a:p>
        </p:txBody>
      </p:sp>
      <p:sp>
        <p:nvSpPr>
          <p:cNvPr id="3" name="Slide Number Placeholder 2">
            <a:extLst>
              <a:ext uri="{FF2B5EF4-FFF2-40B4-BE49-F238E27FC236}">
                <a16:creationId xmlns:a16="http://schemas.microsoft.com/office/drawing/2014/main" id="{29A1F409-6A4B-B64B-DA84-3D4C98DC119C}"/>
              </a:ext>
            </a:extLst>
          </p:cNvPr>
          <p:cNvSpPr>
            <a:spLocks noGrp="1"/>
          </p:cNvSpPr>
          <p:nvPr>
            <p:ph type="sldNum" sz="quarter" idx="10"/>
          </p:nvPr>
        </p:nvSpPr>
        <p:spPr/>
        <p:txBody>
          <a:bodyPr/>
          <a:lstStyle/>
          <a:p>
            <a:fld id="{DCF6A46F-80AB-49F3-8C7E-9717ED945456}" type="slidenum">
              <a:rPr lang="en-GB" altLang="en-US" smtClean="0"/>
              <a:pPr/>
              <a:t>28</a:t>
            </a:fld>
            <a:endParaRPr lang="en-GB" altLang="en-US"/>
          </a:p>
        </p:txBody>
      </p:sp>
      <p:sp>
        <p:nvSpPr>
          <p:cNvPr id="4" name="Title 3">
            <a:extLst>
              <a:ext uri="{FF2B5EF4-FFF2-40B4-BE49-F238E27FC236}">
                <a16:creationId xmlns:a16="http://schemas.microsoft.com/office/drawing/2014/main" id="{BF2340F7-E869-0A99-EC0F-2AEF090E53AA}"/>
              </a:ext>
            </a:extLst>
          </p:cNvPr>
          <p:cNvSpPr>
            <a:spLocks noGrp="1"/>
          </p:cNvSpPr>
          <p:nvPr>
            <p:ph type="title"/>
          </p:nvPr>
        </p:nvSpPr>
        <p:spPr>
          <a:xfrm>
            <a:off x="148479" y="-108258"/>
            <a:ext cx="11040000" cy="828000"/>
          </a:xfrm>
        </p:spPr>
        <p:txBody>
          <a:bodyPr/>
          <a:lstStyle/>
          <a:p>
            <a:r>
              <a:rPr lang="en-GB" dirty="0"/>
              <a:t>Framing Feedback</a:t>
            </a:r>
          </a:p>
        </p:txBody>
      </p:sp>
      <p:sp>
        <p:nvSpPr>
          <p:cNvPr id="5" name="Rectangle: Rounded Corners 4">
            <a:extLst>
              <a:ext uri="{FF2B5EF4-FFF2-40B4-BE49-F238E27FC236}">
                <a16:creationId xmlns:a16="http://schemas.microsoft.com/office/drawing/2014/main" id="{18FFB484-F583-0C08-39CA-AE49F20F19FF}"/>
              </a:ext>
            </a:extLst>
          </p:cNvPr>
          <p:cNvSpPr/>
          <p:nvPr/>
        </p:nvSpPr>
        <p:spPr>
          <a:xfrm>
            <a:off x="15850" y="1883425"/>
            <a:ext cx="5676231" cy="2485787"/>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sz="2000" b="0" i="0" u="none" strike="noStrike" baseline="0" dirty="0" err="1">
                <a:solidFill>
                  <a:srgbClr val="1B1B1A"/>
                </a:solidFill>
                <a:latin typeface="Interstate Light"/>
              </a:rPr>
              <a:t>Jamilla</a:t>
            </a:r>
            <a:r>
              <a:rPr lang="en-US" sz="2000" b="0" i="0" u="none" strike="noStrike" baseline="0" dirty="0">
                <a:solidFill>
                  <a:srgbClr val="1B1B1A"/>
                </a:solidFill>
                <a:latin typeface="Interstate Light"/>
              </a:rPr>
              <a:t> is keen to get everything right. She is very hardworking, although she doesn’t always work ‘smartly’ and can get quite stressed if she feels she hasn’t done the right thing and feels under pressure. When asked how she feels about her progress, she will automatically list all of the things she can’t do or hasn’t done very well. </a:t>
            </a:r>
          </a:p>
        </p:txBody>
      </p:sp>
      <p:sp>
        <p:nvSpPr>
          <p:cNvPr id="6" name="Rectangle: Rounded Corners 5">
            <a:extLst>
              <a:ext uri="{FF2B5EF4-FFF2-40B4-BE49-F238E27FC236}">
                <a16:creationId xmlns:a16="http://schemas.microsoft.com/office/drawing/2014/main" id="{21B5080B-1611-68C7-60DA-14B58B8A3D1D}"/>
              </a:ext>
            </a:extLst>
          </p:cNvPr>
          <p:cNvSpPr/>
          <p:nvPr/>
        </p:nvSpPr>
        <p:spPr>
          <a:xfrm>
            <a:off x="6096000" y="1598514"/>
            <a:ext cx="5953606" cy="2826306"/>
          </a:xfrm>
          <a:prstGeom prst="roundRect">
            <a:avLst/>
          </a:prstGeom>
          <a:ln/>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sz="2000" b="0" i="0" u="none" strike="noStrike" baseline="0" dirty="0">
                <a:solidFill>
                  <a:srgbClr val="1B1B1A"/>
                </a:solidFill>
                <a:latin typeface="Interstate Light"/>
              </a:rPr>
              <a:t>Mindy is </a:t>
            </a:r>
            <a:r>
              <a:rPr lang="en-US" sz="2000" b="0" i="0" u="none" strike="noStrike" baseline="0" dirty="0" err="1">
                <a:solidFill>
                  <a:srgbClr val="1B1B1A"/>
                </a:solidFill>
                <a:latin typeface="Interstate Light"/>
              </a:rPr>
              <a:t>disorganised</a:t>
            </a:r>
            <a:r>
              <a:rPr lang="en-US" sz="2000" b="0" i="0" u="none" strike="noStrike" baseline="0" dirty="0">
                <a:solidFill>
                  <a:srgbClr val="1B1B1A"/>
                </a:solidFill>
                <a:latin typeface="Interstate Light"/>
              </a:rPr>
              <a:t>, which means that she often misses deadlines and the beginning of lessons can be messy. She is passionate about her subject and is proud of her good subject knowledge.  Her self- confidence is low and she has a tendency to ‘put her head in the sand’ when things become difficult; she doesn’t readily ask for help. You suspect that her home- life is troubled in some way. </a:t>
            </a:r>
          </a:p>
        </p:txBody>
      </p:sp>
      <p:sp>
        <p:nvSpPr>
          <p:cNvPr id="7" name="Rectangle: Rounded Corners 6">
            <a:extLst>
              <a:ext uri="{FF2B5EF4-FFF2-40B4-BE49-F238E27FC236}">
                <a16:creationId xmlns:a16="http://schemas.microsoft.com/office/drawing/2014/main" id="{E4D7E8AE-246B-1641-F5E8-D68F071EF05F}"/>
              </a:ext>
            </a:extLst>
          </p:cNvPr>
          <p:cNvSpPr/>
          <p:nvPr/>
        </p:nvSpPr>
        <p:spPr>
          <a:xfrm>
            <a:off x="603755" y="4921390"/>
            <a:ext cx="9902890" cy="1804749"/>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en-US" sz="2000" b="0" i="0" u="none" strike="noStrike" baseline="0" dirty="0">
                <a:solidFill>
                  <a:srgbClr val="1B1B1A"/>
                </a:solidFill>
                <a:latin typeface="Interstate Light"/>
              </a:rPr>
              <a:t>Omar is a confident young man and really enjoys being in the classroom. He has been praised for his positive relationships with students, particularly those seen as challenging.  His planning can be minimal, although his classroom presence is strong..  You have mentioned to him before about the importance of planning, and he agreed, but his practice did not seem to change in light of your comments. </a:t>
            </a:r>
            <a:endParaRPr lang="en-GB" dirty="0"/>
          </a:p>
        </p:txBody>
      </p:sp>
    </p:spTree>
    <p:extLst>
      <p:ext uri="{BB962C8B-B14F-4D97-AF65-F5344CB8AC3E}">
        <p14:creationId xmlns:p14="http://schemas.microsoft.com/office/powerpoint/2010/main" val="20771492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E4C12-9438-4436-0B40-99806E64D2E6}"/>
              </a:ext>
            </a:extLst>
          </p:cNvPr>
          <p:cNvSpPr>
            <a:spLocks noGrp="1"/>
          </p:cNvSpPr>
          <p:nvPr>
            <p:ph idx="1"/>
          </p:nvPr>
        </p:nvSpPr>
        <p:spPr>
          <a:xfrm>
            <a:off x="5685" y="1085588"/>
            <a:ext cx="12161431" cy="5527129"/>
          </a:xfrm>
        </p:spPr>
        <p:txBody>
          <a:bodyPr/>
          <a:lstStyle/>
          <a:p>
            <a:pPr marL="0" indent="0">
              <a:buNone/>
            </a:pPr>
            <a:r>
              <a:rPr lang="en-GB" sz="2000" b="1" dirty="0">
                <a:latin typeface="Calibri"/>
                <a:cs typeface="Calibri"/>
              </a:rPr>
              <a:t>Lesson Observation Feedback Guidance for Observers</a:t>
            </a:r>
            <a:endParaRPr lang="en-GB" sz="2000" dirty="0">
              <a:latin typeface="Calibri"/>
              <a:cs typeface="Calibri"/>
            </a:endParaRPr>
          </a:p>
          <a:p>
            <a:pPr marL="0" indent="0">
              <a:buNone/>
            </a:pPr>
            <a:endParaRPr lang="en-GB" sz="2000" dirty="0">
              <a:latin typeface="Calibri"/>
              <a:cs typeface="Calibri"/>
            </a:endParaRPr>
          </a:p>
          <a:p>
            <a:pPr marL="179705" indent="-179705"/>
            <a:r>
              <a:rPr lang="en-GB" sz="1800" b="1" dirty="0">
                <a:latin typeface="Calibri"/>
                <a:cs typeface="Calibri"/>
              </a:rPr>
              <a:t>Prior to the observation</a:t>
            </a:r>
            <a:r>
              <a:rPr lang="en-GB" sz="1800" dirty="0">
                <a:latin typeface="Calibri"/>
                <a:cs typeface="Calibri"/>
              </a:rPr>
              <a:t>: ensure that you and the RPT have </a:t>
            </a:r>
            <a:r>
              <a:rPr lang="en-GB" sz="1800" u="sng" dirty="0">
                <a:latin typeface="Calibri"/>
                <a:cs typeface="Calibri"/>
              </a:rPr>
              <a:t>identified an appropriate professional development</a:t>
            </a:r>
            <a:r>
              <a:rPr lang="en-GB" sz="1800" dirty="0">
                <a:latin typeface="Calibri"/>
                <a:cs typeface="Calibri"/>
              </a:rPr>
              <a:t> focus and that the RPT has shared their lesson plan with you.</a:t>
            </a:r>
          </a:p>
          <a:p>
            <a:pPr marL="179705" indent="-179705"/>
            <a:r>
              <a:rPr lang="en-GB" sz="1800" b="1" dirty="0">
                <a:latin typeface="Calibri"/>
                <a:cs typeface="Calibri"/>
              </a:rPr>
              <a:t>During the observation</a:t>
            </a:r>
            <a:r>
              <a:rPr lang="en-GB" sz="1800" dirty="0">
                <a:latin typeface="Calibri"/>
                <a:cs typeface="Calibri"/>
              </a:rPr>
              <a:t>: </a:t>
            </a:r>
            <a:r>
              <a:rPr lang="en-GB" sz="1800" u="sng" dirty="0">
                <a:latin typeface="Calibri"/>
                <a:cs typeface="Calibri"/>
              </a:rPr>
              <a:t>write down what happens when in the ‘observation notes’ section</a:t>
            </a:r>
            <a:r>
              <a:rPr lang="en-GB" sz="1800" dirty="0">
                <a:latin typeface="Calibri"/>
                <a:cs typeface="Calibri"/>
              </a:rPr>
              <a:t>. It may be useful to annotate their lesson plan in relation to their identified focus and impact on children’s learning.  Consider your use of evaluative language in this section – all observers must identify aspects of effective and well-intentioned practice and record in the ‘strengths’ section, connected to the curriculum strands.</a:t>
            </a:r>
          </a:p>
          <a:p>
            <a:pPr marL="179705" indent="-179705"/>
            <a:r>
              <a:rPr lang="en-GB" sz="1800" b="1" dirty="0">
                <a:latin typeface="Calibri"/>
                <a:cs typeface="Calibri"/>
              </a:rPr>
              <a:t>During the observation</a:t>
            </a:r>
            <a:r>
              <a:rPr lang="en-GB" sz="1800" dirty="0">
                <a:latin typeface="Calibri"/>
                <a:cs typeface="Calibri"/>
              </a:rPr>
              <a:t>: try to record constructive comments as</a:t>
            </a:r>
            <a:r>
              <a:rPr lang="en-GB" sz="1800" u="sng" dirty="0">
                <a:latin typeface="Calibri"/>
                <a:cs typeface="Calibri"/>
              </a:rPr>
              <a:t> questions that might prompt reflection</a:t>
            </a:r>
            <a:r>
              <a:rPr lang="en-GB" sz="1800" dirty="0">
                <a:latin typeface="Calibri"/>
                <a:cs typeface="Calibri"/>
              </a:rPr>
              <a:t> (e.g. ‘what conditions would have allowed the pupils to focus on the activity?’, ‘how far did the starter achieve the intended aim?’, ‘how might the instructions for the first activity be restructured to ensure all pupils understood?’)</a:t>
            </a:r>
          </a:p>
          <a:p>
            <a:pPr marL="179705" indent="-179705"/>
            <a:r>
              <a:rPr lang="en-GB" sz="1800" b="1" dirty="0">
                <a:latin typeface="Calibri"/>
                <a:cs typeface="Calibri"/>
              </a:rPr>
              <a:t>After the observation</a:t>
            </a:r>
            <a:r>
              <a:rPr lang="en-GB" sz="1800" dirty="0">
                <a:latin typeface="Calibri"/>
                <a:cs typeface="Calibri"/>
              </a:rPr>
              <a:t>: if time allows, </a:t>
            </a:r>
            <a:r>
              <a:rPr lang="en-GB" sz="1800" u="sng" dirty="0">
                <a:latin typeface="Calibri"/>
                <a:cs typeface="Calibri"/>
              </a:rPr>
              <a:t>ask the RPT to reflect privately</a:t>
            </a:r>
            <a:r>
              <a:rPr lang="en-GB" sz="1800" dirty="0">
                <a:latin typeface="Calibri"/>
                <a:cs typeface="Calibri"/>
              </a:rPr>
              <a:t> on the lesson. One effective method is to give them time to annotate their copy of the lesson plan before your discussion. </a:t>
            </a:r>
          </a:p>
          <a:p>
            <a:pPr marL="179705" indent="-179705"/>
            <a:r>
              <a:rPr lang="en-GB" sz="1800" dirty="0">
                <a:latin typeface="Calibri"/>
                <a:cs typeface="Calibri"/>
              </a:rPr>
              <a:t>Begin the</a:t>
            </a:r>
            <a:r>
              <a:rPr lang="en-GB" sz="1800" b="1" dirty="0">
                <a:latin typeface="Calibri"/>
                <a:cs typeface="Calibri"/>
              </a:rPr>
              <a:t> post-lesson discussion </a:t>
            </a:r>
            <a:r>
              <a:rPr lang="en-GB" sz="1800" dirty="0">
                <a:latin typeface="Calibri"/>
                <a:cs typeface="Calibri"/>
              </a:rPr>
              <a:t>with a question such as ‘</a:t>
            </a:r>
            <a:r>
              <a:rPr lang="en-GB" sz="1800" u="sng" dirty="0">
                <a:latin typeface="Calibri"/>
                <a:cs typeface="Calibri"/>
              </a:rPr>
              <a:t>What did you want the children to learn?</a:t>
            </a:r>
            <a:r>
              <a:rPr lang="en-GB" sz="1800" dirty="0">
                <a:latin typeface="Calibri"/>
                <a:cs typeface="Calibri"/>
              </a:rPr>
              <a:t>’ Discuss the RPT’s reflections, contributing your own where appropriate (see further guidance for structuring lesson observation feedback conversations in the Mentor Handbook).  Agree developmental targets and suggest some strategies that they can use to address them. </a:t>
            </a:r>
          </a:p>
          <a:p>
            <a:pPr marL="179705" indent="-179705"/>
            <a:r>
              <a:rPr lang="en-GB" sz="1800" b="1" dirty="0">
                <a:latin typeface="Calibri"/>
                <a:cs typeface="Calibri"/>
              </a:rPr>
              <a:t>After the discussion:</a:t>
            </a:r>
            <a:r>
              <a:rPr lang="en-GB" sz="1800" dirty="0">
                <a:latin typeface="Calibri"/>
                <a:cs typeface="Calibri"/>
              </a:rPr>
              <a:t> check that the RPT has </a:t>
            </a:r>
            <a:r>
              <a:rPr lang="en-GB" sz="1800" u="sng" dirty="0">
                <a:latin typeface="Calibri"/>
                <a:cs typeface="Calibri"/>
              </a:rPr>
              <a:t>saved a copy</a:t>
            </a:r>
            <a:r>
              <a:rPr lang="en-GB" sz="1800" dirty="0">
                <a:latin typeface="Calibri"/>
                <a:cs typeface="Calibri"/>
              </a:rPr>
              <a:t> of this completed form.  </a:t>
            </a:r>
          </a:p>
        </p:txBody>
      </p:sp>
      <p:sp>
        <p:nvSpPr>
          <p:cNvPr id="3" name="Slide Number Placeholder 2">
            <a:extLst>
              <a:ext uri="{FF2B5EF4-FFF2-40B4-BE49-F238E27FC236}">
                <a16:creationId xmlns:a16="http://schemas.microsoft.com/office/drawing/2014/main" id="{BEF7C3E0-780C-36C1-1267-3E6C994BB658}"/>
              </a:ext>
            </a:extLst>
          </p:cNvPr>
          <p:cNvSpPr>
            <a:spLocks noGrp="1"/>
          </p:cNvSpPr>
          <p:nvPr>
            <p:ph type="sldNum" sz="quarter" idx="10"/>
          </p:nvPr>
        </p:nvSpPr>
        <p:spPr/>
        <p:txBody>
          <a:bodyPr/>
          <a:lstStyle/>
          <a:p>
            <a:fld id="{DCF6A46F-80AB-49F3-8C7E-9717ED945456}" type="slidenum">
              <a:rPr lang="en-GB" altLang="en-US" smtClean="0"/>
              <a:pPr/>
              <a:t>29</a:t>
            </a:fld>
            <a:endParaRPr lang="en-GB" altLang="en-US"/>
          </a:p>
        </p:txBody>
      </p:sp>
      <p:sp>
        <p:nvSpPr>
          <p:cNvPr id="4" name="Title 3">
            <a:extLst>
              <a:ext uri="{FF2B5EF4-FFF2-40B4-BE49-F238E27FC236}">
                <a16:creationId xmlns:a16="http://schemas.microsoft.com/office/drawing/2014/main" id="{BEBF8A5B-1C94-A1CF-B677-AAC39F2F6429}"/>
              </a:ext>
            </a:extLst>
          </p:cNvPr>
          <p:cNvSpPr>
            <a:spLocks noGrp="1"/>
          </p:cNvSpPr>
          <p:nvPr>
            <p:ph type="title"/>
          </p:nvPr>
        </p:nvSpPr>
        <p:spPr>
          <a:xfrm>
            <a:off x="566400" y="250161"/>
            <a:ext cx="11040000" cy="828000"/>
          </a:xfrm>
        </p:spPr>
        <p:txBody>
          <a:bodyPr/>
          <a:lstStyle/>
          <a:p>
            <a:r>
              <a:rPr lang="en-GB" dirty="0">
                <a:latin typeface="Arial Bold"/>
                <a:cs typeface="Arial Bold"/>
              </a:rPr>
              <a:t>Observation &amp; Feedback Procedure</a:t>
            </a:r>
          </a:p>
        </p:txBody>
      </p:sp>
    </p:spTree>
    <p:extLst>
      <p:ext uri="{BB962C8B-B14F-4D97-AF65-F5344CB8AC3E}">
        <p14:creationId xmlns:p14="http://schemas.microsoft.com/office/powerpoint/2010/main" val="18854834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851F451E-4C1A-7819-7343-F7F77C9A1BAF}"/>
              </a:ext>
            </a:extLst>
          </p:cNvPr>
          <p:cNvSpPr>
            <a:spLocks noGrp="1"/>
          </p:cNvSpPr>
          <p:nvPr>
            <p:ph type="sldNum" sz="quarter" idx="10"/>
          </p:nvPr>
        </p:nvSpPr>
        <p:spPr>
          <a:xfrm>
            <a:off x="10704702" y="6345352"/>
            <a:ext cx="901700" cy="252000"/>
          </a:xfrm>
        </p:spPr>
        <p:txBody>
          <a:bodyPr/>
          <a:lstStyle/>
          <a:p>
            <a:pPr>
              <a:spcAft>
                <a:spcPts val="600"/>
              </a:spcAft>
            </a:pPr>
            <a:fld id="{8CAE96E1-FE19-476C-9CF0-3BB4903735D9}" type="slidenum">
              <a:rPr lang="en-GB" altLang="en-US" smtClean="0"/>
              <a:pPr>
                <a:spcAft>
                  <a:spcPts val="600"/>
                </a:spcAft>
              </a:pPr>
              <a:t>3</a:t>
            </a:fld>
            <a:endParaRPr lang="en-GB" altLang="en-US"/>
          </a:p>
        </p:txBody>
      </p:sp>
      <p:pic>
        <p:nvPicPr>
          <p:cNvPr id="7" name="Picture 6" descr="A picture of a viewing telescope with a city on its background">
            <a:extLst>
              <a:ext uri="{FF2B5EF4-FFF2-40B4-BE49-F238E27FC236}">
                <a16:creationId xmlns:a16="http://schemas.microsoft.com/office/drawing/2014/main" id="{CFD45851-BEC3-D162-FF52-4898E3AFA06B}"/>
              </a:ext>
            </a:extLst>
          </p:cNvPr>
          <p:cNvPicPr>
            <a:picLocks noChangeAspect="1"/>
          </p:cNvPicPr>
          <p:nvPr/>
        </p:nvPicPr>
        <p:blipFill>
          <a:blip r:embed="rId3"/>
          <a:srcRect t="26837"/>
          <a:stretch/>
        </p:blipFill>
        <p:spPr>
          <a:xfrm>
            <a:off x="20" y="10"/>
            <a:ext cx="12191980" cy="5664194"/>
          </a:xfrm>
          <a:prstGeom prst="rect">
            <a:avLst/>
          </a:prstGeom>
          <a:noFill/>
          <a:ln>
            <a:noFill/>
          </a:ln>
        </p:spPr>
      </p:pic>
      <p:sp>
        <p:nvSpPr>
          <p:cNvPr id="5" name="Text Placeholder 4">
            <a:extLst>
              <a:ext uri="{FF2B5EF4-FFF2-40B4-BE49-F238E27FC236}">
                <a16:creationId xmlns:a16="http://schemas.microsoft.com/office/drawing/2014/main" id="{99BD88B4-9B38-9808-D009-B2EAA38882A2}"/>
              </a:ext>
            </a:extLst>
          </p:cNvPr>
          <p:cNvSpPr>
            <a:spLocks noGrp="1"/>
          </p:cNvSpPr>
          <p:nvPr>
            <p:ph type="title"/>
          </p:nvPr>
        </p:nvSpPr>
        <p:spPr>
          <a:xfrm>
            <a:off x="335360" y="5785870"/>
            <a:ext cx="11425269" cy="955498"/>
          </a:xfrm>
        </p:spPr>
        <p:txBody>
          <a:bodyPr wrap="square" anchor="t">
            <a:normAutofit/>
          </a:bodyPr>
          <a:lstStyle/>
          <a:p>
            <a:r>
              <a:rPr lang="en-GB" dirty="0"/>
              <a:t>1 Observation </a:t>
            </a:r>
          </a:p>
          <a:p>
            <a:endParaRPr lang="en-GB" dirty="0"/>
          </a:p>
        </p:txBody>
      </p:sp>
    </p:spTree>
    <p:extLst>
      <p:ext uri="{BB962C8B-B14F-4D97-AF65-F5344CB8AC3E}">
        <p14:creationId xmlns:p14="http://schemas.microsoft.com/office/powerpoint/2010/main" val="351891950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E5E16D3F-9255-9B26-F6C4-923D08A19758}"/>
              </a:ext>
            </a:extLst>
          </p:cNvPr>
          <p:cNvSpPr>
            <a:spLocks noGrp="1"/>
          </p:cNvSpPr>
          <p:nvPr>
            <p:ph type="sldNum" sz="quarter" idx="10"/>
          </p:nvPr>
        </p:nvSpPr>
        <p:spPr>
          <a:xfrm>
            <a:off x="10704702" y="6345352"/>
            <a:ext cx="901700" cy="252000"/>
          </a:xfrm>
        </p:spPr>
        <p:txBody>
          <a:bodyPr/>
          <a:lstStyle/>
          <a:p>
            <a:pPr>
              <a:spcAft>
                <a:spcPts val="600"/>
              </a:spcAft>
            </a:pPr>
            <a:fld id="{8CAE96E1-FE19-476C-9CF0-3BB4903735D9}" type="slidenum">
              <a:rPr lang="en-GB" altLang="en-US" smtClean="0"/>
              <a:pPr>
                <a:spcAft>
                  <a:spcPts val="600"/>
                </a:spcAft>
              </a:pPr>
              <a:t>30</a:t>
            </a:fld>
            <a:endParaRPr lang="en-GB" altLang="en-US"/>
          </a:p>
        </p:txBody>
      </p:sp>
      <p:pic>
        <p:nvPicPr>
          <p:cNvPr id="7" name="Video 6" descr="Moving Gears">
            <a:extLst>
              <a:ext uri="{FF2B5EF4-FFF2-40B4-BE49-F238E27FC236}">
                <a16:creationId xmlns:a16="http://schemas.microsoft.com/office/drawing/2014/main" id="{82C3FE07-44FB-AB05-AC80-0209D2A41DC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6559" r="-1" b="11082"/>
          <a:stretch/>
        </p:blipFill>
        <p:spPr>
          <a:xfrm>
            <a:off x="20" y="10"/>
            <a:ext cx="12191980" cy="5664194"/>
          </a:xfrm>
          <a:prstGeom prst="rect">
            <a:avLst/>
          </a:prstGeom>
          <a:noFill/>
          <a:ln>
            <a:noFill/>
          </a:ln>
        </p:spPr>
      </p:pic>
      <p:sp>
        <p:nvSpPr>
          <p:cNvPr id="3" name="Text Placeholder 2">
            <a:extLst>
              <a:ext uri="{FF2B5EF4-FFF2-40B4-BE49-F238E27FC236}">
                <a16:creationId xmlns:a16="http://schemas.microsoft.com/office/drawing/2014/main" id="{A269B813-0D7D-8342-9229-4830F73ED560}"/>
              </a:ext>
            </a:extLst>
          </p:cNvPr>
          <p:cNvSpPr>
            <a:spLocks noGrp="1"/>
          </p:cNvSpPr>
          <p:nvPr>
            <p:ph type="title"/>
          </p:nvPr>
        </p:nvSpPr>
        <p:spPr>
          <a:xfrm>
            <a:off x="335360" y="5785870"/>
            <a:ext cx="11425269" cy="955498"/>
          </a:xfrm>
        </p:spPr>
        <p:txBody>
          <a:bodyPr wrap="square" anchor="t">
            <a:normAutofit/>
          </a:bodyPr>
          <a:lstStyle/>
          <a:p>
            <a:r>
              <a:rPr lang="en-GB" dirty="0"/>
              <a:t>3 Constructive conversations</a:t>
            </a:r>
          </a:p>
          <a:p>
            <a:endParaRPr lang="en-GB" dirty="0"/>
          </a:p>
        </p:txBody>
      </p:sp>
    </p:spTree>
    <p:extLst>
      <p:ext uri="{BB962C8B-B14F-4D97-AF65-F5344CB8AC3E}">
        <p14:creationId xmlns:p14="http://schemas.microsoft.com/office/powerpoint/2010/main" val="74887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C1652-EA5E-4FEA-B171-83298084C767}"/>
              </a:ext>
            </a:extLst>
          </p:cNvPr>
          <p:cNvSpPr>
            <a:spLocks noGrp="1"/>
          </p:cNvSpPr>
          <p:nvPr>
            <p:ph type="title"/>
          </p:nvPr>
        </p:nvSpPr>
        <p:spPr>
          <a:xfrm>
            <a:off x="252436" y="584656"/>
            <a:ext cx="11040000" cy="828000"/>
          </a:xfrm>
        </p:spPr>
        <p:txBody>
          <a:bodyPr wrap="none" anchor="b">
            <a:normAutofit/>
          </a:bodyPr>
          <a:lstStyle/>
          <a:p>
            <a:r>
              <a:rPr lang="en-GB" dirty="0"/>
              <a:t>Learning Through Conversations </a:t>
            </a:r>
          </a:p>
        </p:txBody>
      </p:sp>
      <p:sp>
        <p:nvSpPr>
          <p:cNvPr id="10" name="Slide Number Placeholder 2">
            <a:extLst>
              <a:ext uri="{FF2B5EF4-FFF2-40B4-BE49-F238E27FC236}">
                <a16:creationId xmlns:a16="http://schemas.microsoft.com/office/drawing/2014/main" id="{D501B6E1-3D31-9D0F-A27B-0608D400C02F}"/>
              </a:ext>
            </a:extLst>
          </p:cNvPr>
          <p:cNvSpPr>
            <a:spLocks noGrp="1"/>
          </p:cNvSpPr>
          <p:nvPr>
            <p:ph type="sldNum" sz="quarter" idx="10"/>
          </p:nvPr>
        </p:nvSpPr>
        <p:spPr>
          <a:xfrm>
            <a:off x="10704702" y="6345352"/>
            <a:ext cx="901700" cy="252000"/>
          </a:xfrm>
        </p:spPr>
        <p:txBody>
          <a:bodyPr/>
          <a:lstStyle/>
          <a:p>
            <a:pPr>
              <a:spcAft>
                <a:spcPts val="600"/>
              </a:spcAft>
            </a:pPr>
            <a:fld id="{7D9A8A42-CDD3-483B-A525-DE73108F9D72}" type="slidenum">
              <a:rPr lang="en-GB" altLang="en-US"/>
              <a:pPr>
                <a:spcAft>
                  <a:spcPts val="600"/>
                </a:spcAft>
              </a:pPr>
              <a:t>31</a:t>
            </a:fld>
            <a:endParaRPr lang="en-GB" altLang="en-US"/>
          </a:p>
        </p:txBody>
      </p:sp>
      <p:pic>
        <p:nvPicPr>
          <p:cNvPr id="5" name="Video 4">
            <a:extLst>
              <a:ext uri="{FF2B5EF4-FFF2-40B4-BE49-F238E27FC236}">
                <a16:creationId xmlns:a16="http://schemas.microsoft.com/office/drawing/2014/main" id="{DF59B89C-02E9-4AC5-B645-570361C66A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91" r="12543" b="-1"/>
          <a:stretch/>
        </p:blipFill>
        <p:spPr>
          <a:xfrm>
            <a:off x="0" y="1772815"/>
            <a:ext cx="5087888" cy="4292991"/>
          </a:xfrm>
          <a:prstGeom prst="rect">
            <a:avLst/>
          </a:prstGeom>
          <a:noFill/>
          <a:ln>
            <a:noFill/>
          </a:ln>
        </p:spPr>
      </p:pic>
      <p:sp>
        <p:nvSpPr>
          <p:cNvPr id="3" name="Content Placeholder 2">
            <a:extLst>
              <a:ext uri="{FF2B5EF4-FFF2-40B4-BE49-F238E27FC236}">
                <a16:creationId xmlns:a16="http://schemas.microsoft.com/office/drawing/2014/main" id="{F14F8E0D-0227-4B66-9024-13CBE3CC7B1D}"/>
              </a:ext>
            </a:extLst>
          </p:cNvPr>
          <p:cNvSpPr>
            <a:spLocks noGrp="1"/>
          </p:cNvSpPr>
          <p:nvPr>
            <p:ph idx="12"/>
          </p:nvPr>
        </p:nvSpPr>
        <p:spPr>
          <a:xfrm>
            <a:off x="5303912" y="1772816"/>
            <a:ext cx="6635652" cy="4824536"/>
          </a:xfrm>
        </p:spPr>
        <p:txBody>
          <a:bodyPr wrap="square" anchor="t">
            <a:normAutofit/>
          </a:bodyPr>
          <a:lstStyle/>
          <a:p>
            <a:pPr>
              <a:lnSpc>
                <a:spcPct val="90000"/>
              </a:lnSpc>
            </a:pPr>
            <a:r>
              <a:rPr lang="en-GB" sz="1800" b="1" dirty="0"/>
              <a:t>Conversational learning </a:t>
            </a:r>
            <a:r>
              <a:rPr lang="en-GB" sz="1100" dirty="0"/>
              <a:t>(Gray et al, 2016): </a:t>
            </a:r>
            <a:r>
              <a:rPr lang="en-GB" sz="1800" dirty="0"/>
              <a:t>a dialogic process that is rooted in experience and affect.   </a:t>
            </a:r>
            <a:endParaRPr lang="en-GB" sz="1400" dirty="0"/>
          </a:p>
          <a:p>
            <a:pPr>
              <a:lnSpc>
                <a:spcPct val="90000"/>
              </a:lnSpc>
            </a:pPr>
            <a:r>
              <a:rPr lang="en-GB" sz="1800" dirty="0"/>
              <a:t>Reflected in the way in which ITT courses are structured </a:t>
            </a:r>
            <a:r>
              <a:rPr lang="en-GB" sz="1400" dirty="0"/>
              <a:t>(Hobson, 2002)</a:t>
            </a:r>
            <a:r>
              <a:rPr lang="en-GB" sz="1800" dirty="0"/>
              <a:t>: mentor meetings are </a:t>
            </a:r>
            <a:r>
              <a:rPr lang="en-GB" sz="1800" b="1" dirty="0"/>
              <a:t>designated conversations </a:t>
            </a:r>
            <a:r>
              <a:rPr lang="en-GB" sz="1800" dirty="0"/>
              <a:t>that form part of the learning process for the trainee.  </a:t>
            </a:r>
          </a:p>
          <a:p>
            <a:pPr>
              <a:lnSpc>
                <a:spcPct val="90000"/>
              </a:lnSpc>
            </a:pPr>
            <a:r>
              <a:rPr lang="en-GB" sz="1800" dirty="0"/>
              <a:t>The </a:t>
            </a:r>
            <a:r>
              <a:rPr lang="en-GB" sz="1800" b="1" dirty="0"/>
              <a:t>dialogue between mentor and mentee </a:t>
            </a:r>
            <a:r>
              <a:rPr lang="en-GB" sz="1800" dirty="0"/>
              <a:t>in ITT allows space for the discussion of concepts in teaching that are vital to the development of a trainee’s understanding </a:t>
            </a:r>
            <a:r>
              <a:rPr lang="en-GB" sz="1400" dirty="0"/>
              <a:t>(</a:t>
            </a:r>
            <a:r>
              <a:rPr lang="en-GB" sz="1400" dirty="0" err="1"/>
              <a:t>Aderibigbe</a:t>
            </a:r>
            <a:r>
              <a:rPr lang="en-GB" sz="1400" dirty="0"/>
              <a:t>, Colucci-Gray, &amp; Gray, 2016). </a:t>
            </a:r>
            <a:endParaRPr lang="en-GB" sz="1800" dirty="0"/>
          </a:p>
          <a:p>
            <a:pPr>
              <a:lnSpc>
                <a:spcPct val="90000"/>
              </a:lnSpc>
            </a:pPr>
            <a:r>
              <a:rPr lang="en-US" sz="1800" b="1" dirty="0"/>
              <a:t>‘Dialogue</a:t>
            </a:r>
            <a:r>
              <a:rPr lang="en-US" sz="1800" dirty="0"/>
              <a:t> can be seen as an internal dialogue where an individual engages in personal reflection to achieve an insight </a:t>
            </a:r>
            <a:r>
              <a:rPr lang="en-US" sz="1400" dirty="0"/>
              <a:t>(Clutterbuck 1998); </a:t>
            </a:r>
            <a:r>
              <a:rPr lang="en-US" sz="1800" dirty="0"/>
              <a:t>however, the most relevant dialogic process within a mentoring and coaching relationship takes place in </a:t>
            </a:r>
            <a:r>
              <a:rPr lang="en-US" sz="1800" b="1" dirty="0"/>
              <a:t>collaboration</a:t>
            </a:r>
            <a:r>
              <a:rPr lang="en-US" sz="1800" dirty="0"/>
              <a:t>. As Brockbank and McGill state, it adds ‘external dialogue to the inner dialogue by providing another perspective, asking questions not previously considered and drawing on other experience …</a:t>
            </a:r>
            <a:r>
              <a:rPr lang="en-US" sz="1800" b="1" dirty="0"/>
              <a:t>Transformative learning </a:t>
            </a:r>
            <a:r>
              <a:rPr lang="en-US" sz="1800" dirty="0"/>
              <a:t>according to Brockbank and McGill is more likely to occur as a result of collaborative dialogue.’’’ </a:t>
            </a:r>
            <a:r>
              <a:rPr lang="en-US" sz="1600" dirty="0"/>
              <a:t>(Burley &amp; Pomphrey, 2011, p23)</a:t>
            </a:r>
            <a:endParaRPr lang="en-GB" sz="1600" dirty="0"/>
          </a:p>
          <a:p>
            <a:pPr>
              <a:lnSpc>
                <a:spcPct val="90000"/>
              </a:lnSpc>
            </a:pPr>
            <a:endParaRPr lang="en-GB" sz="1300" dirty="0"/>
          </a:p>
        </p:txBody>
      </p:sp>
    </p:spTree>
    <p:extLst>
      <p:ext uri="{BB962C8B-B14F-4D97-AF65-F5344CB8AC3E}">
        <p14:creationId xmlns:p14="http://schemas.microsoft.com/office/powerpoint/2010/main" val="2324562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C24DDDA9-5D8C-FCE2-8680-A3256B8A4A9F}"/>
              </a:ext>
            </a:extLst>
          </p:cNvPr>
          <p:cNvSpPr>
            <a:spLocks noGrp="1"/>
          </p:cNvSpPr>
          <p:nvPr>
            <p:ph type="sldNum" sz="quarter" idx="10"/>
          </p:nvPr>
        </p:nvSpPr>
        <p:spPr>
          <a:xfrm>
            <a:off x="10704702" y="6345352"/>
            <a:ext cx="901700" cy="252000"/>
          </a:xfrm>
        </p:spPr>
        <p:txBody>
          <a:bodyPr/>
          <a:lstStyle/>
          <a:p>
            <a:pPr>
              <a:spcAft>
                <a:spcPts val="600"/>
              </a:spcAft>
            </a:pPr>
            <a:fld id="{8CAE96E1-FE19-476C-9CF0-3BB4903735D9}" type="slidenum">
              <a:rPr lang="en-GB" altLang="en-US" smtClean="0"/>
              <a:pPr>
                <a:spcAft>
                  <a:spcPts val="600"/>
                </a:spcAft>
              </a:pPr>
              <a:t>32</a:t>
            </a:fld>
            <a:endParaRPr lang="en-GB" altLang="en-US"/>
          </a:p>
        </p:txBody>
      </p:sp>
      <p:pic>
        <p:nvPicPr>
          <p:cNvPr id="5" name="Picture 4">
            <a:extLst>
              <a:ext uri="{FF2B5EF4-FFF2-40B4-BE49-F238E27FC236}">
                <a16:creationId xmlns:a16="http://schemas.microsoft.com/office/drawing/2014/main" id="{AF890212-BD8C-4489-B8C0-FA06CD5183C0}"/>
              </a:ext>
            </a:extLst>
          </p:cNvPr>
          <p:cNvPicPr/>
          <p:nvPr/>
        </p:nvPicPr>
        <p:blipFill rotWithShape="1">
          <a:blip r:embed="rId3"/>
          <a:srcRect l="31655" t="18608" r="31732" b="26525"/>
          <a:stretch/>
        </p:blipFill>
        <p:spPr bwMode="auto">
          <a:xfrm>
            <a:off x="2" y="13112"/>
            <a:ext cx="8127692" cy="6851181"/>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0BECC58F-A1A4-4577-8E32-92BE7CCFC0B6}"/>
              </a:ext>
            </a:extLst>
          </p:cNvPr>
          <p:cNvSpPr>
            <a:spLocks noGrp="1"/>
          </p:cNvSpPr>
          <p:nvPr>
            <p:ph type="title"/>
          </p:nvPr>
        </p:nvSpPr>
        <p:spPr>
          <a:xfrm>
            <a:off x="8400256" y="332656"/>
            <a:ext cx="3456384" cy="1730144"/>
          </a:xfrm>
        </p:spPr>
        <p:txBody>
          <a:bodyPr vert="horz" wrap="square" lIns="0" tIns="0" rIns="0" bIns="0" numCol="1" anchor="b" anchorCtr="0" compatLnSpc="1">
            <a:prstTxWarp prst="textNoShape">
              <a:avLst/>
            </a:prstTxWarp>
            <a:normAutofit/>
          </a:bodyPr>
          <a:lstStyle/>
          <a:p>
            <a:r>
              <a:rPr lang="en-GB" dirty="0"/>
              <a:t>Mentoring Conversations’ Content</a:t>
            </a:r>
          </a:p>
        </p:txBody>
      </p:sp>
      <p:sp>
        <p:nvSpPr>
          <p:cNvPr id="7" name="TextBox 6">
            <a:extLst>
              <a:ext uri="{FF2B5EF4-FFF2-40B4-BE49-F238E27FC236}">
                <a16:creationId xmlns:a16="http://schemas.microsoft.com/office/drawing/2014/main" id="{4B57A92A-ED3D-43E1-97F0-285700561E09}"/>
              </a:ext>
            </a:extLst>
          </p:cNvPr>
          <p:cNvSpPr txBox="1"/>
          <p:nvPr/>
        </p:nvSpPr>
        <p:spPr bwMode="auto">
          <a:xfrm>
            <a:off x="8400256" y="2214000"/>
            <a:ext cx="3456384" cy="4383352"/>
          </a:xfrm>
          <a:prstGeom prst="rect">
            <a:avLst/>
          </a:prstGeom>
          <a:noFill/>
          <a:ln>
            <a:noFill/>
          </a:ln>
          <a:effectLst/>
        </p:spPr>
        <p:txBody>
          <a:bodyPr vert="horz" wrap="square" lIns="0" tIns="0" rIns="0" bIns="0" numCol="1" anchor="t" anchorCtr="0" compatLnSpc="1">
            <a:prstTxWarp prst="textNoShape">
              <a:avLst/>
            </a:prstTxWarp>
            <a:normAutofit/>
          </a:bodyPr>
          <a:lstStyle/>
          <a:p>
            <a:pPr marL="180000" indent="-180000">
              <a:spcBef>
                <a:spcPct val="20000"/>
              </a:spcBef>
              <a:buClr>
                <a:schemeClr val="accent1"/>
              </a:buClr>
              <a:buFont typeface="Arial" charset="0"/>
              <a:buChar char="•"/>
            </a:pPr>
            <a:r>
              <a:rPr lang="en-US" sz="2400">
                <a:latin typeface="Arial" panose="020B0604020202020204" pitchFamily="34" charset="0"/>
                <a:cs typeface="Arial" panose="020B0604020202020204" pitchFamily="34" charset="0"/>
              </a:rPr>
              <a:t>(Roberts, 2019)</a:t>
            </a:r>
          </a:p>
        </p:txBody>
      </p:sp>
      <p:sp>
        <p:nvSpPr>
          <p:cNvPr id="4" name="Slide Number Placeholder 3" hidden="1">
            <a:extLst>
              <a:ext uri="{FF2B5EF4-FFF2-40B4-BE49-F238E27FC236}">
                <a16:creationId xmlns:a16="http://schemas.microsoft.com/office/drawing/2014/main" id="{A6FD8B9F-2E16-4FD4-B4D1-D1DF4AA93D41}"/>
              </a:ext>
            </a:extLst>
          </p:cNvPr>
          <p:cNvSpPr>
            <a:spLocks noGrp="1"/>
          </p:cNvSpPr>
          <p:nvPr>
            <p:ph type="sldNum" sz="quarter" idx="4294967295"/>
          </p:nvPr>
        </p:nvSpPr>
        <p:spPr>
          <a:xfrm>
            <a:off x="10704701" y="6345352"/>
            <a:ext cx="901700" cy="252000"/>
          </a:xfrm>
        </p:spPr>
        <p:txBody>
          <a:bodyPr/>
          <a:lstStyle/>
          <a:p>
            <a:pPr>
              <a:spcAft>
                <a:spcPts val="600"/>
              </a:spcAft>
            </a:pPr>
            <a:fld id="{DCF6A46F-80AB-49F3-8C7E-9717ED945456}" type="slidenum">
              <a:rPr lang="en-GB" altLang="en-US" smtClean="0"/>
              <a:pPr>
                <a:spcAft>
                  <a:spcPts val="600"/>
                </a:spcAft>
              </a:pPr>
              <a:t>32</a:t>
            </a:fld>
            <a:endParaRPr lang="en-GB" altLang="en-US"/>
          </a:p>
        </p:txBody>
      </p:sp>
    </p:spTree>
    <p:extLst>
      <p:ext uri="{BB962C8B-B14F-4D97-AF65-F5344CB8AC3E}">
        <p14:creationId xmlns:p14="http://schemas.microsoft.com/office/powerpoint/2010/main" val="6366528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181D-AAC7-4520-A664-2E4CD2678C34}"/>
              </a:ext>
            </a:extLst>
          </p:cNvPr>
          <p:cNvSpPr>
            <a:spLocks noGrp="1"/>
          </p:cNvSpPr>
          <p:nvPr>
            <p:ph type="title"/>
          </p:nvPr>
        </p:nvSpPr>
        <p:spPr/>
        <p:txBody>
          <a:bodyPr/>
          <a:lstStyle/>
          <a:p>
            <a:r>
              <a:rPr lang="en-GB" dirty="0"/>
              <a:t>Some Issues with Mentoring Conversations </a:t>
            </a:r>
          </a:p>
        </p:txBody>
      </p:sp>
      <p:sp>
        <p:nvSpPr>
          <p:cNvPr id="3" name="Content Placeholder 2">
            <a:extLst>
              <a:ext uri="{FF2B5EF4-FFF2-40B4-BE49-F238E27FC236}">
                <a16:creationId xmlns:a16="http://schemas.microsoft.com/office/drawing/2014/main" id="{3C67AE48-29CA-4BF1-A470-3EE2C791F196}"/>
              </a:ext>
            </a:extLst>
          </p:cNvPr>
          <p:cNvSpPr>
            <a:spLocks noGrp="1"/>
          </p:cNvSpPr>
          <p:nvPr>
            <p:ph idx="1"/>
          </p:nvPr>
        </p:nvSpPr>
        <p:spPr/>
        <p:txBody>
          <a:bodyPr>
            <a:normAutofit/>
          </a:bodyPr>
          <a:lstStyle/>
          <a:p>
            <a:r>
              <a:rPr lang="en-GB" b="1" dirty="0"/>
              <a:t>Power and dominance</a:t>
            </a:r>
          </a:p>
          <a:p>
            <a:r>
              <a:rPr lang="en-US" b="1" dirty="0"/>
              <a:t>Personality, agenda, time </a:t>
            </a:r>
            <a:r>
              <a:rPr lang="en-US" sz="1900" dirty="0"/>
              <a:t>(Hyland &amp; Lo, 2006)</a:t>
            </a:r>
          </a:p>
          <a:p>
            <a:r>
              <a:rPr lang="en-GB" dirty="0"/>
              <a:t>Focus on </a:t>
            </a:r>
            <a:r>
              <a:rPr lang="en-GB" b="1" dirty="0"/>
              <a:t>performance</a:t>
            </a:r>
            <a:r>
              <a:rPr lang="en-GB" dirty="0"/>
              <a:t> in conversations between mentors and trainees</a:t>
            </a:r>
            <a:r>
              <a:rPr lang="en-GB" sz="1700" dirty="0"/>
              <a:t> (</a:t>
            </a:r>
            <a:r>
              <a:rPr lang="en-GB" sz="1700" dirty="0" err="1"/>
              <a:t>Timperly</a:t>
            </a:r>
            <a:r>
              <a:rPr lang="en-GB" sz="1700" dirty="0"/>
              <a:t>, 2001; Orland-Barak &amp; Klein, 2005);</a:t>
            </a:r>
          </a:p>
          <a:p>
            <a:r>
              <a:rPr lang="en-GB" dirty="0"/>
              <a:t>Disparity between the mentors’ stated preference for </a:t>
            </a:r>
            <a:r>
              <a:rPr lang="en-GB" b="1" dirty="0"/>
              <a:t>dialogic talk </a:t>
            </a:r>
            <a:r>
              <a:rPr lang="en-GB" dirty="0"/>
              <a:t>and the more </a:t>
            </a:r>
            <a:r>
              <a:rPr lang="en-GB" b="1" dirty="0"/>
              <a:t>directive reality </a:t>
            </a:r>
            <a:r>
              <a:rPr lang="en-GB" dirty="0"/>
              <a:t>in their conversations with their trainees </a:t>
            </a:r>
            <a:r>
              <a:rPr lang="en-GB" sz="1700" dirty="0"/>
              <a:t>(Orland-Barak &amp; Klein, 2005). </a:t>
            </a:r>
            <a:endParaRPr lang="en-US" dirty="0"/>
          </a:p>
          <a:p>
            <a:r>
              <a:rPr lang="en-GB" dirty="0"/>
              <a:t> </a:t>
            </a:r>
            <a:r>
              <a:rPr lang="en-GB" b="1" dirty="0"/>
              <a:t>Accountability measures </a:t>
            </a:r>
            <a:r>
              <a:rPr lang="en-GB" dirty="0"/>
              <a:t>and </a:t>
            </a:r>
            <a:r>
              <a:rPr lang="en-GB" b="1" dirty="0"/>
              <a:t>teacher evaluation </a:t>
            </a:r>
            <a:r>
              <a:rPr lang="en-GB" sz="1600" dirty="0"/>
              <a:t>(</a:t>
            </a:r>
            <a:r>
              <a:rPr lang="en-GB" sz="1600" dirty="0" err="1"/>
              <a:t>Goodwyn</a:t>
            </a:r>
            <a:r>
              <a:rPr lang="en-GB" sz="1600" dirty="0"/>
              <a:t>, 2011; </a:t>
            </a:r>
            <a:r>
              <a:rPr lang="en-GB" sz="1600" dirty="0" err="1"/>
              <a:t>Donaghue</a:t>
            </a:r>
            <a:r>
              <a:rPr lang="en-GB" sz="1600" dirty="0"/>
              <a:t> and Howard, 2015; Randall, 2015; Lofthouse and Thomas, 2014).  </a:t>
            </a:r>
            <a:r>
              <a:rPr lang="en-GB" dirty="0"/>
              <a:t>Lofthouse and Thomas (2014) found that some mentors found that performativity (in the form of box ticking or completion of forms) could dominate conversations with trainees.  </a:t>
            </a:r>
            <a:endParaRPr lang="en-US" dirty="0"/>
          </a:p>
          <a:p>
            <a:endParaRPr lang="en-US" dirty="0"/>
          </a:p>
          <a:p>
            <a:endParaRPr lang="en-GB" sz="1275" dirty="0"/>
          </a:p>
        </p:txBody>
      </p:sp>
    </p:spTree>
    <p:extLst>
      <p:ext uri="{BB962C8B-B14F-4D97-AF65-F5344CB8AC3E}">
        <p14:creationId xmlns:p14="http://schemas.microsoft.com/office/powerpoint/2010/main" val="27775662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B78-F5B2-4AF1-8308-AA72A72FCD6C}"/>
              </a:ext>
            </a:extLst>
          </p:cNvPr>
          <p:cNvSpPr>
            <a:spLocks noGrp="1"/>
          </p:cNvSpPr>
          <p:nvPr>
            <p:ph type="title"/>
          </p:nvPr>
        </p:nvSpPr>
        <p:spPr>
          <a:xfrm>
            <a:off x="335360" y="198636"/>
            <a:ext cx="11040000" cy="828000"/>
          </a:xfrm>
        </p:spPr>
        <p:txBody>
          <a:bodyPr/>
          <a:lstStyle/>
          <a:p>
            <a:r>
              <a:rPr lang="en-GB" dirty="0"/>
              <a:t>Facilitating a Reflective Conversation </a:t>
            </a:r>
          </a:p>
        </p:txBody>
      </p:sp>
      <p:sp>
        <p:nvSpPr>
          <p:cNvPr id="3" name="Content Placeholder 2">
            <a:extLst>
              <a:ext uri="{FF2B5EF4-FFF2-40B4-BE49-F238E27FC236}">
                <a16:creationId xmlns:a16="http://schemas.microsoft.com/office/drawing/2014/main" id="{119F7F8C-8EA9-4141-B98E-0A7D074201B0}"/>
              </a:ext>
            </a:extLst>
          </p:cNvPr>
          <p:cNvSpPr>
            <a:spLocks noGrp="1"/>
          </p:cNvSpPr>
          <p:nvPr>
            <p:ph idx="1"/>
          </p:nvPr>
        </p:nvSpPr>
        <p:spPr>
          <a:xfrm>
            <a:off x="695400" y="2926092"/>
            <a:ext cx="11040000" cy="3960000"/>
          </a:xfrm>
        </p:spPr>
        <p:txBody>
          <a:bodyPr/>
          <a:lstStyle/>
          <a:p>
            <a:r>
              <a:rPr lang="en-GB" sz="6000" dirty="0"/>
              <a:t>Content </a:t>
            </a:r>
          </a:p>
          <a:p>
            <a:r>
              <a:rPr lang="en-GB" sz="6000" dirty="0"/>
              <a:t>Structure </a:t>
            </a:r>
          </a:p>
        </p:txBody>
      </p:sp>
      <p:sp>
        <p:nvSpPr>
          <p:cNvPr id="4" name="Slide Number Placeholder 3">
            <a:extLst>
              <a:ext uri="{FF2B5EF4-FFF2-40B4-BE49-F238E27FC236}">
                <a16:creationId xmlns:a16="http://schemas.microsoft.com/office/drawing/2014/main" id="{6525B55F-95B4-405B-8503-5094525302EF}"/>
              </a:ext>
            </a:extLst>
          </p:cNvPr>
          <p:cNvSpPr>
            <a:spLocks noGrp="1"/>
          </p:cNvSpPr>
          <p:nvPr>
            <p:ph type="sldNum" sz="quarter" idx="10"/>
          </p:nvPr>
        </p:nvSpPr>
        <p:spPr/>
        <p:txBody>
          <a:bodyPr/>
          <a:lstStyle/>
          <a:p>
            <a:fld id="{DCF6A46F-80AB-49F3-8C7E-9717ED945456}" type="slidenum">
              <a:rPr lang="en-GB" altLang="en-US" smtClean="0"/>
              <a:pPr/>
              <a:t>34</a:t>
            </a:fld>
            <a:endParaRPr lang="en-GB" altLang="en-US"/>
          </a:p>
        </p:txBody>
      </p:sp>
      <p:pic>
        <p:nvPicPr>
          <p:cNvPr id="5" name="Picture 4" descr="https://10.unpri.org/wp-content/uploads/2016/03/PRI-bluePrint.jpg?w=800&amp;quality=85&amp;strip=all">
            <a:extLst>
              <a:ext uri="{FF2B5EF4-FFF2-40B4-BE49-F238E27FC236}">
                <a16:creationId xmlns:a16="http://schemas.microsoft.com/office/drawing/2014/main" id="{1EFC90FE-C1B1-4929-B584-A3DB246F16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952" y="4220499"/>
            <a:ext cx="4509403" cy="23768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pmgza.com/wp-content/uploads/2011/06/Home-contents-insurance.jpg">
            <a:extLst>
              <a:ext uri="{FF2B5EF4-FFF2-40B4-BE49-F238E27FC236}">
                <a16:creationId xmlns:a16="http://schemas.microsoft.com/office/drawing/2014/main" id="{691F4D42-9EEA-4E0D-8041-36B7C6434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1026636"/>
            <a:ext cx="2862219" cy="299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018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6B7D-A8A7-4181-944B-7E2DA41C2870}"/>
              </a:ext>
            </a:extLst>
          </p:cNvPr>
          <p:cNvSpPr>
            <a:spLocks noGrp="1"/>
          </p:cNvSpPr>
          <p:nvPr>
            <p:ph type="title"/>
          </p:nvPr>
        </p:nvSpPr>
        <p:spPr>
          <a:xfrm>
            <a:off x="257728" y="548680"/>
            <a:ext cx="8574576" cy="828000"/>
          </a:xfrm>
        </p:spPr>
        <p:txBody>
          <a:bodyPr>
            <a:normAutofit fontScale="90000"/>
          </a:bodyPr>
          <a:lstStyle/>
          <a:p>
            <a:r>
              <a:rPr lang="en-GB" dirty="0"/>
              <a:t>Content: Topics for mentor </a:t>
            </a:r>
            <a:br>
              <a:rPr lang="en-GB" dirty="0"/>
            </a:br>
            <a:r>
              <a:rPr lang="en-GB" dirty="0"/>
              <a:t>meetings</a:t>
            </a:r>
          </a:p>
        </p:txBody>
      </p:sp>
      <p:sp>
        <p:nvSpPr>
          <p:cNvPr id="3" name="Content Placeholder 2">
            <a:extLst>
              <a:ext uri="{FF2B5EF4-FFF2-40B4-BE49-F238E27FC236}">
                <a16:creationId xmlns:a16="http://schemas.microsoft.com/office/drawing/2014/main" id="{E633C5EB-F268-4BD6-BCAF-FAC3A5FE0541}"/>
              </a:ext>
            </a:extLst>
          </p:cNvPr>
          <p:cNvSpPr>
            <a:spLocks noGrp="1"/>
          </p:cNvSpPr>
          <p:nvPr>
            <p:ph idx="1"/>
          </p:nvPr>
        </p:nvSpPr>
        <p:spPr>
          <a:xfrm>
            <a:off x="407368" y="1628800"/>
            <a:ext cx="11305256" cy="4968552"/>
          </a:xfrm>
        </p:spPr>
        <p:txBody>
          <a:bodyPr>
            <a:normAutofit/>
          </a:bodyPr>
          <a:lstStyle/>
          <a:p>
            <a:pPr marL="179705" indent="-179705"/>
            <a:r>
              <a:rPr lang="en-GB" sz="2400" dirty="0"/>
              <a:t>Curriculum threads: </a:t>
            </a:r>
            <a:endParaRPr lang="en-US" sz="2400" dirty="0"/>
          </a:p>
          <a:p>
            <a:pPr marL="539750" lvl="1" indent="-179705"/>
            <a:r>
              <a:rPr lang="en-GB" dirty="0">
                <a:solidFill>
                  <a:srgbClr val="FFFF00"/>
                </a:solidFill>
                <a:highlight>
                  <a:srgbClr val="C0C0C0"/>
                </a:highlight>
              </a:rPr>
              <a:t>Professional Behaviours &amp; Teacher Wellbeing</a:t>
            </a:r>
          </a:p>
          <a:p>
            <a:pPr marL="539750" lvl="1" indent="-179705"/>
            <a:r>
              <a:rPr lang="en-GB" dirty="0">
                <a:solidFill>
                  <a:schemeClr val="accent2">
                    <a:lumMod val="60000"/>
                    <a:lumOff val="40000"/>
                  </a:schemeClr>
                </a:solidFill>
              </a:rPr>
              <a:t>High Expectations &amp; Managing Behaviour</a:t>
            </a:r>
          </a:p>
          <a:p>
            <a:pPr marL="539750" lvl="1" indent="-179705"/>
            <a:r>
              <a:rPr lang="en-GB" dirty="0">
                <a:solidFill>
                  <a:srgbClr val="92D050"/>
                </a:solidFill>
              </a:rPr>
              <a:t>Subject &amp; Curriculum</a:t>
            </a:r>
          </a:p>
          <a:p>
            <a:pPr marL="539750" lvl="1" indent="-179705"/>
            <a:r>
              <a:rPr lang="en-GB" dirty="0">
                <a:solidFill>
                  <a:srgbClr val="0070C0"/>
                </a:solidFill>
              </a:rPr>
              <a:t>Planning, Teaching &amp; Adapting Practice</a:t>
            </a:r>
          </a:p>
          <a:p>
            <a:pPr marL="539750" lvl="1" indent="-179705"/>
            <a:r>
              <a:rPr lang="en-GB" dirty="0">
                <a:solidFill>
                  <a:schemeClr val="tx1">
                    <a:lumMod val="60000"/>
                    <a:lumOff val="40000"/>
                  </a:schemeClr>
                </a:solidFill>
              </a:rPr>
              <a:t>Progress, Outcomes &amp; Assessment </a:t>
            </a:r>
          </a:p>
          <a:p>
            <a:pPr marL="360045" lvl="1" indent="0">
              <a:buNone/>
            </a:pPr>
            <a:endParaRPr lang="en-GB" dirty="0">
              <a:solidFill>
                <a:schemeClr val="tx1">
                  <a:lumMod val="60000"/>
                  <a:lumOff val="40000"/>
                </a:schemeClr>
              </a:solidFill>
            </a:endParaRPr>
          </a:p>
          <a:p>
            <a:pPr marL="179705" indent="-179705"/>
            <a:r>
              <a:rPr lang="en-GB" dirty="0"/>
              <a:t>Use the weekly targets to guide your conversations (and therefore their learning), but don’t be afraid to change/add to these!</a:t>
            </a:r>
          </a:p>
        </p:txBody>
      </p:sp>
      <p:sp>
        <p:nvSpPr>
          <p:cNvPr id="4" name="Slide Number Placeholder 3">
            <a:extLst>
              <a:ext uri="{FF2B5EF4-FFF2-40B4-BE49-F238E27FC236}">
                <a16:creationId xmlns:a16="http://schemas.microsoft.com/office/drawing/2014/main" id="{B493296B-5FD3-44BD-9758-1577FEED1DFE}"/>
              </a:ext>
            </a:extLst>
          </p:cNvPr>
          <p:cNvSpPr>
            <a:spLocks noGrp="1"/>
          </p:cNvSpPr>
          <p:nvPr>
            <p:ph type="sldNum" sz="quarter" idx="10"/>
          </p:nvPr>
        </p:nvSpPr>
        <p:spPr/>
        <p:txBody>
          <a:bodyPr/>
          <a:lstStyle/>
          <a:p>
            <a:fld id="{DCF6A46F-80AB-49F3-8C7E-9717ED945456}" type="slidenum">
              <a:rPr lang="en-GB" altLang="en-US" smtClean="0"/>
              <a:pPr/>
              <a:t>35</a:t>
            </a:fld>
            <a:endParaRPr lang="en-GB" altLang="en-US"/>
          </a:p>
        </p:txBody>
      </p:sp>
      <p:sp>
        <p:nvSpPr>
          <p:cNvPr id="6" name="TextBox 5">
            <a:extLst>
              <a:ext uri="{FF2B5EF4-FFF2-40B4-BE49-F238E27FC236}">
                <a16:creationId xmlns:a16="http://schemas.microsoft.com/office/drawing/2014/main" id="{462DB2A1-526C-42AF-A93B-F511D6743015}"/>
              </a:ext>
            </a:extLst>
          </p:cNvPr>
          <p:cNvSpPr txBox="1"/>
          <p:nvPr/>
        </p:nvSpPr>
        <p:spPr>
          <a:xfrm>
            <a:off x="7844226" y="1321326"/>
            <a:ext cx="3940406" cy="1384995"/>
          </a:xfrm>
          <a:prstGeom prst="rect">
            <a:avLst/>
          </a:prstGeom>
          <a:solidFill>
            <a:srgbClr val="FFFF00"/>
          </a:solidFill>
        </p:spPr>
        <p:txBody>
          <a:bodyPr wrap="square" rtlCol="0">
            <a:spAutoFit/>
          </a:bodyPr>
          <a:lstStyle/>
          <a:p>
            <a:r>
              <a:rPr lang="en-GB" sz="2800" i="1" dirty="0"/>
              <a:t>Mentor bulletins and conversation prompts support you here</a:t>
            </a:r>
            <a:endParaRPr lang="en-GB" sz="2800" i="1" dirty="0">
              <a:solidFill>
                <a:schemeClr val="tx2"/>
              </a:solidFill>
            </a:endParaRPr>
          </a:p>
        </p:txBody>
      </p:sp>
    </p:spTree>
    <p:extLst>
      <p:ext uri="{BB962C8B-B14F-4D97-AF65-F5344CB8AC3E}">
        <p14:creationId xmlns:p14="http://schemas.microsoft.com/office/powerpoint/2010/main" val="1576879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16181-C913-46B8-BF61-312905EAF44D}"/>
              </a:ext>
            </a:extLst>
          </p:cNvPr>
          <p:cNvSpPr>
            <a:spLocks noGrp="1"/>
          </p:cNvSpPr>
          <p:nvPr>
            <p:ph idx="1"/>
          </p:nvPr>
        </p:nvSpPr>
        <p:spPr>
          <a:xfrm>
            <a:off x="335360" y="1772816"/>
            <a:ext cx="11040000" cy="3960000"/>
          </a:xfrm>
        </p:spPr>
        <p:txBody>
          <a:bodyPr/>
          <a:lstStyle/>
          <a:p>
            <a:pPr marL="179705" indent="-179705"/>
            <a:r>
              <a:rPr lang="en-GB" sz="2800" dirty="0">
                <a:latin typeface="Arial"/>
                <a:cs typeface="Arial"/>
              </a:rPr>
              <a:t>Less directive</a:t>
            </a:r>
          </a:p>
          <a:p>
            <a:pPr marL="179705" indent="-179705"/>
            <a:r>
              <a:rPr lang="en-GB" sz="2800" dirty="0">
                <a:latin typeface="Arial"/>
                <a:cs typeface="Arial"/>
              </a:rPr>
              <a:t>Enable the other person to have </a:t>
            </a:r>
            <a:r>
              <a:rPr lang="en-GB" sz="2800" b="1" dirty="0">
                <a:latin typeface="Arial"/>
                <a:cs typeface="Arial"/>
              </a:rPr>
              <a:t>ownership</a:t>
            </a:r>
            <a:r>
              <a:rPr lang="en-GB" sz="2800" dirty="0">
                <a:latin typeface="Arial"/>
                <a:cs typeface="Arial"/>
              </a:rPr>
              <a:t> of their challenges and take responsibility for their actions. </a:t>
            </a:r>
          </a:p>
          <a:p>
            <a:pPr marL="179705" indent="-179705"/>
            <a:r>
              <a:rPr lang="en-GB" sz="2800" dirty="0">
                <a:latin typeface="Arial"/>
                <a:cs typeface="Arial"/>
              </a:rPr>
              <a:t>Achieved through </a:t>
            </a:r>
            <a:r>
              <a:rPr lang="en-GB" sz="2800" b="1" dirty="0">
                <a:latin typeface="Arial"/>
                <a:cs typeface="Arial"/>
              </a:rPr>
              <a:t>listening and asking questions </a:t>
            </a:r>
            <a:r>
              <a:rPr lang="en-GB" sz="2800" dirty="0">
                <a:latin typeface="Arial"/>
                <a:cs typeface="Arial"/>
              </a:rPr>
              <a:t>to enable the </a:t>
            </a:r>
            <a:r>
              <a:rPr lang="en-GB" sz="2800" dirty="0" err="1">
                <a:latin typeface="Arial"/>
                <a:cs typeface="Arial"/>
              </a:rPr>
              <a:t>coachee</a:t>
            </a:r>
            <a:r>
              <a:rPr lang="en-GB" sz="2800" dirty="0">
                <a:latin typeface="Arial"/>
                <a:cs typeface="Arial"/>
              </a:rPr>
              <a:t> to find their own solutions.  </a:t>
            </a:r>
          </a:p>
          <a:p>
            <a:pPr marL="179705" indent="-179705"/>
            <a:r>
              <a:rPr lang="en-GB" sz="2800" dirty="0">
                <a:latin typeface="Arial"/>
                <a:cs typeface="Arial"/>
              </a:rPr>
              <a:t>There are times to direct or give answers, but coaching conversations are about the other person’s learning – not your opinion or expertise. </a:t>
            </a:r>
            <a:r>
              <a:rPr lang="en-GB" sz="1800" dirty="0">
                <a:latin typeface="Arial"/>
                <a:cs typeface="Arial"/>
              </a:rPr>
              <a:t>(NHS, 2019, p3)</a:t>
            </a:r>
          </a:p>
          <a:p>
            <a:pPr marL="179705" indent="-179705"/>
            <a:endParaRPr lang="en-GB" dirty="0"/>
          </a:p>
        </p:txBody>
      </p:sp>
      <p:sp>
        <p:nvSpPr>
          <p:cNvPr id="3" name="Slide Number Placeholder 2">
            <a:extLst>
              <a:ext uri="{FF2B5EF4-FFF2-40B4-BE49-F238E27FC236}">
                <a16:creationId xmlns:a16="http://schemas.microsoft.com/office/drawing/2014/main" id="{AD29F641-E074-4535-9DD4-C9BA802D120A}"/>
              </a:ext>
            </a:extLst>
          </p:cNvPr>
          <p:cNvSpPr>
            <a:spLocks noGrp="1"/>
          </p:cNvSpPr>
          <p:nvPr>
            <p:ph type="sldNum" sz="quarter" idx="10"/>
          </p:nvPr>
        </p:nvSpPr>
        <p:spPr/>
        <p:txBody>
          <a:bodyPr/>
          <a:lstStyle/>
          <a:p>
            <a:fld id="{DCF6A46F-80AB-49F3-8C7E-9717ED945456}" type="slidenum">
              <a:rPr lang="en-GB" altLang="en-US" smtClean="0"/>
              <a:pPr/>
              <a:t>36</a:t>
            </a:fld>
            <a:endParaRPr lang="en-GB" altLang="en-US"/>
          </a:p>
        </p:txBody>
      </p:sp>
      <p:sp>
        <p:nvSpPr>
          <p:cNvPr id="4" name="Title 3">
            <a:extLst>
              <a:ext uri="{FF2B5EF4-FFF2-40B4-BE49-F238E27FC236}">
                <a16:creationId xmlns:a16="http://schemas.microsoft.com/office/drawing/2014/main" id="{AC2EABEC-1EC8-4078-AB6C-F7D01DAABD9E}"/>
              </a:ext>
            </a:extLst>
          </p:cNvPr>
          <p:cNvSpPr>
            <a:spLocks noGrp="1"/>
          </p:cNvSpPr>
          <p:nvPr>
            <p:ph type="title"/>
          </p:nvPr>
        </p:nvSpPr>
        <p:spPr>
          <a:xfrm>
            <a:off x="89681" y="347733"/>
            <a:ext cx="11040000" cy="828000"/>
          </a:xfrm>
        </p:spPr>
        <p:txBody>
          <a:bodyPr/>
          <a:lstStyle/>
          <a:p>
            <a:r>
              <a:rPr lang="en-GB" dirty="0"/>
              <a:t>Using Coaching</a:t>
            </a:r>
          </a:p>
        </p:txBody>
      </p:sp>
    </p:spTree>
    <p:extLst>
      <p:ext uri="{BB962C8B-B14F-4D97-AF65-F5344CB8AC3E}">
        <p14:creationId xmlns:p14="http://schemas.microsoft.com/office/powerpoint/2010/main" val="122426673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3F3C1-A831-4F9A-8CAC-9F2A6D9AE894}"/>
              </a:ext>
            </a:extLst>
          </p:cNvPr>
          <p:cNvSpPr>
            <a:spLocks noGrp="1"/>
          </p:cNvSpPr>
          <p:nvPr>
            <p:ph type="title"/>
          </p:nvPr>
        </p:nvSpPr>
        <p:spPr>
          <a:xfrm>
            <a:off x="335360" y="188640"/>
            <a:ext cx="11425269" cy="955498"/>
          </a:xfrm>
        </p:spPr>
        <p:txBody>
          <a:bodyPr wrap="square" anchor="b">
            <a:normAutofit/>
          </a:bodyPr>
          <a:lstStyle/>
          <a:p>
            <a:r>
              <a:rPr lang="en-US" dirty="0"/>
              <a:t>Questioning</a:t>
            </a:r>
          </a:p>
        </p:txBody>
      </p:sp>
      <p:graphicFrame>
        <p:nvGraphicFramePr>
          <p:cNvPr id="6" name="Content Placeholder 1">
            <a:extLst>
              <a:ext uri="{FF2B5EF4-FFF2-40B4-BE49-F238E27FC236}">
                <a16:creationId xmlns:a16="http://schemas.microsoft.com/office/drawing/2014/main" id="{B7E937F2-7D8F-4238-BFCE-6820D4F44D54}"/>
              </a:ext>
            </a:extLst>
          </p:cNvPr>
          <p:cNvGraphicFramePr>
            <a:graphicFrameLocks noGrp="1"/>
          </p:cNvGraphicFramePr>
          <p:nvPr>
            <p:ph type="tbl" sz="quarter" idx="11"/>
            <p:extLst>
              <p:ext uri="{D42A27DB-BD31-4B8C-83A1-F6EECF244321}">
                <p14:modId xmlns:p14="http://schemas.microsoft.com/office/powerpoint/2010/main" val="255164958"/>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hidden="1">
            <a:extLst>
              <a:ext uri="{FF2B5EF4-FFF2-40B4-BE49-F238E27FC236}">
                <a16:creationId xmlns:a16="http://schemas.microsoft.com/office/drawing/2014/main" id="{793CDE54-F464-4CCF-970B-B15719757E7F}"/>
              </a:ext>
            </a:extLst>
          </p:cNvPr>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a:pPr>
                <a:spcAft>
                  <a:spcPts val="600"/>
                </a:spcAft>
              </a:pPr>
              <a:t>37</a:t>
            </a:fld>
            <a:endParaRPr lang="en-GB" altLang="en-US"/>
          </a:p>
        </p:txBody>
      </p:sp>
    </p:spTree>
    <p:extLst>
      <p:ext uri="{BB962C8B-B14F-4D97-AF65-F5344CB8AC3E}">
        <p14:creationId xmlns:p14="http://schemas.microsoft.com/office/powerpoint/2010/main" val="36149848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52107B-4A59-4881-853D-3BD6AA516226}"/>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38</a:t>
            </a:fld>
            <a:endParaRPr lang="en-GB" altLang="en-US"/>
          </a:p>
        </p:txBody>
      </p:sp>
      <p:graphicFrame>
        <p:nvGraphicFramePr>
          <p:cNvPr id="5" name="Content Placeholder 4">
            <a:extLst>
              <a:ext uri="{FF2B5EF4-FFF2-40B4-BE49-F238E27FC236}">
                <a16:creationId xmlns:a16="http://schemas.microsoft.com/office/drawing/2014/main" id="{61EEFDDD-0DDA-4816-8F07-536FA2DA1173}"/>
              </a:ext>
            </a:extLst>
          </p:cNvPr>
          <p:cNvGraphicFramePr>
            <a:graphicFrameLocks noGrp="1"/>
          </p:cNvGraphicFramePr>
          <p:nvPr>
            <p:ph sz="quarter" idx="11"/>
            <p:extLst>
              <p:ext uri="{D42A27DB-BD31-4B8C-83A1-F6EECF244321}">
                <p14:modId xmlns:p14="http://schemas.microsoft.com/office/powerpoint/2010/main" val="2284215594"/>
              </p:ext>
            </p:extLst>
          </p:nvPr>
        </p:nvGraphicFramePr>
        <p:xfrm>
          <a:off x="566400" y="586853"/>
          <a:ext cx="11040001" cy="5684298"/>
        </p:xfrm>
        <a:graphic>
          <a:graphicData uri="http://schemas.openxmlformats.org/drawingml/2006/table">
            <a:tbl>
              <a:tblPr firstRow="1" firstCol="1" bandRow="1">
                <a:tableStyleId>{6E25E649-3F16-4E02-A733-19D2CDBF48F0}</a:tableStyleId>
              </a:tblPr>
              <a:tblGrid>
                <a:gridCol w="2721288">
                  <a:extLst>
                    <a:ext uri="{9D8B030D-6E8A-4147-A177-3AD203B41FA5}">
                      <a16:colId xmlns:a16="http://schemas.microsoft.com/office/drawing/2014/main" val="4038492332"/>
                    </a:ext>
                  </a:extLst>
                </a:gridCol>
                <a:gridCol w="8318713">
                  <a:extLst>
                    <a:ext uri="{9D8B030D-6E8A-4147-A177-3AD203B41FA5}">
                      <a16:colId xmlns:a16="http://schemas.microsoft.com/office/drawing/2014/main" val="4244431136"/>
                    </a:ext>
                  </a:extLst>
                </a:gridCol>
              </a:tblGrid>
              <a:tr h="715895">
                <a:tc>
                  <a:txBody>
                    <a:bodyPr/>
                    <a:lstStyle/>
                    <a:p>
                      <a:pPr>
                        <a:lnSpc>
                          <a:spcPct val="107000"/>
                        </a:lnSpc>
                        <a:spcAft>
                          <a:spcPts val="0"/>
                        </a:spcAft>
                      </a:pPr>
                      <a:r>
                        <a:rPr lang="en-GB" sz="2100">
                          <a:effectLst/>
                        </a:rPr>
                        <a:t>Step in Gibbs’ reflective cycle</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a:effectLst/>
                        </a:rPr>
                        <a:t>Example questions/prompts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292680061"/>
                  </a:ext>
                </a:extLst>
              </a:tr>
              <a:tr h="1063127">
                <a:tc>
                  <a:txBody>
                    <a:bodyPr/>
                    <a:lstStyle/>
                    <a:p>
                      <a:pPr>
                        <a:lnSpc>
                          <a:spcPct val="107000"/>
                        </a:lnSpc>
                        <a:spcAft>
                          <a:spcPts val="0"/>
                        </a:spcAft>
                      </a:pPr>
                      <a:r>
                        <a:rPr lang="en-GB" sz="2100">
                          <a:effectLst/>
                        </a:rPr>
                        <a:t>Description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i="1">
                          <a:effectLst/>
                        </a:rPr>
                        <a:t>Tell me what happened in your lesson on Tuesday.</a:t>
                      </a:r>
                    </a:p>
                    <a:p>
                      <a:pPr>
                        <a:lnSpc>
                          <a:spcPct val="107000"/>
                        </a:lnSpc>
                        <a:spcAft>
                          <a:spcPts val="0"/>
                        </a:spcAft>
                      </a:pPr>
                      <a:r>
                        <a:rPr lang="en-GB" sz="2100" i="1">
                          <a:effectLst/>
                        </a:rPr>
                        <a:t>Can you describe the incident with Joanna in more detail?</a:t>
                      </a:r>
                    </a:p>
                    <a:p>
                      <a:pPr>
                        <a:lnSpc>
                          <a:spcPct val="107000"/>
                        </a:lnSpc>
                        <a:spcAft>
                          <a:spcPts val="0"/>
                        </a:spcAft>
                      </a:pPr>
                      <a:r>
                        <a:rPr lang="en-GB" sz="2100" i="1">
                          <a:effectLst/>
                        </a:rPr>
                        <a:t>What were you thinking/feeling at that point? </a:t>
                      </a:r>
                      <a:endParaRPr lang="en-GB" sz="2100" i="1">
                        <a:effectLst/>
                        <a:latin typeface="Calibri"/>
                        <a:ea typeface="Calibri" panose="020F0502020204030204" pitchFamily="34" charset="0"/>
                        <a:cs typeface="Times New Roman"/>
                      </a:endParaRPr>
                    </a:p>
                  </a:txBody>
                  <a:tcPr marL="73016" marR="73016" marT="0" marB="0"/>
                </a:tc>
                <a:extLst>
                  <a:ext uri="{0D108BD9-81ED-4DB2-BD59-A6C34878D82A}">
                    <a16:rowId xmlns:a16="http://schemas.microsoft.com/office/drawing/2014/main" val="3510890670"/>
                  </a:ext>
                </a:extLst>
              </a:tr>
              <a:tr h="1063127">
                <a:tc>
                  <a:txBody>
                    <a:bodyPr/>
                    <a:lstStyle/>
                    <a:p>
                      <a:pPr>
                        <a:lnSpc>
                          <a:spcPct val="107000"/>
                        </a:lnSpc>
                        <a:spcAft>
                          <a:spcPts val="0"/>
                        </a:spcAft>
                      </a:pPr>
                      <a:r>
                        <a:rPr lang="en-GB" sz="2100">
                          <a:effectLst/>
                        </a:rPr>
                        <a:t>Evaluation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i="1">
                          <a:effectLst/>
                        </a:rPr>
                        <a:t>Thinking about what you wanted the pupils to learn, how effective did you think that activity was?</a:t>
                      </a:r>
                    </a:p>
                    <a:p>
                      <a:pPr>
                        <a:lnSpc>
                          <a:spcPct val="107000"/>
                        </a:lnSpc>
                        <a:spcAft>
                          <a:spcPts val="0"/>
                        </a:spcAft>
                      </a:pPr>
                      <a:r>
                        <a:rPr lang="en-GB" sz="2100" i="1">
                          <a:effectLst/>
                        </a:rPr>
                        <a:t>What did you find easy/difficult?  </a:t>
                      </a:r>
                      <a:endParaRPr lang="en-GB" sz="2100" i="1">
                        <a:effectLst/>
                        <a:latin typeface="Calibri"/>
                        <a:ea typeface="Calibri" panose="020F0502020204030204" pitchFamily="34" charset="0"/>
                        <a:cs typeface="Times New Roman"/>
                      </a:endParaRPr>
                    </a:p>
                  </a:txBody>
                  <a:tcPr marL="73016" marR="73016" marT="0" marB="0"/>
                </a:tc>
                <a:extLst>
                  <a:ext uri="{0D108BD9-81ED-4DB2-BD59-A6C34878D82A}">
                    <a16:rowId xmlns:a16="http://schemas.microsoft.com/office/drawing/2014/main" val="1375074288"/>
                  </a:ext>
                </a:extLst>
              </a:tr>
              <a:tr h="1063127">
                <a:tc>
                  <a:txBody>
                    <a:bodyPr/>
                    <a:lstStyle/>
                    <a:p>
                      <a:pPr>
                        <a:lnSpc>
                          <a:spcPct val="107000"/>
                        </a:lnSpc>
                        <a:spcAft>
                          <a:spcPts val="0"/>
                        </a:spcAft>
                      </a:pPr>
                      <a:r>
                        <a:rPr lang="en-GB" sz="2100">
                          <a:effectLst/>
                        </a:rPr>
                        <a:t>Analysis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i="1">
                          <a:effectLst/>
                        </a:rPr>
                        <a:t>Why do you think your lesson on photosynthesis with Yr7 was difficult?  How was it different to the previous lesson with that class?  </a:t>
                      </a:r>
                      <a:endParaRPr lang="en-GB" sz="2100" i="1">
                        <a:effectLst/>
                        <a:latin typeface="Calibri"/>
                        <a:ea typeface="Calibri" panose="020F0502020204030204" pitchFamily="34" charset="0"/>
                        <a:cs typeface="Times New Roman"/>
                      </a:endParaRPr>
                    </a:p>
                  </a:txBody>
                  <a:tcPr marL="73016" marR="73016" marT="0" marB="0"/>
                </a:tc>
                <a:extLst>
                  <a:ext uri="{0D108BD9-81ED-4DB2-BD59-A6C34878D82A}">
                    <a16:rowId xmlns:a16="http://schemas.microsoft.com/office/drawing/2014/main" val="1323068402"/>
                  </a:ext>
                </a:extLst>
              </a:tr>
              <a:tr h="715895">
                <a:tc>
                  <a:txBody>
                    <a:bodyPr/>
                    <a:lstStyle/>
                    <a:p>
                      <a:pPr>
                        <a:lnSpc>
                          <a:spcPct val="107000"/>
                        </a:lnSpc>
                        <a:spcAft>
                          <a:spcPts val="0"/>
                        </a:spcAft>
                      </a:pPr>
                      <a:r>
                        <a:rPr lang="en-GB" sz="2100">
                          <a:effectLst/>
                        </a:rPr>
                        <a:t>Conclusions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i="1">
                          <a:effectLst/>
                        </a:rPr>
                        <a:t>If you were to teach that lesson again, what would you change? </a:t>
                      </a:r>
                      <a:endParaRPr lang="en-GB" sz="2100" i="1">
                        <a:effectLst/>
                        <a:latin typeface="Calibri"/>
                        <a:ea typeface="Calibri" panose="020F0502020204030204" pitchFamily="34" charset="0"/>
                        <a:cs typeface="Times New Roman"/>
                      </a:endParaRPr>
                    </a:p>
                  </a:txBody>
                  <a:tcPr marL="73016" marR="73016" marT="0" marB="0"/>
                </a:tc>
                <a:extLst>
                  <a:ext uri="{0D108BD9-81ED-4DB2-BD59-A6C34878D82A}">
                    <a16:rowId xmlns:a16="http://schemas.microsoft.com/office/drawing/2014/main" val="3790926381"/>
                  </a:ext>
                </a:extLst>
              </a:tr>
              <a:tr h="1063127">
                <a:tc>
                  <a:txBody>
                    <a:bodyPr/>
                    <a:lstStyle/>
                    <a:p>
                      <a:pPr>
                        <a:lnSpc>
                          <a:spcPct val="107000"/>
                        </a:lnSpc>
                        <a:spcAft>
                          <a:spcPts val="0"/>
                        </a:spcAft>
                      </a:pPr>
                      <a:r>
                        <a:rPr lang="en-GB" sz="2100">
                          <a:effectLst/>
                        </a:rPr>
                        <a:t>Action plan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i="1" dirty="0">
                          <a:effectLst/>
                        </a:rPr>
                        <a:t>As you’ve suggested that most of the class found the first activity too easy, let’s think about pitch and pace at the beginning of lessons…</a:t>
                      </a:r>
                      <a:endParaRPr lang="en-GB" sz="2100" i="1" dirty="0">
                        <a:effectLst/>
                        <a:latin typeface="Calibri"/>
                        <a:ea typeface="Calibri" panose="020F0502020204030204" pitchFamily="34" charset="0"/>
                        <a:cs typeface="Times New Roman"/>
                      </a:endParaRPr>
                    </a:p>
                  </a:txBody>
                  <a:tcPr marL="73016" marR="73016" marT="0" marB="0"/>
                </a:tc>
                <a:extLst>
                  <a:ext uri="{0D108BD9-81ED-4DB2-BD59-A6C34878D82A}">
                    <a16:rowId xmlns:a16="http://schemas.microsoft.com/office/drawing/2014/main" val="2765984034"/>
                  </a:ext>
                </a:extLst>
              </a:tr>
            </a:tbl>
          </a:graphicData>
        </a:graphic>
      </p:graphicFrame>
    </p:spTree>
    <p:extLst>
      <p:ext uri="{BB962C8B-B14F-4D97-AF65-F5344CB8AC3E}">
        <p14:creationId xmlns:p14="http://schemas.microsoft.com/office/powerpoint/2010/main" val="123439941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AB6D-DE9C-440F-90DA-C367AAC8238D}"/>
              </a:ext>
            </a:extLst>
          </p:cNvPr>
          <p:cNvSpPr>
            <a:spLocks noGrp="1"/>
          </p:cNvSpPr>
          <p:nvPr>
            <p:ph type="title"/>
          </p:nvPr>
        </p:nvSpPr>
        <p:spPr>
          <a:xfrm>
            <a:off x="5248073" y="1329201"/>
            <a:ext cx="4939868" cy="964620"/>
          </a:xfrm>
        </p:spPr>
        <p:txBody>
          <a:bodyPr anchor="b">
            <a:normAutofit/>
          </a:bodyPr>
          <a:lstStyle/>
          <a:p>
            <a:r>
              <a:rPr lang="en-GB"/>
              <a:t>Reappraisal</a:t>
            </a:r>
            <a:endParaRPr lang="en-GB" dirty="0"/>
          </a:p>
        </p:txBody>
      </p:sp>
      <p:sp>
        <p:nvSpPr>
          <p:cNvPr id="3" name="Content Placeholder 2">
            <a:extLst>
              <a:ext uri="{FF2B5EF4-FFF2-40B4-BE49-F238E27FC236}">
                <a16:creationId xmlns:a16="http://schemas.microsoft.com/office/drawing/2014/main" id="{8A05B53F-371F-4452-9F3C-A5A3BC51EBAC}"/>
              </a:ext>
            </a:extLst>
          </p:cNvPr>
          <p:cNvSpPr>
            <a:spLocks noGrp="1"/>
          </p:cNvSpPr>
          <p:nvPr>
            <p:ph idx="1"/>
          </p:nvPr>
        </p:nvSpPr>
        <p:spPr>
          <a:xfrm>
            <a:off x="5248075" y="2686051"/>
            <a:ext cx="6680573" cy="3314700"/>
          </a:xfrm>
        </p:spPr>
        <p:txBody>
          <a:bodyPr>
            <a:normAutofit/>
          </a:bodyPr>
          <a:lstStyle/>
          <a:p>
            <a:pPr marL="0" indent="0">
              <a:buNone/>
            </a:pPr>
            <a:r>
              <a:rPr lang="en-GB" dirty="0">
                <a:latin typeface="Calibri"/>
                <a:ea typeface="Calibri" panose="020F0502020204030204" pitchFamily="34" charset="0"/>
                <a:cs typeface="Times New Roman"/>
              </a:rPr>
              <a:t>'</a:t>
            </a:r>
            <a:r>
              <a:rPr lang="en-GB" b="1" dirty="0">
                <a:latin typeface="Calibri"/>
                <a:ea typeface="Calibri" panose="020F0502020204030204" pitchFamily="34" charset="0"/>
                <a:cs typeface="Times New Roman"/>
              </a:rPr>
              <a:t>Reappraisal is the process of “modifying one’s appraisal of a situation… to alter its emotional impact</a:t>
            </a:r>
            <a:r>
              <a:rPr lang="en-GB" dirty="0">
                <a:latin typeface="Calibri"/>
                <a:ea typeface="Calibri" panose="020F0502020204030204" pitchFamily="34" charset="0"/>
                <a:cs typeface="Times New Roman"/>
              </a:rPr>
              <a:t>” (Gross, 2015, p. 9)… Mentors can help trainees reappraise, or re-frame, experiences they feel to be very negative so that they are able to take some positives from it.’ </a:t>
            </a:r>
            <a:r>
              <a:rPr lang="en-GB" sz="1900" dirty="0">
                <a:latin typeface="Calibri"/>
                <a:ea typeface="Calibri" panose="020F0502020204030204" pitchFamily="34" charset="0"/>
                <a:cs typeface="Times New Roman"/>
              </a:rPr>
              <a:t>(Roberts, 2019, p134)</a:t>
            </a:r>
          </a:p>
          <a:p>
            <a:pPr marL="179705" indent="-179705"/>
            <a:endParaRPr lang="en-GB" sz="1500" dirty="0"/>
          </a:p>
        </p:txBody>
      </p:sp>
      <p:pic>
        <p:nvPicPr>
          <p:cNvPr id="5" name="Picture 4">
            <a:extLst>
              <a:ext uri="{FF2B5EF4-FFF2-40B4-BE49-F238E27FC236}">
                <a16:creationId xmlns:a16="http://schemas.microsoft.com/office/drawing/2014/main" id="{BEC31D35-5803-4E1D-ACFA-C88F413F50B4}"/>
              </a:ext>
            </a:extLst>
          </p:cNvPr>
          <p:cNvPicPr>
            <a:picLocks noChangeAspect="1"/>
          </p:cNvPicPr>
          <p:nvPr/>
        </p:nvPicPr>
        <p:blipFill rotWithShape="1">
          <a:blip r:embed="rId3"/>
          <a:srcRect l="2392" t="1745"/>
          <a:stretch/>
        </p:blipFill>
        <p:spPr>
          <a:xfrm>
            <a:off x="1524016" y="947058"/>
            <a:ext cx="3476678" cy="5053693"/>
          </a:xfrm>
          <a:prstGeom prst="rect">
            <a:avLst/>
          </a:prstGeom>
          <a:effectLst/>
        </p:spPr>
      </p:pic>
    </p:spTree>
    <p:extLst>
      <p:ext uri="{BB962C8B-B14F-4D97-AF65-F5344CB8AC3E}">
        <p14:creationId xmlns:p14="http://schemas.microsoft.com/office/powerpoint/2010/main" val="1373279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4948-59C9-42CC-A2CC-F385EA8073B9}"/>
              </a:ext>
            </a:extLst>
          </p:cNvPr>
          <p:cNvSpPr>
            <a:spLocks noGrp="1"/>
          </p:cNvSpPr>
          <p:nvPr>
            <p:ph type="title"/>
          </p:nvPr>
        </p:nvSpPr>
        <p:spPr>
          <a:xfrm>
            <a:off x="209675" y="-256307"/>
            <a:ext cx="7886700" cy="994172"/>
          </a:xfrm>
        </p:spPr>
        <p:txBody>
          <a:bodyPr>
            <a:normAutofit/>
          </a:bodyPr>
          <a:lstStyle/>
          <a:p>
            <a:r>
              <a:rPr lang="en-GB" dirty="0"/>
              <a:t>Developmental Mentoring Model</a:t>
            </a:r>
          </a:p>
        </p:txBody>
      </p:sp>
      <p:graphicFrame>
        <p:nvGraphicFramePr>
          <p:cNvPr id="4" name="Diagram 3">
            <a:extLst>
              <a:ext uri="{FF2B5EF4-FFF2-40B4-BE49-F238E27FC236}">
                <a16:creationId xmlns:a16="http://schemas.microsoft.com/office/drawing/2014/main" id="{57FB321F-1F9A-40F3-9295-5DEEF3827EA8}"/>
              </a:ext>
            </a:extLst>
          </p:cNvPr>
          <p:cNvGraphicFramePr/>
          <p:nvPr>
            <p:extLst>
              <p:ext uri="{D42A27DB-BD31-4B8C-83A1-F6EECF244321}">
                <p14:modId xmlns:p14="http://schemas.microsoft.com/office/powerpoint/2010/main" val="2428331090"/>
              </p:ext>
            </p:extLst>
          </p:nvPr>
        </p:nvGraphicFramePr>
        <p:xfrm>
          <a:off x="1127448" y="796183"/>
          <a:ext cx="9001000" cy="5715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B917D56-899D-41F0-9FB5-15D8A33ACEEE}"/>
              </a:ext>
            </a:extLst>
          </p:cNvPr>
          <p:cNvSpPr txBox="1"/>
          <p:nvPr/>
        </p:nvSpPr>
        <p:spPr>
          <a:xfrm>
            <a:off x="7392144" y="6512024"/>
            <a:ext cx="5140082" cy="323165"/>
          </a:xfrm>
          <a:prstGeom prst="rect">
            <a:avLst/>
          </a:prstGeom>
          <a:noFill/>
        </p:spPr>
        <p:txBody>
          <a:bodyPr wrap="square" rtlCol="0">
            <a:spAutoFit/>
          </a:bodyPr>
          <a:lstStyle/>
          <a:p>
            <a:r>
              <a:rPr lang="en-GB" sz="1500" dirty="0"/>
              <a:t>(Adapted from </a:t>
            </a:r>
            <a:r>
              <a:rPr lang="en-GB" sz="1500" dirty="0" err="1"/>
              <a:t>Cluttterbuck</a:t>
            </a:r>
            <a:r>
              <a:rPr lang="en-GB" sz="1500" dirty="0"/>
              <a:t> in Golder et al, 2020, p13)</a:t>
            </a:r>
          </a:p>
        </p:txBody>
      </p:sp>
    </p:spTree>
    <p:extLst>
      <p:ext uri="{BB962C8B-B14F-4D97-AF65-F5344CB8AC3E}">
        <p14:creationId xmlns:p14="http://schemas.microsoft.com/office/powerpoint/2010/main" val="35605129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EE2B-7C1B-4265-972B-373AF5260179}"/>
              </a:ext>
            </a:extLst>
          </p:cNvPr>
          <p:cNvSpPr>
            <a:spLocks noGrp="1"/>
          </p:cNvSpPr>
          <p:nvPr>
            <p:ph type="title"/>
          </p:nvPr>
        </p:nvSpPr>
        <p:spPr>
          <a:xfrm>
            <a:off x="566400" y="1342840"/>
            <a:ext cx="11040000" cy="828000"/>
          </a:xfrm>
        </p:spPr>
        <p:txBody>
          <a:bodyPr wrap="none" anchor="b">
            <a:normAutofit/>
          </a:bodyPr>
          <a:lstStyle/>
          <a:p>
            <a:r>
              <a:rPr lang="en-GB" dirty="0"/>
              <a:t>Using reappraisal</a:t>
            </a:r>
          </a:p>
        </p:txBody>
      </p:sp>
      <p:sp>
        <p:nvSpPr>
          <p:cNvPr id="4" name="Slide Number Placeholder 3">
            <a:extLst>
              <a:ext uri="{FF2B5EF4-FFF2-40B4-BE49-F238E27FC236}">
                <a16:creationId xmlns:a16="http://schemas.microsoft.com/office/drawing/2014/main" id="{9375AC31-76B2-4EEF-B8F1-C2C5C6239740}"/>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40</a:t>
            </a:fld>
            <a:endParaRPr lang="en-GB" altLang="en-US"/>
          </a:p>
        </p:txBody>
      </p:sp>
      <p:sp>
        <p:nvSpPr>
          <p:cNvPr id="3" name="Content Placeholder 2">
            <a:extLst>
              <a:ext uri="{FF2B5EF4-FFF2-40B4-BE49-F238E27FC236}">
                <a16:creationId xmlns:a16="http://schemas.microsoft.com/office/drawing/2014/main" id="{C1C5FEC0-D931-4EB4-9503-791A0D16BDC2}"/>
              </a:ext>
            </a:extLst>
          </p:cNvPr>
          <p:cNvSpPr>
            <a:spLocks noGrp="1"/>
          </p:cNvSpPr>
          <p:nvPr>
            <p:ph idx="11"/>
          </p:nvPr>
        </p:nvSpPr>
        <p:spPr>
          <a:xfrm>
            <a:off x="566400" y="2322040"/>
            <a:ext cx="5184000" cy="3951304"/>
          </a:xfrm>
        </p:spPr>
        <p:txBody>
          <a:bodyPr wrap="square" anchor="t">
            <a:normAutofit fontScale="92500" lnSpcReduction="10000"/>
          </a:bodyPr>
          <a:lstStyle/>
          <a:p>
            <a:pPr marL="179705" indent="-179705">
              <a:lnSpc>
                <a:spcPct val="90000"/>
              </a:lnSpc>
            </a:pPr>
            <a:endParaRPr lang="en-GB" sz="1500" dirty="0"/>
          </a:p>
          <a:p>
            <a:pPr marL="179705" indent="-179705">
              <a:lnSpc>
                <a:spcPct val="90000"/>
              </a:lnSpc>
            </a:pPr>
            <a:r>
              <a:rPr lang="en-GB" sz="2000" dirty="0"/>
              <a:t>Let them lead and talk through their emotional reaction</a:t>
            </a:r>
          </a:p>
          <a:p>
            <a:pPr marL="179705" indent="-179705">
              <a:lnSpc>
                <a:spcPct val="90000"/>
              </a:lnSpc>
            </a:pPr>
            <a:r>
              <a:rPr lang="en-GB" sz="2000" dirty="0"/>
              <a:t>Begin the discussion by asking about their planning/intentions for learning</a:t>
            </a:r>
          </a:p>
          <a:p>
            <a:pPr marL="179705" indent="-179705">
              <a:lnSpc>
                <a:spcPct val="90000"/>
              </a:lnSpc>
            </a:pPr>
            <a:r>
              <a:rPr lang="en-GB" sz="2000" dirty="0"/>
              <a:t>Use active listening</a:t>
            </a:r>
          </a:p>
          <a:p>
            <a:pPr marL="179705" indent="-179705">
              <a:lnSpc>
                <a:spcPct val="90000"/>
              </a:lnSpc>
            </a:pPr>
            <a:r>
              <a:rPr lang="en-GB" sz="2000" dirty="0"/>
              <a:t>Use a blend of open and closed questioning</a:t>
            </a:r>
          </a:p>
          <a:p>
            <a:pPr marL="179705" indent="-179705">
              <a:lnSpc>
                <a:spcPct val="90000"/>
              </a:lnSpc>
            </a:pPr>
            <a:r>
              <a:rPr lang="en-GB" sz="2000" dirty="0"/>
              <a:t>Acknowledge their feelings</a:t>
            </a:r>
          </a:p>
          <a:p>
            <a:pPr marL="179705" indent="-179705">
              <a:lnSpc>
                <a:spcPct val="90000"/>
              </a:lnSpc>
            </a:pPr>
            <a:r>
              <a:rPr lang="en-GB" sz="2000" dirty="0"/>
              <a:t>Avoid judgement </a:t>
            </a:r>
          </a:p>
          <a:p>
            <a:pPr>
              <a:lnSpc>
                <a:spcPct val="90000"/>
              </a:lnSpc>
            </a:pPr>
            <a:r>
              <a:rPr lang="en-GB" sz="2000" dirty="0"/>
              <a:t>Give options </a:t>
            </a:r>
          </a:p>
          <a:p>
            <a:pPr marL="179705" indent="-179705">
              <a:lnSpc>
                <a:spcPct val="90000"/>
              </a:lnSpc>
            </a:pPr>
            <a:r>
              <a:rPr lang="en-GB" sz="2000" dirty="0"/>
              <a:t>Draw out the positives.</a:t>
            </a:r>
          </a:p>
          <a:p>
            <a:pPr marL="179705" indent="-179705">
              <a:lnSpc>
                <a:spcPct val="90000"/>
              </a:lnSpc>
            </a:pPr>
            <a:r>
              <a:rPr lang="en-GB" sz="2000" dirty="0"/>
              <a:t>Refocus their attention; come back to the positives</a:t>
            </a:r>
          </a:p>
          <a:p>
            <a:pPr marL="179705" indent="-179705">
              <a:lnSpc>
                <a:spcPct val="90000"/>
              </a:lnSpc>
            </a:pPr>
            <a:r>
              <a:rPr lang="en-GB" sz="2000" dirty="0"/>
              <a:t>Show that they are </a:t>
            </a:r>
            <a:r>
              <a:rPr lang="en-GB" sz="2000" i="1" dirty="0"/>
              <a:t>significant.  </a:t>
            </a:r>
            <a:endParaRPr lang="en-GB" sz="2000" dirty="0"/>
          </a:p>
        </p:txBody>
      </p:sp>
      <p:pic>
        <p:nvPicPr>
          <p:cNvPr id="2050" name="Picture 2" descr="emotional reappraisal">
            <a:extLst>
              <a:ext uri="{FF2B5EF4-FFF2-40B4-BE49-F238E27FC236}">
                <a16:creationId xmlns:a16="http://schemas.microsoft.com/office/drawing/2014/main" id="{A2673D7F-68D7-E6BC-B74E-91DBBF929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28" r="8651" b="2"/>
          <a:stretch/>
        </p:blipFill>
        <p:spPr bwMode="auto">
          <a:xfrm>
            <a:off x="6108436" y="2322040"/>
            <a:ext cx="5184000" cy="3951304"/>
          </a:xfrm>
          <a:prstGeom prst="rect">
            <a:avLst/>
          </a:prstGeom>
          <a:solidFill>
            <a:srgbClr val="FFFFFF"/>
          </a:solidFill>
        </p:spPr>
      </p:pic>
    </p:spTree>
    <p:extLst>
      <p:ext uri="{BB962C8B-B14F-4D97-AF65-F5344CB8AC3E}">
        <p14:creationId xmlns:p14="http://schemas.microsoft.com/office/powerpoint/2010/main" val="330637826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25D60F-1FE8-40CA-AE3D-2591EA2CF37F}"/>
              </a:ext>
            </a:extLst>
          </p:cNvPr>
          <p:cNvSpPr>
            <a:spLocks noGrp="1"/>
          </p:cNvSpPr>
          <p:nvPr>
            <p:ph type="sldNum" sz="quarter" idx="10"/>
          </p:nvPr>
        </p:nvSpPr>
        <p:spPr/>
        <p:txBody>
          <a:bodyPr/>
          <a:lstStyle/>
          <a:p>
            <a:fld id="{DCF6A46F-80AB-49F3-8C7E-9717ED945456}" type="slidenum">
              <a:rPr lang="en-GB" altLang="en-US">
                <a:solidFill>
                  <a:srgbClr val="50535A"/>
                </a:solidFill>
                <a:latin typeface="Effra"/>
              </a:rPr>
              <a:pPr/>
              <a:t>41</a:t>
            </a:fld>
            <a:endParaRPr lang="en-GB" altLang="en-US">
              <a:solidFill>
                <a:srgbClr val="50535A"/>
              </a:solidFill>
              <a:latin typeface="Effra"/>
            </a:endParaRPr>
          </a:p>
        </p:txBody>
      </p:sp>
      <p:sp>
        <p:nvSpPr>
          <p:cNvPr id="5" name="Content Placeholder 4">
            <a:extLst>
              <a:ext uri="{FF2B5EF4-FFF2-40B4-BE49-F238E27FC236}">
                <a16:creationId xmlns:a16="http://schemas.microsoft.com/office/drawing/2014/main" id="{D291B73F-DC77-4C79-8DB5-85E481522C50}"/>
              </a:ext>
            </a:extLst>
          </p:cNvPr>
          <p:cNvSpPr>
            <a:spLocks noGrp="1"/>
          </p:cNvSpPr>
          <p:nvPr>
            <p:ph idx="1"/>
          </p:nvPr>
        </p:nvSpPr>
        <p:spPr>
          <a:xfrm>
            <a:off x="880533" y="1422399"/>
            <a:ext cx="10745067" cy="6206314"/>
          </a:xfrm>
          <a:prstGeom prst="rect">
            <a:avLst/>
          </a:prstGeom>
        </p:spPr>
        <p:txBody>
          <a:bodyPr wrap="square">
            <a:spAutoFit/>
          </a:bodyPr>
          <a:lstStyle/>
          <a:p>
            <a:pPr>
              <a:lnSpc>
                <a:spcPct val="107000"/>
              </a:lnSpc>
              <a:spcAft>
                <a:spcPts val="800"/>
              </a:spcAft>
            </a:pPr>
            <a:r>
              <a:rPr lang="en-GB" sz="3200" dirty="0">
                <a:latin typeface="Calibri" panose="020F0502020204030204" pitchFamily="34" charset="0"/>
                <a:ea typeface="Calibri" panose="020F0502020204030204" pitchFamily="34" charset="0"/>
                <a:cs typeface="Times New Roman" panose="02020603050405020304" pitchFamily="18" charset="0"/>
              </a:rPr>
              <a:t>Read the conversation between mentor and trainee and identify how the trainee (Steven) is feeling, why he may be feeling this way and how the mentor (Maggie) re-frames his negative experience.</a:t>
            </a:r>
          </a:p>
          <a:p>
            <a:pPr>
              <a:lnSpc>
                <a:spcPct val="107000"/>
              </a:lnSpc>
              <a:spcAft>
                <a:spcPts val="800"/>
              </a:spcAft>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i="1" dirty="0">
                <a:latin typeface="Calibri" panose="020F0502020204030204" pitchFamily="34" charset="0"/>
                <a:ea typeface="Calibri" panose="020F0502020204030204" pitchFamily="34" charset="0"/>
                <a:cs typeface="Times New Roman" panose="02020603050405020304" pitchFamily="18" charset="0"/>
              </a:rPr>
              <a:t>What specific techniques does the mentor use to re-frame the trainee’s experience?</a:t>
            </a:r>
          </a:p>
          <a:p>
            <a:pPr>
              <a:lnSpc>
                <a:spcPct val="107000"/>
              </a:lnSpc>
              <a:spcAft>
                <a:spcPts val="800"/>
              </a:spcAft>
            </a:pPr>
            <a:endParaRPr lang="en-GB" sz="2400" i="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400" i="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74344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593E83-ADED-4E1D-891D-B8FFAFF7FCB0}"/>
              </a:ext>
            </a:extLst>
          </p:cNvPr>
          <p:cNvSpPr>
            <a:spLocks noGrp="1"/>
          </p:cNvSpPr>
          <p:nvPr>
            <p:ph idx="1"/>
          </p:nvPr>
        </p:nvSpPr>
        <p:spPr>
          <a:xfrm>
            <a:off x="8688288" y="6322286"/>
            <a:ext cx="3384376" cy="541964"/>
          </a:xfrm>
        </p:spPr>
        <p:txBody>
          <a:bodyPr>
            <a:normAutofit/>
          </a:bodyPr>
          <a:lstStyle/>
          <a:p>
            <a:pPr marL="0" indent="0">
              <a:buNone/>
            </a:pPr>
            <a:r>
              <a:rPr lang="en-GB" dirty="0"/>
              <a:t>(Roberts, 2020, p135)</a:t>
            </a:r>
          </a:p>
        </p:txBody>
      </p:sp>
      <p:sp>
        <p:nvSpPr>
          <p:cNvPr id="5" name="TextBox 4">
            <a:extLst>
              <a:ext uri="{FF2B5EF4-FFF2-40B4-BE49-F238E27FC236}">
                <a16:creationId xmlns:a16="http://schemas.microsoft.com/office/drawing/2014/main" id="{BFA5D2BE-B322-424D-9ED1-13C97B910119}"/>
              </a:ext>
            </a:extLst>
          </p:cNvPr>
          <p:cNvSpPr txBox="1"/>
          <p:nvPr/>
        </p:nvSpPr>
        <p:spPr>
          <a:xfrm>
            <a:off x="263352" y="548680"/>
            <a:ext cx="11593288" cy="5616623"/>
          </a:xfrm>
          <a:prstGeom prst="rect">
            <a:avLst/>
          </a:prstGeom>
          <a:noFill/>
        </p:spPr>
        <p:txBody>
          <a:bodyPr wrap="square">
            <a:spAutoFit/>
          </a:bodyPr>
          <a:lstStyle/>
          <a:p>
            <a:pPr>
              <a:lnSpc>
                <a:spcPct val="107000"/>
              </a:lnSpc>
              <a:spcAft>
                <a:spcPts val="600"/>
              </a:spcAft>
            </a:pP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Maggie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Do you want to continue to talk about it now?</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00FFFF"/>
                </a:highlight>
                <a:latin typeface="Calibri" panose="020F0502020204030204" pitchFamily="34" charset="0"/>
                <a:ea typeface="Calibri" panose="020F0502020204030204" pitchFamily="34" charset="0"/>
                <a:cs typeface="Times New Roman" panose="02020603050405020304" pitchFamily="18" charset="0"/>
              </a:rPr>
              <a:t>Steve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Um, I might need some more time.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Maggie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Ok, we can discuss it tomorrow.  You see them again on Wednesday I think?</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00FFFF"/>
                </a:highlight>
                <a:latin typeface="Calibri" panose="020F0502020204030204" pitchFamily="34" charset="0"/>
                <a:ea typeface="Calibri" panose="020F0502020204030204" pitchFamily="34" charset="0"/>
                <a:cs typeface="Times New Roman" panose="02020603050405020304" pitchFamily="18" charset="0"/>
              </a:rPr>
              <a:t>Steve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Yeah</a:t>
            </a:r>
            <a:r>
              <a:rPr lang="en-GB"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600"/>
              </a:spcAft>
            </a:pP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Maggie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Alright.  Although you said they </a:t>
            </a:r>
            <a:r>
              <a:rPr lang="en-GB" dirty="0">
                <a:latin typeface="Calibri" panose="020F0502020204030204" pitchFamily="34" charset="0"/>
                <a:ea typeface="Calibri" panose="020F0502020204030204" pitchFamily="34" charset="0"/>
                <a:cs typeface="Times New Roman" panose="02020603050405020304" pitchFamily="18" charset="0"/>
              </a:rPr>
              <a:t>all</a:t>
            </a:r>
            <a:r>
              <a:rPr lang="en-GB" i="1" dirty="0">
                <a:latin typeface="Calibri" panose="020F0502020204030204" pitchFamily="34" charset="0"/>
                <a:ea typeface="Calibri" panose="020F0502020204030204" pitchFamily="34" charset="0"/>
                <a:cs typeface="Times New Roman" panose="02020603050405020304" pitchFamily="18" charset="0"/>
              </a:rPr>
              <a:t> started mucking about – was it all of them?</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00FFFF"/>
                </a:highlight>
                <a:latin typeface="Calibri" panose="020F0502020204030204" pitchFamily="34" charset="0"/>
                <a:ea typeface="Calibri" panose="020F0502020204030204" pitchFamily="34" charset="0"/>
                <a:cs typeface="Times New Roman" panose="02020603050405020304" pitchFamily="18" charset="0"/>
              </a:rPr>
              <a:t>Steve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Well, no, but a few.</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Maggie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And they must have got something from the lesson?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00FFFF"/>
                </a:highlight>
                <a:latin typeface="Calibri" panose="020F0502020204030204" pitchFamily="34" charset="0"/>
                <a:ea typeface="Calibri" panose="020F0502020204030204" pitchFamily="34" charset="0"/>
                <a:cs typeface="Times New Roman" panose="02020603050405020304" pitchFamily="18" charset="0"/>
              </a:rPr>
              <a:t>Steve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I think Alice and her group did – they actually made some really insightful connections between the poems.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Maggie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So it wasn’t a complete disaster!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00FFFF"/>
                </a:highlight>
                <a:latin typeface="Calibri" panose="020F0502020204030204" pitchFamily="34" charset="0"/>
                <a:ea typeface="Calibri" panose="020F0502020204030204" pitchFamily="34" charset="0"/>
                <a:cs typeface="Times New Roman" panose="02020603050405020304" pitchFamily="18" charset="0"/>
              </a:rPr>
              <a:t>Steve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I guess not.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Maggie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But I understand why you feel annoyed; we’ll think about how we can deal with this behaviour issue together – remember that you’re not on your own.  Let’s talk again tomorrow.</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dirty="0">
                <a:highlight>
                  <a:srgbClr val="00FFFF"/>
                </a:highlight>
                <a:latin typeface="Calibri" panose="020F0502020204030204" pitchFamily="34" charset="0"/>
                <a:ea typeface="Calibri" panose="020F0502020204030204" pitchFamily="34" charset="0"/>
                <a:cs typeface="Times New Roman" panose="02020603050405020304" pitchFamily="18" charset="0"/>
              </a:rPr>
              <a:t>Steve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i="1" dirty="0">
                <a:latin typeface="Calibri" panose="020F0502020204030204" pitchFamily="34" charset="0"/>
                <a:ea typeface="Calibri" panose="020F0502020204030204" pitchFamily="34" charset="0"/>
                <a:cs typeface="Times New Roman" panose="02020603050405020304" pitchFamily="18" charset="0"/>
              </a:rPr>
              <a:t>Ok, thanks.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544498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7036-F6AC-4761-ACAC-FAB3DDED687F}"/>
              </a:ext>
            </a:extLst>
          </p:cNvPr>
          <p:cNvSpPr>
            <a:spLocks noGrp="1"/>
          </p:cNvSpPr>
          <p:nvPr>
            <p:ph type="title"/>
          </p:nvPr>
        </p:nvSpPr>
        <p:spPr>
          <a:xfrm>
            <a:off x="440522" y="-831094"/>
            <a:ext cx="6807605" cy="1894414"/>
          </a:xfrm>
        </p:spPr>
        <p:txBody>
          <a:bodyPr>
            <a:normAutofit/>
          </a:bodyPr>
          <a:lstStyle/>
          <a:p>
            <a:r>
              <a:rPr lang="en-GB" dirty="0">
                <a:latin typeface="Arial Bold"/>
                <a:cs typeface="Arial Bold"/>
              </a:rPr>
              <a:t>Talking about the</a:t>
            </a:r>
            <a:br>
              <a:rPr lang="en-GB" dirty="0"/>
            </a:br>
            <a:r>
              <a:rPr lang="en-GB" dirty="0">
                <a:latin typeface="Arial Bold"/>
                <a:cs typeface="Arial Bold"/>
              </a:rPr>
              <a:t>learning </a:t>
            </a:r>
          </a:p>
        </p:txBody>
      </p:sp>
      <p:pic>
        <p:nvPicPr>
          <p:cNvPr id="4" name="Online Media 3" title="Talking about Learning during Mentoring">
            <a:hlinkClick r:id="" action="ppaction://media"/>
            <a:extLst>
              <a:ext uri="{FF2B5EF4-FFF2-40B4-BE49-F238E27FC236}">
                <a16:creationId xmlns:a16="http://schemas.microsoft.com/office/drawing/2014/main" id="{7AF5A738-16C6-4633-84CC-1E76A642C367}"/>
              </a:ext>
            </a:extLst>
          </p:cNvPr>
          <p:cNvPicPr>
            <a:picLocks noRot="1" noChangeAspect="1"/>
          </p:cNvPicPr>
          <p:nvPr>
            <a:videoFile r:link="rId1"/>
          </p:nvPr>
        </p:nvPicPr>
        <p:blipFill>
          <a:blip r:embed="rId4"/>
          <a:stretch>
            <a:fillRect/>
          </a:stretch>
        </p:blipFill>
        <p:spPr>
          <a:xfrm>
            <a:off x="2764716" y="721144"/>
            <a:ext cx="8371844" cy="4730091"/>
          </a:xfrm>
          <a:prstGeom prst="rect">
            <a:avLst/>
          </a:prstGeom>
        </p:spPr>
      </p:pic>
      <p:sp>
        <p:nvSpPr>
          <p:cNvPr id="3" name="Content Placeholder 2">
            <a:extLst>
              <a:ext uri="{FF2B5EF4-FFF2-40B4-BE49-F238E27FC236}">
                <a16:creationId xmlns:a16="http://schemas.microsoft.com/office/drawing/2014/main" id="{FAA43F92-B826-41FD-AE8E-157A828C7366}"/>
              </a:ext>
            </a:extLst>
          </p:cNvPr>
          <p:cNvSpPr>
            <a:spLocks noGrp="1"/>
          </p:cNvSpPr>
          <p:nvPr>
            <p:ph idx="1"/>
          </p:nvPr>
        </p:nvSpPr>
        <p:spPr>
          <a:xfrm>
            <a:off x="623392" y="5445224"/>
            <a:ext cx="11161240" cy="1647578"/>
          </a:xfrm>
        </p:spPr>
        <p:txBody>
          <a:bodyPr anchor="ctr">
            <a:normAutofit/>
          </a:bodyPr>
          <a:lstStyle/>
          <a:p>
            <a:r>
              <a:rPr lang="en-GB" sz="1500" dirty="0"/>
              <a:t>Watch the video clip of the feedback conversation between the mentor and mentee available here: </a:t>
            </a:r>
            <a:r>
              <a:rPr lang="en-GB" sz="1500" dirty="0">
                <a:hlinkClick r:id="rId5"/>
              </a:rPr>
              <a:t>https://www.scienceoflearning-ebc.org/</a:t>
            </a:r>
            <a:r>
              <a:rPr lang="en-GB" sz="1500" dirty="0"/>
              <a:t> </a:t>
            </a:r>
          </a:p>
          <a:p>
            <a:r>
              <a:rPr lang="en-GB" sz="1500" dirty="0"/>
              <a:t>How does the conversation between the mentor and mentee enable the mentee to reflect and how is this connected to the impact on pupils’ learning?  </a:t>
            </a:r>
          </a:p>
          <a:p>
            <a:endParaRPr lang="en-GB" sz="1500" dirty="0"/>
          </a:p>
        </p:txBody>
      </p:sp>
    </p:spTree>
    <p:extLst>
      <p:ext uri="{BB962C8B-B14F-4D97-AF65-F5344CB8AC3E}">
        <p14:creationId xmlns:p14="http://schemas.microsoft.com/office/powerpoint/2010/main" val="3860096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0BE6-3050-4620-A86E-758DE1917126}"/>
              </a:ext>
            </a:extLst>
          </p:cNvPr>
          <p:cNvSpPr>
            <a:spLocks noGrp="1"/>
          </p:cNvSpPr>
          <p:nvPr>
            <p:ph type="title"/>
          </p:nvPr>
        </p:nvSpPr>
        <p:spPr/>
        <p:txBody>
          <a:bodyPr/>
          <a:lstStyle/>
          <a:p>
            <a:r>
              <a:rPr lang="en-GB" dirty="0">
                <a:latin typeface="Arial Bold"/>
                <a:cs typeface="Arial Bold"/>
              </a:rPr>
              <a:t>Listening Skills</a:t>
            </a:r>
            <a:endParaRPr lang="en-GB" dirty="0"/>
          </a:p>
        </p:txBody>
      </p:sp>
      <p:sp>
        <p:nvSpPr>
          <p:cNvPr id="3" name="Content Placeholder 2">
            <a:extLst>
              <a:ext uri="{FF2B5EF4-FFF2-40B4-BE49-F238E27FC236}">
                <a16:creationId xmlns:a16="http://schemas.microsoft.com/office/drawing/2014/main" id="{BE383816-8169-4BC4-B018-50203E663024}"/>
              </a:ext>
            </a:extLst>
          </p:cNvPr>
          <p:cNvSpPr>
            <a:spLocks noGrp="1"/>
          </p:cNvSpPr>
          <p:nvPr>
            <p:ph idx="1"/>
          </p:nvPr>
        </p:nvSpPr>
        <p:spPr/>
        <p:txBody>
          <a:bodyPr/>
          <a:lstStyle/>
          <a:p>
            <a:r>
              <a:rPr lang="en-US" sz="3600" dirty="0"/>
              <a:t>1. Listening rather than ‘gap’ listening</a:t>
            </a:r>
          </a:p>
          <a:p>
            <a:r>
              <a:rPr lang="en-US" sz="3600" dirty="0"/>
              <a:t>2. Keeping quiet – active listening</a:t>
            </a:r>
          </a:p>
          <a:p>
            <a:r>
              <a:rPr lang="en-US" sz="3600" dirty="0"/>
              <a:t>3. Making use of non-verbal signs </a:t>
            </a:r>
          </a:p>
          <a:p>
            <a:r>
              <a:rPr lang="en-US" sz="3600" dirty="0"/>
              <a:t>4. Using continuation responses</a:t>
            </a:r>
          </a:p>
        </p:txBody>
      </p:sp>
      <p:sp>
        <p:nvSpPr>
          <p:cNvPr id="4" name="Slide Number Placeholder 3">
            <a:extLst>
              <a:ext uri="{FF2B5EF4-FFF2-40B4-BE49-F238E27FC236}">
                <a16:creationId xmlns:a16="http://schemas.microsoft.com/office/drawing/2014/main" id="{7BF0DC43-8760-41D9-A04E-7DEA3180904F}"/>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44</a:t>
            </a:fld>
            <a:endParaRPr lang="en-GB" altLang="en-US">
              <a:solidFill>
                <a:srgbClr val="50535A"/>
              </a:solidFill>
            </a:endParaRPr>
          </a:p>
        </p:txBody>
      </p:sp>
    </p:spTree>
    <p:extLst>
      <p:ext uri="{BB962C8B-B14F-4D97-AF65-F5344CB8AC3E}">
        <p14:creationId xmlns:p14="http://schemas.microsoft.com/office/powerpoint/2010/main" val="401628436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BDF0-DF4A-4A82-8F36-D7E88008928F}"/>
              </a:ext>
            </a:extLst>
          </p:cNvPr>
          <p:cNvSpPr>
            <a:spLocks noGrp="1"/>
          </p:cNvSpPr>
          <p:nvPr>
            <p:ph type="title"/>
          </p:nvPr>
        </p:nvSpPr>
        <p:spPr>
          <a:xfrm>
            <a:off x="1775520" y="918353"/>
            <a:ext cx="8280000" cy="828000"/>
          </a:xfrm>
        </p:spPr>
        <p:txBody>
          <a:bodyPr>
            <a:normAutofit fontScale="90000"/>
          </a:bodyPr>
          <a:lstStyle/>
          <a:p>
            <a:r>
              <a:rPr lang="en-GB" dirty="0">
                <a:latin typeface="Arial Bold"/>
                <a:cs typeface="Arial Bold"/>
              </a:rPr>
              <a:t>The Reflective Cycle </a:t>
            </a:r>
            <a:br>
              <a:rPr lang="en-GB" dirty="0"/>
            </a:br>
            <a:r>
              <a:rPr lang="en-GB" sz="1200" dirty="0">
                <a:latin typeface="Arial Bold"/>
                <a:cs typeface="Arial Bold"/>
              </a:rPr>
              <a:t>adapted from Gibbs (1988, p. 50)</a:t>
            </a:r>
            <a:br>
              <a:rPr lang="en-GB" sz="1200" dirty="0"/>
            </a:br>
            <a:endParaRPr lang="en-GB" dirty="0"/>
          </a:p>
        </p:txBody>
      </p:sp>
      <p:sp>
        <p:nvSpPr>
          <p:cNvPr id="4" name="Slide Number Placeholder 3">
            <a:extLst>
              <a:ext uri="{FF2B5EF4-FFF2-40B4-BE49-F238E27FC236}">
                <a16:creationId xmlns:a16="http://schemas.microsoft.com/office/drawing/2014/main" id="{A0C0DAB9-098C-4ECD-9422-53D91277E6C6}"/>
              </a:ext>
            </a:extLst>
          </p:cNvPr>
          <p:cNvSpPr>
            <a:spLocks noGrp="1"/>
          </p:cNvSpPr>
          <p:nvPr>
            <p:ph type="sldNum" sz="quarter" idx="10"/>
          </p:nvPr>
        </p:nvSpPr>
        <p:spPr/>
        <p:txBody>
          <a:bodyPr/>
          <a:lstStyle/>
          <a:p>
            <a:fld id="{DCF6A46F-80AB-49F3-8C7E-9717ED945456}" type="slidenum">
              <a:rPr lang="en-GB" altLang="en-US" smtClean="0"/>
              <a:pPr/>
              <a:t>45</a:t>
            </a:fld>
            <a:endParaRPr lang="en-GB" altLang="en-US"/>
          </a:p>
        </p:txBody>
      </p:sp>
      <p:graphicFrame>
        <p:nvGraphicFramePr>
          <p:cNvPr id="5" name="Content Placeholder 4">
            <a:extLst>
              <a:ext uri="{FF2B5EF4-FFF2-40B4-BE49-F238E27FC236}">
                <a16:creationId xmlns:a16="http://schemas.microsoft.com/office/drawing/2014/main" id="{04C26E27-01AF-4542-BD80-1903440771C7}"/>
              </a:ext>
            </a:extLst>
          </p:cNvPr>
          <p:cNvGraphicFramePr>
            <a:graphicFrameLocks noGrp="1"/>
          </p:cNvGraphicFramePr>
          <p:nvPr>
            <p:ph idx="1"/>
          </p:nvPr>
        </p:nvGraphicFramePr>
        <p:xfrm>
          <a:off x="1079322" y="1355073"/>
          <a:ext cx="9588678" cy="4584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69629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C944-7712-4EE8-BDFD-1A2692A1076A}"/>
              </a:ext>
            </a:extLst>
          </p:cNvPr>
          <p:cNvSpPr>
            <a:spLocks noGrp="1"/>
          </p:cNvSpPr>
          <p:nvPr>
            <p:ph type="title"/>
          </p:nvPr>
        </p:nvSpPr>
        <p:spPr>
          <a:xfrm>
            <a:off x="335360" y="188640"/>
            <a:ext cx="11425269" cy="955498"/>
          </a:xfrm>
        </p:spPr>
        <p:txBody>
          <a:bodyPr wrap="square" anchor="b">
            <a:normAutofit/>
          </a:bodyPr>
          <a:lstStyle/>
          <a:p>
            <a:r>
              <a:rPr lang="en-GB" dirty="0"/>
              <a:t>Key Take </a:t>
            </a:r>
            <a:r>
              <a:rPr lang="en-GB" dirty="0" err="1"/>
              <a:t>Aways</a:t>
            </a:r>
            <a:endParaRPr lang="en-GB" dirty="0"/>
          </a:p>
        </p:txBody>
      </p:sp>
      <p:sp>
        <p:nvSpPr>
          <p:cNvPr id="3" name="Slide Number Placeholder 2" hidden="1">
            <a:extLst>
              <a:ext uri="{FF2B5EF4-FFF2-40B4-BE49-F238E27FC236}">
                <a16:creationId xmlns:a16="http://schemas.microsoft.com/office/drawing/2014/main" id="{7336AACD-8CE4-432B-9BEF-EA5EBA74C5D0}"/>
              </a:ext>
            </a:extLst>
          </p:cNvPr>
          <p:cNvSpPr>
            <a:spLocks noGrp="1"/>
          </p:cNvSpPr>
          <p:nvPr>
            <p:ph type="sldNum" sz="quarter" idx="4294967295"/>
          </p:nvPr>
        </p:nvSpPr>
        <p:spPr>
          <a:xfrm>
            <a:off x="10704702" y="6343280"/>
            <a:ext cx="901700" cy="252000"/>
          </a:xfrm>
        </p:spPr>
        <p:txBody>
          <a:bodyPr/>
          <a:lstStyle/>
          <a:p>
            <a:pPr>
              <a:spcAft>
                <a:spcPts val="600"/>
              </a:spcAft>
            </a:pPr>
            <a:fld id="{44C01B32-D1A0-401C-8867-70456BBB1E87}" type="slidenum">
              <a:rPr lang="en-GB" altLang="en-US" smtClean="0"/>
              <a:pPr>
                <a:spcAft>
                  <a:spcPts val="600"/>
                </a:spcAft>
              </a:pPr>
              <a:t>46</a:t>
            </a:fld>
            <a:endParaRPr lang="en-GB" altLang="en-US"/>
          </a:p>
        </p:txBody>
      </p:sp>
      <p:graphicFrame>
        <p:nvGraphicFramePr>
          <p:cNvPr id="6" name="Content Placeholder 3">
            <a:extLst>
              <a:ext uri="{FF2B5EF4-FFF2-40B4-BE49-F238E27FC236}">
                <a16:creationId xmlns:a16="http://schemas.microsoft.com/office/drawing/2014/main" id="{4FD64B94-B55B-CF0E-91A9-48A56AF1F47F}"/>
              </a:ext>
            </a:extLst>
          </p:cNvPr>
          <p:cNvGraphicFramePr>
            <a:graphicFrameLocks noGrp="1"/>
          </p:cNvGraphicFramePr>
          <p:nvPr>
            <p:ph type="tbl" sz="quarter" idx="11"/>
            <p:extLst>
              <p:ext uri="{D42A27DB-BD31-4B8C-83A1-F6EECF244321}">
                <p14:modId xmlns:p14="http://schemas.microsoft.com/office/powerpoint/2010/main" val="2288474153"/>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920909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3032-36B3-44B9-8BC7-CE7655FB314D}"/>
              </a:ext>
            </a:extLst>
          </p:cNvPr>
          <p:cNvSpPr>
            <a:spLocks noGrp="1"/>
          </p:cNvSpPr>
          <p:nvPr>
            <p:ph type="title"/>
          </p:nvPr>
        </p:nvSpPr>
        <p:spPr>
          <a:xfrm>
            <a:off x="383520" y="0"/>
            <a:ext cx="11040000" cy="828000"/>
          </a:xfrm>
        </p:spPr>
        <p:txBody>
          <a:bodyPr/>
          <a:lstStyle/>
          <a:p>
            <a:r>
              <a:rPr lang="en-GB" dirty="0"/>
              <a:t>References</a:t>
            </a:r>
          </a:p>
        </p:txBody>
      </p:sp>
      <p:sp>
        <p:nvSpPr>
          <p:cNvPr id="3" name="Content Placeholder 2">
            <a:extLst>
              <a:ext uri="{FF2B5EF4-FFF2-40B4-BE49-F238E27FC236}">
                <a16:creationId xmlns:a16="http://schemas.microsoft.com/office/drawing/2014/main" id="{8C7C4BFC-B849-4D1E-A684-9944E0B31BA7}"/>
              </a:ext>
            </a:extLst>
          </p:cNvPr>
          <p:cNvSpPr>
            <a:spLocks noGrp="1"/>
          </p:cNvSpPr>
          <p:nvPr>
            <p:ph idx="1"/>
          </p:nvPr>
        </p:nvSpPr>
        <p:spPr>
          <a:xfrm>
            <a:off x="256911" y="1032314"/>
            <a:ext cx="11672492" cy="5456998"/>
          </a:xfrm>
        </p:spPr>
        <p:txBody>
          <a:bodyPr>
            <a:normAutofit/>
          </a:bodyPr>
          <a:lstStyle/>
          <a:p>
            <a:endParaRPr lang="en-GB" sz="1000" dirty="0"/>
          </a:p>
          <a:p>
            <a:endParaRPr lang="en-GB" sz="1000" dirty="0"/>
          </a:p>
        </p:txBody>
      </p:sp>
      <p:sp>
        <p:nvSpPr>
          <p:cNvPr id="4" name="Slide Number Placeholder 3">
            <a:extLst>
              <a:ext uri="{FF2B5EF4-FFF2-40B4-BE49-F238E27FC236}">
                <a16:creationId xmlns:a16="http://schemas.microsoft.com/office/drawing/2014/main" id="{2B0E58DC-8075-4F7D-A5D8-5B225E42E231}"/>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47</a:t>
            </a:fld>
            <a:endParaRPr lang="en-GB" altLang="en-US">
              <a:solidFill>
                <a:srgbClr val="50535A"/>
              </a:solidFill>
            </a:endParaRPr>
          </a:p>
        </p:txBody>
      </p:sp>
      <p:sp>
        <p:nvSpPr>
          <p:cNvPr id="5" name="TextBox 4">
            <a:extLst>
              <a:ext uri="{FF2B5EF4-FFF2-40B4-BE49-F238E27FC236}">
                <a16:creationId xmlns:a16="http://schemas.microsoft.com/office/drawing/2014/main" id="{35328BF3-E2FF-26D4-2F2B-82DF05CCD1B6}"/>
              </a:ext>
            </a:extLst>
          </p:cNvPr>
          <p:cNvSpPr txBox="1"/>
          <p:nvPr/>
        </p:nvSpPr>
        <p:spPr>
          <a:xfrm>
            <a:off x="378941" y="821724"/>
            <a:ext cx="1082657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alibri"/>
                <a:ea typeface="Calibri"/>
                <a:cs typeface="Calibri"/>
              </a:rPr>
              <a:t>Aderibigbe, S., Colucci-Gray, L., &amp; Gray, D. (2016). Conceptions and Expectations of Mentoring Relationships in a Teacher Education Reform Context. </a:t>
            </a:r>
            <a:r>
              <a:rPr lang="en-US" sz="1200" i="1" dirty="0">
                <a:latin typeface="Calibri"/>
                <a:ea typeface="Calibri"/>
                <a:cs typeface="Calibri"/>
              </a:rPr>
              <a:t>Mentoring &amp; Tutoring: Partnership in Learning, 24</a:t>
            </a:r>
            <a:r>
              <a:rPr lang="en-US" sz="1200" dirty="0">
                <a:latin typeface="Calibri"/>
                <a:ea typeface="Calibri"/>
                <a:cs typeface="Calibri"/>
              </a:rPr>
              <a:t>(1), 8-29. </a:t>
            </a:r>
            <a:r>
              <a:rPr lang="en-US" sz="1200" dirty="0">
                <a:latin typeface="Calibri"/>
                <a:ea typeface="Calibri"/>
                <a:cs typeface="Arial"/>
              </a:rPr>
              <a:t>​</a:t>
            </a:r>
          </a:p>
          <a:p>
            <a:r>
              <a:rPr lang="en-US" sz="1200" dirty="0">
                <a:latin typeface="Calibri"/>
                <a:ea typeface="Calibri"/>
                <a:cs typeface="Calibri"/>
              </a:rPr>
              <a:t>Akcan, S., &amp; Tatar, S. (2010). An investigation of the nature of feedback given to pre-service English teachers during their practice teaching experience. </a:t>
            </a:r>
            <a:r>
              <a:rPr lang="en-US" sz="1200" i="1" dirty="0">
                <a:latin typeface="Calibri"/>
                <a:ea typeface="Calibri"/>
                <a:cs typeface="Calibri"/>
              </a:rPr>
              <a:t>Teacher Development, 14</a:t>
            </a:r>
            <a:r>
              <a:rPr lang="en-US" sz="1200" dirty="0">
                <a:latin typeface="Calibri"/>
                <a:ea typeface="Calibri"/>
                <a:cs typeface="Calibri"/>
              </a:rPr>
              <a:t>(2), 153-172. </a:t>
            </a:r>
            <a:r>
              <a:rPr lang="en-US" sz="1200" dirty="0">
                <a:latin typeface="Calibri"/>
                <a:ea typeface="Calibri"/>
                <a:cs typeface="Arial"/>
              </a:rPr>
              <a:t>​</a:t>
            </a:r>
          </a:p>
          <a:p>
            <a:r>
              <a:rPr lang="en-US" sz="1200" dirty="0">
                <a:latin typeface="Calibri"/>
                <a:ea typeface="Calibri"/>
                <a:cs typeface="Calibri"/>
              </a:rPr>
              <a:t>Baumeister, R., </a:t>
            </a:r>
            <a:r>
              <a:rPr lang="en-US" sz="1200" err="1">
                <a:latin typeface="Calibri"/>
                <a:ea typeface="Calibri"/>
                <a:cs typeface="Calibri"/>
              </a:rPr>
              <a:t>Bratslavsky</a:t>
            </a:r>
            <a:r>
              <a:rPr lang="en-US" sz="1200" dirty="0">
                <a:latin typeface="Calibri"/>
                <a:ea typeface="Calibri"/>
                <a:cs typeface="Calibri"/>
              </a:rPr>
              <a:t>, E., </a:t>
            </a:r>
            <a:r>
              <a:rPr lang="en-US" sz="1200" err="1">
                <a:latin typeface="Calibri"/>
                <a:ea typeface="Calibri"/>
                <a:cs typeface="Calibri"/>
              </a:rPr>
              <a:t>Finkenauer</a:t>
            </a:r>
            <a:r>
              <a:rPr lang="en-US" sz="1200" dirty="0">
                <a:latin typeface="Calibri"/>
                <a:ea typeface="Calibri"/>
                <a:cs typeface="Calibri"/>
              </a:rPr>
              <a:t>, C., &amp; Vohs, K. (2001). Bad Is Stronger Than Good. </a:t>
            </a:r>
            <a:r>
              <a:rPr lang="en-US" sz="1200" i="1" dirty="0">
                <a:latin typeface="Calibri"/>
                <a:ea typeface="Calibri"/>
                <a:cs typeface="Calibri"/>
              </a:rPr>
              <a:t>Review of General Psychology, 5</a:t>
            </a:r>
            <a:r>
              <a:rPr lang="en-US" sz="1200" dirty="0">
                <a:latin typeface="Calibri"/>
                <a:ea typeface="Calibri"/>
                <a:cs typeface="Calibri"/>
              </a:rPr>
              <a:t>(4), 323-370. </a:t>
            </a:r>
            <a:r>
              <a:rPr lang="en-US" sz="1200" dirty="0">
                <a:latin typeface="Calibri"/>
                <a:ea typeface="Calibri"/>
                <a:cs typeface="Arial"/>
              </a:rPr>
              <a:t>​</a:t>
            </a:r>
          </a:p>
          <a:p>
            <a:r>
              <a:rPr lang="en-US" sz="1200" dirty="0">
                <a:latin typeface="Calibri"/>
                <a:ea typeface="Calibri"/>
                <a:cs typeface="Calibri"/>
              </a:rPr>
              <a:t>Boud, D., &amp; Molloy, E. (2013). What is the problem with feedback? In D. Boud &amp; E. Molloy (Eds.), </a:t>
            </a:r>
            <a:r>
              <a:rPr lang="en-US" sz="1200" i="1" dirty="0">
                <a:latin typeface="Calibri"/>
                <a:ea typeface="Calibri"/>
                <a:cs typeface="Calibri"/>
              </a:rPr>
              <a:t>Feedback in High and Professional Education: Understanding it and doing it well</a:t>
            </a:r>
            <a:r>
              <a:rPr lang="en-US" sz="1200" dirty="0">
                <a:latin typeface="Calibri"/>
                <a:ea typeface="Calibri"/>
                <a:cs typeface="Calibri"/>
              </a:rPr>
              <a:t>. Abingdon: Routledge.</a:t>
            </a:r>
            <a:r>
              <a:rPr lang="en-US" sz="1200" dirty="0">
                <a:latin typeface="Calibri"/>
                <a:ea typeface="Calibri"/>
                <a:cs typeface="Arial"/>
              </a:rPr>
              <a:t>​</a:t>
            </a:r>
          </a:p>
          <a:p>
            <a:r>
              <a:rPr lang="en-US" sz="1200" dirty="0">
                <a:latin typeface="Calibri"/>
                <a:ea typeface="Calibri"/>
                <a:cs typeface="Calibri"/>
              </a:rPr>
              <a:t>Brandt, C. (2008). Integrating feedback and reﬂection in teacher preparation. </a:t>
            </a:r>
            <a:r>
              <a:rPr lang="en-US" sz="1200" i="1" dirty="0">
                <a:latin typeface="Calibri"/>
                <a:ea typeface="Calibri"/>
                <a:cs typeface="Calibri"/>
              </a:rPr>
              <a:t>ELT Journal, 62</a:t>
            </a:r>
            <a:r>
              <a:rPr lang="en-US" sz="1200" dirty="0">
                <a:latin typeface="Calibri"/>
                <a:ea typeface="Calibri"/>
                <a:cs typeface="Calibri"/>
              </a:rPr>
              <a:t>(1), 37-46. </a:t>
            </a:r>
            <a:r>
              <a:rPr lang="en-US" sz="1200" dirty="0">
                <a:latin typeface="Calibri"/>
                <a:ea typeface="Calibri"/>
                <a:cs typeface="Arial"/>
              </a:rPr>
              <a:t>​</a:t>
            </a:r>
          </a:p>
          <a:p>
            <a:r>
              <a:rPr lang="en-US" sz="1200" dirty="0">
                <a:latin typeface="Calibri"/>
                <a:ea typeface="Calibri"/>
                <a:cs typeface="Arial"/>
              </a:rPr>
              <a:t>Burley, S &amp; Pomphrey, C. </a:t>
            </a:r>
            <a:r>
              <a:rPr lang="en-US" sz="1200" i="1" dirty="0">
                <a:latin typeface="Calibri"/>
                <a:ea typeface="Calibri"/>
                <a:cs typeface="Arial"/>
              </a:rPr>
              <a:t>Mentoring and Coaching in Schools : Professional Learning Through Collaborative Inquiry</a:t>
            </a:r>
            <a:r>
              <a:rPr lang="en-US" sz="1200" dirty="0">
                <a:latin typeface="Calibri"/>
                <a:ea typeface="Calibri"/>
                <a:cs typeface="Arial"/>
              </a:rPr>
              <a:t>, Taylor &amp; Francis Group, 2011.</a:t>
            </a:r>
            <a:r>
              <a:rPr lang="en-US" sz="1200" dirty="0">
                <a:latin typeface="Calibri"/>
                <a:ea typeface="Calibri"/>
                <a:cs typeface="Calibri"/>
              </a:rPr>
              <a:t>​</a:t>
            </a:r>
          </a:p>
          <a:p>
            <a:r>
              <a:rPr lang="en-US" sz="1200" dirty="0">
                <a:latin typeface="Calibri"/>
                <a:ea typeface="Calibri"/>
                <a:cs typeface="Calibri"/>
              </a:rPr>
              <a:t>Dodds, P., Clark, E., </a:t>
            </a:r>
            <a:r>
              <a:rPr lang="en-US" sz="1200" err="1">
                <a:latin typeface="Calibri"/>
                <a:ea typeface="Calibri"/>
                <a:cs typeface="Calibri"/>
              </a:rPr>
              <a:t>Desu</a:t>
            </a:r>
            <a:r>
              <a:rPr lang="en-US" sz="1200" dirty="0">
                <a:latin typeface="Calibri"/>
                <a:ea typeface="Calibri"/>
                <a:cs typeface="Calibri"/>
              </a:rPr>
              <a:t>, S., Frank, M., Reagan, A., Williams, J., Danforth, C. (2015). Human language reveals a universal positivity bias. </a:t>
            </a:r>
            <a:r>
              <a:rPr lang="en-US" sz="1200" i="1" dirty="0">
                <a:latin typeface="Calibri"/>
                <a:ea typeface="Calibri"/>
                <a:cs typeface="Calibri"/>
              </a:rPr>
              <a:t>Proceedings of the National Academy of Science, 112</a:t>
            </a:r>
            <a:r>
              <a:rPr lang="en-US" sz="1200" dirty="0">
                <a:latin typeface="Calibri"/>
                <a:ea typeface="Calibri"/>
                <a:cs typeface="Calibri"/>
              </a:rPr>
              <a:t>(8), 2389-2394</a:t>
            </a:r>
          </a:p>
          <a:p>
            <a:r>
              <a:rPr lang="en-US" sz="1200" dirty="0">
                <a:latin typeface="Calibri"/>
                <a:ea typeface="Calibri"/>
                <a:cs typeface="Calibri"/>
              </a:rPr>
              <a:t>Donaghue, H., &amp; Howard, A. (2015). Introduction. In A. Howard &amp; H. Donaghue (Eds.), </a:t>
            </a:r>
            <a:r>
              <a:rPr lang="en-US" sz="1200" i="1" dirty="0">
                <a:latin typeface="Calibri"/>
                <a:ea typeface="Calibri"/>
                <a:cs typeface="Calibri"/>
              </a:rPr>
              <a:t>Teacher Evaluation in Second Language Education </a:t>
            </a:r>
            <a:r>
              <a:rPr lang="en-US" sz="1200" dirty="0">
                <a:latin typeface="Calibri"/>
                <a:ea typeface="Calibri"/>
                <a:cs typeface="Calibri"/>
              </a:rPr>
              <a:t>London: Bloomsbury.</a:t>
            </a:r>
            <a:r>
              <a:rPr lang="en-US" sz="1200" dirty="0">
                <a:latin typeface="Calibri"/>
                <a:ea typeface="Calibri"/>
                <a:cs typeface="Arial"/>
              </a:rPr>
              <a:t>​</a:t>
            </a:r>
          </a:p>
          <a:p>
            <a:r>
              <a:rPr lang="en-US" sz="1200" dirty="0">
                <a:latin typeface="Calibri"/>
                <a:ea typeface="Calibri"/>
                <a:cs typeface="Calibri"/>
              </a:rPr>
              <a:t>Engin, M. (2013). Questioning to scaffold: an exploration of questions in preservice teacher training feedback sessions. </a:t>
            </a:r>
            <a:r>
              <a:rPr lang="en-US" sz="1200" i="1" dirty="0">
                <a:latin typeface="Calibri"/>
                <a:ea typeface="Calibri"/>
                <a:cs typeface="Calibri"/>
              </a:rPr>
              <a:t>European Journal of Teacher Education, 36</a:t>
            </a:r>
            <a:r>
              <a:rPr lang="en-US" sz="1200" dirty="0">
                <a:latin typeface="Calibri"/>
                <a:ea typeface="Calibri"/>
                <a:cs typeface="Calibri"/>
              </a:rPr>
              <a:t>(1), 39-54. </a:t>
            </a:r>
            <a:r>
              <a:rPr lang="en-US" sz="1200" dirty="0">
                <a:latin typeface="Calibri"/>
                <a:ea typeface="Calibri"/>
                <a:cs typeface="Arial"/>
              </a:rPr>
              <a:t>​</a:t>
            </a:r>
          </a:p>
          <a:p>
            <a:r>
              <a:rPr lang="en-US" sz="1200" dirty="0">
                <a:latin typeface="Calibri"/>
                <a:ea typeface="Calibri"/>
                <a:cs typeface="Calibri"/>
              </a:rPr>
              <a:t>Gibbs, G. (1988). </a:t>
            </a:r>
            <a:r>
              <a:rPr lang="en-US" sz="1200" i="1" dirty="0">
                <a:latin typeface="Calibri"/>
                <a:ea typeface="Calibri"/>
                <a:cs typeface="Calibri"/>
              </a:rPr>
              <a:t>Learning by Doing: A guide to teaching and learning methods</a:t>
            </a:r>
            <a:r>
              <a:rPr lang="en-US" sz="1200" dirty="0">
                <a:latin typeface="Calibri"/>
                <a:ea typeface="Calibri"/>
                <a:cs typeface="Calibri"/>
              </a:rPr>
              <a:t>. Oxford: Oxford Further Education Unit.​</a:t>
            </a:r>
          </a:p>
          <a:p>
            <a:r>
              <a:rPr lang="en-US" sz="1200" dirty="0">
                <a:latin typeface="Calibri"/>
                <a:ea typeface="Calibri"/>
                <a:cs typeface="Arial"/>
              </a:rPr>
              <a:t>Golder, G., Keyworth, A., &amp; Shaw, C. (2020). Ch 1: Models of mentoring. In D. H. (ed.), </a:t>
            </a:r>
            <a:r>
              <a:rPr lang="en-US" sz="1200" i="1" dirty="0">
                <a:latin typeface="Calibri"/>
                <a:ea typeface="Calibri"/>
                <a:cs typeface="Arial"/>
              </a:rPr>
              <a:t>Mentoring English Teachers in the Secondary School</a:t>
            </a:r>
            <a:r>
              <a:rPr lang="en-US" sz="1200" dirty="0">
                <a:latin typeface="Calibri"/>
                <a:ea typeface="Calibri"/>
                <a:cs typeface="Arial"/>
              </a:rPr>
              <a:t> (pp. 5-16). Abingdon: Routledge. </a:t>
            </a:r>
          </a:p>
          <a:p>
            <a:r>
              <a:rPr lang="en-US" sz="1200" dirty="0">
                <a:latin typeface="Calibri"/>
                <a:ea typeface="Calibri"/>
                <a:cs typeface="Arial"/>
              </a:rPr>
              <a:t>Goodwyn, A. (1997). </a:t>
            </a:r>
            <a:r>
              <a:rPr lang="en-US" sz="1200" i="1" dirty="0">
                <a:latin typeface="Calibri"/>
                <a:ea typeface="Calibri"/>
                <a:cs typeface="Arial"/>
              </a:rPr>
              <a:t>Developing English Teachers. </a:t>
            </a:r>
            <a:r>
              <a:rPr lang="en-US" sz="1200" dirty="0">
                <a:latin typeface="Calibri"/>
                <a:ea typeface="Calibri"/>
                <a:cs typeface="Arial"/>
              </a:rPr>
              <a:t>Buckingham: Open University Press. </a:t>
            </a:r>
          </a:p>
          <a:p>
            <a:r>
              <a:rPr lang="en-US" sz="1200" dirty="0">
                <a:latin typeface="Calibri"/>
                <a:ea typeface="Calibri"/>
                <a:cs typeface="Calibri"/>
              </a:rPr>
              <a:t>Goodwyn, A. (2011). </a:t>
            </a:r>
            <a:r>
              <a:rPr lang="en-US" sz="1200" i="1" dirty="0">
                <a:latin typeface="Calibri"/>
                <a:ea typeface="Calibri"/>
                <a:cs typeface="Calibri"/>
              </a:rPr>
              <a:t>The Expert Teacher of English</a:t>
            </a:r>
            <a:r>
              <a:rPr lang="en-US" sz="1200" dirty="0">
                <a:latin typeface="Calibri"/>
                <a:ea typeface="Calibri"/>
                <a:cs typeface="Calibri"/>
              </a:rPr>
              <a:t>. Abingdon: Routledge.</a:t>
            </a:r>
            <a:r>
              <a:rPr lang="en-US" sz="1200" dirty="0">
                <a:latin typeface="Calibri"/>
                <a:ea typeface="Calibri"/>
                <a:cs typeface="Arial"/>
              </a:rPr>
              <a:t>​</a:t>
            </a:r>
          </a:p>
          <a:p>
            <a:r>
              <a:rPr lang="en-US" sz="1200" dirty="0">
                <a:latin typeface="Calibri"/>
                <a:ea typeface="Calibri"/>
                <a:cs typeface="Calibri"/>
              </a:rPr>
              <a:t>Gray, D., Garvey, B., &amp; Lane, D. (2016). </a:t>
            </a:r>
            <a:r>
              <a:rPr lang="en-US" sz="1200" i="1" dirty="0">
                <a:latin typeface="Calibri"/>
                <a:ea typeface="Calibri"/>
                <a:cs typeface="Calibri"/>
              </a:rPr>
              <a:t>A Critical Introduction to Coaching and Mentoring</a:t>
            </a:r>
            <a:r>
              <a:rPr lang="en-US" sz="1200" dirty="0">
                <a:latin typeface="Calibri"/>
                <a:ea typeface="Calibri"/>
                <a:cs typeface="Calibri"/>
              </a:rPr>
              <a:t>. London: Sage.</a:t>
            </a:r>
            <a:r>
              <a:rPr lang="en-US" sz="1200" dirty="0">
                <a:latin typeface="Calibri"/>
                <a:ea typeface="Calibri"/>
                <a:cs typeface="Arial"/>
              </a:rPr>
              <a:t>​</a:t>
            </a:r>
          </a:p>
          <a:p>
            <a:r>
              <a:rPr lang="en-US" sz="1200" dirty="0">
                <a:latin typeface="Calibri"/>
                <a:ea typeface="Calibri"/>
                <a:cs typeface="Calibri"/>
              </a:rPr>
              <a:t>Hattie, J., &amp; Gan, M. (2011). Instruction Based on Feedback </a:t>
            </a:r>
            <a:r>
              <a:rPr lang="en-US" sz="1200" i="1" dirty="0">
                <a:latin typeface="Calibri"/>
                <a:ea typeface="Calibri"/>
                <a:cs typeface="Calibri"/>
              </a:rPr>
              <a:t>Handbook of Research on Learning and Instruction</a:t>
            </a:r>
            <a:r>
              <a:rPr lang="en-US" sz="1200" dirty="0">
                <a:latin typeface="Calibri"/>
                <a:ea typeface="Calibri"/>
                <a:cs typeface="Calibri"/>
              </a:rPr>
              <a:t>. Abingdon: Routledge.</a:t>
            </a:r>
            <a:r>
              <a:rPr lang="en-US" sz="1200" dirty="0">
                <a:latin typeface="Calibri"/>
                <a:ea typeface="Calibri"/>
                <a:cs typeface="Arial"/>
              </a:rPr>
              <a:t>​</a:t>
            </a:r>
          </a:p>
          <a:p>
            <a:r>
              <a:rPr lang="en-US" sz="1200" dirty="0">
                <a:latin typeface="Calibri"/>
                <a:ea typeface="Calibri"/>
                <a:cs typeface="Calibri"/>
              </a:rPr>
              <a:t>Hattie, J., &amp; Timperley, H. (2007). The Power of Feedback. </a:t>
            </a:r>
            <a:r>
              <a:rPr lang="en-US" sz="1200" i="1" dirty="0">
                <a:latin typeface="Calibri"/>
                <a:ea typeface="Calibri"/>
                <a:cs typeface="Calibri"/>
              </a:rPr>
              <a:t>Review of Educational Research, 77</a:t>
            </a:r>
            <a:r>
              <a:rPr lang="en-US" sz="1200" dirty="0">
                <a:latin typeface="Calibri"/>
                <a:ea typeface="Calibri"/>
                <a:cs typeface="Calibri"/>
              </a:rPr>
              <a:t>(1), 81-112. </a:t>
            </a:r>
            <a:r>
              <a:rPr lang="en-US" sz="1200" dirty="0">
                <a:latin typeface="Calibri"/>
                <a:ea typeface="Calibri"/>
                <a:cs typeface="Arial"/>
              </a:rPr>
              <a:t>​</a:t>
            </a:r>
          </a:p>
          <a:p>
            <a:r>
              <a:rPr lang="en-US" sz="1200" dirty="0">
                <a:latin typeface="Calibri"/>
                <a:ea typeface="Calibri"/>
                <a:cs typeface="Calibri"/>
              </a:rPr>
              <a:t>Hobson, A. (2002). Student Teachers' Perceptions of School-based Mentoring in Initial Teacher Training. </a:t>
            </a:r>
            <a:r>
              <a:rPr lang="en-US" sz="1200" i="1" dirty="0">
                <a:latin typeface="Calibri"/>
                <a:ea typeface="Calibri"/>
                <a:cs typeface="Calibri"/>
              </a:rPr>
              <a:t>Mentoring &amp; Tutoring: Partnership in Learning, 10</a:t>
            </a:r>
            <a:r>
              <a:rPr lang="en-US" sz="1200" dirty="0">
                <a:latin typeface="Calibri"/>
                <a:ea typeface="Calibri"/>
                <a:cs typeface="Calibri"/>
              </a:rPr>
              <a:t>(1), 5-20. </a:t>
            </a:r>
            <a:r>
              <a:rPr lang="en-US" sz="1200" dirty="0">
                <a:latin typeface="Calibri"/>
                <a:ea typeface="Calibri"/>
                <a:cs typeface="Arial"/>
              </a:rPr>
              <a:t>​</a:t>
            </a:r>
          </a:p>
          <a:p>
            <a:r>
              <a:rPr lang="en-US" sz="1200" dirty="0">
                <a:latin typeface="Calibri"/>
                <a:ea typeface="Calibri"/>
                <a:cs typeface="Arial"/>
              </a:rPr>
              <a:t>Hobson, A. (2016). </a:t>
            </a:r>
            <a:r>
              <a:rPr lang="en-US" sz="1200" err="1">
                <a:latin typeface="Calibri"/>
                <a:ea typeface="Calibri"/>
                <a:cs typeface="Arial"/>
              </a:rPr>
              <a:t>Judgementoring</a:t>
            </a:r>
            <a:r>
              <a:rPr lang="en-US" sz="1200" dirty="0">
                <a:latin typeface="Calibri"/>
                <a:ea typeface="Calibri"/>
                <a:cs typeface="Arial"/>
              </a:rPr>
              <a:t> and how to avert it: introducing ONSIDE Mentoring for beginning teachers. </a:t>
            </a:r>
            <a:r>
              <a:rPr lang="en-US" sz="1200" i="1" dirty="0">
                <a:latin typeface="Calibri"/>
                <a:ea typeface="Calibri"/>
                <a:cs typeface="Arial"/>
              </a:rPr>
              <a:t>International Journal of Mentoring and Coaching in Education</a:t>
            </a:r>
            <a:r>
              <a:rPr lang="en-US" sz="1200" dirty="0">
                <a:latin typeface="Calibri"/>
                <a:ea typeface="Calibri"/>
                <a:cs typeface="Arial"/>
              </a:rPr>
              <a:t>, 87-110. </a:t>
            </a:r>
          </a:p>
          <a:p>
            <a:r>
              <a:rPr lang="en-US" sz="1200" dirty="0">
                <a:latin typeface="Calibri"/>
                <a:ea typeface="Calibri"/>
                <a:cs typeface="Arial"/>
              </a:rPr>
              <a:t>Hobson, A., Ashby, P., </a:t>
            </a:r>
            <a:r>
              <a:rPr lang="en-US" sz="1200" err="1">
                <a:latin typeface="Calibri"/>
                <a:ea typeface="Calibri"/>
                <a:cs typeface="Arial"/>
              </a:rPr>
              <a:t>Malderez</a:t>
            </a:r>
            <a:r>
              <a:rPr lang="en-US" sz="1200" dirty="0">
                <a:latin typeface="Calibri"/>
                <a:ea typeface="Calibri"/>
                <a:cs typeface="Arial"/>
              </a:rPr>
              <a:t>, A., &amp; Tomlinson, P. (2009). Mentoring beginning teachers: What we know and what we don't. </a:t>
            </a:r>
            <a:r>
              <a:rPr lang="en-US" sz="1200" i="1" dirty="0">
                <a:latin typeface="Calibri"/>
                <a:ea typeface="Calibri"/>
                <a:cs typeface="Arial"/>
              </a:rPr>
              <a:t>Teaching and Teacher Education</a:t>
            </a:r>
            <a:r>
              <a:rPr lang="en-US" sz="1200" dirty="0">
                <a:latin typeface="Calibri"/>
                <a:ea typeface="Calibri"/>
                <a:cs typeface="Arial"/>
              </a:rPr>
              <a:t>, 207-216. </a:t>
            </a:r>
          </a:p>
          <a:p>
            <a:r>
              <a:rPr lang="en-US" sz="1200" dirty="0">
                <a:latin typeface="Calibri"/>
                <a:ea typeface="Calibri"/>
                <a:cs typeface="Calibri"/>
              </a:rPr>
              <a:t>Hobson, A., &amp; </a:t>
            </a:r>
            <a:r>
              <a:rPr lang="en-US" sz="1200" err="1">
                <a:latin typeface="Calibri"/>
                <a:ea typeface="Calibri"/>
                <a:cs typeface="Calibri"/>
              </a:rPr>
              <a:t>Malderez</a:t>
            </a:r>
            <a:r>
              <a:rPr lang="en-US" sz="1200" dirty="0">
                <a:latin typeface="Calibri"/>
                <a:ea typeface="Calibri"/>
                <a:cs typeface="Calibri"/>
              </a:rPr>
              <a:t>, A. (2013). </a:t>
            </a:r>
            <a:r>
              <a:rPr lang="en-US" sz="1200" err="1">
                <a:latin typeface="Calibri"/>
                <a:ea typeface="Calibri"/>
                <a:cs typeface="Calibri"/>
              </a:rPr>
              <a:t>Judgementoring</a:t>
            </a:r>
            <a:r>
              <a:rPr lang="en-US" sz="1200" dirty="0">
                <a:latin typeface="Calibri"/>
                <a:ea typeface="Calibri"/>
                <a:cs typeface="Calibri"/>
              </a:rPr>
              <a:t> and other threats to realizing the potential of school-based mentoring in teacher education. </a:t>
            </a:r>
            <a:r>
              <a:rPr lang="en-US" sz="1200" i="1" dirty="0">
                <a:latin typeface="Calibri"/>
                <a:ea typeface="Calibri"/>
                <a:cs typeface="Calibri"/>
              </a:rPr>
              <a:t>International Journal of Mentoring and Coaching, 2</a:t>
            </a:r>
            <a:r>
              <a:rPr lang="en-US" sz="1200" dirty="0">
                <a:latin typeface="Calibri"/>
                <a:ea typeface="Calibri"/>
                <a:cs typeface="Calibri"/>
              </a:rPr>
              <a:t>(2), 89-108. ​</a:t>
            </a:r>
          </a:p>
          <a:p>
            <a:r>
              <a:rPr lang="en-US" sz="1200" dirty="0">
                <a:latin typeface="Calibri"/>
                <a:ea typeface="Calibri"/>
                <a:cs typeface="Arial"/>
              </a:rPr>
              <a:t>Howell, W. S. (1982). </a:t>
            </a:r>
            <a:r>
              <a:rPr lang="en-US" sz="1200" i="1" dirty="0">
                <a:latin typeface="Calibri"/>
                <a:ea typeface="Calibri"/>
                <a:cs typeface="Arial"/>
              </a:rPr>
              <a:t>The Empathic Communicator</a:t>
            </a:r>
            <a:r>
              <a:rPr lang="en-US" sz="1200" dirty="0">
                <a:latin typeface="Calibri"/>
                <a:ea typeface="Calibri"/>
                <a:cs typeface="Arial"/>
              </a:rPr>
              <a:t>. Belmont, CA: Wadsworth Publishing Co.</a:t>
            </a:r>
            <a:r>
              <a:rPr lang="en-US" sz="1200" dirty="0">
                <a:latin typeface="Calibri"/>
                <a:ea typeface="Calibri"/>
                <a:cs typeface="Calibri"/>
              </a:rPr>
              <a:t>​</a:t>
            </a:r>
          </a:p>
          <a:p>
            <a:r>
              <a:rPr lang="en-US" sz="1200" dirty="0">
                <a:latin typeface="Calibri"/>
                <a:ea typeface="Calibri"/>
                <a:cs typeface="Arial"/>
              </a:rPr>
              <a:t>Hudson, P. (2013). Forming the mentor-mentee relationship. </a:t>
            </a:r>
            <a:r>
              <a:rPr lang="en-US" sz="1200" i="1" dirty="0">
                <a:latin typeface="Calibri"/>
                <a:ea typeface="Calibri"/>
                <a:cs typeface="Arial"/>
              </a:rPr>
              <a:t>Journal of Mentoring and Tutoring</a:t>
            </a:r>
            <a:r>
              <a:rPr lang="en-US" sz="1200" dirty="0">
                <a:latin typeface="Calibri"/>
                <a:ea typeface="Calibri"/>
                <a:cs typeface="Arial"/>
              </a:rPr>
              <a:t>​</a:t>
            </a:r>
          </a:p>
          <a:p>
            <a:r>
              <a:rPr lang="en-US" sz="1200" dirty="0">
                <a:latin typeface="Calibri"/>
                <a:ea typeface="Calibri"/>
                <a:cs typeface="Arial"/>
              </a:rPr>
              <a:t>Hudson, P., &amp; Hudson, S. (2014). </a:t>
            </a:r>
            <a:r>
              <a:rPr lang="en-US" sz="1200" i="1" dirty="0">
                <a:latin typeface="Calibri"/>
                <a:ea typeface="Calibri"/>
                <a:cs typeface="Calibri"/>
              </a:rPr>
              <a:t>Mentor feedback: models, viewpoints and strategies. </a:t>
            </a:r>
            <a:r>
              <a:rPr lang="en-US" sz="1200" dirty="0">
                <a:latin typeface="Calibri"/>
                <a:ea typeface="Calibri"/>
                <a:cs typeface="Calibri"/>
              </a:rPr>
              <a:t>Paper presented at the ATEA Annual Conference, Sydney. ​</a:t>
            </a:r>
          </a:p>
          <a:p>
            <a:r>
              <a:rPr lang="en-US" sz="1200" dirty="0">
                <a:latin typeface="Calibri"/>
                <a:ea typeface="Calibri"/>
                <a:cs typeface="Calibri"/>
              </a:rPr>
              <a:t>Hyland, F., &amp; Lo, M. (2006). Examining interaction in the teaching practicum: issues of language, power and control. </a:t>
            </a:r>
            <a:r>
              <a:rPr lang="en-US" sz="1200" i="1" dirty="0">
                <a:latin typeface="Calibri"/>
                <a:ea typeface="Calibri"/>
                <a:cs typeface="Calibri"/>
              </a:rPr>
              <a:t>Mentoring &amp; Tutoring, 14</a:t>
            </a:r>
            <a:r>
              <a:rPr lang="en-US" sz="1200" dirty="0">
                <a:latin typeface="Calibri"/>
                <a:ea typeface="Calibri"/>
                <a:cs typeface="Calibri"/>
              </a:rPr>
              <a:t>(2), 163-186. </a:t>
            </a:r>
            <a:r>
              <a:rPr lang="en-US" sz="1200" dirty="0">
                <a:latin typeface="Calibri"/>
                <a:ea typeface="Calibri"/>
                <a:cs typeface="Arial"/>
              </a:rPr>
              <a:t>​</a:t>
            </a:r>
          </a:p>
          <a:p>
            <a:r>
              <a:rPr lang="en-US" sz="1200" dirty="0">
                <a:latin typeface="Calibri"/>
                <a:ea typeface="Calibri"/>
                <a:cs typeface="Arial"/>
              </a:rPr>
              <a:t>Iyer</a:t>
            </a:r>
            <a:r>
              <a:rPr lang="en-US" sz="1200" dirty="0">
                <a:latin typeface="Calibri"/>
                <a:ea typeface="Calibri"/>
                <a:cs typeface="Calibri"/>
              </a:rPr>
              <a:t>-O’Sullivan, R. (2015). From Bit to Whole: Reframing Feedback Dialogue through Critical Incidents. In A. Howard &amp; H. Donaghue (Eds.), </a:t>
            </a:r>
            <a:r>
              <a:rPr lang="en-US" sz="1200" i="1" dirty="0">
                <a:latin typeface="Calibri"/>
                <a:ea typeface="Calibri"/>
                <a:cs typeface="Calibri"/>
              </a:rPr>
              <a:t>Teacher Evaluation in Second Language Education. </a:t>
            </a:r>
            <a:r>
              <a:rPr lang="en-US" sz="1200" dirty="0">
                <a:latin typeface="Calibri"/>
                <a:ea typeface="Calibri"/>
                <a:cs typeface="Calibri"/>
              </a:rPr>
              <a:t>London: Bloomsbury. ​</a:t>
            </a:r>
          </a:p>
          <a:p>
            <a:endParaRPr lang="en-US" sz="1000">
              <a:latin typeface="Arial"/>
            </a:endParaRPr>
          </a:p>
          <a:p>
            <a:endParaRPr lang="en-US" sz="1000">
              <a:latin typeface="Arial"/>
              <a:cs typeface="Arial"/>
            </a:endParaRPr>
          </a:p>
        </p:txBody>
      </p:sp>
    </p:spTree>
    <p:extLst>
      <p:ext uri="{BB962C8B-B14F-4D97-AF65-F5344CB8AC3E}">
        <p14:creationId xmlns:p14="http://schemas.microsoft.com/office/powerpoint/2010/main" val="355585632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24FAE-67A5-E987-A0DC-D6E202B6FCC9}"/>
              </a:ext>
            </a:extLst>
          </p:cNvPr>
          <p:cNvSpPr>
            <a:spLocks noGrp="1"/>
          </p:cNvSpPr>
          <p:nvPr>
            <p:ph idx="1"/>
          </p:nvPr>
        </p:nvSpPr>
        <p:spPr>
          <a:xfrm>
            <a:off x="298670" y="612689"/>
            <a:ext cx="11637243" cy="4330702"/>
          </a:xfrm>
        </p:spPr>
        <p:txBody>
          <a:bodyPr/>
          <a:lstStyle/>
          <a:p>
            <a:pPr marL="179705" indent="-179705">
              <a:spcBef>
                <a:spcPct val="0"/>
              </a:spcBef>
            </a:pPr>
            <a:r>
              <a:rPr lang="en-US" sz="1200" dirty="0">
                <a:latin typeface="Calibri"/>
                <a:ea typeface="Calibri"/>
                <a:cs typeface="Arial"/>
              </a:rPr>
              <a:t>Jegede, O., Taplin, M., &amp; Chan, S. (2000). 'Trainee teachers' perception of their knowledge about expert teaching'. </a:t>
            </a:r>
            <a:r>
              <a:rPr lang="en-US" sz="1200" i="1" dirty="0">
                <a:latin typeface="Calibri"/>
                <a:ea typeface="Calibri"/>
                <a:cs typeface="Arial"/>
              </a:rPr>
              <a:t>Educational Research</a:t>
            </a:r>
            <a:r>
              <a:rPr lang="en-US" sz="1200" dirty="0">
                <a:latin typeface="Calibri"/>
                <a:ea typeface="Calibri"/>
                <a:cs typeface="Arial"/>
              </a:rPr>
              <a:t>, 287-308.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Jing-Schmidt, Z. (2007). Negativity bias in language: A cognitive affective model of emotive intensifiers. </a:t>
            </a:r>
            <a:r>
              <a:rPr lang="en-US" sz="1200" i="1" dirty="0">
                <a:latin typeface="Calibri"/>
                <a:ea typeface="Calibri"/>
                <a:cs typeface="Arial"/>
              </a:rPr>
              <a:t>Cognitive Linguistics, 18</a:t>
            </a:r>
            <a:r>
              <a:rPr lang="en-US" sz="1200" dirty="0">
                <a:latin typeface="Calibri"/>
                <a:ea typeface="Calibri"/>
                <a:cs typeface="Arial"/>
              </a:rPr>
              <a:t>(3), 417-443.  </a:t>
            </a:r>
            <a:endParaRPr lang="en-US" sz="1200">
              <a:solidFill>
                <a:srgbClr val="50535A"/>
              </a:solidFill>
              <a:latin typeface="Calibri"/>
              <a:ea typeface="Calibri"/>
              <a:cs typeface="Arial"/>
            </a:endParaRPr>
          </a:p>
          <a:p>
            <a:pPr marL="179705" indent="-179705">
              <a:spcBef>
                <a:spcPct val="0"/>
              </a:spcBef>
            </a:pPr>
            <a:r>
              <a:rPr lang="en-US" sz="1200" dirty="0" err="1">
                <a:latin typeface="Calibri"/>
                <a:ea typeface="Calibri"/>
                <a:cs typeface="Arial"/>
              </a:rPr>
              <a:t>Kelchtermans</a:t>
            </a:r>
            <a:r>
              <a:rPr lang="en-US" sz="1200" dirty="0">
                <a:latin typeface="Calibri"/>
                <a:ea typeface="Calibri"/>
                <a:cs typeface="Arial"/>
              </a:rPr>
              <a:t>, G. (2009). Who I am in how I teach is the message: self-understanding, vulnerability and reflection. </a:t>
            </a:r>
            <a:r>
              <a:rPr lang="en-US" sz="1200" i="1" dirty="0">
                <a:latin typeface="Calibri"/>
                <a:ea typeface="Calibri"/>
                <a:cs typeface="Arial"/>
              </a:rPr>
              <a:t>Teachers and Teaching: theory and practice, 15</a:t>
            </a:r>
            <a:r>
              <a:rPr lang="en-US" sz="1200" dirty="0">
                <a:latin typeface="Calibri"/>
                <a:ea typeface="Calibri"/>
                <a:cs typeface="Arial"/>
              </a:rPr>
              <a:t>(2), 257-272.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Lawley, Moore &amp; Smajic (2014) ‘Effective Communication Between Preservice and Cooperating Teachers’, </a:t>
            </a:r>
            <a:r>
              <a:rPr lang="en-US" sz="1200" i="1" dirty="0">
                <a:latin typeface="Calibri"/>
                <a:ea typeface="Calibri"/>
                <a:cs typeface="Arial"/>
              </a:rPr>
              <a:t>The New Educator</a:t>
            </a:r>
            <a:r>
              <a:rPr lang="en-US" sz="1200" dirty="0">
                <a:latin typeface="Calibri"/>
                <a:ea typeface="Calibri"/>
                <a:cs typeface="Arial"/>
              </a:rPr>
              <a:t>, 10:2, 153-162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Le, P., &amp; Vasquez, C. (2011). Feedback in teacher education: mentor discourse and intern perceptions. </a:t>
            </a:r>
            <a:r>
              <a:rPr lang="en-US" sz="1200" i="1" dirty="0">
                <a:latin typeface="Calibri"/>
                <a:ea typeface="Calibri"/>
                <a:cs typeface="Arial"/>
              </a:rPr>
              <a:t>Teacher Development, 15</a:t>
            </a:r>
            <a:r>
              <a:rPr lang="en-US" sz="1200" dirty="0">
                <a:latin typeface="Calibri"/>
                <a:ea typeface="Calibri"/>
                <a:cs typeface="Arial"/>
              </a:rPr>
              <a:t>(4), 453-470.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Lofthouse, R., &amp; Thomas, U. (2014). Mentoring student teachers; a vulnerable workplace learning practice. </a:t>
            </a:r>
            <a:r>
              <a:rPr lang="en-US" sz="1200" i="1" dirty="0">
                <a:latin typeface="Calibri"/>
                <a:ea typeface="Calibri"/>
                <a:cs typeface="Arial"/>
              </a:rPr>
              <a:t>International Journal of Mentoring and Coaching in Education, 3</a:t>
            </a:r>
            <a:r>
              <a:rPr lang="en-US" sz="1200" dirty="0">
                <a:latin typeface="Calibri"/>
                <a:ea typeface="Calibri"/>
                <a:cs typeface="Arial"/>
              </a:rPr>
              <a:t>(3), 201-2018. </a:t>
            </a:r>
            <a:endParaRPr lang="en-US" sz="1200" dirty="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Lortie, D. (1975). </a:t>
            </a:r>
            <a:r>
              <a:rPr lang="en-US" sz="1200" i="1" dirty="0">
                <a:latin typeface="Calibri"/>
                <a:ea typeface="Calibri"/>
                <a:cs typeface="Arial"/>
              </a:rPr>
              <a:t>Schoolteacher</a:t>
            </a:r>
            <a:r>
              <a:rPr lang="en-US" sz="1200" dirty="0">
                <a:latin typeface="Calibri"/>
                <a:ea typeface="Calibri"/>
                <a:cs typeface="Arial"/>
              </a:rPr>
              <a:t>. Chicago: University of Chicago.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Martinez Agudo, J. (2016). What Type of Feedback do Student Teachers Expect from their School Mentors during Practicum Experience? The Case of Spanish EFL Student Teachers </a:t>
            </a:r>
            <a:r>
              <a:rPr lang="en-US" sz="1200" i="1" dirty="0">
                <a:latin typeface="Calibri"/>
                <a:ea typeface="Calibri"/>
                <a:cs typeface="Arial"/>
              </a:rPr>
              <a:t>Australian Journal of Teacher Education, 41</a:t>
            </a:r>
            <a:r>
              <a:rPr lang="en-US" sz="1200" dirty="0">
                <a:latin typeface="Calibri"/>
                <a:ea typeface="Calibri"/>
                <a:cs typeface="Arial"/>
              </a:rPr>
              <a:t>(5), 36-51.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Mason, J. (2002).Researching your own practice: The discipline of noticing. London: Routledge.</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McArthur &amp; </a:t>
            </a:r>
            <a:r>
              <a:rPr lang="en-US" sz="1200" dirty="0" err="1">
                <a:latin typeface="Calibri"/>
                <a:ea typeface="Calibri"/>
                <a:cs typeface="Arial"/>
              </a:rPr>
              <a:t>Huxham</a:t>
            </a:r>
            <a:r>
              <a:rPr lang="en-US" sz="1200" dirty="0">
                <a:latin typeface="Calibri"/>
                <a:ea typeface="Calibri"/>
                <a:cs typeface="Arial"/>
              </a:rPr>
              <a:t> in Price et al. (eds), 2013, </a:t>
            </a:r>
            <a:r>
              <a:rPr lang="en-US" sz="1200" i="1" dirty="0" err="1">
                <a:latin typeface="Calibri"/>
                <a:ea typeface="Calibri"/>
                <a:cs typeface="Arial"/>
              </a:rPr>
              <a:t>Reconceptualising</a:t>
            </a:r>
            <a:r>
              <a:rPr lang="en-US" sz="1200" i="1" dirty="0">
                <a:latin typeface="Calibri"/>
                <a:ea typeface="Calibri"/>
                <a:cs typeface="Arial"/>
              </a:rPr>
              <a:t> Feedback In Higher Education</a:t>
            </a:r>
            <a:r>
              <a:rPr lang="en-US" sz="1200" dirty="0">
                <a:latin typeface="Calibri"/>
                <a:ea typeface="Calibri"/>
                <a:cs typeface="Arial"/>
              </a:rPr>
              <a:t>, Routledge Education</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Mercardo, L., &amp; Mann, S. (2015). Mentoring for Teacher Evaluation and Development. . In A. Howard &amp; H. Donaghue (Eds.), </a:t>
            </a:r>
            <a:r>
              <a:rPr lang="en-US" sz="1200" i="1" dirty="0">
                <a:latin typeface="Calibri"/>
                <a:ea typeface="Calibri"/>
                <a:cs typeface="Arial"/>
              </a:rPr>
              <a:t>Teacher Evaluation in Second Language Education. </a:t>
            </a:r>
            <a:r>
              <a:rPr lang="en-US" sz="1200" dirty="0">
                <a:latin typeface="Calibri"/>
                <a:ea typeface="Calibri"/>
                <a:cs typeface="Arial"/>
              </a:rPr>
              <a:t>London: Bloomsbury. </a:t>
            </a:r>
            <a:endParaRPr lang="en-US" sz="1200" dirty="0">
              <a:solidFill>
                <a:srgbClr val="50535A"/>
              </a:solidFill>
              <a:latin typeface="Calibri"/>
              <a:ea typeface="Calibri"/>
            </a:endParaRPr>
          </a:p>
          <a:p>
            <a:pPr marL="179705" indent="-179705">
              <a:spcBef>
                <a:spcPct val="0"/>
              </a:spcBef>
            </a:pPr>
            <a:r>
              <a:rPr lang="en-US" sz="1200" dirty="0">
                <a:latin typeface="Calibri"/>
                <a:ea typeface="Calibri"/>
                <a:cs typeface="Arial"/>
              </a:rPr>
              <a:t>Molloy, E., &amp; Boud, D. (2013). Changing Conceptions of Feedback. In D. Boud, &amp; E. (. Molloy, </a:t>
            </a:r>
            <a:r>
              <a:rPr lang="en-US" sz="1200" i="1" dirty="0">
                <a:latin typeface="Calibri"/>
                <a:ea typeface="Calibri"/>
                <a:cs typeface="Arial"/>
              </a:rPr>
              <a:t>Feedback in Higher and Professional Education</a:t>
            </a:r>
            <a:r>
              <a:rPr lang="en-US" sz="1200" dirty="0">
                <a:latin typeface="Calibri"/>
                <a:ea typeface="Calibri"/>
                <a:cs typeface="Arial"/>
              </a:rPr>
              <a:t> (pp. Chapter 2 (e-book)). Abingdon, Oxon, UK: Routledge.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O'Leary, M. (2014). </a:t>
            </a:r>
            <a:r>
              <a:rPr lang="en-US" sz="1200" i="1" dirty="0">
                <a:latin typeface="Calibri"/>
                <a:ea typeface="Calibri"/>
                <a:cs typeface="Arial"/>
              </a:rPr>
              <a:t>Classroom Observation: A guide to the effective observation of Teaching and Learning.</a:t>
            </a:r>
            <a:r>
              <a:rPr lang="en-US" sz="1200" dirty="0">
                <a:latin typeface="Calibri"/>
                <a:ea typeface="Calibri"/>
                <a:cs typeface="Arial"/>
              </a:rPr>
              <a:t> Abingdon: Routledge.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Olsher, G., &amp; Kantor, I. (2012). Asking Questions as a Key Strategy in Guiding a Novice Teacher: A self-study </a:t>
            </a:r>
            <a:r>
              <a:rPr lang="en-US" sz="1200" i="1" dirty="0">
                <a:latin typeface="Calibri"/>
                <a:ea typeface="Calibri"/>
                <a:cs typeface="Arial"/>
              </a:rPr>
              <a:t>Studying Teacher Education, 8</a:t>
            </a:r>
            <a:r>
              <a:rPr lang="en-US" sz="1200" dirty="0">
                <a:latin typeface="Calibri"/>
                <a:ea typeface="Calibri"/>
                <a:cs typeface="Arial"/>
              </a:rPr>
              <a:t>(2), 157-168.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Orland-Barak, L., &amp; Klein, S. (2005). The expressed and the </a:t>
            </a:r>
            <a:r>
              <a:rPr lang="en-US" sz="1200" dirty="0" err="1">
                <a:latin typeface="Calibri"/>
                <a:ea typeface="Calibri"/>
                <a:cs typeface="Arial"/>
              </a:rPr>
              <a:t>realised</a:t>
            </a:r>
            <a:r>
              <a:rPr lang="en-US" sz="1200" dirty="0">
                <a:latin typeface="Calibri"/>
                <a:ea typeface="Calibri"/>
                <a:cs typeface="Arial"/>
              </a:rPr>
              <a:t>: Mentors' representations of a mentoring conversation and its </a:t>
            </a:r>
            <a:r>
              <a:rPr lang="en-US" sz="1200" dirty="0" err="1">
                <a:latin typeface="Calibri"/>
                <a:ea typeface="Calibri"/>
                <a:cs typeface="Arial"/>
              </a:rPr>
              <a:t>realisation</a:t>
            </a:r>
            <a:r>
              <a:rPr lang="en-US" sz="1200" dirty="0">
                <a:latin typeface="Calibri"/>
                <a:ea typeface="Calibri"/>
                <a:cs typeface="Arial"/>
              </a:rPr>
              <a:t> in practice. </a:t>
            </a:r>
            <a:r>
              <a:rPr lang="en-US" sz="1200" i="1" dirty="0">
                <a:latin typeface="Calibri"/>
                <a:ea typeface="Calibri"/>
                <a:cs typeface="Arial"/>
              </a:rPr>
              <a:t>Teaching and Teacher Education, 21</a:t>
            </a:r>
            <a:r>
              <a:rPr lang="en-US" sz="1200" dirty="0">
                <a:latin typeface="Calibri"/>
                <a:ea typeface="Calibri"/>
                <a:cs typeface="Arial"/>
              </a:rPr>
              <a:t>, 379-402.  </a:t>
            </a:r>
            <a:endParaRPr lang="en-US" sz="1200">
              <a:solidFill>
                <a:srgbClr val="50535A"/>
              </a:solidFill>
              <a:latin typeface="Calibri"/>
              <a:ea typeface="Calibri"/>
              <a:cs typeface="Arial"/>
            </a:endParaRPr>
          </a:p>
          <a:p>
            <a:pPr marL="179705" indent="-179705">
              <a:spcBef>
                <a:spcPct val="0"/>
              </a:spcBef>
            </a:pPr>
            <a:r>
              <a:rPr lang="en-US" sz="1200" dirty="0" err="1">
                <a:latin typeface="Calibri"/>
                <a:ea typeface="Calibri"/>
                <a:cs typeface="Arial"/>
              </a:rPr>
              <a:t>Parsloe</a:t>
            </a:r>
            <a:r>
              <a:rPr lang="en-US" sz="1200" dirty="0">
                <a:latin typeface="Calibri"/>
                <a:ea typeface="Calibri"/>
                <a:cs typeface="Arial"/>
              </a:rPr>
              <a:t>, E., &amp; Wray, M. (2000). </a:t>
            </a:r>
            <a:r>
              <a:rPr lang="en-US" sz="1200" i="1" dirty="0">
                <a:latin typeface="Calibri"/>
                <a:ea typeface="Calibri"/>
                <a:cs typeface="Arial"/>
              </a:rPr>
              <a:t>Coaching and Mentoring</a:t>
            </a:r>
            <a:r>
              <a:rPr lang="en-US" sz="1200" dirty="0">
                <a:latin typeface="Calibri"/>
                <a:ea typeface="Calibri"/>
                <a:cs typeface="Arial"/>
              </a:rPr>
              <a:t>. London: Kogan Page.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Ramaprasad, A. (1983). On the definition of feedback. </a:t>
            </a:r>
            <a:r>
              <a:rPr lang="en-US" sz="1200" i="1" dirty="0" err="1">
                <a:latin typeface="Calibri"/>
                <a:ea typeface="Calibri"/>
                <a:cs typeface="Arial"/>
              </a:rPr>
              <a:t>Behavioural</a:t>
            </a:r>
            <a:r>
              <a:rPr lang="en-US" sz="1200" i="1" dirty="0">
                <a:latin typeface="Calibri"/>
                <a:ea typeface="Calibri"/>
                <a:cs typeface="Arial"/>
              </a:rPr>
              <a:t> Science, 28</a:t>
            </a:r>
            <a:r>
              <a:rPr lang="en-US" sz="1200" dirty="0">
                <a:latin typeface="Calibri"/>
                <a:ea typeface="Calibri"/>
                <a:cs typeface="Arial"/>
              </a:rPr>
              <a:t>(1), 4-13.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Randall, M. (2015). Observing for Feedback: A Counselling Perspective. In A. Howard &amp; H. Donaghue (Eds.), </a:t>
            </a:r>
            <a:r>
              <a:rPr lang="en-US" sz="1200" i="1" dirty="0">
                <a:latin typeface="Calibri"/>
                <a:ea typeface="Calibri"/>
                <a:cs typeface="Arial"/>
              </a:rPr>
              <a:t>Teacher Evaluation in Second Language Education</a:t>
            </a:r>
            <a:r>
              <a:rPr lang="en-US" sz="1200" dirty="0">
                <a:latin typeface="Calibri"/>
                <a:ea typeface="Calibri"/>
                <a:cs typeface="Arial"/>
              </a:rPr>
              <a:t>. London: Bloomsbury.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Rhodes, C., Stokes, M., &amp; Hampton, G. (2004). </a:t>
            </a:r>
            <a:r>
              <a:rPr lang="en-US" sz="1200" i="1" dirty="0">
                <a:latin typeface="Calibri"/>
                <a:ea typeface="Calibri"/>
                <a:cs typeface="Arial"/>
              </a:rPr>
              <a:t>A Practical Guide to Mentoring, Coaching and Peer-networking</a:t>
            </a:r>
            <a:r>
              <a:rPr lang="en-US" sz="1200" dirty="0">
                <a:latin typeface="Calibri"/>
                <a:ea typeface="Calibri"/>
                <a:cs typeface="Arial"/>
              </a:rPr>
              <a:t>. Abingdon: Routledge.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Roberts, R. (2019). </a:t>
            </a:r>
            <a:r>
              <a:rPr lang="en-US" sz="1200" i="1" dirty="0">
                <a:latin typeface="Calibri"/>
                <a:ea typeface="Calibri"/>
                <a:cs typeface="Arial"/>
              </a:rPr>
              <a:t>Critical Conversations: The role of evaluative language in mentor meetings in Initial Teacher Training</a:t>
            </a:r>
            <a:r>
              <a:rPr lang="en-US" sz="1200" dirty="0">
                <a:latin typeface="Calibri"/>
                <a:ea typeface="Calibri"/>
                <a:cs typeface="Arial"/>
              </a:rPr>
              <a:t>. (EdD). University of Reading.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Roberts, R. (2020). Holding weekly debriefs. In D. Hickman, </a:t>
            </a:r>
            <a:r>
              <a:rPr lang="en-US" sz="1200" i="1" dirty="0">
                <a:latin typeface="Calibri"/>
                <a:ea typeface="Calibri"/>
                <a:cs typeface="Arial"/>
              </a:rPr>
              <a:t>A Practical Guide to Mentoring English Teachers.</a:t>
            </a:r>
            <a:r>
              <a:rPr lang="en-US" sz="1200" dirty="0">
                <a:latin typeface="Calibri"/>
                <a:ea typeface="Calibri"/>
                <a:cs typeface="Arial"/>
              </a:rPr>
              <a:t> Abingdon: Routledge.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Roberts, R. (2020). Observing beginning English teachers' lessons. In D. Hickman, </a:t>
            </a:r>
            <a:r>
              <a:rPr lang="en-US" sz="1200" i="1" dirty="0">
                <a:latin typeface="Calibri"/>
                <a:ea typeface="Calibri"/>
                <a:cs typeface="Arial"/>
              </a:rPr>
              <a:t>A Practical Guide to Mentoring English Teachers.</a:t>
            </a:r>
            <a:r>
              <a:rPr lang="en-US" sz="1200" dirty="0">
                <a:latin typeface="Calibri"/>
                <a:ea typeface="Calibri"/>
                <a:cs typeface="Arial"/>
              </a:rPr>
              <a:t> Abingdon: Routledge.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Sadler, D. (1989). Formative assessments and the design of instructional systems. </a:t>
            </a:r>
            <a:r>
              <a:rPr lang="en-US" sz="1200" i="1" dirty="0">
                <a:latin typeface="Calibri"/>
                <a:ea typeface="Calibri"/>
                <a:cs typeface="Arial"/>
              </a:rPr>
              <a:t>Instructional Science, 18</a:t>
            </a:r>
            <a:r>
              <a:rPr lang="en-US" sz="1200" dirty="0">
                <a:latin typeface="Calibri"/>
                <a:ea typeface="Calibri"/>
                <a:cs typeface="Arial"/>
              </a:rPr>
              <a:t>(4), 119-144.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Schon, D. (1987). </a:t>
            </a:r>
            <a:r>
              <a:rPr lang="en-US" sz="1200" i="1" dirty="0">
                <a:latin typeface="Calibri"/>
                <a:ea typeface="Calibri"/>
                <a:cs typeface="Arial"/>
              </a:rPr>
              <a:t>Educating the Reflective Practitioner.</a:t>
            </a:r>
            <a:r>
              <a:rPr lang="en-US" sz="1200" dirty="0">
                <a:latin typeface="Calibri"/>
                <a:ea typeface="Calibri"/>
                <a:cs typeface="Arial"/>
              </a:rPr>
              <a:t> San Francisco: Jossey-Bass Inc.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Schutz, W. (1994). </a:t>
            </a:r>
            <a:r>
              <a:rPr lang="en-US" sz="1200" i="1" dirty="0">
                <a:latin typeface="Calibri"/>
                <a:ea typeface="Calibri"/>
                <a:cs typeface="Arial"/>
              </a:rPr>
              <a:t>The Human Element</a:t>
            </a:r>
            <a:r>
              <a:rPr lang="en-US" sz="1200" dirty="0">
                <a:latin typeface="Calibri"/>
                <a:ea typeface="Calibri"/>
                <a:cs typeface="Arial"/>
              </a:rPr>
              <a:t>. San Francisco: Jossey-Bass.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Taras, M. (2013). Feedback on Feedback. In S. Merry, M. Price, D. Carless, &amp; M. Taras (Eds.), </a:t>
            </a:r>
            <a:r>
              <a:rPr lang="en-US" sz="1200" i="1" dirty="0" err="1">
                <a:latin typeface="Calibri"/>
                <a:ea typeface="Calibri"/>
                <a:cs typeface="Arial"/>
              </a:rPr>
              <a:t>Reconceptualising</a:t>
            </a:r>
            <a:r>
              <a:rPr lang="en-US" sz="1200" i="1" dirty="0">
                <a:latin typeface="Calibri"/>
                <a:ea typeface="Calibri"/>
                <a:cs typeface="Arial"/>
              </a:rPr>
              <a:t> Feedback in Higher Education</a:t>
            </a:r>
            <a:r>
              <a:rPr lang="en-US" sz="1200" dirty="0">
                <a:latin typeface="Calibri"/>
                <a:ea typeface="Calibri"/>
                <a:cs typeface="Arial"/>
              </a:rPr>
              <a:t>. </a:t>
            </a:r>
            <a:endParaRPr lang="en-US" sz="1200">
              <a:solidFill>
                <a:srgbClr val="50535A"/>
              </a:solidFill>
              <a:latin typeface="Calibri"/>
              <a:ea typeface="Calibri"/>
              <a:cs typeface="Arial"/>
            </a:endParaRPr>
          </a:p>
          <a:p>
            <a:pPr marL="179705" indent="-179705">
              <a:spcBef>
                <a:spcPct val="0"/>
              </a:spcBef>
            </a:pPr>
            <a:r>
              <a:rPr lang="en-US" sz="1200" dirty="0">
                <a:latin typeface="Calibri"/>
                <a:ea typeface="Calibri"/>
                <a:cs typeface="Arial"/>
              </a:rPr>
              <a:t>Timperley, H. (2001). Mentoring Conversations Designed to Promote Student Teacher Learning. </a:t>
            </a:r>
            <a:r>
              <a:rPr lang="en-US" sz="1200" i="1" dirty="0">
                <a:latin typeface="Calibri"/>
                <a:ea typeface="Calibri"/>
                <a:cs typeface="Arial"/>
              </a:rPr>
              <a:t>Asia-Pacific Journal of Teacher Education, 29</a:t>
            </a:r>
            <a:r>
              <a:rPr lang="en-US" sz="1200" dirty="0">
                <a:latin typeface="Calibri"/>
                <a:ea typeface="Calibri"/>
                <a:cs typeface="Arial"/>
              </a:rPr>
              <a:t>(2), 111-123.  </a:t>
            </a:r>
            <a:endParaRPr lang="en-US" sz="1200">
              <a:solidFill>
                <a:srgbClr val="50535A"/>
              </a:solidFill>
              <a:latin typeface="Calibri"/>
              <a:ea typeface="Calibri"/>
              <a:cs typeface="Arial"/>
            </a:endParaRPr>
          </a:p>
          <a:p>
            <a:pPr marL="179705" indent="-179705">
              <a:spcBef>
                <a:spcPct val="0"/>
              </a:spcBef>
            </a:pPr>
            <a:endParaRPr lang="en-US" sz="1000" dirty="0">
              <a:solidFill>
                <a:srgbClr val="50535A"/>
              </a:solidFill>
            </a:endParaRPr>
          </a:p>
          <a:p>
            <a:pPr marL="179705" indent="-179705"/>
            <a:endParaRPr lang="en-US" dirty="0"/>
          </a:p>
        </p:txBody>
      </p:sp>
      <p:sp>
        <p:nvSpPr>
          <p:cNvPr id="3" name="Slide Number Placeholder 2">
            <a:extLst>
              <a:ext uri="{FF2B5EF4-FFF2-40B4-BE49-F238E27FC236}">
                <a16:creationId xmlns:a16="http://schemas.microsoft.com/office/drawing/2014/main" id="{45105B40-A451-3FC2-8F4A-73DB2C9807A9}"/>
              </a:ext>
            </a:extLst>
          </p:cNvPr>
          <p:cNvSpPr>
            <a:spLocks noGrp="1"/>
          </p:cNvSpPr>
          <p:nvPr>
            <p:ph type="sldNum" sz="quarter" idx="10"/>
          </p:nvPr>
        </p:nvSpPr>
        <p:spPr/>
        <p:txBody>
          <a:bodyPr/>
          <a:lstStyle/>
          <a:p>
            <a:fld id="{DCF6A46F-80AB-49F3-8C7E-9717ED945456}" type="slidenum">
              <a:rPr lang="en-GB" altLang="en-US"/>
              <a:pPr/>
              <a:t>48</a:t>
            </a:fld>
            <a:endParaRPr lang="en-GB" altLang="en-US"/>
          </a:p>
        </p:txBody>
      </p:sp>
    </p:spTree>
    <p:extLst>
      <p:ext uri="{BB962C8B-B14F-4D97-AF65-F5344CB8AC3E}">
        <p14:creationId xmlns:p14="http://schemas.microsoft.com/office/powerpoint/2010/main" val="73569920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F12043-D496-66B0-AC2B-5F659041ED0D}"/>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a:pPr>
                <a:spcAft>
                  <a:spcPts val="600"/>
                </a:spcAft>
              </a:pPr>
              <a:t>49</a:t>
            </a:fld>
            <a:endParaRPr lang="en-GB" altLang="en-US"/>
          </a:p>
        </p:txBody>
      </p:sp>
      <p:pic>
        <p:nvPicPr>
          <p:cNvPr id="5" name="Picture 4" descr="A qr code on a blue background&#10;&#10;Description automatically generated">
            <a:extLst>
              <a:ext uri="{FF2B5EF4-FFF2-40B4-BE49-F238E27FC236}">
                <a16:creationId xmlns:a16="http://schemas.microsoft.com/office/drawing/2014/main" id="{17BD850B-2C33-A29A-437C-A4CAA3AC6D82}"/>
              </a:ext>
            </a:extLst>
          </p:cNvPr>
          <p:cNvPicPr>
            <a:picLocks noChangeAspect="1"/>
          </p:cNvPicPr>
          <p:nvPr/>
        </p:nvPicPr>
        <p:blipFill>
          <a:blip r:embed="rId2"/>
          <a:stretch>
            <a:fillRect/>
          </a:stretch>
        </p:blipFill>
        <p:spPr>
          <a:xfrm>
            <a:off x="625146" y="0"/>
            <a:ext cx="6877404" cy="6877404"/>
          </a:xfrm>
          <a:prstGeom prst="rect">
            <a:avLst/>
          </a:prstGeom>
          <a:noFill/>
          <a:ln>
            <a:noFill/>
          </a:ln>
        </p:spPr>
      </p:pic>
      <p:sp>
        <p:nvSpPr>
          <p:cNvPr id="4" name="Title 3">
            <a:extLst>
              <a:ext uri="{FF2B5EF4-FFF2-40B4-BE49-F238E27FC236}">
                <a16:creationId xmlns:a16="http://schemas.microsoft.com/office/drawing/2014/main" id="{DE0EF141-F194-CE3A-5E03-3DAE16F83152}"/>
              </a:ext>
            </a:extLst>
          </p:cNvPr>
          <p:cNvSpPr>
            <a:spLocks noGrp="1"/>
          </p:cNvSpPr>
          <p:nvPr>
            <p:ph type="title"/>
          </p:nvPr>
        </p:nvSpPr>
        <p:spPr>
          <a:xfrm>
            <a:off x="8400256" y="332656"/>
            <a:ext cx="3456384" cy="1730144"/>
          </a:xfrm>
        </p:spPr>
        <p:txBody>
          <a:bodyPr wrap="square" anchor="b">
            <a:normAutofit/>
          </a:bodyPr>
          <a:lstStyle/>
          <a:p>
            <a:r>
              <a:rPr lang="en-US"/>
              <a:t>Please take two minutes to complete the completion form:</a:t>
            </a:r>
            <a:endParaRPr lang="en-US" dirty="0"/>
          </a:p>
        </p:txBody>
      </p:sp>
      <p:sp>
        <p:nvSpPr>
          <p:cNvPr id="2" name="Content Placeholder 1">
            <a:extLst>
              <a:ext uri="{FF2B5EF4-FFF2-40B4-BE49-F238E27FC236}">
                <a16:creationId xmlns:a16="http://schemas.microsoft.com/office/drawing/2014/main" id="{A55C1519-60B6-EDD7-287F-60D939810E28}"/>
              </a:ext>
            </a:extLst>
          </p:cNvPr>
          <p:cNvSpPr>
            <a:spLocks noGrp="1"/>
          </p:cNvSpPr>
          <p:nvPr>
            <p:ph sz="quarter" idx="12"/>
          </p:nvPr>
        </p:nvSpPr>
        <p:spPr>
          <a:xfrm>
            <a:off x="8400256" y="2214000"/>
            <a:ext cx="3456384" cy="4383352"/>
          </a:xfrm>
        </p:spPr>
        <p:txBody>
          <a:bodyPr wrap="square" anchor="t">
            <a:normAutofit/>
          </a:bodyPr>
          <a:lstStyle/>
          <a:p>
            <a:pPr marL="179705" indent="-179705"/>
            <a:r>
              <a:rPr lang="en-US">
                <a:hlinkClick r:id="rId3"/>
              </a:rPr>
              <a:t>https://forms.office.com/e/MfMkyg3fjm</a:t>
            </a:r>
            <a:r>
              <a:rPr lang="en-US"/>
              <a:t> </a:t>
            </a:r>
          </a:p>
        </p:txBody>
      </p:sp>
    </p:spTree>
    <p:extLst>
      <p:ext uri="{BB962C8B-B14F-4D97-AF65-F5344CB8AC3E}">
        <p14:creationId xmlns:p14="http://schemas.microsoft.com/office/powerpoint/2010/main" val="162142451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F50E4B-933A-7F63-8ADC-B64307A83DDB}"/>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AA4702B-C625-4E83-8538-1FF92200AD62}" type="slidenum">
              <a:rPr lang="en-GB" smtClean="0"/>
              <a:pPr>
                <a:spcAft>
                  <a:spcPts val="600"/>
                </a:spcAft>
              </a:pPr>
              <a:t>5</a:t>
            </a:fld>
            <a:endParaRPr lang="en-GB"/>
          </a:p>
        </p:txBody>
      </p:sp>
      <p:pic>
        <p:nvPicPr>
          <p:cNvPr id="3" name="Picture 2">
            <a:extLst>
              <a:ext uri="{FF2B5EF4-FFF2-40B4-BE49-F238E27FC236}">
                <a16:creationId xmlns:a16="http://schemas.microsoft.com/office/drawing/2014/main" id="{6D90AF24-8479-D791-212D-80D6A0B682B8}"/>
              </a:ext>
            </a:extLst>
          </p:cNvPr>
          <p:cNvPicPr>
            <a:picLocks noChangeAspect="1"/>
          </p:cNvPicPr>
          <p:nvPr/>
        </p:nvPicPr>
        <p:blipFill>
          <a:blip r:embed="rId3"/>
          <a:stretch>
            <a:fillRect/>
          </a:stretch>
        </p:blipFill>
        <p:spPr>
          <a:xfrm>
            <a:off x="1863079" y="0"/>
            <a:ext cx="4401537" cy="6877404"/>
          </a:xfrm>
          <a:prstGeom prst="rect">
            <a:avLst/>
          </a:prstGeom>
          <a:noFill/>
          <a:ln>
            <a:noFill/>
          </a:ln>
        </p:spPr>
      </p:pic>
      <p:sp>
        <p:nvSpPr>
          <p:cNvPr id="6" name="Content Placeholder 5">
            <a:extLst>
              <a:ext uri="{FF2B5EF4-FFF2-40B4-BE49-F238E27FC236}">
                <a16:creationId xmlns:a16="http://schemas.microsoft.com/office/drawing/2014/main" id="{8D4FA73C-6E64-8DF9-3363-C212F954D332}"/>
              </a:ext>
            </a:extLst>
          </p:cNvPr>
          <p:cNvSpPr>
            <a:spLocks noGrp="1"/>
          </p:cNvSpPr>
          <p:nvPr>
            <p:ph sz="quarter" idx="12"/>
          </p:nvPr>
        </p:nvSpPr>
        <p:spPr>
          <a:xfrm>
            <a:off x="7149426" y="1710793"/>
            <a:ext cx="4707214" cy="4886559"/>
          </a:xfrm>
        </p:spPr>
        <p:txBody>
          <a:bodyPr wrap="square" anchor="t">
            <a:normAutofit/>
          </a:bodyPr>
          <a:lstStyle/>
          <a:p>
            <a:pPr marL="0" indent="0">
              <a:buNone/>
            </a:pPr>
            <a:r>
              <a:rPr lang="en-US" sz="3600" dirty="0">
                <a:latin typeface="Arial"/>
                <a:cs typeface="Arial"/>
              </a:rPr>
              <a:t>Teaching as 'an apprenticeship of observation' </a:t>
            </a:r>
            <a:r>
              <a:rPr lang="en-US" sz="2000" dirty="0">
                <a:latin typeface="Arial"/>
                <a:cs typeface="Arial"/>
              </a:rPr>
              <a:t>(Lortie, 1975, p61) </a:t>
            </a:r>
          </a:p>
        </p:txBody>
      </p:sp>
    </p:spTree>
    <p:extLst>
      <p:ext uri="{BB962C8B-B14F-4D97-AF65-F5344CB8AC3E}">
        <p14:creationId xmlns:p14="http://schemas.microsoft.com/office/powerpoint/2010/main" val="22560765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raising his hand in front of a person in a classroom&#10;&#10;Description automatically generated">
            <a:extLst>
              <a:ext uri="{FF2B5EF4-FFF2-40B4-BE49-F238E27FC236}">
                <a16:creationId xmlns:a16="http://schemas.microsoft.com/office/drawing/2014/main" id="{961863C2-5754-1BD4-5FFA-4E799458E046}"/>
              </a:ext>
            </a:extLst>
          </p:cNvPr>
          <p:cNvPicPr>
            <a:picLocks noGrp="1" noChangeAspect="1"/>
          </p:cNvPicPr>
          <p:nvPr>
            <p:ph idx="1"/>
          </p:nvPr>
        </p:nvPicPr>
        <p:blipFill>
          <a:blip r:embed="rId3"/>
          <a:stretch>
            <a:fillRect/>
          </a:stretch>
        </p:blipFill>
        <p:spPr>
          <a:xfrm>
            <a:off x="981380" y="983864"/>
            <a:ext cx="10189594" cy="5740657"/>
          </a:xfrm>
        </p:spPr>
      </p:pic>
      <p:sp>
        <p:nvSpPr>
          <p:cNvPr id="3" name="Slide Number Placeholder 2">
            <a:extLst>
              <a:ext uri="{FF2B5EF4-FFF2-40B4-BE49-F238E27FC236}">
                <a16:creationId xmlns:a16="http://schemas.microsoft.com/office/drawing/2014/main" id="{13EED010-4567-1F4F-F9CC-685B7A04CF8F}"/>
              </a:ext>
            </a:extLst>
          </p:cNvPr>
          <p:cNvSpPr>
            <a:spLocks noGrp="1"/>
          </p:cNvSpPr>
          <p:nvPr>
            <p:ph type="sldNum" sz="quarter" idx="10"/>
          </p:nvPr>
        </p:nvSpPr>
        <p:spPr/>
        <p:txBody>
          <a:bodyPr/>
          <a:lstStyle/>
          <a:p>
            <a:fld id="{DCF6A46F-80AB-49F3-8C7E-9717ED945456}" type="slidenum">
              <a:rPr lang="en-GB" altLang="en-US"/>
              <a:pPr/>
              <a:t>6</a:t>
            </a:fld>
            <a:endParaRPr lang="en-GB" altLang="en-US"/>
          </a:p>
        </p:txBody>
      </p:sp>
      <p:sp>
        <p:nvSpPr>
          <p:cNvPr id="4" name="Title 3">
            <a:extLst>
              <a:ext uri="{FF2B5EF4-FFF2-40B4-BE49-F238E27FC236}">
                <a16:creationId xmlns:a16="http://schemas.microsoft.com/office/drawing/2014/main" id="{FAFE3CBD-8D2C-9D0D-7B7D-03A9C41935A0}"/>
              </a:ext>
            </a:extLst>
          </p:cNvPr>
          <p:cNvSpPr>
            <a:spLocks noGrp="1"/>
          </p:cNvSpPr>
          <p:nvPr>
            <p:ph type="title"/>
          </p:nvPr>
        </p:nvSpPr>
        <p:spPr>
          <a:xfrm>
            <a:off x="339859" y="148353"/>
            <a:ext cx="11040000" cy="828000"/>
          </a:xfrm>
        </p:spPr>
        <p:txBody>
          <a:bodyPr/>
          <a:lstStyle/>
          <a:p>
            <a:r>
              <a:rPr lang="en-US" dirty="0">
                <a:latin typeface="Arial Bold"/>
                <a:cs typeface="Arial Bold"/>
              </a:rPr>
              <a:t>Seeing and Noticing</a:t>
            </a:r>
            <a:endParaRPr lang="en-US" dirty="0"/>
          </a:p>
        </p:txBody>
      </p:sp>
    </p:spTree>
    <p:extLst>
      <p:ext uri="{BB962C8B-B14F-4D97-AF65-F5344CB8AC3E}">
        <p14:creationId xmlns:p14="http://schemas.microsoft.com/office/powerpoint/2010/main" val="28135072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102CB6-DF87-A791-5D5C-40F63C29C1D2}"/>
              </a:ext>
            </a:extLst>
          </p:cNvPr>
          <p:cNvSpPr>
            <a:spLocks noGrp="1"/>
          </p:cNvSpPr>
          <p:nvPr>
            <p:ph idx="1"/>
          </p:nvPr>
        </p:nvSpPr>
        <p:spPr>
          <a:xfrm>
            <a:off x="307608" y="1718191"/>
            <a:ext cx="11198150" cy="4420075"/>
          </a:xfrm>
        </p:spPr>
        <p:txBody>
          <a:bodyPr/>
          <a:lstStyle/>
          <a:p>
            <a:pPr marL="0" indent="0">
              <a:buNone/>
            </a:pPr>
            <a:r>
              <a:rPr lang="en-US" dirty="0">
                <a:latin typeface="Arial"/>
                <a:cs typeface="Arial"/>
              </a:rPr>
              <a:t>You can:</a:t>
            </a:r>
          </a:p>
          <a:p>
            <a:pPr marL="0" indent="0">
              <a:buNone/>
            </a:pPr>
            <a:endParaRPr lang="en-US" dirty="0">
              <a:latin typeface="Arial"/>
              <a:cs typeface="Arial"/>
            </a:endParaRPr>
          </a:p>
          <a:p>
            <a:pPr marL="179705" indent="-179705"/>
            <a:r>
              <a:rPr lang="en-US" b="1" dirty="0">
                <a:latin typeface="Arial"/>
                <a:cs typeface="Arial"/>
              </a:rPr>
              <a:t>Articulate </a:t>
            </a:r>
            <a:r>
              <a:rPr lang="en-US" dirty="0">
                <a:latin typeface="Arial"/>
                <a:cs typeface="Arial"/>
              </a:rPr>
              <a:t>expertise for your trainee (</a:t>
            </a:r>
            <a:r>
              <a:rPr lang="en-US" sz="1800" dirty="0">
                <a:latin typeface="Arial"/>
                <a:cs typeface="Arial"/>
              </a:rPr>
              <a:t>Goodwyn, 1997)</a:t>
            </a:r>
            <a:r>
              <a:rPr lang="en-US" dirty="0">
                <a:latin typeface="Arial"/>
                <a:cs typeface="Arial"/>
              </a:rPr>
              <a:t>; </a:t>
            </a:r>
          </a:p>
          <a:p>
            <a:pPr marL="179705" indent="-179705"/>
            <a:r>
              <a:rPr lang="en-US" dirty="0">
                <a:latin typeface="Arial"/>
                <a:cs typeface="Arial"/>
              </a:rPr>
              <a:t>Use </a:t>
            </a:r>
            <a:r>
              <a:rPr lang="en-US" b="1" dirty="0">
                <a:latin typeface="Arial"/>
                <a:cs typeface="Arial"/>
              </a:rPr>
              <a:t>modelling </a:t>
            </a:r>
            <a:r>
              <a:rPr lang="en-US" dirty="0">
                <a:latin typeface="Arial"/>
                <a:cs typeface="Arial"/>
              </a:rPr>
              <a:t>(i.e. demonstrate for your student teacher in a lesson that they observe), but ensure it is </a:t>
            </a:r>
            <a:r>
              <a:rPr lang="en-US" err="1">
                <a:latin typeface="Arial"/>
                <a:cs typeface="Arial"/>
              </a:rPr>
              <a:t>analysed</a:t>
            </a:r>
            <a:r>
              <a:rPr lang="en-US" dirty="0">
                <a:latin typeface="Arial"/>
                <a:cs typeface="Arial"/>
              </a:rPr>
              <a:t> as part of a process of your mentee’s learning </a:t>
            </a:r>
            <a:r>
              <a:rPr lang="en-US" sz="1800" dirty="0">
                <a:latin typeface="Arial"/>
                <a:cs typeface="Arial"/>
              </a:rPr>
              <a:t>(Hattie &amp; Yates, 2014); </a:t>
            </a:r>
            <a:endParaRPr lang="en-US" sz="1800">
              <a:latin typeface="Arial"/>
              <a:cs typeface="Arial"/>
            </a:endParaRPr>
          </a:p>
          <a:p>
            <a:pPr marL="179705" indent="-179705"/>
            <a:r>
              <a:rPr lang="en-US" dirty="0">
                <a:latin typeface="Arial"/>
                <a:cs typeface="Arial"/>
              </a:rPr>
              <a:t>Help your mentee </a:t>
            </a:r>
            <a:r>
              <a:rPr lang="en-US" b="1" dirty="0">
                <a:latin typeface="Arial"/>
                <a:cs typeface="Arial"/>
              </a:rPr>
              <a:t>shift their perspective</a:t>
            </a:r>
            <a:r>
              <a:rPr lang="en-US" dirty="0">
                <a:latin typeface="Arial"/>
                <a:cs typeface="Arial"/>
              </a:rPr>
              <a:t> from that of a pupil to that of a teacher </a:t>
            </a:r>
            <a:r>
              <a:rPr lang="en-US" sz="1800" dirty="0">
                <a:latin typeface="Arial"/>
                <a:cs typeface="Arial"/>
              </a:rPr>
              <a:t>(Walker &amp; Adelman, 1975)</a:t>
            </a:r>
            <a:r>
              <a:rPr lang="en-US" dirty="0">
                <a:latin typeface="Arial"/>
                <a:cs typeface="Arial"/>
              </a:rPr>
              <a:t>; </a:t>
            </a:r>
            <a:endParaRPr lang="en-US"/>
          </a:p>
          <a:p>
            <a:pPr marL="179705" indent="-179705"/>
            <a:r>
              <a:rPr lang="en-US" dirty="0">
                <a:latin typeface="Arial"/>
                <a:cs typeface="Arial"/>
              </a:rPr>
              <a:t>Enable </a:t>
            </a:r>
            <a:r>
              <a:rPr lang="en-US" b="1" dirty="0">
                <a:latin typeface="Arial"/>
                <a:cs typeface="Arial"/>
              </a:rPr>
              <a:t>discussion </a:t>
            </a:r>
            <a:r>
              <a:rPr lang="en-US" dirty="0">
                <a:latin typeface="Arial"/>
                <a:cs typeface="Arial"/>
              </a:rPr>
              <a:t>between your student teacher and others that they observe, to potentially allow access to otherwise tacit knowledge </a:t>
            </a:r>
            <a:r>
              <a:rPr lang="en-US" sz="1800" dirty="0">
                <a:latin typeface="Arial"/>
                <a:cs typeface="Arial"/>
              </a:rPr>
              <a:t>(Roberts, 2014). </a:t>
            </a:r>
          </a:p>
          <a:p>
            <a:pPr marL="179705" indent="-179705"/>
            <a:r>
              <a:rPr lang="en-GB" b="1" dirty="0">
                <a:latin typeface="Arial"/>
                <a:cs typeface="Arial"/>
              </a:rPr>
              <a:t>'Joint' observations </a:t>
            </a:r>
            <a:endParaRPr lang="en-GB" b="1" dirty="0"/>
          </a:p>
        </p:txBody>
      </p:sp>
      <p:sp>
        <p:nvSpPr>
          <p:cNvPr id="3" name="Slide Number Placeholder 2">
            <a:extLst>
              <a:ext uri="{FF2B5EF4-FFF2-40B4-BE49-F238E27FC236}">
                <a16:creationId xmlns:a16="http://schemas.microsoft.com/office/drawing/2014/main" id="{7B7F25E1-A15B-95FD-ECB3-332FDEB680BB}"/>
              </a:ext>
            </a:extLst>
          </p:cNvPr>
          <p:cNvSpPr>
            <a:spLocks noGrp="1"/>
          </p:cNvSpPr>
          <p:nvPr>
            <p:ph type="sldNum" sz="quarter" idx="10"/>
          </p:nvPr>
        </p:nvSpPr>
        <p:spPr/>
        <p:txBody>
          <a:bodyPr/>
          <a:lstStyle/>
          <a:p>
            <a:fld id="{DCF6A46F-80AB-49F3-8C7E-9717ED945456}" type="slidenum">
              <a:rPr lang="en-GB" altLang="en-US" smtClean="0"/>
              <a:pPr/>
              <a:t>7</a:t>
            </a:fld>
            <a:endParaRPr lang="en-GB" altLang="en-US"/>
          </a:p>
        </p:txBody>
      </p:sp>
      <p:sp>
        <p:nvSpPr>
          <p:cNvPr id="4" name="Title 3">
            <a:extLst>
              <a:ext uri="{FF2B5EF4-FFF2-40B4-BE49-F238E27FC236}">
                <a16:creationId xmlns:a16="http://schemas.microsoft.com/office/drawing/2014/main" id="{1FF48CEF-DB57-C368-8A89-3738A8F62065}"/>
              </a:ext>
            </a:extLst>
          </p:cNvPr>
          <p:cNvSpPr>
            <a:spLocks noGrp="1"/>
          </p:cNvSpPr>
          <p:nvPr>
            <p:ph type="title"/>
          </p:nvPr>
        </p:nvSpPr>
        <p:spPr>
          <a:xfrm>
            <a:off x="393872" y="580840"/>
            <a:ext cx="11040000" cy="828000"/>
          </a:xfrm>
        </p:spPr>
        <p:txBody>
          <a:bodyPr/>
          <a:lstStyle/>
          <a:p>
            <a:r>
              <a:rPr lang="en-GB" dirty="0">
                <a:latin typeface="Arial Bold"/>
                <a:cs typeface="Arial Bold"/>
              </a:rPr>
              <a:t>Enabling Learning from Observing</a:t>
            </a:r>
            <a:endParaRPr lang="en-GB" dirty="0"/>
          </a:p>
        </p:txBody>
      </p:sp>
    </p:spTree>
    <p:extLst>
      <p:ext uri="{BB962C8B-B14F-4D97-AF65-F5344CB8AC3E}">
        <p14:creationId xmlns:p14="http://schemas.microsoft.com/office/powerpoint/2010/main" val="23673198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tching Colleagues Teach (Part 2 ...">
            <a:extLst>
              <a:ext uri="{FF2B5EF4-FFF2-40B4-BE49-F238E27FC236}">
                <a16:creationId xmlns:a16="http://schemas.microsoft.com/office/drawing/2014/main" id="{2DD521B7-D9D1-58C8-EA7B-A755DB782420}"/>
              </a:ext>
            </a:extLst>
          </p:cNvPr>
          <p:cNvPicPr>
            <a:picLocks noGrp="1" noChangeAspect="1"/>
          </p:cNvPicPr>
          <p:nvPr>
            <p:ph idx="1"/>
          </p:nvPr>
        </p:nvPicPr>
        <p:blipFill>
          <a:blip r:embed="rId3"/>
          <a:stretch>
            <a:fillRect/>
          </a:stretch>
        </p:blipFill>
        <p:spPr>
          <a:xfrm>
            <a:off x="359429" y="2440675"/>
            <a:ext cx="6449454" cy="3001919"/>
          </a:xfrm>
        </p:spPr>
      </p:pic>
      <p:sp>
        <p:nvSpPr>
          <p:cNvPr id="3" name="Slide Number Placeholder 2">
            <a:extLst>
              <a:ext uri="{FF2B5EF4-FFF2-40B4-BE49-F238E27FC236}">
                <a16:creationId xmlns:a16="http://schemas.microsoft.com/office/drawing/2014/main" id="{0026830F-C340-784F-A7E5-745C6AE7CDDC}"/>
              </a:ext>
            </a:extLst>
          </p:cNvPr>
          <p:cNvSpPr>
            <a:spLocks noGrp="1"/>
          </p:cNvSpPr>
          <p:nvPr>
            <p:ph type="sldNum" sz="quarter" idx="10"/>
          </p:nvPr>
        </p:nvSpPr>
        <p:spPr/>
        <p:txBody>
          <a:bodyPr/>
          <a:lstStyle/>
          <a:p>
            <a:fld id="{DCF6A46F-80AB-49F3-8C7E-9717ED945456}" type="slidenum">
              <a:rPr lang="en-GB" altLang="en-US" smtClean="0"/>
              <a:pPr/>
              <a:t>8</a:t>
            </a:fld>
            <a:endParaRPr lang="en-GB" altLang="en-US"/>
          </a:p>
        </p:txBody>
      </p:sp>
      <p:sp>
        <p:nvSpPr>
          <p:cNvPr id="4" name="Title 3">
            <a:extLst>
              <a:ext uri="{FF2B5EF4-FFF2-40B4-BE49-F238E27FC236}">
                <a16:creationId xmlns:a16="http://schemas.microsoft.com/office/drawing/2014/main" id="{8F276BC7-A3C6-602D-1978-008B9EF4934C}"/>
              </a:ext>
            </a:extLst>
          </p:cNvPr>
          <p:cNvSpPr>
            <a:spLocks noGrp="1"/>
          </p:cNvSpPr>
          <p:nvPr>
            <p:ph type="title"/>
          </p:nvPr>
        </p:nvSpPr>
        <p:spPr>
          <a:xfrm>
            <a:off x="360454" y="488164"/>
            <a:ext cx="11040000" cy="828000"/>
          </a:xfrm>
        </p:spPr>
        <p:txBody>
          <a:bodyPr/>
          <a:lstStyle/>
          <a:p>
            <a:r>
              <a:rPr lang="en-GB" dirty="0"/>
              <a:t>Being Observed</a:t>
            </a:r>
          </a:p>
        </p:txBody>
      </p:sp>
      <p:sp>
        <p:nvSpPr>
          <p:cNvPr id="6" name="TextBox 5">
            <a:extLst>
              <a:ext uri="{FF2B5EF4-FFF2-40B4-BE49-F238E27FC236}">
                <a16:creationId xmlns:a16="http://schemas.microsoft.com/office/drawing/2014/main" id="{C8BB05EA-2116-3E0F-8D37-A00F3D84607D}"/>
              </a:ext>
            </a:extLst>
          </p:cNvPr>
          <p:cNvSpPr txBox="1"/>
          <p:nvPr/>
        </p:nvSpPr>
        <p:spPr>
          <a:xfrm>
            <a:off x="7358667" y="3017985"/>
            <a:ext cx="42102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How do you feel about </a:t>
            </a:r>
            <a:r>
              <a:rPr lang="en-US" sz="3600" i="1" dirty="0"/>
              <a:t>being</a:t>
            </a:r>
            <a:r>
              <a:rPr lang="en-US" sz="3600" dirty="0"/>
              <a:t> observed? </a:t>
            </a:r>
            <a:endParaRPr lang="en-US" sz="3600" dirty="0">
              <a:latin typeface="+mn-lt"/>
            </a:endParaRPr>
          </a:p>
        </p:txBody>
      </p:sp>
    </p:spTree>
    <p:extLst>
      <p:ext uri="{BB962C8B-B14F-4D97-AF65-F5344CB8AC3E}">
        <p14:creationId xmlns:p14="http://schemas.microsoft.com/office/powerpoint/2010/main" val="20934507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hildren playing in sand&#10;&#10;Description automatically generated">
            <a:extLst>
              <a:ext uri="{FF2B5EF4-FFF2-40B4-BE49-F238E27FC236}">
                <a16:creationId xmlns:a16="http://schemas.microsoft.com/office/drawing/2014/main" id="{43476A22-B06E-34D6-0279-FBBA1D6D5A12}"/>
              </a:ext>
            </a:extLst>
          </p:cNvPr>
          <p:cNvPicPr>
            <a:picLocks noGrp="1" noChangeAspect="1"/>
          </p:cNvPicPr>
          <p:nvPr>
            <p:ph idx="1"/>
          </p:nvPr>
        </p:nvPicPr>
        <p:blipFill>
          <a:blip r:embed="rId3"/>
          <a:stretch>
            <a:fillRect/>
          </a:stretch>
        </p:blipFill>
        <p:spPr>
          <a:xfrm>
            <a:off x="827502" y="1157947"/>
            <a:ext cx="4436321" cy="2550244"/>
          </a:xfrm>
        </p:spPr>
      </p:pic>
      <p:sp>
        <p:nvSpPr>
          <p:cNvPr id="3" name="Slide Number Placeholder 2">
            <a:extLst>
              <a:ext uri="{FF2B5EF4-FFF2-40B4-BE49-F238E27FC236}">
                <a16:creationId xmlns:a16="http://schemas.microsoft.com/office/drawing/2014/main" id="{83DA72DC-4833-035A-B6D2-0E547C578171}"/>
              </a:ext>
            </a:extLst>
          </p:cNvPr>
          <p:cNvSpPr>
            <a:spLocks noGrp="1"/>
          </p:cNvSpPr>
          <p:nvPr>
            <p:ph type="sldNum" sz="quarter" idx="10"/>
          </p:nvPr>
        </p:nvSpPr>
        <p:spPr/>
        <p:txBody>
          <a:bodyPr/>
          <a:lstStyle/>
          <a:p>
            <a:fld id="{DCF6A46F-80AB-49F3-8C7E-9717ED945456}" type="slidenum">
              <a:rPr lang="en-GB" altLang="en-US" smtClean="0"/>
              <a:pPr/>
              <a:t>9</a:t>
            </a:fld>
            <a:endParaRPr lang="en-GB" altLang="en-US"/>
          </a:p>
        </p:txBody>
      </p:sp>
      <p:sp>
        <p:nvSpPr>
          <p:cNvPr id="4" name="Title 3">
            <a:extLst>
              <a:ext uri="{FF2B5EF4-FFF2-40B4-BE49-F238E27FC236}">
                <a16:creationId xmlns:a16="http://schemas.microsoft.com/office/drawing/2014/main" id="{25E729F9-7D35-F9FE-F951-9FDBF9FE2D06}"/>
              </a:ext>
            </a:extLst>
          </p:cNvPr>
          <p:cNvSpPr>
            <a:spLocks noGrp="1"/>
          </p:cNvSpPr>
          <p:nvPr>
            <p:ph type="title"/>
          </p:nvPr>
        </p:nvSpPr>
        <p:spPr>
          <a:xfrm>
            <a:off x="724551" y="163897"/>
            <a:ext cx="11040000" cy="828000"/>
          </a:xfrm>
        </p:spPr>
        <p:txBody>
          <a:bodyPr/>
          <a:lstStyle/>
          <a:p>
            <a:r>
              <a:rPr lang="en-GB" dirty="0">
                <a:latin typeface="Arial Bold"/>
                <a:cs typeface="Arial Bold"/>
              </a:rPr>
              <a:t>Organising Lesson Observations</a:t>
            </a:r>
            <a:endParaRPr lang="en-GB" dirty="0"/>
          </a:p>
        </p:txBody>
      </p:sp>
      <p:pic>
        <p:nvPicPr>
          <p:cNvPr id="6" name="Picture 5" descr="A group of students in a classroom&#10;&#10;Description automatically generated">
            <a:extLst>
              <a:ext uri="{FF2B5EF4-FFF2-40B4-BE49-F238E27FC236}">
                <a16:creationId xmlns:a16="http://schemas.microsoft.com/office/drawing/2014/main" id="{FAD945AF-0A5C-58D4-2671-661099BBA8DA}"/>
              </a:ext>
            </a:extLst>
          </p:cNvPr>
          <p:cNvPicPr>
            <a:picLocks noChangeAspect="1"/>
          </p:cNvPicPr>
          <p:nvPr/>
        </p:nvPicPr>
        <p:blipFill>
          <a:blip r:embed="rId4"/>
          <a:stretch>
            <a:fillRect/>
          </a:stretch>
        </p:blipFill>
        <p:spPr>
          <a:xfrm>
            <a:off x="828136" y="3908305"/>
            <a:ext cx="4439728" cy="2578220"/>
          </a:xfrm>
          <a:prstGeom prst="rect">
            <a:avLst/>
          </a:prstGeom>
        </p:spPr>
      </p:pic>
      <p:sp>
        <p:nvSpPr>
          <p:cNvPr id="7" name="TextBox 6">
            <a:extLst>
              <a:ext uri="{FF2B5EF4-FFF2-40B4-BE49-F238E27FC236}">
                <a16:creationId xmlns:a16="http://schemas.microsoft.com/office/drawing/2014/main" id="{E4CA71BC-537B-4CDC-C060-E6B567D72229}"/>
              </a:ext>
            </a:extLst>
          </p:cNvPr>
          <p:cNvSpPr txBox="1"/>
          <p:nvPr/>
        </p:nvSpPr>
        <p:spPr>
          <a:xfrm>
            <a:off x="6023992" y="1735730"/>
            <a:ext cx="558241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a:buFont typeface="Arial"/>
              <a:buChar char="•"/>
            </a:pPr>
            <a:r>
              <a:rPr lang="en-US" sz="4800" dirty="0"/>
              <a:t>Range</a:t>
            </a:r>
          </a:p>
          <a:p>
            <a:pPr marL="457200" indent="-457200">
              <a:buFont typeface="Arial"/>
              <a:buChar char="•"/>
            </a:pPr>
            <a:r>
              <a:rPr lang="en-US" sz="4800" dirty="0"/>
              <a:t>Focus</a:t>
            </a:r>
          </a:p>
          <a:p>
            <a:pPr marL="457200" indent="-457200">
              <a:buFont typeface="Arial"/>
              <a:buChar char="•"/>
            </a:pPr>
            <a:r>
              <a:rPr lang="en-US" sz="4800" dirty="0"/>
              <a:t>Pre and post-observation discussions</a:t>
            </a:r>
          </a:p>
        </p:txBody>
      </p:sp>
    </p:spTree>
    <p:extLst>
      <p:ext uri="{BB962C8B-B14F-4D97-AF65-F5344CB8AC3E}">
        <p14:creationId xmlns:p14="http://schemas.microsoft.com/office/powerpoint/2010/main" val="581486264"/>
      </p:ext>
    </p:extLst>
  </p:cSld>
  <p:clrMapOvr>
    <a:masterClrMapping/>
  </p:clrMapOvr>
  <p:transition>
    <p:fade/>
  </p:transition>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rdg-accessible-ppt-widescreen-19</Template>
  <TotalTime>1767</TotalTime>
  <Words>8416</Words>
  <Application>Microsoft Office PowerPoint</Application>
  <PresentationFormat>Widescreen</PresentationFormat>
  <Paragraphs>494</Paragraphs>
  <Slides>49</Slides>
  <Notes>42</Notes>
  <HiddenSlides>0</HiddenSlides>
  <MMClips>4</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UoR Theme</vt:lpstr>
      <vt:lpstr>1_UoR Theme off-white background</vt:lpstr>
      <vt:lpstr>Mentor Curriculum 2.3</vt:lpstr>
      <vt:lpstr>Content</vt:lpstr>
      <vt:lpstr>1 Observation  </vt:lpstr>
      <vt:lpstr>Developmental Mentoring Model</vt:lpstr>
      <vt:lpstr>PowerPoint Presentation</vt:lpstr>
      <vt:lpstr>Seeing and Noticing</vt:lpstr>
      <vt:lpstr>Enabling Learning from Observing</vt:lpstr>
      <vt:lpstr>Being Observed</vt:lpstr>
      <vt:lpstr>Organising Lesson Observations</vt:lpstr>
      <vt:lpstr>PowerPoint Presentation</vt:lpstr>
      <vt:lpstr>Observing your trainee</vt:lpstr>
      <vt:lpstr>Feedback</vt:lpstr>
      <vt:lpstr>Reflective cycle</vt:lpstr>
      <vt:lpstr>What is feedback?</vt:lpstr>
      <vt:lpstr>7 Things to Remember About Feedback</vt:lpstr>
      <vt:lpstr>Consider: Who speaks Language  Body language  </vt:lpstr>
      <vt:lpstr>Problems with Feedback</vt:lpstr>
      <vt:lpstr>Affective language</vt:lpstr>
      <vt:lpstr>Effective feedback</vt:lpstr>
      <vt:lpstr>PowerPoint Presentation</vt:lpstr>
      <vt:lpstr>PowerPoint Presentation</vt:lpstr>
      <vt:lpstr>PowerPoint Presentation</vt:lpstr>
      <vt:lpstr>PowerPoint Presentation</vt:lpstr>
      <vt:lpstr>Written  Feedback </vt:lpstr>
      <vt:lpstr>PowerPoint Presentation</vt:lpstr>
      <vt:lpstr>Responding to Feedback</vt:lpstr>
      <vt:lpstr>Providing Feedback</vt:lpstr>
      <vt:lpstr>Framing Feedback</vt:lpstr>
      <vt:lpstr>Observation &amp; Feedback Procedure</vt:lpstr>
      <vt:lpstr>3 Constructive conversations </vt:lpstr>
      <vt:lpstr>Learning Through Conversations </vt:lpstr>
      <vt:lpstr>Mentoring Conversations’ Content</vt:lpstr>
      <vt:lpstr>Some Issues with Mentoring Conversations </vt:lpstr>
      <vt:lpstr>Facilitating a Reflective Conversation </vt:lpstr>
      <vt:lpstr>Content: Topics for mentor  meetings</vt:lpstr>
      <vt:lpstr>Using Coaching</vt:lpstr>
      <vt:lpstr>Questioning</vt:lpstr>
      <vt:lpstr>PowerPoint Presentation</vt:lpstr>
      <vt:lpstr>Reappraisal</vt:lpstr>
      <vt:lpstr>Using reappraisal</vt:lpstr>
      <vt:lpstr>PowerPoint Presentation</vt:lpstr>
      <vt:lpstr>PowerPoint Presentation</vt:lpstr>
      <vt:lpstr>Talking about the learning </vt:lpstr>
      <vt:lpstr>Listening Skills</vt:lpstr>
      <vt:lpstr>The Reflective Cycle  adapted from Gibbs (1988, p. 50) </vt:lpstr>
      <vt:lpstr>Key Take Aways</vt:lpstr>
      <vt:lpstr>References</vt:lpstr>
      <vt:lpstr>PowerPoint Presentation</vt:lpstr>
      <vt:lpstr>Please take two minutes to complete the completion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Roberts</dc:creator>
  <cp:lastModifiedBy>Rachel Roberts</cp:lastModifiedBy>
  <cp:revision>429</cp:revision>
  <cp:lastPrinted>2024-07-11T12:53:39Z</cp:lastPrinted>
  <dcterms:created xsi:type="dcterms:W3CDTF">2024-07-07T16:54:05Z</dcterms:created>
  <dcterms:modified xsi:type="dcterms:W3CDTF">2024-10-20T15:37:23Z</dcterms:modified>
</cp:coreProperties>
</file>