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9.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8.xml" ContentType="application/inkml+xml"/>
  <Override PartName="/ppt/ink/ink19.xml" ContentType="application/inkml+xml"/>
  <Override PartName="/ppt/notesSlides/notesSlide2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23.xml" ContentType="application/vnd.openxmlformats-officedocument.presentationml.notesSlide+xml"/>
  <Override PartName="/ppt/ink/ink28.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9.xml" ContentType="application/inkml+xml"/>
  <Override PartName="/ppt/ink/ink3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Lst>
  <p:notesMasterIdLst>
    <p:notesMasterId r:id="rId35"/>
  </p:notesMasterIdLst>
  <p:handoutMasterIdLst>
    <p:handoutMasterId r:id="rId36"/>
  </p:handoutMasterIdLst>
  <p:sldIdLst>
    <p:sldId id="270" r:id="rId6"/>
    <p:sldId id="261" r:id="rId7"/>
    <p:sldId id="275" r:id="rId8"/>
    <p:sldId id="459" r:id="rId9"/>
    <p:sldId id="498" r:id="rId10"/>
    <p:sldId id="438" r:id="rId11"/>
    <p:sldId id="499" r:id="rId12"/>
    <p:sldId id="500" r:id="rId13"/>
    <p:sldId id="501" r:id="rId14"/>
    <p:sldId id="257" r:id="rId15"/>
    <p:sldId id="258" r:id="rId16"/>
    <p:sldId id="497" r:id="rId17"/>
    <p:sldId id="494" r:id="rId18"/>
    <p:sldId id="480" r:id="rId19"/>
    <p:sldId id="453" r:id="rId20"/>
    <p:sldId id="495" r:id="rId21"/>
    <p:sldId id="483" r:id="rId22"/>
    <p:sldId id="502" r:id="rId23"/>
    <p:sldId id="491" r:id="rId24"/>
    <p:sldId id="260" r:id="rId25"/>
    <p:sldId id="492" r:id="rId26"/>
    <p:sldId id="259" r:id="rId27"/>
    <p:sldId id="493" r:id="rId28"/>
    <p:sldId id="262" r:id="rId29"/>
    <p:sldId id="475" r:id="rId30"/>
    <p:sldId id="266" r:id="rId31"/>
    <p:sldId id="485" r:id="rId32"/>
    <p:sldId id="477" r:id="rId33"/>
    <p:sldId id="315" r:id="rId34"/>
  </p:sldIdLst>
  <p:sldSz cx="12192000" cy="6858000"/>
  <p:notesSz cx="6718300" cy="9867900"/>
  <p:embeddedFontLst>
    <p:embeddedFont>
      <p:font typeface="Arial Bold" panose="020B0704020202020204" pitchFamily="34" charset="0"/>
      <p:bold r:id="rId37"/>
    </p:embeddedFont>
    <p:embeddedFont>
      <p:font typeface="Effra" panose="020B060402020202020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E6AB"/>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2CF98-C6AE-4171-B270-C571D310CAB0}" v="48" dt="2024-09-17T07:46:52.908"/>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60" autoAdjust="0"/>
  </p:normalViewPr>
  <p:slideViewPr>
    <p:cSldViewPr snapToGrid="0">
      <p:cViewPr varScale="1">
        <p:scale>
          <a:sx n="77" d="100"/>
          <a:sy n="77" d="100"/>
        </p:scale>
        <p:origin x="187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08"/>
        <p:guide pos="2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6T16:10:16.15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0,'52'0,"0"2,70 13,-50-6,0-4,133-6,-73-1,292 2,-403 1,-1 1,40 9,-38-5,0-2,30 1,468-3,-249-4,-250 3,1 1,36 9,-35-6,0-1,26 1,68-6,48 2,-88 13,-57-9,1-1,31 2,77-8,52 4,-104 11,-56-8,0-1,30 1,128 15,-160-18,65 6,170-6,-112-5,-109 4,61 12,-61-7,60 2,960-7,-468-3,-564 1,1-1,36-9,-35 6,0 1,26-1,359 4,-194 3,-199-3,1-1,-1 0,0-2,17-4,-30 7,17-4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20:18:34.96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1 144,'248'0,"1254"-14,-1459 13,720-19,-383-14,-86 3,-160 25,148-11,495-3,-684 21,-78-2,31 4,-44-3,0 0,1 1,-1 0,0-1,0 1,0 0,0 0,1 0,-1 0,-1 1,1-1,0 1,0-1,0 1,-1-1,4 5,-3-2,1 1,-1 0,0 0,-1 0,1 0,-1 0,0 0,1 10,-1 47,-2-42,-1 131,-8 0,-29 152,27-239,2-15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20:18:35.57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20:18:35.92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1T11:18:46.2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865 2336,'6'5,"0"-1,1 0,-1 0,1 0,0-1,0-1,1 1,-1-1,0 0,1 0,8 0,8 3,297 48,-145-27,-14 1,0-8,226-1,200-19,-572 0,-1-1,1 0,-1-1,1 0,-1-1,0-1,25-12,100-61,-45 22,16 3,-63 33,-2-3,76-50,-107 61,-1-1,0 0,0-1,-2-1,21-30,46-92,-30 47,-38 72,-2-1,0-1,-1 1,-1-1,6-31,10-105,-22 141,6-51,11-163,-19-436,0 649,-1 1,-1-1,0 0,-1 1,0 0,-1 0,-1 0,-1 1,0 0,-1 0,0 0,-1 1,0 0,-17-16,-3-1,-1 1,-1 1,-2 2,-45-29,34 31,-2 2,-1 2,0 2,-2 2,-59-12,59 17,0 2,-95-4,-104 15,107 1,-1580-2,1706-1,0 1,1 0,-1 1,1 1,-1 0,1 1,0 0,0 1,1 1,-19 10,6 1,1 1,1 1,1 1,-21 24,-11 13,2 3,3 2,3 2,3 2,-48 96,61-93,2 1,4 1,3 2,3 0,4 1,2 1,4 0,3 0,6 119,3-161,1 1,2-1,1 0,1-1,2 1,2-2,0 0,2 0,2-1,23 35,-18-40,1 0,42 36,-40-40,-3-3,1-1,0-2,1 0,0-1,1-2,1 0,0-2,36 11,23 0,110 14,-68-14,-62-8,91 13,-134-24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1T11:18:49.2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472 1861,'385'2,"410"-5,-591-10,29 0,380 13,-599 0,-1-2,0 1,0-2,-1 0,1 0,0-1,-1-1,0 0,0-1,0 0,-1 0,0-1,0-1,-1 0,0-1,0 0,9-11,13-18,-1-2,-2-1,27-51,-23 36,-16 28,-2-1,0-1,-2 0,-1-1,13-58,-16 42,-3-1,-1 1,-2-66,-3 10,-2-82,0 154,-2 0,0 0,-18-56,15 69,-1 0,-1 1,-1 0,0 1,-1 0,-1 0,0 1,-1 1,-1 0,0 1,-20-14,-22-14,-106-56,155 93,-26-11,-1 1,0 2,-1 2,0 1,-1 1,-62-4,-32-8,0 1,-198-5,203 18,-507-3,427 9,176 1,1 1,-1 1,1 2,0 1,1 0,-1 3,2 0,-1 1,1 2,1 1,0 0,0 2,2 1,0 1,1 1,0 1,-32 38,-58 72,-117 178,213-281,1 0,2 1,0 1,2 0,1 1,1 0,-8 53,8-10,4 0,3 77,3-139,0 1,0-1,1 0,1 0,0 0,0-1,0 1,1-1,1 0,0 0,0 0,1 0,0-1,8 9,12 10,0-1,50 36,-22-18,-34-30,1-1,-1-1,2-1,0 0,0-2,1 0,0-2,0 0,1-2,0-1,40 3,-39-6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1T11:19:12.0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265 1890,'2778'0,"-2769"0,0 0,1 0,-1-1,0 0,0-1,1 0,-1 0,10-5,-15 5,0-1,0 1,0-1,-1 0,1 0,-1-1,1 1,-1-1,0 0,-1 0,1 0,-1 0,1 0,-1-1,-1 1,1-1,1-6,81-205,3-14,-68 171,-3-1,-3-1,-2-1,4-116,-14 99,-4-202,1 271,1 0,-1 0,0 0,-1 1,0-1,-1 0,0 1,-1 0,1 0,-2 0,1 1,-1 0,-1 0,1 0,-1 1,-1 0,1 0,-17-11,-9-3,-1 1,-1 2,-55-21,72 32,-109-40,-2 7,-1 4,-2 7,-190-18,238 38,-259-35,209 24,-183-4,-135 25,220 2,128-4,-97 3,194-1,-1 1,1 0,0 1,0 0,0 0,0 0,0 1,0 0,1 0,0 0,0 1,0 0,0 1,1-1,-6 8,-11 15,-36 56,50-71,-16 28,2 0,2 2,-22 63,-26 140,57-196,2 0,2 1,-1 85,8-111,0 25,2 0,8 53,-7-86,1 0,1-1,0 1,1-1,1 0,0 0,2-1,-1 0,20 24,-1-5,-5-5,1-1,40 37,-47-52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1T11:19:16.9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6181,'2188'0,"-1914"-11,-236 6,0-1,-1-2,0-2,0-1,37-16,-48 12,0-1,-1-2,-1 0,0-1,-2-2,0 0,-1-1,22-31,-18 16,-1-2,-2 0,-2-2,28-79,-13 30,20-38,93-241,-121 289,-3-2,22-146,-43 203,22-171,1-212,-27-1583,-25 1534,22 405,-62-354,32 231,-1 15,-62-166,75 253,9 25,-33-74,43 116,-1 0,-1 0,1 1,-1-1,0 1,0 0,0 1,-1-1,0 1,0 0,0 0,0 1,-1 0,1 0,-14-4,-3 0,-1 1,1 2,-34-4,5 4,-173-25,111 4,0 5,-2 6,-168-1,233 16,30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1T11:19:18.6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188 0,'-14'699,"1"36,0-424,-1-1,-12 20,6-150,13-104,-37 301,28-281,-4 163,21 101,2-140,-3 936,1-1125,1 0,2-1,1 0,2 1,1-2,1 1,1-1,1-1,2 0,1 0,1-2,2 0,0 0,41 44,-52-65,0 1,0-1,0-1,1 1,-1-1,1 0,0-1,0 1,1-1,-1-1,1 0,-1 0,1 0,10 0,12 1,0-3,44-3,-14-1,-38 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7T07:39:18.6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426 151,'162'1,"518"-22,-496 4,318-45,-432 51,110-4,71 15,19 0,-100-12,60-2,111 31,-245-1,142 41,-176-40,-32-10,1-1,-1-2,34 1,94-6,-76-1,21 1,163 2,-143 11,37 2,-128-12,0 2,0 2,0 1,31 11,-28-8,-1-1,68 8,-64-15,-27-3,0 1,0 0,0 1,0 1,0 0,0 0,-1 1,1 0,11 6,-19-8,-1 1,1 0,-1 1,1-1,-1 0,0 1,0-1,0 1,-1 0,1-1,0 1,-1 0,0 0,0 0,0 0,0 0,0 0,-1 0,1 5,0 7,0 0,-4 29,2-20,-2 46,-18 105,7-104,-41 233,47-227,3-27,-14 56,2-33,3 0,4 1,-3 145,15-114,-3 182,-3-248,-17 65,12-65,-6 61,4 19,-3 56,10-110,-22 118,10-111,6-31,-8 65,8-27,-36 141,38-184,2 1,-3 66,10 76,1-64,-1-72,-3 52,2-92,0-1,0 0,-1 1,1-1,-1 0,0 0,0 1,0-1,0 0,0 0,0 0,0 0,-1 0,1-1,-1 1,1 0,-1 0,0-1,0 0,0 1,0-1,0 0,0 0,0 1,0-2,0 1,0 0,-4 1,-6 0,-1-1,1 0,0 0,-20-2,-18 1,-87 12,-159-6,245-6,-20-4,0-3,-81-19,72 11,-99-6,-350 18,273 5,-161 13,-348-4,481-13,201 3,-219-11,22-5,40 5,91-8,-80-5,159 17,62 5,1 0,-1-1,0 0,1 0,0-1,-14-7,19 9,0 0,1-1,-1 1,0-1,0 0,1 0,-1 1,1-1,0 0,0 0,-1 0,1 0,1 0,-1-1,0 1,0 0,1 0,-1-1,1 1,0 0,0-1,0-3,1-5,0 0,1 0,6-19,1-6,-3-27,-5-125,-3 88,3 1,-3-103,-2 156,-2 0,-2 0,-2 1,-30-84,33 108,1 0,1 0,0-1,-1-29,3-86,2 28,-3 79,0 1,-2-1,-17-48,14 48,0-1,2 1,-4-40,8-258,6 167,-3 129,-1-73,17-126,-9 145,-6 62,0-1,2 1,1 0,10-34,-3 17,-1-1,8-68,-3 10,-10 75,1 1,1 0,1 0,22-43,-22 47,0 0,-2 0,8-35,-14 54,8-40,-8 33,1 0,0 0,1 1,0-1,0 1,1 0,0-1,0 1,0 0,1 0,0 1,0-1,7-5,-6 6,2-1,0 0,-1-1,0 0,0 0,8-16,-7 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7T07:39:22.3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0 225,'326'-1,"354"3,-304 36,15 0,338-38,-330-2,-331 1,1-3,-1-4,90-20,-90 14,1 4,92-3,142 14,-120 2,517-4,-637-2,112-20,-30 1,149-26,-57 6,-125 28,90-13,41 1,-128 17,359-1,-297 11,913-1,-1069 2,1 0,28 6,28 4,30 3,-54-6,-3 0,0-1,72 3,584-10,-325-3,-295 3,-10 1,132-15,-84 1,229 7,-193 7,2 11,-13 0,580-12,-352-3,18 2,-389 0,1 0,-1-1,0 1,9-3,0-3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6T16:10:20.14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31,'3445'0,"-3424"-1,0-2,38-8,-36 6,-1 1,29-2,-24 6,-3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8T20:13:18.606"/>
    </inkml:context>
    <inkml:brush xml:id="br0">
      <inkml:brushProperty name="width" value="0.05" units="cm"/>
      <inkml:brushProperty name="height" value="0.05" units="cm"/>
      <inkml:brushProperty name="color" value="#33CCFF"/>
    </inkml:brush>
  </inkml:definitions>
  <inkml:trace contextRef="#ctx0" brushRef="#br0">568 1518 24575,'1833'0'0,"-1805"-1"0,-1-2 0,45-10 0,17-2 0,-70 13 0,-1 0 0,1-2 0,-1 0 0,31-11 0,-43 12 0,0 1 0,0-1 0,-1 0 0,0-1 0,1 1 0,-1-1 0,-1 0 0,1 0 0,0-1 0,-1 1 0,0-1 0,0 0 0,0 0 0,-1-1 0,0 1 0,0-1 0,4-10 0,11-35 0,-3-1 0,-2 0 0,8-62 0,-18 85 0,-1 0 0,-2 0 0,0 0 0,-2 0 0,-2 1 0,0-1 0,-13-44 0,6 38 0,-20-57 0,26 80 0,-1 1 0,0 0 0,0 1 0,-1 0 0,-1 0 0,-8-9 0,-218-203 0,201 195 0,0 2 0,-70-40 0,-83-29 0,139 72 0,-2 1 0,-100-28 0,-22 15 0,-256-18 0,8 46 0,412 6 0,-26 1 0,0 2 0,1 1 0,0 2 0,-52 16 0,-119 54 0,183-68 0,1 0 0,1 2 0,-1 0 0,2 1 0,0 0 0,0 2 0,-20 19 0,-63 75 0,87-89 0,0 0 0,1 0 0,0 2 0,-13 31 0,-25 61 0,-23 62 0,64-147 0,1 0 0,2 0 0,0 1 0,-2 49 0,9 96 0,1-87 0,-2-72 0,1 0 0,0 0 0,1-1 0,0 1 0,1-1 0,7 19 0,-6-23 0,0 0 0,1-1 0,-1 0 0,2 0 0,-1 0 0,1-1 0,0 0 0,1 0 0,-1 0 0,11 6 0,18 15 0,1-2 0,2-1 0,0-2 0,2-1 0,0-3 0,45 16 0,88 27 177,82 28-91,-202-74-629,1-3 1,99 11-1,-114-21-6283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8T20:13:37.555"/>
    </inkml:context>
    <inkml:brush xml:id="br0">
      <inkml:brushProperty name="width" value="0.05" units="cm"/>
      <inkml:brushProperty name="height" value="0.05" units="cm"/>
      <inkml:brushProperty name="color" value="#33CCFF"/>
    </inkml:brush>
  </inkml:definitions>
  <inkml:trace contextRef="#ctx0" brushRef="#br0">2896 154 24575,'-82'-1'0,"1"-3"0,-106-19 0,91 5 0,-151-24 0,165 31 0,-91 1 0,101 10 0,-322-11 0,-317-9 0,682 20 0,-61 0 0,-106 14 0,46 0 0,54-5 0,88-9 0,-1 2 0,1-1 0,0 1 0,0 0 0,0 1 0,0 0 0,0 0 0,0 1 0,1 0 0,0 0 0,-1 1 0,2 0 0,-12 10 0,10-6 0,1-1 0,0 1 0,0 1 0,1-1 0,0 1 0,1 0 0,0 1 0,1-1 0,-4 13 0,-1 13 0,2 1 0,2 0 0,1 0 0,1 0 0,4 40 0,-1-57 0,2 0 0,0 0 0,1-1 0,1 1 0,1-1 0,0 0 0,2 0 0,0 0 0,1-1 0,1 0 0,1-1 0,0 0 0,1 0 0,1-1 0,1-1 0,18 19 0,-10-14 0,0 1 0,-2 2 0,-1-1 0,29 48 0,-35-46 0,29 38 0,-35-54 0,1 0 0,0 0 0,1-1 0,0 0 0,0 0 0,1-1 0,13 9 0,-14-11 0,6 3 0,-1 1 0,1 1 0,-1 0 0,15 14 0,-11-7 0,1-1 0,0-1 0,0 0 0,2-2 0,-1 0 0,2-1 0,-1-2 0,1 0 0,1 0 0,0-2 0,30 6 0,162 31 0,248 21 0,-287-45 0,75 2 0,278-23 0,-296-17 0,-82 4 0,-110 11 0,-1-2 0,0-1 0,0-2 0,-1-2 0,64-25 0,-38 10 0,-24 10 0,63-33 0,-90 40 0,0 0 0,-1-1 0,0 0 0,0-1 0,-1-1 0,0 1 0,-1-2 0,13-18 0,-20 26 0,45-73 0,-43 67 0,0 0 0,-1 0 0,-1-1 0,0 1 0,0 0 0,1-17 0,0-26 0,-6-69 0,0 53 0,1 49 0,-2 0 0,0 1 0,-2-1 0,0 1 0,-1 0 0,0 1 0,-2 0 0,0 0 0,-15-23 0,19 35 0,0 1 0,0-1 0,-1 1 0,1 0 0,-1 0 0,-1 0 0,1 0 0,-1 1 0,-6-4 0,-9-4 0,-30-13 0,-7-2 0,-39-26 0,-67-39 0,150 84 0,0 0 0,0 1 0,-1 0 0,0 2 0,0-1 0,0 2 0,0 0 0,-1 1 0,0 0 0,-16 1 0,-24-7 0,-81-23 0,68 15 0,-99-36 0,111 32 0,-69-14 0,80 25 161,-96-22-1687,101 20-5300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8T20:13:44.968"/>
    </inkml:context>
    <inkml:brush xml:id="br0">
      <inkml:brushProperty name="width" value="0.05" units="cm"/>
      <inkml:brushProperty name="height" value="0.05" units="cm"/>
      <inkml:brushProperty name="color" value="#33CCFF"/>
    </inkml:brush>
  </inkml:definitions>
  <inkml:trace contextRef="#ctx0" brushRef="#br0">1593 381 24575,'0'-1'0,"-1"0"0,1 0 0,0 1 0,-1-1 0,1 0 0,0 0 0,-1 0 0,1 0 0,-1 1 0,1-1 0,-1 0 0,0 1 0,1-1 0,-1 0 0,0 1 0,0-1 0,1 1 0,-1-1 0,0 1 0,0-1 0,-1 0 0,-22-9 0,19 8 0,-39-12 0,-69-14 0,61 16 0,-61-12 0,-89-24 0,169 40 0,-2 1 0,1 2 0,-44-1 0,-107 8 0,74 0 0,-260-2 0,362 0 0,0 0 0,0 1 0,1 0 0,-1 0 0,0 1 0,1 0 0,-13 5 0,16-5 0,0 1 0,-1 0 0,1 0 0,0 1 0,1 0 0,-1 0 0,1 0 0,-1 0 0,1 1 0,0-1 0,-5 10 0,4-5 0,0 0 0,0 1 0,1 0 0,1 0 0,-1 0 0,2 0 0,-1 1 0,2-1 0,-1 1 0,1 11 0,0-7 0,2 0 0,0 0 0,0 0 0,1 0 0,1 0 0,7 21 0,-6-26 0,0 0 0,1-1 0,1 0 0,-1 0 0,1 0 0,1-1 0,0 1 0,0-2 0,0 1 0,14 10 0,5 1 0,1 0 0,31 15 0,-40-26 0,0 0 0,0-1 0,1-1 0,26 5 0,3 1 0,-22-7 0,0 0 0,28 1 0,-28-3 0,0 0 0,26 8 0,180 44 0,16 5 0,-132-19 0,-80-30 0,1-1 0,0-2 0,0-2 0,53 2 0,-43-8 0,-12 0 0,0 1 0,61 10 0,-44-2 0,1-1 0,-1-4 0,1-1 0,89-7 0,-131 3 0,0-1 0,0 0 0,0-1 0,0 0 0,0-1 0,-1 0 0,0 0 0,0-1 0,0-1 0,0 0 0,-1 0 0,0 0 0,11-11 0,-4 0 0,0 0 0,-2-1 0,0-1 0,-1 0 0,15-30 0,-18 30 0,0-1 0,-2 0 0,0 0 0,-1-1 0,-1 0 0,-1 0 0,0-1 0,-2 1 0,-1-1 0,0-23 0,-2 31 0,0-1 0,0 1 0,-2 0 0,0-1 0,0 1 0,-1 0 0,-1 1 0,0-1 0,-1 0 0,-1 1 0,0 0 0,-1 1 0,-15-24 0,4 16 0,-1 1 0,0 1 0,-2 0 0,0 2 0,0 0 0,-47-25 0,-49-37 316,87 56-737,-2 0 1,-1 2 0,-37-18 0,39 26-6406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8T20:13:49.390"/>
    </inkml:context>
    <inkml:brush xml:id="br0">
      <inkml:brushProperty name="width" value="0.05" units="cm"/>
      <inkml:brushProperty name="height" value="0.05" units="cm"/>
      <inkml:brushProperty name="color" value="#33CCFF"/>
    </inkml:brush>
  </inkml:definitions>
  <inkml:trace contextRef="#ctx0" brushRef="#br0">1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7T07:36:03.0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27,'304'1,"329"-3,-416-10,64-2,2439 15,-2678 1,-1 3,64 13,41 5,38 2,-114-13,106 4,-46-18,-49 0,130 14,-43 5,-13-2,-52-6,154-7,-127-4,1613 2,-1531 12,-31-1,570-8,-386-5,-131-9,-48 0,833 7,-565 6,-147-2,-284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7T07:36:08.7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0,'0'1318,"2"-1283,2 0,15 67,1 2,-6-29,-8-45,-1-1,1 37,-7 333,1-393,0-1,0 1,1 0,-1-1,1 1,1-1,-1 1,1-1,0 0,4 8,-4-10,0 0,0-1,0 0,0 1,1-1,-1 0,1 0,-1 0,1-1,0 1,0 0,0-1,0 0,0 0,0 0,0 0,0 0,0-1,6 1,39 2,71-5,-30-1,50 4,125-3,-231-2,0-1,36-11,-39 8,0 1,51-4,-54 9,-1-2,0-1,31-10,-9 3,-7 2,-12 4,0-1,0-2,42-18,-55 20,0 1,1 0,20-3,30-10,-40 10,1 1,36-5,-32 7,45-14,-14-3,-20 6,56-13,-19 10,-50 11,2 1,-1 2,60-5,-15 12,-34 0,1-2,56-8,-33 1,0 3,78 3,-130 2,12-1,0-1,29-7,-26 3,43-1,-20 3,86-17,-83 11,64-4,-96 11,37-7,-38 5,-1 2,26-2,18 6,-44 0,0 0,1-2,-1 0,0-2,23-5,-2 1,-35 7,-1-1,0 0,1 0,-1 0,0-1,0 0,1 0,-2 0,1-1,8-5,-3-3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7T07:36:16.6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1,'0'601,"0"-589,1-1,1 1,0 0,1 0,0-1,5 14,34 66,-13-32,-27-55,5 15,2-1,0-1,15 22,-21-34,0-1,1 0,0 0,0 0,0 0,0-1,1 1,-1-1,1 0,0-1,0 1,0-1,0 0,0 0,0 0,9 1,25 0,-1-1,53-5,-9 0,376 3,-426-2,1-1,-1-2,38-10,-34 7,0 1,40-3,-72 10,67-3,101-18,-84 9,0 4,141 4,-17 1,18-25,-97 8,7-4,-29 3,603-114,-665 126,0 3,53-2,100 10,-72 0,415-2,-512 1,56 11,-55-7,53 3,334-9,-393 3,1 1,43 10,-52-9,-3 1,-1 0,0 1,-1 0,1 2,19 12,-17-10,1 0,30 11,-36-17,0 0,27 2,-37-5,1-1,0 1,0-1,0 0,0-1,0 1,0-1,0 1,0-1,0 0,0-1,-1 1,1-1,4-2,-2-2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7T07:36:19.6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0,'257'18,"-208"-13,247 35,-244-32,1 1,-5-1,80 4,722-11,-382-3,893 2,-1351 0,-1-1,1 0,-1 0,17-5,-10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7T07:30:27.7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62 1049,'63'0,"1519"19,-866 12,368 11,-1-42,-1011-3,442-8,-2 36,-500-23,624 45,238-50,-820 0,-1-2,104-24,-155 29,27-5,1 2,55 0,2 1,-85 2,0-1,-1 1,1 0,-1 0,1-1,0 1,-1 0,1-1,-1 0,1 1,-1-1,1 0,-1 0,0 0,3-1,-4 1,0 1,0 0,0-1,0 1,0 0,1 0,-1-1,0 1,0 0,0-1,0 1,0 0,0 0,0-1,0 1,0 0,0-1,0 1,-1 0,1 0,0-1,0 1,0 0,0-1,0 1,0 0,-1 0,1-1,0 1,-16-10,-18-1,-60-13,25 8,61 14,-236-58,178 47,-119-8,-338 20,261 4,-217 10,5 0,-93-33,390 2,-207-47,228 31,-1 7,-295-12,-384 40,324 1,-696-2,1032-13,7 0,149 12,1 0,0-1,-1-1,1 0,0-2,-21-8,28 9,0-2,1 1,0-2,0 1,0-2,0 1,1-1,1-1,-1 0,-9-12,-27-30,29 34,-23-30,35 41,-1-1,0 1,-1 0,1 1,-9-6,9 7,-1-1,2 1,-1-1,1 0,-1-1,-7-10,13 15,-1 1,0-1,1 0,-1 0,1 0,-1 0,1 0,0 0,-1-1,1 1,0 0,0 0,0 0,0 0,0 0,0 0,0 0,0 0,0 0,0-1,1 1,-1 0,0 0,1 0,-1 0,1 0,-1 0,1 0,-1 0,1 1,0-1,-1 0,1 0,0 0,0 1,0-1,0 0,0 1,0-1,0 1,0-1,0 1,0-1,0 1,0 0,1-1,8-2,0 1,0-1,0 2,11-1,-14 1,521-35,-411 30,858-5,-599 13,-303-2,613 15,-418-6,-95-6,132 31,-23 0,107-29,9 0,-6 42,-247-25,199 5,771-29,-1043 6,-1 3,79 18,-149-25,71 16,-43-8,-1-2,1-2,34 2,-9-6,-27-1,-1 1,1 1,-1 2,1 0,50 14,4 6,-49-15,34 13,-61-19,5 2,-1-1,1 0,-1 0,13 1,-21-3,1-1,0 0,0 0,0 0,0 0,-1 0,1 0,0 0,0-1,0 1,-1 0,1-1,0 0,0 1,-1-1,1 0,-1 0,1 0,-1 0,1 0,-1 0,1-1,-1 1,0 0,0-1,0 1,1-1,-2 1,1-1,1-1,1-5,-1-1,0 1,0-1,0 0,-1 1,-1-12,-3-58,0 31,2 21,-1 0,-1 0,-8-31,-3 0,-24-59,33 106,-2-1,1 1,-1 0,-1 1,0 0,0 0,-1 0,0 1,0 0,-1 1,0 0,-15-7,17 10,0 1,1 0,-1 0,-1 1,1 0,0 0,-15 0,-63 2,24 1,-64-13,-12 0,-516 11,315 3,293-4,-48-9,-28-1,-367 10,254 3,171 2,0 2,-94 20,46-7,-1-4,-183-3,-451-12,702 3,-52 9,-34 2,-523-12,313-2,327 2,-1 1,1 0,0 1,0 1,0 0,0 1,-19 10,18-7,-1-2,0 0,0-1,0 0,-24 3,-60 2,-126 7,182-18,22 0,0 0,0 2,0 0,0 2,0 0,-33 10,27-4,0-2,-36 5,-28 7,87-17,0 0,0 0,1 1,-1-1,1 1,-1 0,1 0,0 1,-5 5,-2 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7T07:35:20.2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397 127,'46'-3,"68"-11,-24 2,346-12,3 25,-163 1,-68-1,251-3,-198-21,-21 0,-29 11,238-5,-291 17,141 2,-235 2,0 3,0 3,119 33,-128-26,-12-5,-1 2,60 29,-49-17,41 24,-83-42,1 0,-1 1,0 0,-1 1,15 18,-13-14,0 1,-2 0,0 1,-1 1,0-1,-2 1,0 0,0 1,-2 0,0 0,-2 0,1 1,-2-1,0 23,-2-13,-4 92,3-111,-1 0,0 0,-1 0,0 0,-1 0,1-1,-2 1,1-1,-1 0,0-1,-10 12,-8 6,-45 40,64-62,-28 27,3-3,-2-1,0-2,-42 26,-134 55,176-93,-26 12,-67 18,-221 40,284-65,19-4,-65 10,-155 2,161-18,-376 2,300-10,-341-21,409 10,1-5,-185-53,228 50,0 3,-1 2,-1 4,-98-4,4 2,-222-46,332 50,-84-6,95 13,1-2,-69-16,40 2,-89-29,150 45,0-1,0 0,0-1,1 0,-1 0,1 0,0-1,0 0,-9-10,13 13,0-1,0 1,0-1,0 0,1 0,-1 0,1 0,0 0,0 0,0 0,0 0,0 0,1 0,-1-1,1 1,0 0,0 0,0-1,1 1,-1 0,1 0,-1 0,1-1,0 1,2-3,1-2,0 0,1 1,0 0,0 0,0 0,1 0,12-10,4 0,26-17,-26 20,29-26,3-12,60-50,-90 82,7-6,1 2,1 1,45-23,-34 22,-32 16,1 1,1 0,-1 1,21-6,36-13,-18 5,-50 20,0 0,0-1,0 0,0 1,0-1,0 0,0 0,0 0,0 0,-1-1,1 1,0 0,-1-1,1 1,-1-1,1 0,-1 1,0-1,0 0,0 0,0 0,0 0,0 0,1-2,-2-12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6T16:10:23.63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0 119,'67'1,"-4"0,1-2,110-17,-110 10,-1 2,1 3,74 6,-15 0,554-3,-655-2,-1 0,37-8,-35 4,1 2,25-1,659 3,-343 5,1216-3,-1561-1,1-1,39-10,-38 7,0 1,29-2,8 6,-25 0,0-1,-1-2,45-9,-32 5,0 2,0 1,1 3,48 5,9-2,460-2,-540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7T07:35:25.0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0 101,'149'0,"330"4,-2 37,-296-21,2-8,285-18,113-73,-316 33,232 4,151 37,-368 7,3510-2,-3735 2,1 3,-2 2,1 3,66 19,-75-19,2-2,70 3,-9-2,-28-2,-41-4,0 2,58 13,-2 4,-53-14,52 19,-65-17,0-1,0-1,1-1,0-2,56 2,506-8,-226 0,-192-1,191 4,-322 3,72 15,-79-11,0-3,71 5,300-13,-363 0,51-9,32-2,139 14,-246-1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20:18:30.53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0,'1698'0,"-1271"34,-282-5,-29-11,50 6,-63-16,147 16,-178-14,100 28,-122-21,-14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20:18:31.21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20:18:32.25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2652 314,'-261'1,"-284"-3,450-4,-165-32,136 20,-12-2,-805-161,699 139,195 34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20:18:32.62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20:18:32.99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8T20:18:33.43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1 285,'23'-6,"45"-2,82-18,64-4,50-9,15-5,2 7,-28 8,-45 4,-52 5,-47 7,-42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a:p>
        </p:txBody>
      </p:sp>
      <p:sp>
        <p:nvSpPr>
          <p:cNvPr id="9220" name="Rectangle 4"/>
          <p:cNvSpPr>
            <a:spLocks noGrp="1" noRot="1" noChangeAspect="1" noChangeArrowheads="1" noTextEdit="1"/>
          </p:cNvSpPr>
          <p:nvPr>
            <p:ph type="sldImg" idx="2"/>
          </p:nvPr>
        </p:nvSpPr>
        <p:spPr bwMode="auto">
          <a:xfrm>
            <a:off x="71438" y="739775"/>
            <a:ext cx="657860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a:t>
            </a:fld>
            <a:endParaRPr lang="en-GB" altLang="en-US"/>
          </a:p>
        </p:txBody>
      </p:sp>
    </p:spTree>
    <p:extLst>
      <p:ext uri="{BB962C8B-B14F-4D97-AF65-F5344CB8AC3E}">
        <p14:creationId xmlns:p14="http://schemas.microsoft.com/office/powerpoint/2010/main" val="49151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mentor handbook and first mentor training video – check that they have all been able to access these.  </a:t>
            </a:r>
          </a:p>
          <a:p>
            <a:r>
              <a:rPr lang="en-GB"/>
              <a:t>You could also check that they have completed the mentor audit (link in the hub).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a:p>
        </p:txBody>
      </p:sp>
    </p:spTree>
    <p:extLst>
      <p:ext uri="{BB962C8B-B14F-4D97-AF65-F5344CB8AC3E}">
        <p14:creationId xmlns:p14="http://schemas.microsoft.com/office/powerpoint/2010/main" val="53937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Section 4 of HB </a:t>
            </a:r>
          </a:p>
          <a:p>
            <a:r>
              <a:rPr lang="en-GB"/>
              <a:t>At each stage, there is a list of mentor actions that is a helpful reminder of what to do when!</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14</a:t>
            </a:fld>
            <a:endParaRPr lang="en-GB" altLang="en-US"/>
          </a:p>
        </p:txBody>
      </p:sp>
    </p:spTree>
    <p:extLst>
      <p:ext uri="{BB962C8B-B14F-4D97-AF65-F5344CB8AC3E}">
        <p14:creationId xmlns:p14="http://schemas.microsoft.com/office/powerpoint/2010/main" val="218047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15</a:t>
            </a:fld>
            <a:endParaRPr lang="en-GB" altLang="en-US"/>
          </a:p>
        </p:txBody>
      </p:sp>
    </p:spTree>
    <p:extLst>
      <p:ext uri="{BB962C8B-B14F-4D97-AF65-F5344CB8AC3E}">
        <p14:creationId xmlns:p14="http://schemas.microsoft.com/office/powerpoint/2010/main" val="1280588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this opportunity to think specifically about your subject – what makes it distinct from other subjects and what might a mentor need to consider for a novice in relation to their subject?  </a:t>
            </a:r>
          </a:p>
          <a:p>
            <a:endParaRPr lang="en-GB" dirty="0"/>
          </a:p>
          <a:p>
            <a:r>
              <a:rPr lang="en-GB" dirty="0"/>
              <a:t>Could discuss the connection mentors can create with their RPT through passion/love of subject or common difficulties that might be experienced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16</a:t>
            </a:fld>
            <a:endParaRPr lang="en-GB" altLang="en-US"/>
          </a:p>
        </p:txBody>
      </p:sp>
    </p:spTree>
    <p:extLst>
      <p:ext uri="{BB962C8B-B14F-4D97-AF65-F5344CB8AC3E}">
        <p14:creationId xmlns:p14="http://schemas.microsoft.com/office/powerpoint/2010/main" val="77619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Example needs analysis.  Can be used to personalise/tailor initial training focus or areas for support, based on their prior knowledge, experience and learning.  </a:t>
            </a:r>
          </a:p>
          <a:p>
            <a:endParaRPr lang="en-GB"/>
          </a:p>
          <a:p>
            <a:r>
              <a:rPr lang="en-GB"/>
              <a:t>Appendix C</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17</a:t>
            </a:fld>
            <a:endParaRPr lang="en-GB" altLang="en-US"/>
          </a:p>
        </p:txBody>
      </p:sp>
    </p:spTree>
    <p:extLst>
      <p:ext uri="{BB962C8B-B14F-4D97-AF65-F5344CB8AC3E}">
        <p14:creationId xmlns:p14="http://schemas.microsoft.com/office/powerpoint/2010/main" val="122486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Reading PGCE, managing behaviours has always been incredibly important. Bennett’s statement about behaviour has long been how we introduce RPTs to behaviour.</a:t>
            </a:r>
          </a:p>
          <a:p>
            <a:endParaRPr lang="en-GB" dirty="0"/>
          </a:p>
          <a:p>
            <a:r>
              <a:rPr lang="en-GB" dirty="0"/>
              <a:t>Academic achievement, safety, and pupil well-fare and wellbeing are three pillars that are integral to everything we do.</a:t>
            </a:r>
          </a:p>
        </p:txBody>
      </p:sp>
      <p:sp>
        <p:nvSpPr>
          <p:cNvPr id="4" name="Slide Number Placeholder 3"/>
          <p:cNvSpPr>
            <a:spLocks noGrp="1"/>
          </p:cNvSpPr>
          <p:nvPr>
            <p:ph type="sldNum" sz="quarter" idx="5"/>
          </p:nvPr>
        </p:nvSpPr>
        <p:spPr/>
        <p:txBody>
          <a:bodyPr/>
          <a:lstStyle/>
          <a:p>
            <a:fld id="{BA4282DE-0283-4D09-AECD-69F28A485ACF}" type="slidenum">
              <a:rPr lang="en-GB" smtClean="0"/>
              <a:t>19</a:t>
            </a:fld>
            <a:endParaRPr lang="en-GB"/>
          </a:p>
        </p:txBody>
      </p:sp>
    </p:spTree>
    <p:extLst>
      <p:ext uri="{BB962C8B-B14F-4D97-AF65-F5344CB8AC3E}">
        <p14:creationId xmlns:p14="http://schemas.microsoft.com/office/powerpoint/2010/main" val="1953267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Over the past years we have received lots of feedback that has brought about this renewed curriculum priority. </a:t>
            </a:r>
          </a:p>
          <a:p>
            <a:endParaRPr lang="en-GB"/>
          </a:p>
          <a:p>
            <a:r>
              <a:rPr lang="en-GB"/>
              <a:t>We have heard from RPTs, mentors, and other school colleagues that behaviour management needs to be at the top of everyone’s agenda. Crucially, as a wellbeing issue for teachers staying in the profession, and being able to maintain successful and healthy work-life balances.</a:t>
            </a:r>
          </a:p>
        </p:txBody>
      </p:sp>
      <p:sp>
        <p:nvSpPr>
          <p:cNvPr id="4" name="Slide Number Placeholder 3"/>
          <p:cNvSpPr>
            <a:spLocks noGrp="1"/>
          </p:cNvSpPr>
          <p:nvPr>
            <p:ph type="sldNum" sz="quarter" idx="5"/>
          </p:nvPr>
        </p:nvSpPr>
        <p:spPr/>
        <p:txBody>
          <a:bodyPr/>
          <a:lstStyle/>
          <a:p>
            <a:fld id="{BA4282DE-0283-4D09-AECD-69F28A485ACF}" type="slidenum">
              <a:rPr lang="en-GB" smtClean="0"/>
              <a:t>20</a:t>
            </a:fld>
            <a:endParaRPr lang="en-GB"/>
          </a:p>
        </p:txBody>
      </p:sp>
    </p:spTree>
    <p:extLst>
      <p:ext uri="{BB962C8B-B14F-4D97-AF65-F5344CB8AC3E}">
        <p14:creationId xmlns:p14="http://schemas.microsoft.com/office/powerpoint/2010/main" val="902295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stated, the UoR PGCE has always taken behaviour seriously, and this was seen through:</a:t>
            </a:r>
          </a:p>
          <a:p>
            <a:r>
              <a:rPr lang="en-GB"/>
              <a:t>- the range of approaches to behaviour management that RPTs were given</a:t>
            </a:r>
          </a:p>
          <a:p>
            <a:pPr marL="171450" indent="-171450">
              <a:buFontTx/>
              <a:buChar char="-"/>
            </a:pPr>
            <a:r>
              <a:rPr lang="en-GB"/>
              <a:t>The importance placed on planning lessons, subject specialism, motivating pupils and being inclusive practitioners</a:t>
            </a:r>
          </a:p>
          <a:p>
            <a:pPr marL="171450" indent="-171450">
              <a:buFontTx/>
              <a:buChar char="-"/>
            </a:pPr>
            <a:r>
              <a:rPr lang="en-GB"/>
              <a:t>Support for RPTs to engage with their specific school and department’s policies</a:t>
            </a:r>
          </a:p>
          <a:p>
            <a:pPr marL="171450" indent="-171450">
              <a:buFontTx/>
              <a:buChar char="-"/>
            </a:pPr>
            <a:r>
              <a:rPr lang="en-GB"/>
              <a:t>Regular and constructive feedback and managing behaviour following lesson observations</a:t>
            </a:r>
          </a:p>
          <a:p>
            <a:pPr marL="171450" indent="-171450">
              <a:buFontTx/>
              <a:buChar char="-"/>
            </a:pPr>
            <a:endParaRPr lang="en-GB"/>
          </a:p>
          <a:p>
            <a:pPr marL="0" indent="0">
              <a:buFontTx/>
              <a:buNone/>
            </a:pPr>
            <a:r>
              <a:rPr lang="en-GB"/>
              <a:t>However, there was not a coherent set of common, non-negotiable expectations for RPTs, in any subject, in any school.</a:t>
            </a:r>
          </a:p>
          <a:p>
            <a:pPr marL="0" indent="0">
              <a:buFontTx/>
              <a:buNone/>
            </a:pPr>
            <a:endParaRPr lang="en-GB"/>
          </a:p>
          <a:p>
            <a:pPr marL="0" indent="0">
              <a:buFontTx/>
              <a:buNone/>
            </a:pPr>
            <a:r>
              <a:rPr lang="en-GB"/>
              <a:t>This year, our aim is to build upon the existing components of the curriculum by teaching the RPTs to implement seven foundational actions in every single lesson.</a:t>
            </a:r>
          </a:p>
          <a:p>
            <a:pPr marL="0" indent="0">
              <a:buFontTx/>
              <a:buNone/>
            </a:pPr>
            <a:endParaRPr lang="en-GB"/>
          </a:p>
          <a:p>
            <a:pPr marL="0" indent="0">
              <a:buFontTx/>
              <a:buNone/>
            </a:pPr>
            <a:r>
              <a:rPr lang="en-GB"/>
              <a:t>Over the next 20 minutes we are going to look at how mentors will need to support the RPTs to implement these consistently and effectively, and how we can develop this initiative based on your own expertise and experience.</a:t>
            </a:r>
          </a:p>
        </p:txBody>
      </p:sp>
      <p:sp>
        <p:nvSpPr>
          <p:cNvPr id="4" name="Slide Number Placeholder 3"/>
          <p:cNvSpPr>
            <a:spLocks noGrp="1"/>
          </p:cNvSpPr>
          <p:nvPr>
            <p:ph type="sldNum" sz="quarter" idx="5"/>
          </p:nvPr>
        </p:nvSpPr>
        <p:spPr/>
        <p:txBody>
          <a:bodyPr/>
          <a:lstStyle/>
          <a:p>
            <a:fld id="{BA4282DE-0283-4D09-AECD-69F28A485ACF}" type="slidenum">
              <a:rPr lang="en-GB" smtClean="0"/>
              <a:t>21</a:t>
            </a:fld>
            <a:endParaRPr lang="en-GB"/>
          </a:p>
        </p:txBody>
      </p:sp>
    </p:spTree>
    <p:extLst>
      <p:ext uri="{BB962C8B-B14F-4D97-AF65-F5344CB8AC3E}">
        <p14:creationId xmlns:p14="http://schemas.microsoft.com/office/powerpoint/2010/main" val="60049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the seven actions we expect every RPT to implement are:</a:t>
            </a:r>
          </a:p>
          <a:p>
            <a:r>
              <a:rPr lang="en-GB"/>
              <a:t>1</a:t>
            </a:r>
          </a:p>
          <a:p>
            <a:r>
              <a:rPr lang="en-GB"/>
              <a:t>2</a:t>
            </a:r>
          </a:p>
          <a:p>
            <a:r>
              <a:rPr lang="en-GB"/>
              <a:t>3</a:t>
            </a:r>
          </a:p>
          <a:p>
            <a:r>
              <a:rPr lang="en-GB"/>
              <a:t>4</a:t>
            </a:r>
          </a:p>
          <a:p>
            <a:r>
              <a:rPr lang="en-GB"/>
              <a:t>5</a:t>
            </a:r>
          </a:p>
          <a:p>
            <a:r>
              <a:rPr lang="en-GB"/>
              <a:t>6</a:t>
            </a:r>
          </a:p>
          <a:p>
            <a:r>
              <a:rPr lang="en-GB"/>
              <a:t>7</a:t>
            </a:r>
          </a:p>
          <a:p>
            <a:endParaRPr lang="en-GB"/>
          </a:p>
          <a:p>
            <a:r>
              <a:rPr lang="en-GB"/>
              <a:t>These were the result of months of discussions with school leaders, ITTCos and Subject Leaders.</a:t>
            </a:r>
          </a:p>
        </p:txBody>
      </p:sp>
      <p:sp>
        <p:nvSpPr>
          <p:cNvPr id="4" name="Slide Number Placeholder 3"/>
          <p:cNvSpPr>
            <a:spLocks noGrp="1"/>
          </p:cNvSpPr>
          <p:nvPr>
            <p:ph type="sldNum" sz="quarter" idx="5"/>
          </p:nvPr>
        </p:nvSpPr>
        <p:spPr/>
        <p:txBody>
          <a:bodyPr/>
          <a:lstStyle/>
          <a:p>
            <a:fld id="{BA4282DE-0283-4D09-AECD-69F28A485ACF}" type="slidenum">
              <a:rPr lang="en-GB" smtClean="0"/>
              <a:t>22</a:t>
            </a:fld>
            <a:endParaRPr lang="en-GB"/>
          </a:p>
        </p:txBody>
      </p:sp>
    </p:spTree>
    <p:extLst>
      <p:ext uri="{BB962C8B-B14F-4D97-AF65-F5344CB8AC3E}">
        <p14:creationId xmlns:p14="http://schemas.microsoft.com/office/powerpoint/2010/main" val="2530438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Your task now is to discuss:</a:t>
            </a:r>
          </a:p>
          <a:p>
            <a:pPr marL="171450" indent="-171450">
              <a:buFontTx/>
              <a:buChar char="-"/>
            </a:pPr>
            <a:r>
              <a:rPr lang="en-GB" dirty="0"/>
              <a:t>For each action, are there any potential challenges you envisage with RPTs implementing this consistently in our subject?</a:t>
            </a:r>
          </a:p>
          <a:p>
            <a:pPr marL="171450" indent="-171450">
              <a:buFontTx/>
              <a:buChar char="-"/>
            </a:pPr>
            <a:r>
              <a:rPr lang="en-GB" dirty="0"/>
              <a:t>For each action, and in response to the potential challenges, are there any strategies that all mentors might want to have that will support RPTs in their implementation in our subject?</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BA4282DE-0283-4D09-AECD-69F28A485ACF}" type="slidenum">
              <a:rPr lang="en-GB" smtClean="0"/>
              <a:t>23</a:t>
            </a:fld>
            <a:endParaRPr lang="en-GB"/>
          </a:p>
        </p:txBody>
      </p:sp>
    </p:spTree>
    <p:extLst>
      <p:ext uri="{BB962C8B-B14F-4D97-AF65-F5344CB8AC3E}">
        <p14:creationId xmlns:p14="http://schemas.microsoft.com/office/powerpoint/2010/main" val="48016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Effra"/>
              </a:rPr>
              <a:t>Ask mentors to introduce themselves (school and RPT)</a:t>
            </a:r>
          </a:p>
          <a:p>
            <a:r>
              <a:rPr lang="en-GB">
                <a:latin typeface="Effra"/>
              </a:rPr>
              <a:t>Not going to record but will share a shorter recorded version later and will be shared via the </a:t>
            </a:r>
            <a:r>
              <a:rPr lang="en-GB" err="1">
                <a:latin typeface="Effra"/>
              </a:rPr>
              <a:t>UoR</a:t>
            </a:r>
            <a:r>
              <a:rPr lang="en-GB">
                <a:latin typeface="Effra"/>
              </a:rPr>
              <a:t> Mentor Hub https://sitesb.reading.ac.uk/ioe-mentoring/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a:p>
        </p:txBody>
      </p:sp>
    </p:spTree>
    <p:extLst>
      <p:ext uri="{BB962C8B-B14F-4D97-AF65-F5344CB8AC3E}">
        <p14:creationId xmlns:p14="http://schemas.microsoft.com/office/powerpoint/2010/main" val="3932440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universal expectations across the programme. However, each subject has it’s own specific contexts and different sorts of behaviour challenges. I would now like to know if there is anything additional that you would like to see from every RPT in every single lesson in our subject?</a:t>
            </a:r>
          </a:p>
          <a:p>
            <a:endParaRPr lang="en-GB"/>
          </a:p>
          <a:p>
            <a:r>
              <a:rPr lang="en-GB"/>
              <a:t>Please do see this as an opportunity to really make a difference to the PGCE!</a:t>
            </a:r>
          </a:p>
          <a:p>
            <a:endParaRPr lang="en-GB"/>
          </a:p>
          <a:p>
            <a:r>
              <a:rPr lang="en-GB"/>
              <a:t>*(N.B. Subject Leaders to collate the challenges, strategies and subject specific suggestions to a. share with the wider tutor team and b. feed into the ITAP session on managing behaviours)*</a:t>
            </a:r>
          </a:p>
        </p:txBody>
      </p:sp>
      <p:sp>
        <p:nvSpPr>
          <p:cNvPr id="4" name="Slide Number Placeholder 3"/>
          <p:cNvSpPr>
            <a:spLocks noGrp="1"/>
          </p:cNvSpPr>
          <p:nvPr>
            <p:ph type="sldNum" sz="quarter" idx="5"/>
          </p:nvPr>
        </p:nvSpPr>
        <p:spPr/>
        <p:txBody>
          <a:bodyPr/>
          <a:lstStyle/>
          <a:p>
            <a:fld id="{BA4282DE-0283-4D09-AECD-69F28A485ACF}" type="slidenum">
              <a:rPr lang="en-GB" smtClean="0"/>
              <a:t>24</a:t>
            </a:fld>
            <a:endParaRPr lang="en-GB"/>
          </a:p>
        </p:txBody>
      </p:sp>
    </p:spTree>
    <p:extLst>
      <p:ext uri="{BB962C8B-B14F-4D97-AF65-F5344CB8AC3E}">
        <p14:creationId xmlns:p14="http://schemas.microsoft.com/office/powerpoint/2010/main" val="2488541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rationale of ITAPs and mentors who worked with us last year how they thought the ITAPs went (and their involvement in them). </a:t>
            </a:r>
          </a:p>
          <a:p>
            <a:r>
              <a:rPr lang="en-GB"/>
              <a:t>These are the three ITAPs that RPTs will complete whilst in school A. </a:t>
            </a:r>
          </a:p>
          <a:p>
            <a:endParaRPr lang="en-GB"/>
          </a:p>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25</a:t>
            </a:fld>
            <a:endParaRPr lang="en-GB" altLang="en-US"/>
          </a:p>
        </p:txBody>
      </p:sp>
    </p:spTree>
    <p:extLst>
      <p:ext uri="{BB962C8B-B14F-4D97-AF65-F5344CB8AC3E}">
        <p14:creationId xmlns:p14="http://schemas.microsoft.com/office/powerpoint/2010/main" val="2294670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mentor involvement in ITAP 2</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26</a:t>
            </a:fld>
            <a:endParaRPr lang="en-GB" altLang="en-US"/>
          </a:p>
        </p:txBody>
      </p:sp>
    </p:spTree>
    <p:extLst>
      <p:ext uri="{BB962C8B-B14F-4D97-AF65-F5344CB8AC3E}">
        <p14:creationId xmlns:p14="http://schemas.microsoft.com/office/powerpoint/2010/main" val="3766493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Take suggestions for how mentors might help facilitate the ‘enact’ part of ITAP2 (professional behaviours).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27</a:t>
            </a:fld>
            <a:endParaRPr lang="en-GB" altLang="en-US"/>
          </a:p>
        </p:txBody>
      </p:sp>
    </p:spTree>
    <p:extLst>
      <p:ext uri="{BB962C8B-B14F-4D97-AF65-F5344CB8AC3E}">
        <p14:creationId xmlns:p14="http://schemas.microsoft.com/office/powerpoint/2010/main" val="807289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i="0" u="none" strike="noStrike">
                <a:solidFill>
                  <a:srgbClr val="242424"/>
                </a:solidFill>
                <a:effectLst/>
                <a:latin typeface="Calibri" panose="020F0502020204030204" pitchFamily="34" charset="0"/>
              </a:rPr>
              <a:t>Explain focus of this visit</a:t>
            </a:r>
            <a:endParaRPr lang="en-US" b="0" i="0">
              <a:solidFill>
                <a:srgbClr val="000000"/>
              </a:solidFill>
              <a:effectLst/>
              <a:latin typeface="Arial" panose="020B0604020202020204" pitchFamily="34" charset="0"/>
            </a:endParaRPr>
          </a:p>
          <a:p>
            <a:r>
              <a:rPr lang="en-GB"/>
              <a:t>What does this look like?  Ask mentors who have worked with us previously to share ideas.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28</a:t>
            </a:fld>
            <a:endParaRPr lang="en-GB" altLang="en-US"/>
          </a:p>
        </p:txBody>
      </p:sp>
    </p:spTree>
    <p:extLst>
      <p:ext uri="{BB962C8B-B14F-4D97-AF65-F5344CB8AC3E}">
        <p14:creationId xmlns:p14="http://schemas.microsoft.com/office/powerpoint/2010/main" val="1883110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a:effectLst/>
                <a:latin typeface="Calibri" panose="020F0502020204030204" pitchFamily="34" charset="0"/>
                <a:ea typeface="Calibri" panose="020F0502020204030204" pitchFamily="34" charset="0"/>
                <a:cs typeface="Arial" panose="020B0604020202020204" pitchFamily="34" charset="0"/>
              </a:rPr>
              <a:t>What might these ‘look like’ in practice?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a:effectLst/>
                <a:latin typeface="Calibri" panose="020F0502020204030204" pitchFamily="34" charset="0"/>
                <a:ea typeface="Calibri" panose="020F0502020204030204" pitchFamily="34" charset="0"/>
                <a:cs typeface="Arial" panose="020B0604020202020204" pitchFamily="34" charset="0"/>
              </a:rPr>
              <a:t>N.B. the RPT does not have to have demonstrated all the ‘exceeding’ indicators from CCP1 to ‘meet’ the indicators at CCP2. They must, however, continue to demonstrate they are still meeting the ‘meeting’ indicators from CCP1 </a:t>
            </a:r>
            <a:r>
              <a:rPr lang="en-GB" sz="1800" i="1">
                <a:effectLst/>
                <a:latin typeface="Calibri" panose="020F0502020204030204" pitchFamily="34" charset="0"/>
                <a:ea typeface="Calibri" panose="020F0502020204030204" pitchFamily="34" charset="0"/>
                <a:cs typeface="Arial" panose="020B0604020202020204" pitchFamily="34" charset="0"/>
              </a:rPr>
              <a:t>throughout</a:t>
            </a:r>
            <a:r>
              <a:rPr lang="en-GB" sz="1800">
                <a:effectLst/>
                <a:latin typeface="Calibri" panose="020F0502020204030204" pitchFamily="34" charset="0"/>
                <a:ea typeface="Calibri" panose="020F0502020204030204" pitchFamily="34" charset="0"/>
                <a:cs typeface="Arial" panose="020B0604020202020204" pitchFamily="34" charset="0"/>
              </a:rPr>
              <a:t> the course.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a:effectLst/>
                <a:latin typeface="Calibri" panose="020F0502020204030204" pitchFamily="34" charset="0"/>
                <a:ea typeface="Calibri" panose="020F0502020204030204" pitchFamily="34" charset="0"/>
                <a:cs typeface="Arial" panose="020B0604020202020204" pitchFamily="34" charset="0"/>
              </a:rPr>
              <a:t>This will lead to the </a:t>
            </a:r>
            <a:r>
              <a:rPr lang="en-GB" sz="1800" err="1">
                <a:effectLst/>
                <a:latin typeface="Calibri" panose="020F0502020204030204" pitchFamily="34" charset="0"/>
                <a:ea typeface="Calibri" panose="020F0502020204030204" pitchFamily="34" charset="0"/>
                <a:cs typeface="Arial" panose="020B0604020202020204" pitchFamily="34" charset="0"/>
              </a:rPr>
              <a:t>AoP</a:t>
            </a:r>
            <a:r>
              <a:rPr lang="en-GB" sz="1800">
                <a:effectLst/>
                <a:latin typeface="Calibri" panose="020F0502020204030204" pitchFamily="34" charset="0"/>
                <a:ea typeface="Calibri" panose="020F0502020204030204" pitchFamily="34" charset="0"/>
                <a:cs typeface="Arial" panose="020B0604020202020204" pitchFamily="34" charset="0"/>
              </a:rPr>
              <a:t>/Report 1 due in December.  </a:t>
            </a:r>
          </a:p>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29</a:t>
            </a:fld>
            <a:endParaRPr lang="en-GB" altLang="en-US"/>
          </a:p>
        </p:txBody>
      </p:sp>
    </p:spTree>
    <p:extLst>
      <p:ext uri="{BB962C8B-B14F-4D97-AF65-F5344CB8AC3E}">
        <p14:creationId xmlns:p14="http://schemas.microsoft.com/office/powerpoint/2010/main" val="359043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 content of some of the early SM sessions – what will you cover and why?  What might mentors pick up in their conversations in school with their RPTs?  </a:t>
            </a: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a:t>
            </a:fld>
            <a:endParaRPr lang="en-GB" altLang="en-US"/>
          </a:p>
        </p:txBody>
      </p:sp>
    </p:spTree>
    <p:extLst>
      <p:ext uri="{BB962C8B-B14F-4D97-AF65-F5344CB8AC3E}">
        <p14:creationId xmlns:p14="http://schemas.microsoft.com/office/powerpoint/2010/main" val="63544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download the poster version of this for your wall!</a:t>
            </a:r>
          </a:p>
          <a:p>
            <a:pPr marL="0" indent="0">
              <a:lnSpc>
                <a:spcPct val="90000"/>
              </a:lnSpc>
              <a:buNone/>
            </a:pPr>
            <a:r>
              <a:rPr lang="en-GB" sz="2200" b="1" i="0" u="none" strike="noStrike" baseline="0" dirty="0">
                <a:solidFill>
                  <a:srgbClr val="000000"/>
                </a:solidFill>
                <a:latin typeface="Calibri"/>
                <a:cs typeface="Calibri"/>
              </a:rPr>
              <a:t>Our Vision for the Secondary Programme</a:t>
            </a:r>
            <a:r>
              <a:rPr lang="en-GB" sz="2200" b="1" dirty="0">
                <a:solidFill>
                  <a:srgbClr val="000000"/>
                </a:solidFill>
                <a:latin typeface="Calibri"/>
                <a:cs typeface="Calibri"/>
              </a:rPr>
              <a:t> </a:t>
            </a:r>
            <a:endParaRPr lang="en-GB" sz="2200" b="0" i="0" u="none" strike="noStrike" baseline="0" dirty="0">
              <a:solidFill>
                <a:srgbClr val="000000"/>
              </a:solidFill>
              <a:latin typeface="Calibri"/>
              <a:cs typeface="Calibri"/>
            </a:endParaRPr>
          </a:p>
          <a:p>
            <a:pPr marL="179705" indent="-179705">
              <a:lnSpc>
                <a:spcPct val="90000"/>
              </a:lnSpc>
              <a:buFont typeface="Wingdings" panose="05000000000000000000" pitchFamily="2" charset="2"/>
              <a:buChar char="§"/>
            </a:pPr>
            <a:r>
              <a:rPr lang="en-GB" sz="2200" b="0" i="0" u="none" strike="noStrike" baseline="0" dirty="0">
                <a:solidFill>
                  <a:srgbClr val="000000"/>
                </a:solidFill>
                <a:latin typeface="Calibri"/>
                <a:cs typeface="Calibri"/>
              </a:rPr>
              <a:t>Our vision statement and programme identity have been developed collaboratively in partnership with representatives of schools, local and regional alliances, university tutors and programme directors, and the Secondary Steering Group.</a:t>
            </a:r>
            <a:r>
              <a:rPr lang="en-GB" sz="2200" dirty="0">
                <a:solidFill>
                  <a:srgbClr val="000000"/>
                </a:solidFill>
                <a:latin typeface="Calibri"/>
                <a:cs typeface="Calibri"/>
              </a:rPr>
              <a:t> </a:t>
            </a:r>
            <a:endParaRPr lang="en-GB" sz="2200" b="0" i="0" u="none" strike="noStrike" baseline="0" dirty="0">
              <a:solidFill>
                <a:srgbClr val="000000"/>
              </a:solidFill>
              <a:latin typeface="Calibri"/>
              <a:cs typeface="Calibri"/>
            </a:endParaRPr>
          </a:p>
          <a:p>
            <a:pPr marL="179705" indent="-179705">
              <a:lnSpc>
                <a:spcPct val="90000"/>
              </a:lnSpc>
              <a:buFont typeface="Wingdings" panose="05000000000000000000" pitchFamily="2" charset="2"/>
              <a:buChar char="§"/>
            </a:pPr>
            <a:r>
              <a:rPr lang="en-GB" sz="2200" b="0" i="0" u="none" strike="noStrike" baseline="0" dirty="0">
                <a:solidFill>
                  <a:srgbClr val="000000"/>
                </a:solidFill>
                <a:latin typeface="Calibri"/>
                <a:cs typeface="Calibri"/>
              </a:rPr>
              <a:t>We agreed that our particular partnership, with its emphasis on subject-specificity, high expectations, inclusivity and diversity, aims to develop four fundamental traits that consistently characterise, and set apart, RPTs.</a:t>
            </a:r>
            <a:r>
              <a:rPr lang="en-GB" sz="2200" dirty="0">
                <a:solidFill>
                  <a:srgbClr val="000000"/>
                </a:solidFill>
                <a:latin typeface="Calibri"/>
                <a:cs typeface="Calibri"/>
              </a:rPr>
              <a:t> </a:t>
            </a:r>
            <a:endParaRPr lang="en-GB" sz="2200" b="0" i="0" u="none" strike="noStrike" baseline="0" dirty="0">
              <a:solidFill>
                <a:srgbClr val="000000"/>
              </a:solidFill>
              <a:latin typeface="Calibri"/>
              <a:cs typeface="Calibri"/>
            </a:endParaRPr>
          </a:p>
          <a:p>
            <a:pPr marL="179705" indent="-179705">
              <a:lnSpc>
                <a:spcPct val="90000"/>
              </a:lnSpc>
              <a:buFont typeface="Wingdings" panose="05000000000000000000" pitchFamily="2" charset="2"/>
              <a:buChar char="§"/>
            </a:pPr>
            <a:r>
              <a:rPr lang="en-GB" sz="2200" b="0" i="0" u="none" strike="noStrike" baseline="0" dirty="0">
                <a:solidFill>
                  <a:srgbClr val="000000"/>
                </a:solidFill>
                <a:latin typeface="Calibri"/>
                <a:cs typeface="Calibri"/>
              </a:rPr>
              <a:t>Our vision is therefore that RPTs become:</a:t>
            </a:r>
            <a:r>
              <a:rPr lang="en-GB" sz="2200" dirty="0">
                <a:solidFill>
                  <a:srgbClr val="000000"/>
                </a:solidFill>
                <a:latin typeface="Calibri"/>
                <a:cs typeface="Calibri"/>
              </a:rPr>
              <a:t> </a:t>
            </a:r>
            <a:endParaRPr lang="en-GB" sz="2200" b="0" i="0" u="none" strike="noStrike" baseline="0" dirty="0">
              <a:solidFill>
                <a:srgbClr val="000000"/>
              </a:solidFill>
              <a:latin typeface="Calibri"/>
              <a:cs typeface="Calibri"/>
            </a:endParaRPr>
          </a:p>
          <a:p>
            <a:pPr marL="539750" lvl="1" indent="-179705">
              <a:lnSpc>
                <a:spcPct val="90000"/>
              </a:lnSpc>
              <a:buFont typeface="Wingdings" panose="05000000000000000000" pitchFamily="2" charset="2"/>
              <a:buChar char="§"/>
            </a:pPr>
            <a:r>
              <a:rPr lang="en-GB" sz="2200" dirty="0">
                <a:solidFill>
                  <a:srgbClr val="000000"/>
                </a:solidFill>
                <a:latin typeface="Calibri"/>
                <a:cs typeface="Calibri"/>
              </a:rPr>
              <a:t> </a:t>
            </a:r>
            <a:r>
              <a:rPr lang="en-GB" sz="2200" b="0" i="0" u="none" strike="noStrike" baseline="0" dirty="0">
                <a:solidFill>
                  <a:srgbClr val="000000"/>
                </a:solidFill>
                <a:latin typeface="Calibri"/>
                <a:cs typeface="Calibri"/>
              </a:rPr>
              <a:t>Critical Curriculum Thinkers</a:t>
            </a:r>
            <a:r>
              <a:rPr lang="en-GB" sz="2200" dirty="0">
                <a:solidFill>
                  <a:srgbClr val="000000"/>
                </a:solidFill>
                <a:latin typeface="Calibri"/>
                <a:cs typeface="Calibri"/>
              </a:rPr>
              <a:t> </a:t>
            </a:r>
            <a:endParaRPr lang="en-GB" sz="2200" b="0" i="0" u="none" strike="noStrike" baseline="0" dirty="0">
              <a:solidFill>
                <a:srgbClr val="000000"/>
              </a:solidFill>
              <a:latin typeface="Calibri"/>
              <a:cs typeface="Calibri"/>
            </a:endParaRPr>
          </a:p>
          <a:p>
            <a:pPr marL="539750" lvl="1" indent="-179705">
              <a:lnSpc>
                <a:spcPct val="90000"/>
              </a:lnSpc>
              <a:buFont typeface="Wingdings" panose="05000000000000000000" pitchFamily="2" charset="2"/>
              <a:buChar char="§"/>
            </a:pPr>
            <a:r>
              <a:rPr lang="en-GB" sz="2200" dirty="0">
                <a:solidFill>
                  <a:srgbClr val="000000"/>
                </a:solidFill>
                <a:latin typeface="Calibri"/>
                <a:cs typeface="Calibri"/>
              </a:rPr>
              <a:t> </a:t>
            </a:r>
            <a:r>
              <a:rPr lang="en-GB" sz="2200" b="0" i="0" u="none" strike="noStrike" baseline="0" dirty="0">
                <a:solidFill>
                  <a:srgbClr val="000000"/>
                </a:solidFill>
                <a:latin typeface="Calibri"/>
                <a:cs typeface="Calibri"/>
              </a:rPr>
              <a:t>Responsive and Reflective Practitioners</a:t>
            </a:r>
            <a:r>
              <a:rPr lang="en-GB" sz="2200" dirty="0">
                <a:solidFill>
                  <a:srgbClr val="000000"/>
                </a:solidFill>
                <a:latin typeface="Calibri"/>
                <a:cs typeface="Calibri"/>
              </a:rPr>
              <a:t> </a:t>
            </a:r>
            <a:endParaRPr lang="en-GB" sz="2200" b="0" i="0" u="none" strike="noStrike" baseline="0" dirty="0">
              <a:solidFill>
                <a:srgbClr val="000000"/>
              </a:solidFill>
              <a:latin typeface="Calibri"/>
              <a:cs typeface="Calibri"/>
            </a:endParaRPr>
          </a:p>
          <a:p>
            <a:pPr marL="539750" lvl="1" indent="-179705">
              <a:lnSpc>
                <a:spcPct val="90000"/>
              </a:lnSpc>
              <a:buFont typeface="Wingdings" panose="05000000000000000000" pitchFamily="2" charset="2"/>
              <a:buChar char="§"/>
            </a:pPr>
            <a:r>
              <a:rPr lang="en-GB" sz="2200" dirty="0">
                <a:solidFill>
                  <a:srgbClr val="000000"/>
                </a:solidFill>
                <a:latin typeface="Calibri"/>
                <a:cs typeface="Calibri"/>
              </a:rPr>
              <a:t> </a:t>
            </a:r>
            <a:r>
              <a:rPr lang="en-GB" sz="2200" b="0" i="0" u="none" strike="noStrike" baseline="0" dirty="0">
                <a:solidFill>
                  <a:srgbClr val="000000"/>
                </a:solidFill>
                <a:latin typeface="Calibri"/>
                <a:cs typeface="Calibri"/>
              </a:rPr>
              <a:t>Ethical Community Participants</a:t>
            </a:r>
            <a:r>
              <a:rPr lang="en-GB" sz="2200" dirty="0">
                <a:solidFill>
                  <a:srgbClr val="000000"/>
                </a:solidFill>
                <a:latin typeface="Calibri"/>
                <a:cs typeface="Calibri"/>
              </a:rPr>
              <a:t> </a:t>
            </a:r>
            <a:endParaRPr lang="en-GB" sz="2200" b="0" i="0" u="none" strike="noStrike" baseline="0" dirty="0">
              <a:solidFill>
                <a:srgbClr val="000000"/>
              </a:solidFill>
              <a:latin typeface="Calibri"/>
              <a:cs typeface="Calibri"/>
            </a:endParaRPr>
          </a:p>
          <a:p>
            <a:pPr marL="539750" lvl="1" indent="-179705">
              <a:lnSpc>
                <a:spcPct val="90000"/>
              </a:lnSpc>
              <a:buFont typeface="Wingdings" panose="05000000000000000000" pitchFamily="2" charset="2"/>
              <a:buChar char="§"/>
            </a:pPr>
            <a:r>
              <a:rPr lang="en-GB" sz="2200" dirty="0">
                <a:solidFill>
                  <a:srgbClr val="000000"/>
                </a:solidFill>
                <a:latin typeface="Calibri"/>
                <a:cs typeface="Calibri"/>
              </a:rPr>
              <a:t> </a:t>
            </a:r>
            <a:r>
              <a:rPr lang="en-GB" sz="2200" b="0" i="0" u="none" strike="noStrike" baseline="0" dirty="0">
                <a:solidFill>
                  <a:srgbClr val="000000"/>
                </a:solidFill>
                <a:latin typeface="Calibri"/>
                <a:cs typeface="Calibri"/>
              </a:rPr>
              <a:t>Research-Informed Professionals</a:t>
            </a:r>
            <a:r>
              <a:rPr lang="en-GB" sz="2200" dirty="0">
                <a:solidFill>
                  <a:srgbClr val="000000"/>
                </a:solidFill>
                <a:latin typeface="Calibri"/>
                <a:cs typeface="Calibri"/>
              </a:rPr>
              <a:t> </a:t>
            </a:r>
            <a:endParaRPr lang="en-GB" sz="2200" b="0" i="0" u="none" strike="noStrike" baseline="0" dirty="0">
              <a:solidFill>
                <a:srgbClr val="000000"/>
              </a:solidFill>
              <a:latin typeface="Calibri"/>
              <a:cs typeface="Calibri"/>
            </a:endParaRPr>
          </a:p>
          <a:p>
            <a:endParaRPr lang="en-GB" b="1" dirty="0"/>
          </a:p>
          <a:p>
            <a:r>
              <a:rPr lang="en-GB" b="1" dirty="0"/>
              <a:t>Responsive and reflective practitioner:</a:t>
            </a:r>
          </a:p>
          <a:p>
            <a:pPr algn="l" rtl="0" fontAlgn="base"/>
            <a:r>
              <a:rPr lang="en-GB" b="0" i="0" u="none" strike="noStrike" dirty="0">
                <a:solidFill>
                  <a:srgbClr val="000000"/>
                </a:solidFill>
                <a:effectLst/>
                <a:latin typeface="Calibri" panose="020F0502020204030204" pitchFamily="34" charset="0"/>
              </a:rPr>
              <a:t>You will begin by focusing almost entirely on </a:t>
            </a:r>
            <a:r>
              <a:rPr lang="en-GB" b="0" i="0" u="none" strike="noStrike" dirty="0">
                <a:solidFill>
                  <a:srgbClr val="FF0000"/>
                </a:solidFill>
                <a:effectLst/>
                <a:latin typeface="Calibri" panose="020F0502020204030204" pitchFamily="34" charset="0"/>
              </a:rPr>
              <a:t>yourself</a:t>
            </a:r>
            <a:r>
              <a:rPr lang="en-GB"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Calibri" panose="020F0502020204030204" pitchFamily="34" charset="0"/>
              </a:rPr>
              <a:t>What will I say? What will I do? What will my resources get them to do? </a:t>
            </a:r>
            <a:r>
              <a:rPr lang="en-US" b="0" i="0" dirty="0">
                <a:solidFill>
                  <a:srgbClr val="000000"/>
                </a:solidFill>
                <a:effectLst/>
                <a:latin typeface="Calibri" panose="020F0502020204030204" pitchFamily="34" charset="0"/>
              </a:rPr>
              <a:t>​</a:t>
            </a:r>
            <a:endParaRPr lang="en-GB"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Calibri" panose="020F0502020204030204" pitchFamily="34" charset="0"/>
              </a:rPr>
              <a:t>We will push you to think about the </a:t>
            </a:r>
            <a:r>
              <a:rPr lang="en-GB" b="0" i="0" u="none" strike="noStrike" dirty="0">
                <a:solidFill>
                  <a:srgbClr val="FF0000"/>
                </a:solidFill>
                <a:effectLst/>
                <a:latin typeface="Calibri" panose="020F0502020204030204" pitchFamily="34" charset="0"/>
              </a:rPr>
              <a:t>students</a:t>
            </a:r>
            <a:r>
              <a:rPr lang="en-GB" b="0" i="0" u="none" strike="noStrike" dirty="0">
                <a:solidFill>
                  <a:srgbClr val="000000"/>
                </a:solidFill>
                <a:effectLst/>
                <a:latin typeface="Calibri" panose="020F0502020204030204" pitchFamily="34" charset="0"/>
              </a:rPr>
              <a:t> and </a:t>
            </a:r>
            <a:r>
              <a:rPr lang="en-GB" b="0" i="0" u="none" strike="noStrike" dirty="0">
                <a:solidFill>
                  <a:srgbClr val="FF0000"/>
                </a:solidFill>
                <a:effectLst/>
                <a:latin typeface="Calibri" panose="020F0502020204030204" pitchFamily="34" charset="0"/>
              </a:rPr>
              <a:t>their</a:t>
            </a:r>
            <a:r>
              <a:rPr lang="en-GB" b="0" i="0" u="none" strike="noStrike" dirty="0">
                <a:solidFill>
                  <a:srgbClr val="000000"/>
                </a:solidFill>
                <a:effectLst/>
                <a:latin typeface="Calibri" panose="020F0502020204030204" pitchFamily="34" charset="0"/>
              </a:rPr>
              <a:t> learning. </a:t>
            </a:r>
            <a:r>
              <a:rPr lang="en-US" b="0" i="0" dirty="0">
                <a:solidFill>
                  <a:srgbClr val="000000"/>
                </a:solidFill>
                <a:effectLst/>
                <a:latin typeface="Calibri" panose="020F0502020204030204" pitchFamily="34" charset="0"/>
              </a:rPr>
              <a:t>​e.g. </a:t>
            </a:r>
            <a:r>
              <a:rPr lang="en-GB" b="0" i="1" u="none" strike="noStrike" dirty="0">
                <a:solidFill>
                  <a:srgbClr val="000000"/>
                </a:solidFill>
                <a:effectLst/>
                <a:latin typeface="Calibri" panose="020F0502020204030204" pitchFamily="34" charset="0"/>
              </a:rPr>
              <a:t>PGCE assignments, mentor meeting notes, lesson reflections, lesson plans showing reflection and advice, experimenting,</a:t>
            </a:r>
            <a:r>
              <a:rPr lang="en-US" b="0" i="1" dirty="0">
                <a:solidFill>
                  <a:srgbClr val="000000"/>
                </a:solidFill>
                <a:effectLst/>
                <a:latin typeface="Calibri" panose="020F0502020204030204" pitchFamily="34" charset="0"/>
              </a:rPr>
              <a:t>​</a:t>
            </a:r>
            <a:endParaRPr lang="en-US" b="0" i="1" dirty="0">
              <a:solidFill>
                <a:srgbClr val="000000"/>
              </a:solidFill>
              <a:effectLst/>
              <a:latin typeface="Segoe UI" panose="020B0502040204020203" pitchFamily="34" charset="0"/>
            </a:endParaRPr>
          </a:p>
          <a:p>
            <a:pPr algn="l" rtl="0" fontAlgn="base"/>
            <a:r>
              <a:rPr lang="en-GB" b="0" i="1" u="none" strike="noStrike" dirty="0">
                <a:solidFill>
                  <a:srgbClr val="000000"/>
                </a:solidFill>
                <a:effectLst/>
                <a:latin typeface="Calibri" panose="020F0502020204030204" pitchFamily="34" charset="0"/>
              </a:rPr>
              <a:t>online contributions… </a:t>
            </a:r>
            <a:r>
              <a:rPr lang="en-US" b="0" i="1" dirty="0">
                <a:solidFill>
                  <a:srgbClr val="000000"/>
                </a:solidFill>
                <a:effectLst/>
                <a:latin typeface="Calibri" panose="020F0502020204030204" pitchFamily="34" charset="0"/>
              </a:rPr>
              <a:t>​</a:t>
            </a:r>
            <a:endParaRPr lang="en-US" b="0" i="1" dirty="0">
              <a:solidFill>
                <a:srgbClr val="000000"/>
              </a:solidFill>
              <a:effectLst/>
              <a:latin typeface="Segoe UI" panose="020B0502040204020203" pitchFamily="34" charset="0"/>
            </a:endParaRPr>
          </a:p>
          <a:p>
            <a:pPr algn="l" rtl="0" fontAlgn="base"/>
            <a:r>
              <a:rPr lang="en-US" b="1" i="0" dirty="0">
                <a:solidFill>
                  <a:srgbClr val="000000"/>
                </a:solidFill>
                <a:effectLst/>
                <a:latin typeface="Calibri" panose="020F0502020204030204" pitchFamily="34" charset="0"/>
              </a:rPr>
              <a:t>Ethical community participant: </a:t>
            </a:r>
          </a:p>
          <a:p>
            <a:pPr algn="l" rtl="0" fontAlgn="base">
              <a:buFont typeface="Arial" panose="020B0604020202020204" pitchFamily="34" charset="0"/>
              <a:buChar char="•"/>
            </a:pPr>
            <a:r>
              <a:rPr lang="en-GB" b="0" i="0" u="none" strike="noStrike" dirty="0">
                <a:solidFill>
                  <a:srgbClr val="000000"/>
                </a:solidFill>
                <a:effectLst/>
                <a:latin typeface="Calibri" panose="020F0502020204030204" pitchFamily="34" charset="0"/>
              </a:rPr>
              <a:t>Not passive bystanders, but have desire for </a:t>
            </a:r>
            <a:r>
              <a:rPr lang="en-GB" b="0" i="0" u="none" strike="noStrike" dirty="0">
                <a:solidFill>
                  <a:srgbClr val="FF0000"/>
                </a:solidFill>
                <a:effectLst/>
                <a:latin typeface="Calibri" panose="020F0502020204030204" pitchFamily="34" charset="0"/>
              </a:rPr>
              <a:t>social justice and cohesion</a:t>
            </a:r>
            <a:r>
              <a:rPr lang="en-GB" b="0" i="0" u="none" strike="noStrike" dirty="0">
                <a:solidFill>
                  <a:srgbClr val="000000"/>
                </a:solidFill>
                <a:effectLst/>
                <a:latin typeface="Calibri" panose="020F0502020204030204" pitchFamily="34" charset="0"/>
              </a:rPr>
              <a:t>, and high expectations of everyone.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Calibri" panose="020F0502020204030204" pitchFamily="34" charset="0"/>
              </a:rPr>
              <a:t>Contribute to </a:t>
            </a:r>
            <a:r>
              <a:rPr lang="en-GB" b="0" i="0" u="none" strike="noStrike" dirty="0">
                <a:solidFill>
                  <a:srgbClr val="FF0000"/>
                </a:solidFill>
                <a:effectLst/>
                <a:latin typeface="Calibri" panose="020F0502020204030204" pitchFamily="34" charset="0"/>
              </a:rPr>
              <a:t>communities</a:t>
            </a:r>
            <a:r>
              <a:rPr lang="en-GB" b="0" i="0" u="none" strike="noStrike" dirty="0">
                <a:solidFill>
                  <a:srgbClr val="000000"/>
                </a:solidFill>
                <a:effectLst/>
                <a:latin typeface="Calibri" panose="020F0502020204030204" pitchFamily="34" charset="0"/>
              </a:rPr>
              <a:t>, leave your mark. </a:t>
            </a:r>
            <a:r>
              <a:rPr lang="en-GB" b="0" i="1" u="none" strike="noStrike" dirty="0">
                <a:solidFill>
                  <a:srgbClr val="000000"/>
                </a:solidFill>
                <a:effectLst/>
                <a:latin typeface="Calibri" panose="020F0502020204030204" pitchFamily="34" charset="0"/>
              </a:rPr>
              <a:t>E.g. Asking &amp; answering Qs in PS sessions, subject sessions, discussing with dept at school, </a:t>
            </a:r>
            <a:r>
              <a:rPr lang="en-US" b="0" i="1" dirty="0">
                <a:solidFill>
                  <a:srgbClr val="000000"/>
                </a:solidFill>
                <a:effectLst/>
                <a:latin typeface="Calibri" panose="020F0502020204030204" pitchFamily="34" charset="0"/>
              </a:rPr>
              <a:t>​</a:t>
            </a:r>
            <a:endParaRPr lang="en-US" b="0" i="1" dirty="0">
              <a:solidFill>
                <a:srgbClr val="000000"/>
              </a:solidFill>
              <a:effectLst/>
              <a:latin typeface="Segoe UI" panose="020B0502040204020203" pitchFamily="34" charset="0"/>
            </a:endParaRPr>
          </a:p>
          <a:p>
            <a:pPr algn="l" rtl="0" fontAlgn="base"/>
            <a:r>
              <a:rPr lang="en-GB" b="0" i="1" u="none" strike="noStrike" dirty="0">
                <a:solidFill>
                  <a:srgbClr val="000000"/>
                </a:solidFill>
                <a:effectLst/>
                <a:latin typeface="Calibri" panose="020F0502020204030204" pitchFamily="34" charset="0"/>
              </a:rPr>
              <a:t>set up a school club,</a:t>
            </a:r>
            <a:r>
              <a:rPr lang="en-US" b="0" i="1" dirty="0">
                <a:solidFill>
                  <a:srgbClr val="000000"/>
                </a:solidFill>
                <a:effectLst/>
                <a:latin typeface="Calibri" panose="020F0502020204030204" pitchFamily="34" charset="0"/>
              </a:rPr>
              <a:t>​</a:t>
            </a:r>
            <a:endParaRPr lang="en-US" b="0" i="1" dirty="0">
              <a:solidFill>
                <a:srgbClr val="000000"/>
              </a:solidFill>
              <a:effectLst/>
              <a:latin typeface="Segoe UI" panose="020B0502040204020203" pitchFamily="34" charset="0"/>
            </a:endParaRPr>
          </a:p>
          <a:p>
            <a:pPr algn="l" rtl="0" fontAlgn="base"/>
            <a:r>
              <a:rPr lang="en-GB" b="0" i="1" u="none" strike="noStrike" dirty="0">
                <a:solidFill>
                  <a:srgbClr val="000000"/>
                </a:solidFill>
                <a:effectLst/>
                <a:latin typeface="Calibri" panose="020F0502020204030204" pitchFamily="34" charset="0"/>
              </a:rPr>
              <a:t>immersed in professional </a:t>
            </a:r>
            <a:r>
              <a:rPr lang="en-US" b="0" i="1" dirty="0">
                <a:solidFill>
                  <a:srgbClr val="000000"/>
                </a:solidFill>
                <a:effectLst/>
                <a:latin typeface="Calibri" panose="020F0502020204030204" pitchFamily="34" charset="0"/>
              </a:rPr>
              <a:t>​</a:t>
            </a:r>
            <a:endParaRPr lang="en-US" b="0" i="1" dirty="0">
              <a:solidFill>
                <a:srgbClr val="000000"/>
              </a:solidFill>
              <a:effectLst/>
              <a:latin typeface="Segoe UI" panose="020B0502040204020203" pitchFamily="34" charset="0"/>
            </a:endParaRPr>
          </a:p>
          <a:p>
            <a:pPr algn="l" rtl="0" fontAlgn="base"/>
            <a:r>
              <a:rPr lang="en-GB" b="0" i="1" u="none" strike="noStrike" dirty="0">
                <a:solidFill>
                  <a:srgbClr val="000000"/>
                </a:solidFill>
                <a:effectLst/>
                <a:latin typeface="Calibri" panose="020F0502020204030204" pitchFamily="34" charset="0"/>
              </a:rPr>
              <a:t>associations, eduTwitter , attend conferences, TeachMeet icons, TES online...</a:t>
            </a:r>
            <a:r>
              <a:rPr lang="en-US" b="0" i="1"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US" b="1" i="0" dirty="0">
                <a:solidFill>
                  <a:srgbClr val="000000"/>
                </a:solidFill>
                <a:effectLst/>
                <a:latin typeface="Calibri" panose="020F0502020204030204" pitchFamily="34" charset="0"/>
              </a:rPr>
              <a:t>Research-informed professional:</a:t>
            </a:r>
          </a:p>
          <a:p>
            <a:pPr algn="l" rtl="0" fontAlgn="base">
              <a:buFont typeface="Arial" panose="020B0604020202020204" pitchFamily="34" charset="0"/>
              <a:buChar char="•"/>
            </a:pPr>
            <a:r>
              <a:rPr lang="en-GB" b="0" i="0" u="none" strike="noStrike" dirty="0">
                <a:solidFill>
                  <a:srgbClr val="FF0000"/>
                </a:solidFill>
                <a:effectLst/>
                <a:latin typeface="Calibri" panose="020F0502020204030204" pitchFamily="34" charset="0"/>
              </a:rPr>
              <a:t>Aware</a:t>
            </a:r>
            <a:r>
              <a:rPr lang="en-GB" b="0" i="0" u="none" strike="noStrike" dirty="0">
                <a:solidFill>
                  <a:srgbClr val="000000"/>
                </a:solidFill>
                <a:effectLst/>
                <a:latin typeface="Calibri" panose="020F0502020204030204" pitchFamily="34" charset="0"/>
              </a:rPr>
              <a:t> of limitations and boundaries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FF0000"/>
                </a:solidFill>
                <a:effectLst/>
                <a:latin typeface="Calibri" panose="020F0502020204030204" pitchFamily="34" charset="0"/>
              </a:rPr>
              <a:t>Model</a:t>
            </a:r>
            <a:r>
              <a:rPr lang="en-GB" b="0" i="0" u="none" strike="noStrike" dirty="0">
                <a:solidFill>
                  <a:srgbClr val="000000"/>
                </a:solidFill>
                <a:effectLst/>
                <a:latin typeface="Calibri" panose="020F0502020204030204" pitchFamily="34" charset="0"/>
              </a:rPr>
              <a:t> that should be easily communicated</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FF0000"/>
                </a:solidFill>
                <a:effectLst/>
                <a:latin typeface="Calibri" panose="020F0502020204030204" pitchFamily="34" charset="0"/>
              </a:rPr>
              <a:t>Intentionality</a:t>
            </a:r>
            <a:r>
              <a:rPr lang="en-GB" b="0" i="0" u="none" strike="noStrike" dirty="0">
                <a:solidFill>
                  <a:srgbClr val="000000"/>
                </a:solidFill>
                <a:effectLst/>
                <a:latin typeface="Calibri" panose="020F0502020204030204" pitchFamily="34" charset="0"/>
              </a:rPr>
              <a:t> to eliminate or emphasise a practice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FF0000"/>
                </a:solidFill>
                <a:effectLst/>
                <a:latin typeface="Calibri" panose="020F0502020204030204" pitchFamily="34" charset="0"/>
              </a:rPr>
              <a:t>Ecology</a:t>
            </a:r>
            <a:r>
              <a:rPr lang="en-GB" b="0" i="0" u="none" strike="noStrike" dirty="0">
                <a:solidFill>
                  <a:srgbClr val="000000"/>
                </a:solidFill>
                <a:effectLst/>
                <a:latin typeface="Calibri" panose="020F0502020204030204" pitchFamily="34" charset="0"/>
              </a:rPr>
              <a:t> exists, doesn’t operate in isolation, context is key</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FF0000"/>
                </a:solidFill>
                <a:effectLst/>
                <a:latin typeface="Calibri" panose="020F0502020204030204" pitchFamily="34" charset="0"/>
              </a:rPr>
              <a:t>Enquiry</a:t>
            </a:r>
            <a:r>
              <a:rPr lang="en-GB" b="0" i="0" u="none" strike="noStrike" dirty="0">
                <a:solidFill>
                  <a:srgbClr val="000000"/>
                </a:solidFill>
                <a:effectLst/>
                <a:latin typeface="Calibri" panose="020F0502020204030204" pitchFamily="34" charset="0"/>
              </a:rPr>
              <a:t> – always reflecting, checking effectiveness</a:t>
            </a:r>
            <a:endParaRPr lang="en-US" b="0" i="0" dirty="0">
              <a:solidFill>
                <a:srgbClr val="000000"/>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(Sherrington) </a:t>
            </a:r>
            <a:r>
              <a:rPr lang="en-US" b="0" i="1" dirty="0">
                <a:solidFill>
                  <a:srgbClr val="000000"/>
                </a:solidFill>
                <a:effectLst/>
                <a:latin typeface="Calibri" panose="020F0502020204030204" pitchFamily="34" charset="0"/>
              </a:rPr>
              <a:t>e.g. </a:t>
            </a:r>
            <a:r>
              <a:rPr lang="en-US" b="0" i="1" u="none" strike="noStrike" dirty="0">
                <a:solidFill>
                  <a:srgbClr val="000000"/>
                </a:solidFill>
                <a:effectLst/>
                <a:latin typeface="Calibri" panose="020F0502020204030204" pitchFamily="34" charset="0"/>
              </a:rPr>
              <a:t>Discussions with school colleagues, challenge (professionally) assumed ideas, shared reading with staff, links to PGCE assignments, reflections in </a:t>
            </a:r>
            <a:r>
              <a:rPr lang="en-US" b="0" i="1" u="none" strike="noStrike" dirty="0" err="1">
                <a:solidFill>
                  <a:srgbClr val="000000"/>
                </a:solidFill>
                <a:effectLst/>
                <a:latin typeface="Calibri" panose="020F0502020204030204" pitchFamily="34" charset="0"/>
              </a:rPr>
              <a:t>WRoPs</a:t>
            </a:r>
            <a:r>
              <a:rPr lang="en-US" b="0" i="1" u="none" strike="noStrike" dirty="0">
                <a:solidFill>
                  <a:srgbClr val="000000"/>
                </a:solidFill>
                <a:effectLst/>
                <a:latin typeface="Calibri" panose="020F0502020204030204" pitchFamily="34" charset="0"/>
              </a:rPr>
              <a:t> on literature, notes from school CPD, notes from journal readings, evidence in lesson plans and lesson reflections…</a:t>
            </a:r>
            <a:r>
              <a:rPr lang="en-US" b="0" i="1" dirty="0">
                <a:solidFill>
                  <a:srgbClr val="000000"/>
                </a:solidFill>
                <a:effectLst/>
                <a:latin typeface="Calibri" panose="020F0502020204030204" pitchFamily="34" charset="0"/>
              </a:rPr>
              <a:t>​</a:t>
            </a:r>
          </a:p>
          <a:p>
            <a:pPr algn="l" rtl="0" fontAlgn="base"/>
            <a:r>
              <a:rPr lang="en-US" b="1" i="0" dirty="0">
                <a:solidFill>
                  <a:srgbClr val="000000"/>
                </a:solidFill>
                <a:effectLst/>
                <a:latin typeface="Calibri" panose="020F0502020204030204" pitchFamily="34" charset="0"/>
              </a:rPr>
              <a:t>Critical curriculum thinker: </a:t>
            </a:r>
          </a:p>
          <a:p>
            <a:pPr algn="l" rtl="0" fontAlgn="base">
              <a:buFont typeface="Arial" panose="020B0604020202020204" pitchFamily="34" charset="0"/>
              <a:buChar char="•"/>
            </a:pPr>
            <a:r>
              <a:rPr lang="en-GB" b="0" i="0" u="none" strike="noStrike" dirty="0">
                <a:solidFill>
                  <a:srgbClr val="000000"/>
                </a:solidFill>
                <a:effectLst/>
                <a:latin typeface="Calibri" panose="020F0502020204030204" pitchFamily="34" charset="0"/>
              </a:rPr>
              <a:t>About </a:t>
            </a:r>
            <a:r>
              <a:rPr lang="en-GB" b="0" i="0" u="none" strike="noStrike" dirty="0">
                <a:solidFill>
                  <a:srgbClr val="FF0000"/>
                </a:solidFill>
                <a:effectLst/>
                <a:latin typeface="Calibri" panose="020F0502020204030204" pitchFamily="34" charset="0"/>
              </a:rPr>
              <a:t>what</a:t>
            </a:r>
            <a:r>
              <a:rPr lang="en-GB" b="0" i="0" u="none" strike="noStrike" dirty="0">
                <a:solidFill>
                  <a:srgbClr val="000000"/>
                </a:solidFill>
                <a:effectLst/>
                <a:latin typeface="Calibri" panose="020F0502020204030204" pitchFamily="34" charset="0"/>
              </a:rPr>
              <a:t> you teach, </a:t>
            </a:r>
            <a:r>
              <a:rPr lang="en-GB" b="0" i="0" u="none" strike="noStrike" dirty="0">
                <a:solidFill>
                  <a:srgbClr val="FF0000"/>
                </a:solidFill>
                <a:effectLst/>
                <a:latin typeface="Calibri" panose="020F0502020204030204" pitchFamily="34" charset="0"/>
              </a:rPr>
              <a:t>why</a:t>
            </a:r>
            <a:r>
              <a:rPr lang="en-GB" b="0" i="0" u="none" strike="noStrike" dirty="0">
                <a:solidFill>
                  <a:srgbClr val="000000"/>
                </a:solidFill>
                <a:effectLst/>
                <a:latin typeface="Calibri" panose="020F0502020204030204" pitchFamily="34" charset="0"/>
              </a:rPr>
              <a:t> this matters, how it </a:t>
            </a:r>
            <a:r>
              <a:rPr lang="en-GB" b="0" i="0" u="none" strike="noStrike" dirty="0">
                <a:solidFill>
                  <a:srgbClr val="FF0000"/>
                </a:solidFill>
                <a:effectLst/>
                <a:latin typeface="Calibri" panose="020F0502020204030204" pitchFamily="34" charset="0"/>
              </a:rPr>
              <a:t>fits</a:t>
            </a:r>
            <a:r>
              <a:rPr lang="en-GB" b="0" i="0" u="none" strike="noStrike" dirty="0">
                <a:solidFill>
                  <a:srgbClr val="000000"/>
                </a:solidFill>
                <a:effectLst/>
                <a:latin typeface="Calibri" panose="020F0502020204030204" pitchFamily="34" charset="0"/>
              </a:rPr>
              <a:t> </a:t>
            </a:r>
            <a:r>
              <a:rPr lang="en-GB" b="0" i="0" u="none" strike="noStrike" dirty="0">
                <a:solidFill>
                  <a:srgbClr val="FF0000"/>
                </a:solidFill>
                <a:effectLst/>
                <a:latin typeface="Calibri" panose="020F0502020204030204" pitchFamily="34" charset="0"/>
              </a:rPr>
              <a:t>together</a:t>
            </a:r>
            <a:r>
              <a:rPr lang="en-GB" b="0"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Calibri" panose="020F0502020204030204" pitchFamily="34" charset="0"/>
              </a:rPr>
              <a:t>What you </a:t>
            </a:r>
            <a:r>
              <a:rPr lang="en-GB" b="0" i="0" u="none" strike="noStrike" dirty="0">
                <a:solidFill>
                  <a:srgbClr val="FF0000"/>
                </a:solidFill>
                <a:effectLst/>
                <a:latin typeface="Calibri" panose="020F0502020204030204" pitchFamily="34" charset="0"/>
              </a:rPr>
              <a:t>don’t</a:t>
            </a:r>
            <a:r>
              <a:rPr lang="en-GB" b="0" i="0" u="none" strike="noStrike" dirty="0">
                <a:solidFill>
                  <a:srgbClr val="000000"/>
                </a:solidFill>
                <a:effectLst/>
                <a:latin typeface="Calibri" panose="020F0502020204030204" pitchFamily="34" charset="0"/>
              </a:rPr>
              <a:t> teach.</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Calibri" panose="020F0502020204030204" pitchFamily="34" charset="0"/>
              </a:rPr>
              <a:t>How </a:t>
            </a:r>
            <a:r>
              <a:rPr lang="en-GB" b="0" i="0" u="none" strike="noStrike" dirty="0">
                <a:solidFill>
                  <a:srgbClr val="FF0000"/>
                </a:solidFill>
                <a:effectLst/>
                <a:latin typeface="Calibri" panose="020F0502020204030204" pitchFamily="34" charset="0"/>
              </a:rPr>
              <a:t>students</a:t>
            </a:r>
            <a:r>
              <a:rPr lang="en-GB" b="0" i="0" u="none" strike="noStrike" dirty="0">
                <a:solidFill>
                  <a:srgbClr val="000000"/>
                </a:solidFill>
                <a:effectLst/>
                <a:latin typeface="Calibri" panose="020F0502020204030204" pitchFamily="34" charset="0"/>
              </a:rPr>
              <a:t> affect this. </a:t>
            </a:r>
            <a:r>
              <a:rPr lang="en-GB" b="0" i="1" u="none" strike="noStrike" dirty="0">
                <a:solidFill>
                  <a:srgbClr val="000000"/>
                </a:solidFill>
                <a:effectLst/>
                <a:latin typeface="Calibri" panose="020F0502020204030204" pitchFamily="34" charset="0"/>
              </a:rPr>
              <a:t>E.g. Contribute at Dept meetings, notes, lesson plans, reflections, </a:t>
            </a:r>
            <a:r>
              <a:rPr lang="en-GB" b="0" i="1" u="none" strike="noStrike" dirty="0" err="1">
                <a:solidFill>
                  <a:srgbClr val="000000"/>
                </a:solidFill>
                <a:effectLst/>
                <a:latin typeface="Calibri" panose="020F0502020204030204" pitchFamily="34" charset="0"/>
              </a:rPr>
              <a:t>WRoPs</a:t>
            </a:r>
            <a:r>
              <a:rPr lang="en-GB" b="0" i="1" u="none" strike="noStrike" dirty="0">
                <a:solidFill>
                  <a:srgbClr val="000000"/>
                </a:solidFill>
                <a:effectLst/>
                <a:latin typeface="Calibri" panose="020F0502020204030204" pitchFamily="34" charset="0"/>
              </a:rPr>
              <a:t>, CPD attendance and participation, reading, awareness of school level C and National C, plan </a:t>
            </a:r>
            <a:r>
              <a:rPr lang="en-GB" b="0" i="0" u="none" strike="noStrike" dirty="0">
                <a:solidFill>
                  <a:srgbClr val="000000"/>
                </a:solidFill>
                <a:effectLst/>
                <a:latin typeface="Calibri" panose="020F0502020204030204" pitchFamily="34" charset="0"/>
              </a:rPr>
              <a:t>sequence</a:t>
            </a:r>
            <a:r>
              <a:rPr lang="en-GB" b="0" i="1" u="none" strike="noStrike" dirty="0">
                <a:solidFill>
                  <a:srgbClr val="000000"/>
                </a:solidFill>
                <a:effectLst/>
                <a:latin typeface="Calibri" panose="020F0502020204030204" pitchFamily="34" charset="0"/>
              </a:rPr>
              <a:t> of lessons… </a:t>
            </a:r>
            <a:endParaRPr lang="en-US" b="0" i="1"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a:p>
        </p:txBody>
      </p:sp>
    </p:spTree>
    <p:extLst>
      <p:ext uri="{BB962C8B-B14F-4D97-AF65-F5344CB8AC3E}">
        <p14:creationId xmlns:p14="http://schemas.microsoft.com/office/powerpoint/2010/main" val="198132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Make use of the mentor conversation documents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7</a:t>
            </a:fld>
            <a:endParaRPr lang="en-GB" altLang="en-US"/>
          </a:p>
        </p:txBody>
      </p:sp>
    </p:spTree>
    <p:extLst>
      <p:ext uri="{BB962C8B-B14F-4D97-AF65-F5344CB8AC3E}">
        <p14:creationId xmlns:p14="http://schemas.microsoft.com/office/powerpoint/2010/main" val="236162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a:p>
        </p:txBody>
      </p:sp>
    </p:spTree>
    <p:extLst>
      <p:ext uri="{BB962C8B-B14F-4D97-AF65-F5344CB8AC3E}">
        <p14:creationId xmlns:p14="http://schemas.microsoft.com/office/powerpoint/2010/main" val="387069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that 1.3 and 2.1 is one video (overviews of both the induction and shared stages) </a:t>
            </a:r>
          </a:p>
          <a:p>
            <a:endParaRPr lang="en-GB"/>
          </a:p>
          <a:p>
            <a:r>
              <a:rPr lang="en-GB"/>
              <a:t>Briefly talk through the mentor curriculum expectations for this term.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10</a:t>
            </a:fld>
            <a:endParaRPr lang="en-GB" altLang="en-US"/>
          </a:p>
        </p:txBody>
      </p:sp>
    </p:spTree>
    <p:extLst>
      <p:ext uri="{BB962C8B-B14F-4D97-AF65-F5344CB8AC3E}">
        <p14:creationId xmlns:p14="http://schemas.microsoft.com/office/powerpoint/2010/main" val="414071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Showcase the UoR mentor hub (and where to find things): </a:t>
            </a:r>
            <a:r>
              <a:rPr lang="en-GB" dirty="0">
                <a:latin typeface="Effra"/>
              </a:rPr>
              <a:t>https://sitesb.reading.ac.uk/ioe-mentoring/  </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11</a:t>
            </a:fld>
            <a:endParaRPr lang="en-GB" altLang="en-US"/>
          </a:p>
        </p:txBody>
      </p:sp>
    </p:spTree>
    <p:extLst>
      <p:ext uri="{BB962C8B-B14F-4D97-AF65-F5344CB8AC3E}">
        <p14:creationId xmlns:p14="http://schemas.microsoft.com/office/powerpoint/2010/main" val="309946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a:t>Click to add title on up to two lines</a:t>
            </a:r>
            <a:endParaRPr lang="en-GB"/>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a:t>Click to add title on up to two lines</a:t>
            </a:r>
            <a:endParaRPr lang="en-GB"/>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a:t>Click to add title</a:t>
            </a:r>
            <a:endParaRPr lang="en-GB"/>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a:t>Click to add title</a:t>
            </a:r>
            <a:endParaRPr lang="en-GB"/>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a:t>Click to add title</a:t>
            </a:r>
            <a:endParaRPr lang="en-GB"/>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userDrawn="1">
  <p:cSld name="1_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p:nvPr>
        </p:nvSpPr>
        <p:spPr>
          <a:xfrm>
            <a:off x="566400" y="1143000"/>
            <a:ext cx="1104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a:p>
        </p:txBody>
      </p:sp>
      <p:sp>
        <p:nvSpPr>
          <p:cNvPr id="3084" name="Rectangle 12"/>
          <p:cNvSpPr>
            <a:spLocks noGrp="1" noChangeArrowheads="1"/>
          </p:cNvSpPr>
          <p:nvPr>
            <p:ph type="subTitle" idx="1"/>
          </p:nvPr>
        </p:nvSpPr>
        <p:spPr>
          <a:xfrm>
            <a:off x="566400" y="4653136"/>
            <a:ext cx="1104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a:p>
        </p:txBody>
      </p:sp>
      <p:sp>
        <p:nvSpPr>
          <p:cNvPr id="27" name="Rectangle 13"/>
          <p:cNvSpPr>
            <a:spLocks noGrp="1" noChangeArrowheads="1"/>
          </p:cNvSpPr>
          <p:nvPr>
            <p:ph type="sldNum" sz="quarter" idx="4"/>
          </p:nvPr>
        </p:nvSpPr>
        <p:spPr bwMode="auto">
          <a:xfrm>
            <a:off x="10704701" y="6237312"/>
            <a:ext cx="901700" cy="25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mn-lt"/>
              </a:defRPr>
            </a:lvl1pPr>
          </a:lstStyle>
          <a:p>
            <a:endParaRPr lang="en-GB" dirty="0"/>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1" y="439662"/>
            <a:ext cx="1579033"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3" y="0"/>
            <a:ext cx="3811125"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a:t>Unit name here, max 2 line, adjust width of box if required</a:t>
            </a:r>
            <a:endParaRPr lang="en-GB"/>
          </a:p>
        </p:txBody>
      </p:sp>
      <p:sp>
        <p:nvSpPr>
          <p:cNvPr id="8" name="Picture Placeholder 7"/>
          <p:cNvSpPr>
            <a:spLocks noGrp="1"/>
          </p:cNvSpPr>
          <p:nvPr>
            <p:ph type="pic" sz="quarter" idx="16" hasCustomPrompt="1"/>
          </p:nvPr>
        </p:nvSpPr>
        <p:spPr>
          <a:xfrm>
            <a:off x="0" y="2286000"/>
            <a:ext cx="12192000" cy="2286000"/>
          </a:xfrm>
        </p:spPr>
        <p:txBody>
          <a:bodyPr/>
          <a:lstStyle>
            <a:lvl1pPr marL="0" indent="0">
              <a:buNone/>
              <a:defRPr sz="1000">
                <a:solidFill>
                  <a:schemeClr val="bg1"/>
                </a:solidFill>
              </a:defRPr>
            </a:lvl1pPr>
          </a:lstStyle>
          <a:p>
            <a:r>
              <a:rPr lang="en-US"/>
              <a:t>Click icon to add picture. Visit www.reading.ac.uk/imagebank for more.</a:t>
            </a:r>
          </a:p>
        </p:txBody>
      </p:sp>
      <p:sp>
        <p:nvSpPr>
          <p:cNvPr id="17" name="TextBox 16"/>
          <p:cNvSpPr txBox="1"/>
          <p:nvPr userDrawn="1"/>
        </p:nvSpPr>
        <p:spPr>
          <a:xfrm>
            <a:off x="566400" y="6646908"/>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bg2"/>
                </a:solidFill>
                <a:effectLst/>
                <a:uLnTx/>
                <a:uFillTx/>
                <a:latin typeface="Effra"/>
              </a:rPr>
              <a:t>Copyright University of Reading</a:t>
            </a:r>
          </a:p>
        </p:txBody>
      </p:sp>
    </p:spTree>
    <p:extLst>
      <p:ext uri="{BB962C8B-B14F-4D97-AF65-F5344CB8AC3E}">
        <p14:creationId xmlns:p14="http://schemas.microsoft.com/office/powerpoint/2010/main" val="325506349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p:cNvSpPr>
            <a:spLocks noGrp="1"/>
          </p:cNvSpPr>
          <p:nvPr>
            <p:ph type="body" sz="quarter" idx="11"/>
          </p:nvPr>
        </p:nvSpPr>
        <p:spPr>
          <a:xfrm>
            <a:off x="1007534" y="6021389"/>
            <a:ext cx="3168253" cy="498475"/>
          </a:xfrm>
        </p:spPr>
        <p:txBody>
          <a:bodyPr/>
          <a:lstStyle>
            <a:lvl1pPr marL="0" indent="0">
              <a:buNone/>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3"/>
          <p:cNvSpPr>
            <a:spLocks noGrp="1" noChangeArrowheads="1"/>
          </p:cNvSpPr>
          <p:nvPr>
            <p:ph type="sldNum" sz="quarter" idx="12"/>
          </p:nvPr>
        </p:nvSpPr>
        <p:spPr>
          <a:ln/>
        </p:spPr>
        <p:txBody>
          <a:bodyPr/>
          <a:lstStyle>
            <a:lvl1pPr>
              <a:defRPr/>
            </a:lvl1pPr>
          </a:lstStyle>
          <a:p>
            <a:pPr>
              <a:defRPr/>
            </a:pPr>
            <a:fld id="{65F16F53-7CE2-498D-B8D8-85018BC54B97}" type="slidenum">
              <a:rPr lang="en-US" altLang="en-US"/>
              <a:pPr>
                <a:defRPr/>
              </a:pPr>
              <a:t>‹#›</a:t>
            </a:fld>
            <a:endParaRPr lang="en-US" altLang="en-US"/>
          </a:p>
        </p:txBody>
      </p:sp>
    </p:spTree>
    <p:extLst>
      <p:ext uri="{BB962C8B-B14F-4D97-AF65-F5344CB8AC3E}">
        <p14:creationId xmlns:p14="http://schemas.microsoft.com/office/powerpoint/2010/main" val="39855144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2F2DC-6FE1-80D3-3127-27CBF15B9866}"/>
              </a:ext>
            </a:extLst>
          </p:cNvPr>
          <p:cNvSpPr>
            <a:spLocks noGrp="1"/>
          </p:cNvSpPr>
          <p:nvPr>
            <p:ph type="dt" sz="half" idx="10"/>
          </p:nvPr>
        </p:nvSpPr>
        <p:spPr/>
        <p:txBody>
          <a:bodyPr/>
          <a:lstStyle/>
          <a:p>
            <a:fld id="{3D4DD907-3264-40D4-B1D0-6AE8176698D8}" type="datetimeFigureOut">
              <a:rPr lang="en-GB" smtClean="0"/>
              <a:t>30/09/2024</a:t>
            </a:fld>
            <a:endParaRPr lang="en-GB"/>
          </a:p>
        </p:txBody>
      </p:sp>
      <p:sp>
        <p:nvSpPr>
          <p:cNvPr id="3" name="Footer Placeholder 2">
            <a:extLst>
              <a:ext uri="{FF2B5EF4-FFF2-40B4-BE49-F238E27FC236}">
                <a16:creationId xmlns:a16="http://schemas.microsoft.com/office/drawing/2014/main" id="{668150BD-8A93-5BBE-0D73-423FFCE6AF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123FD9-8358-82A4-5FDE-B03811C2AEFF}"/>
              </a:ext>
            </a:extLst>
          </p:cNvPr>
          <p:cNvSpPr>
            <a:spLocks noGrp="1"/>
          </p:cNvSpPr>
          <p:nvPr>
            <p:ph type="sldNum" sz="quarter" idx="12"/>
          </p:nvPr>
        </p:nvSpPr>
        <p:spPr/>
        <p:txBody>
          <a:bodyPr/>
          <a:lstStyle/>
          <a:p>
            <a:fld id="{374C9A9F-DE6E-4B1C-A37A-5168D4038E5D}" type="slidenum">
              <a:rPr lang="en-GB" smtClean="0"/>
              <a:t>‹#›</a:t>
            </a:fld>
            <a:endParaRPr lang="en-GB"/>
          </a:p>
        </p:txBody>
      </p:sp>
    </p:spTree>
    <p:extLst>
      <p:ext uri="{BB962C8B-B14F-4D97-AF65-F5344CB8AC3E}">
        <p14:creationId xmlns:p14="http://schemas.microsoft.com/office/powerpoint/2010/main" val="3122095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a:t>Click to add title</a:t>
            </a:r>
            <a:endParaRPr lang="en-GB"/>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bg>
      <p:bgPr>
        <a:solidFill>
          <a:srgbClr val="FDE6AB"/>
        </a:solidFill>
        <a:effectLst/>
      </p:bgPr>
    </p:bg>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a:t>Click to add title</a:t>
            </a:r>
            <a:endParaRPr lang="en-GB" altLang="en-US" noProof="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a:t>Click to add subtitle</a:t>
            </a:r>
            <a:endParaRPr lang="en-GB" altLang="en-US" noProof="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tx2"/>
                </a:solidFill>
                <a:latin typeface="Arial" panose="020B0604020202020204" pitchFamily="34" charset="0"/>
                <a:cs typeface="Arial" panose="020B0604020202020204" pitchFamily="34" charset="0"/>
              </a:defRPr>
            </a:lvl1pPr>
          </a:lstStyle>
          <a:p>
            <a:r>
              <a:rPr lang="en-GB"/>
              <a:t>Wednesday, 11 June 2014</a:t>
            </a:r>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2"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a:t>Unit name here, max 2 line, adjust width of box if required</a:t>
            </a:r>
            <a:endParaRPr lang="en-GB"/>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a:t>Click to add title</a:t>
            </a:r>
            <a:endParaRPr lang="en-GB"/>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solidFill>
            <a:schemeClr val="bg1"/>
          </a:solidFill>
          <a:ln>
            <a:noFill/>
          </a:ln>
        </p:spPr>
        <p:txBody>
          <a:bodyPr/>
          <a:lstStyle>
            <a:lvl1pPr>
              <a:buClrTx/>
              <a:defRPr/>
            </a:lvl1pPr>
          </a:lstStyle>
          <a:p>
            <a:r>
              <a:rPr lang="en-US"/>
              <a:t>Click icon to add picture</a:t>
            </a:r>
            <a:endParaRPr lang="en-GB"/>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a:t>Click to add title</a:t>
            </a:r>
            <a:endParaRPr lang="en-GB"/>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a:t>Timetable (suggest three columns – event, location, time)</a:t>
            </a:r>
            <a:endParaRPr lang="en-GB"/>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a:t>Click to add title</a:t>
            </a:r>
            <a:endParaRPr lang="en-GB"/>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a:t>Click to add title</a:t>
            </a:r>
            <a:endParaRPr lang="en-GB"/>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a:t>Click to add title</a:t>
            </a:r>
            <a:endParaRPr lang="en-GB" altLang="en-US" noProof="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a:t>Click to add subtitle</a:t>
            </a:r>
            <a:endParaRPr lang="en-GB" altLang="en-US" noProof="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a:t>Wednesday, 11 June 2014</a:t>
            </a:r>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1"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a:t>Unit name here, max 2 line, adjust width of box if required</a:t>
            </a:r>
            <a:endParaRPr lang="en-GB"/>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a:t>Click to add subtitle</a:t>
            </a:r>
            <a:endParaRPr lang="en-GB" altLang="en-US" noProof="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a:t>Click to add title</a:t>
            </a:r>
            <a:endParaRPr lang="en-GB" altLang="en-US" noProof="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a:t>Unit name here, max 2 line, adjust width of box if required</a:t>
            </a:r>
            <a:endParaRPr lang="en-GB"/>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a:t>Click to add title on up to two lines</a:t>
            </a:r>
            <a:endParaRPr lang="en-GB"/>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add title</a:t>
            </a:r>
            <a:endParaRPr lang="en-GB" altLang="en-US"/>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 id="2147483746" r:id="rId18"/>
    <p:sldLayoutId id="2147483747" r:id="rId19"/>
    <p:sldLayoutId id="2147483748" r:id="rId20"/>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t>Click to add title</a:t>
            </a:r>
            <a:endParaRPr lang="en-GB" altLang="en-US"/>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customXml" Target="../ink/ink10.xml"/><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customXml" Target="../ink/ink9.xml"/><Relationship Id="rId5" Type="http://schemas.openxmlformats.org/officeDocument/2006/relationships/customXml" Target="../ink/ink5.xml"/><Relationship Id="rId15" Type="http://schemas.openxmlformats.org/officeDocument/2006/relationships/customXml" Target="../ink/ink11.xml"/><Relationship Id="rId10" Type="http://schemas.openxmlformats.org/officeDocument/2006/relationships/customXml" Target="../ink/ink8.xml"/><Relationship Id="rId4" Type="http://schemas.openxmlformats.org/officeDocument/2006/relationships/image" Target="../media/image180.png"/><Relationship Id="rId9" Type="http://schemas.openxmlformats.org/officeDocument/2006/relationships/customXml" Target="../ink/ink7.xml"/><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140.png"/><Relationship Id="rId2" Type="http://schemas.openxmlformats.org/officeDocument/2006/relationships/image" Target="../media/image25.png"/><Relationship Id="rId1" Type="http://schemas.openxmlformats.org/officeDocument/2006/relationships/slideLayout" Target="../slideLayouts/slideLayout20.xml"/><Relationship Id="rId6" Type="http://schemas.openxmlformats.org/officeDocument/2006/relationships/image" Target="../media/image110.png"/><Relationship Id="rId11" Type="http://schemas.openxmlformats.org/officeDocument/2006/relationships/customXml" Target="../ink/ink17.xml"/><Relationship Id="rId5" Type="http://schemas.openxmlformats.org/officeDocument/2006/relationships/customXml" Target="../ink/ink14.xml"/><Relationship Id="rId10" Type="http://schemas.openxmlformats.org/officeDocument/2006/relationships/image" Target="../media/image130.png"/><Relationship Id="rId4" Type="http://schemas.openxmlformats.org/officeDocument/2006/relationships/image" Target="../media/image100.png"/><Relationship Id="rId9" Type="http://schemas.openxmlformats.org/officeDocument/2006/relationships/customXml" Target="../ink/ink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pgcesecondary@reading.ac.uk"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19.xml"/><Relationship Id="rId5" Type="http://schemas.openxmlformats.org/officeDocument/2006/relationships/image" Target="../media/image37.png"/><Relationship Id="rId4" Type="http://schemas.openxmlformats.org/officeDocument/2006/relationships/customXml" Target="../ink/ink18.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25.xml"/><Relationship Id="rId18" Type="http://schemas.openxmlformats.org/officeDocument/2006/relationships/image" Target="../media/image43.png"/><Relationship Id="rId3" Type="http://schemas.openxmlformats.org/officeDocument/2006/relationships/customXml" Target="../ink/ink20.xml"/><Relationship Id="rId7" Type="http://schemas.openxmlformats.org/officeDocument/2006/relationships/customXml" Target="../ink/ink22.xml"/><Relationship Id="rId12" Type="http://schemas.openxmlformats.org/officeDocument/2006/relationships/image" Target="../media/image40.png"/><Relationship Id="rId17" Type="http://schemas.openxmlformats.org/officeDocument/2006/relationships/customXml" Target="../ink/ink27.xml"/><Relationship Id="rId2" Type="http://schemas.openxmlformats.org/officeDocument/2006/relationships/notesSlide" Target="../notesSlides/notesSlide22.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customXml" Target="../ink/ink24.xml"/><Relationship Id="rId5" Type="http://schemas.openxmlformats.org/officeDocument/2006/relationships/customXml" Target="../ink/ink21.xml"/><Relationship Id="rId15" Type="http://schemas.openxmlformats.org/officeDocument/2006/relationships/customXml" Target="../ink/ink26.xml"/><Relationship Id="rId10" Type="http://schemas.openxmlformats.org/officeDocument/2006/relationships/image" Target="../media/image430.png"/><Relationship Id="rId4" Type="http://schemas.openxmlformats.org/officeDocument/2006/relationships/image" Target="../media/image400.png"/><Relationship Id="rId9" Type="http://schemas.openxmlformats.org/officeDocument/2006/relationships/customXml" Target="../ink/ink23.xml"/><Relationship Id="rId1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customXml" Target="../ink/ink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customXml" Target="../ink/ink30.xml"/><Relationship Id="rId5" Type="http://schemas.openxmlformats.org/officeDocument/2006/relationships/image" Target="../media/image48.png"/><Relationship Id="rId4" Type="http://schemas.openxmlformats.org/officeDocument/2006/relationships/customXml" Target="../ink/ink29.xml"/></Relationships>
</file>

<file path=ppt/slides/_rels/slide3.xml.rels><?xml version="1.0" encoding="UTF-8" standalone="yes"?>
<Relationships xmlns="http://schemas.openxmlformats.org/package/2006/relationships"><Relationship Id="rId3" Type="http://schemas.openxmlformats.org/officeDocument/2006/relationships/hyperlink" Target="http://www.tinyurl.com/geogmento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customXml" Target="../ink/ink2.xml"/><Relationship Id="rId5" Type="http://schemas.openxmlformats.org/officeDocument/2006/relationships/image" Target="../media/image30.png"/><Relationship Id="rId4" Type="http://schemas.openxmlformats.org/officeDocument/2006/relationships/customXml" Target="../ink/ink1.xml"/><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geography.org.uk/ite/geography-mentori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2800" dirty="0"/>
              <a:t>Implementing the ITE Curriculum:</a:t>
            </a:r>
            <a:br>
              <a:rPr lang="en-GB" sz="2800" dirty="0"/>
            </a:br>
            <a:r>
              <a:rPr lang="en-GB" sz="2800" dirty="0"/>
              <a:t>Contextualising your mentoring</a:t>
            </a:r>
          </a:p>
        </p:txBody>
      </p:sp>
      <p:sp>
        <p:nvSpPr>
          <p:cNvPr id="3" name="Subtitle 2"/>
          <p:cNvSpPr>
            <a:spLocks noGrp="1"/>
          </p:cNvSpPr>
          <p:nvPr>
            <p:ph type="subTitle" idx="1"/>
          </p:nvPr>
        </p:nvSpPr>
        <p:spPr>
          <a:xfrm>
            <a:off x="1948800" y="5515280"/>
            <a:ext cx="8280000" cy="722032"/>
          </a:xfrm>
        </p:spPr>
        <p:txBody>
          <a:bodyPr/>
          <a:lstStyle/>
          <a:p>
            <a:pPr algn="ctr"/>
            <a:r>
              <a:rPr lang="en-GB" dirty="0"/>
              <a:t>Subject Mentor Training</a:t>
            </a:r>
          </a:p>
          <a:p>
            <a:pPr algn="ctr"/>
            <a:r>
              <a:rPr lang="en-GB" dirty="0"/>
              <a:t>3.40pm Microsoft Teams</a:t>
            </a:r>
          </a:p>
          <a:p>
            <a:pPr algn="ctr"/>
            <a:r>
              <a:rPr lang="en-GB" dirty="0"/>
              <a:t>17.9.24</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a:p>
        </p:txBody>
      </p:sp>
      <p:sp>
        <p:nvSpPr>
          <p:cNvPr id="5" name="Text Placeholder 4"/>
          <p:cNvSpPr>
            <a:spLocks noGrp="1"/>
          </p:cNvSpPr>
          <p:nvPr>
            <p:ph type="body" sz="quarter" idx="13"/>
          </p:nvPr>
        </p:nvSpPr>
        <p:spPr>
          <a:xfrm>
            <a:off x="263352" y="-197"/>
            <a:ext cx="2483768" cy="620885"/>
          </a:xfrm>
        </p:spPr>
        <p:txBody>
          <a:bodyPr/>
          <a:lstStyle/>
          <a:p>
            <a:r>
              <a:rPr lang="en-GB" sz="1200"/>
              <a:t>Secondary PGCE 2024-25</a:t>
            </a:r>
          </a:p>
        </p:txBody>
      </p:sp>
      <p:pic>
        <p:nvPicPr>
          <p:cNvPr id="6" name="Picture Placeholder 5">
            <a:extLst>
              <a:ext uri="{FF2B5EF4-FFF2-40B4-BE49-F238E27FC236}">
                <a16:creationId xmlns:a16="http://schemas.microsoft.com/office/drawing/2014/main" id="{6D9757D6-7201-AC48-7CAB-E5CD1EF8EA3B}"/>
              </a:ext>
            </a:extLst>
          </p:cNvPr>
          <p:cNvPicPr>
            <a:picLocks noGrp="1" noChangeAspect="1"/>
          </p:cNvPicPr>
          <p:nvPr>
            <p:ph type="pic" sz="quarter" idx="16"/>
          </p:nvPr>
        </p:nvPicPr>
        <p:blipFill rotWithShape="1">
          <a:blip r:embed="rId3"/>
          <a:srcRect t="27499" b="52168"/>
          <a:stretch/>
        </p:blipFill>
        <p:spPr>
          <a:xfrm>
            <a:off x="-96688" y="2285999"/>
            <a:ext cx="12288688" cy="2509201"/>
          </a:xfrm>
          <a:prstGeom prst="rect">
            <a:avLst/>
          </a:prstGeom>
        </p:spPr>
      </p:pic>
    </p:spTree>
    <p:extLst>
      <p:ext uri="{BB962C8B-B14F-4D97-AF65-F5344CB8AC3E}">
        <p14:creationId xmlns:p14="http://schemas.microsoft.com/office/powerpoint/2010/main" val="1062026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9644EB-DCCD-0A8B-1309-46FEC855115D}"/>
              </a:ext>
            </a:extLst>
          </p:cNvPr>
          <p:cNvGraphicFramePr>
            <a:graphicFrameLocks noGrp="1"/>
          </p:cNvGraphicFramePr>
          <p:nvPr>
            <p:extLst>
              <p:ext uri="{D42A27DB-BD31-4B8C-83A1-F6EECF244321}">
                <p14:modId xmlns:p14="http://schemas.microsoft.com/office/powerpoint/2010/main" val="4280197060"/>
              </p:ext>
            </p:extLst>
          </p:nvPr>
        </p:nvGraphicFramePr>
        <p:xfrm>
          <a:off x="119336" y="170592"/>
          <a:ext cx="12072664" cy="7103262"/>
        </p:xfrm>
        <a:graphic>
          <a:graphicData uri="http://schemas.openxmlformats.org/drawingml/2006/table">
            <a:tbl>
              <a:tblPr/>
              <a:tblGrid>
                <a:gridCol w="1368152">
                  <a:extLst>
                    <a:ext uri="{9D8B030D-6E8A-4147-A177-3AD203B41FA5}">
                      <a16:colId xmlns:a16="http://schemas.microsoft.com/office/drawing/2014/main" val="1743567739"/>
                    </a:ext>
                  </a:extLst>
                </a:gridCol>
                <a:gridCol w="4854662">
                  <a:extLst>
                    <a:ext uri="{9D8B030D-6E8A-4147-A177-3AD203B41FA5}">
                      <a16:colId xmlns:a16="http://schemas.microsoft.com/office/drawing/2014/main" val="1465743843"/>
                    </a:ext>
                  </a:extLst>
                </a:gridCol>
                <a:gridCol w="3786298">
                  <a:extLst>
                    <a:ext uri="{9D8B030D-6E8A-4147-A177-3AD203B41FA5}">
                      <a16:colId xmlns:a16="http://schemas.microsoft.com/office/drawing/2014/main" val="3322346581"/>
                    </a:ext>
                  </a:extLst>
                </a:gridCol>
                <a:gridCol w="2063552">
                  <a:extLst>
                    <a:ext uri="{9D8B030D-6E8A-4147-A177-3AD203B41FA5}">
                      <a16:colId xmlns:a16="http://schemas.microsoft.com/office/drawing/2014/main" val="4059195716"/>
                    </a:ext>
                  </a:extLst>
                </a:gridCol>
              </a:tblGrid>
              <a:tr h="344157">
                <a:tc>
                  <a:txBody>
                    <a:bodyPr/>
                    <a:lstStyle/>
                    <a:p>
                      <a:pPr fontAlgn="t"/>
                      <a:endParaRPr lang="en-GB" sz="1400">
                        <a:effectLst/>
                        <a:latin typeface="+mn-lt"/>
                      </a:endParaRP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400" b="1" i="0">
                          <a:effectLst/>
                          <a:latin typeface="+mn-lt"/>
                        </a:rPr>
                        <a:t>Content </a:t>
                      </a:r>
                      <a:r>
                        <a:rPr lang="en-GB" sz="1400" b="0" i="0">
                          <a:effectLst/>
                          <a:latin typeface="+mn-lt"/>
                        </a:rPr>
                        <a:t>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400" b="1" i="0">
                          <a:effectLst/>
                          <a:latin typeface="+mn-lt"/>
                        </a:rPr>
                        <a:t>Format </a:t>
                      </a:r>
                      <a:r>
                        <a:rPr lang="en-GB" sz="1400" b="0" i="0">
                          <a:effectLst/>
                          <a:latin typeface="+mn-lt"/>
                        </a:rPr>
                        <a:t>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rtl="0" fontAlgn="base"/>
                      <a:r>
                        <a:rPr lang="en-GB" sz="1400" b="1" i="0">
                          <a:effectLst/>
                          <a:latin typeface="+mn-lt"/>
                        </a:rPr>
                        <a:t>Date</a:t>
                      </a:r>
                      <a:r>
                        <a:rPr lang="en-GB" sz="1400" b="0" i="0">
                          <a:effectLst/>
                          <a:latin typeface="+mn-lt"/>
                        </a:rPr>
                        <a:t>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5164525"/>
                  </a:ext>
                </a:extLst>
              </a:tr>
              <a:tr h="961970">
                <a:tc rowSpan="3">
                  <a:txBody>
                    <a:bodyPr/>
                    <a:lstStyle/>
                    <a:p>
                      <a:pPr algn="l" rtl="0" fontAlgn="base"/>
                      <a:r>
                        <a:rPr lang="en-GB" sz="1400" b="1" i="0">
                          <a:effectLst/>
                          <a:latin typeface="+mn-lt"/>
                        </a:rPr>
                        <a:t>Mentor Module 1 ‘Being a Mentor’ </a:t>
                      </a:r>
                      <a:r>
                        <a:rPr lang="en-GB" sz="1400" b="0" i="0">
                          <a:effectLst/>
                          <a:latin typeface="+mn-lt"/>
                        </a:rPr>
                        <a:t> </a:t>
                      </a:r>
                    </a:p>
                    <a:p>
                      <a:pPr algn="l" rtl="0" fontAlgn="base"/>
                      <a:r>
                        <a:rPr lang="en-GB" sz="1400" b="0" i="0">
                          <a:effectLst/>
                          <a:latin typeface="+mn-lt"/>
                        </a:rPr>
                        <a:t>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66"/>
                    </a:solidFill>
                  </a:tcPr>
                </a:tc>
                <a:tc>
                  <a:txBody>
                    <a:bodyPr/>
                    <a:lstStyle/>
                    <a:p>
                      <a:pPr algn="l" rtl="0" fontAlgn="base"/>
                      <a:r>
                        <a:rPr lang="en-GB" sz="1600" b="0" i="0">
                          <a:effectLst/>
                          <a:latin typeface="+mn-lt"/>
                        </a:rPr>
                        <a:t>1.1) Mentor knowledge &amp; skills ‘Mentor Professional Identity’</a:t>
                      </a:r>
                    </a:p>
                    <a:p>
                      <a:pPr algn="l" rtl="0" fontAlgn="base"/>
                      <a:endParaRPr lang="en-GB" sz="1600" b="0" i="0">
                        <a:effectLst/>
                        <a:latin typeface="+mn-lt"/>
                      </a:endParaRPr>
                    </a:p>
                    <a:p>
                      <a:pPr algn="l" rtl="0" fontAlgn="base"/>
                      <a:r>
                        <a:rPr lang="en-GB" sz="1600" b="0" i="0">
                          <a:effectLst/>
                          <a:latin typeface="+mn-lt"/>
                        </a:rPr>
                        <a:t>Mentor knowledge audit</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66"/>
                    </a:solidFill>
                  </a:tcPr>
                </a:tc>
                <a:tc>
                  <a:txBody>
                    <a:bodyPr/>
                    <a:lstStyle/>
                    <a:p>
                      <a:pPr algn="l" rtl="0" fontAlgn="base"/>
                      <a:r>
                        <a:rPr lang="en-GB" sz="1600" b="0" i="0">
                          <a:effectLst/>
                          <a:latin typeface="+mn-lt"/>
                        </a:rPr>
                        <a:t>Online (recorded)</a:t>
                      </a:r>
                    </a:p>
                    <a:p>
                      <a:pPr algn="l" rtl="0" fontAlgn="base"/>
                      <a:endParaRPr lang="en-GB" sz="1600" b="0" i="0">
                        <a:effectLst/>
                        <a:latin typeface="+mn-lt"/>
                      </a:endParaRPr>
                    </a:p>
                    <a:p>
                      <a:pPr algn="l" rtl="0" fontAlgn="base"/>
                      <a:endParaRPr lang="en-GB" sz="1600" b="0" i="0">
                        <a:effectLst/>
                        <a:latin typeface="+mn-lt"/>
                      </a:endParaRPr>
                    </a:p>
                    <a:p>
                      <a:pPr algn="l" rtl="0" fontAlgn="base"/>
                      <a:r>
                        <a:rPr lang="en-GB" sz="1600" b="0" i="0">
                          <a:effectLst/>
                          <a:latin typeface="+mn-lt"/>
                        </a:rPr>
                        <a:t>Online form</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66"/>
                    </a:solidFill>
                  </a:tcPr>
                </a:tc>
                <a:tc>
                  <a:txBody>
                    <a:bodyPr/>
                    <a:lstStyle/>
                    <a:p>
                      <a:pPr algn="l" rtl="0" fontAlgn="base"/>
                      <a:r>
                        <a:rPr lang="en-GB" sz="1600" b="0" i="0">
                          <a:effectLst/>
                          <a:latin typeface="+mn-lt"/>
                        </a:rPr>
                        <a:t>July 2024</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val="476880248"/>
                  </a:ext>
                </a:extLst>
              </a:tr>
              <a:tr h="843873">
                <a:tc vMerge="1">
                  <a:txBody>
                    <a:bodyPr/>
                    <a:lstStyle/>
                    <a:p>
                      <a:endParaRPr lang="en-GB"/>
                    </a:p>
                  </a:txBody>
                  <a:tcPr/>
                </a:tc>
                <a:tc>
                  <a:txBody>
                    <a:bodyPr/>
                    <a:lstStyle/>
                    <a:p>
                      <a:pPr algn="l" rtl="0" fontAlgn="base"/>
                      <a:r>
                        <a:rPr lang="en-GB" sz="1600" b="0" i="0">
                          <a:effectLst/>
                          <a:latin typeface="+mn-lt"/>
                        </a:rPr>
                        <a:t>1.2) Meeting your RPT &amp; being their mentor </a:t>
                      </a:r>
                    </a:p>
                    <a:p>
                      <a:pPr algn="l" rtl="0" fontAlgn="base"/>
                      <a:endParaRPr lang="en-GB" sz="1600" b="0" i="0">
                        <a:effectLst/>
                        <a:latin typeface="+mn-lt"/>
                      </a:endParaRPr>
                    </a:p>
                    <a:p>
                      <a:pPr algn="l" rtl="0" fontAlgn="base"/>
                      <a:r>
                        <a:rPr lang="en-GB" sz="1600" b="0" i="0">
                          <a:effectLst/>
                          <a:latin typeface="+mn-lt"/>
                        </a:rPr>
                        <a:t>1.3)  &amp; 2.1) Implementing the Trainee Curriculum: Induction &amp; Shared Placement overview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66"/>
                    </a:solidFill>
                  </a:tcPr>
                </a:tc>
                <a:tc>
                  <a:txBody>
                    <a:bodyPr/>
                    <a:lstStyle/>
                    <a:p>
                      <a:pPr algn="l" rtl="0" fontAlgn="base"/>
                      <a:r>
                        <a:rPr lang="en-GB" sz="1600" b="0" i="0">
                          <a:effectLst/>
                          <a:latin typeface="+mn-lt"/>
                        </a:rPr>
                        <a:t>Script &amp; mentor handbook</a:t>
                      </a:r>
                    </a:p>
                    <a:p>
                      <a:pPr algn="l" rtl="0" fontAlgn="base"/>
                      <a:endParaRPr lang="en-GB" sz="1600" b="0" i="0">
                        <a:effectLst/>
                        <a:latin typeface="+mn-lt"/>
                      </a:endParaRPr>
                    </a:p>
                    <a:p>
                      <a:pPr algn="l" rtl="0" fontAlgn="base"/>
                      <a:r>
                        <a:rPr lang="en-GB" sz="1600" b="0" i="0">
                          <a:effectLst/>
                          <a:latin typeface="+mn-lt"/>
                        </a:rPr>
                        <a:t>Video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66"/>
                    </a:solidFill>
                  </a:tcPr>
                </a:tc>
                <a:tc>
                  <a:txBody>
                    <a:bodyPr/>
                    <a:lstStyle/>
                    <a:p>
                      <a:pPr algn="l" rtl="0" fontAlgn="base"/>
                      <a:r>
                        <a:rPr lang="en-GB" sz="1600" b="0" i="0">
                          <a:effectLst/>
                          <a:latin typeface="+mn-lt"/>
                        </a:rPr>
                        <a:t>Early September 2024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val="2558725919"/>
                  </a:ext>
                </a:extLst>
              </a:tr>
              <a:tr h="462999">
                <a:tc vMerge="1">
                  <a:txBody>
                    <a:bodyPr/>
                    <a:lstStyle/>
                    <a:p>
                      <a:endParaRPr lang="en-GB"/>
                    </a:p>
                  </a:txBody>
                  <a:tcPr/>
                </a:tc>
                <a:tc>
                  <a:txBody>
                    <a:bodyPr/>
                    <a:lstStyle/>
                    <a:p>
                      <a:pPr algn="l" rtl="0" fontAlgn="base"/>
                      <a:r>
                        <a:rPr lang="en-GB" sz="1600" b="0" i="0">
                          <a:effectLst/>
                          <a:latin typeface="+mn-lt"/>
                        </a:rPr>
                        <a:t>1.4) Being an RPT mentor in your school</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66"/>
                    </a:solidFill>
                  </a:tcPr>
                </a:tc>
                <a:tc>
                  <a:txBody>
                    <a:bodyPr/>
                    <a:lstStyle/>
                    <a:p>
                      <a:pPr algn="l" rtl="0" fontAlgn="base"/>
                      <a:r>
                        <a:rPr lang="en-GB" sz="1600" b="0" i="0">
                          <a:effectLst/>
                          <a:latin typeface="+mn-lt"/>
                        </a:rPr>
                        <a:t>Meeting with your </a:t>
                      </a:r>
                      <a:r>
                        <a:rPr lang="en-GB" sz="1600" b="0" i="0" err="1">
                          <a:effectLst/>
                          <a:latin typeface="+mn-lt"/>
                        </a:rPr>
                        <a:t>ITTCo</a:t>
                      </a:r>
                      <a:endParaRPr lang="en-GB" sz="1600" b="0" i="0">
                        <a:effectLst/>
                        <a:latin typeface="+mn-lt"/>
                      </a:endParaRP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66"/>
                    </a:solidFill>
                  </a:tcPr>
                </a:tc>
                <a:tc>
                  <a:txBody>
                    <a:bodyPr/>
                    <a:lstStyle/>
                    <a:p>
                      <a:pPr algn="l" rtl="0" fontAlgn="base"/>
                      <a:r>
                        <a:rPr lang="en-GB" sz="1600" b="0" i="0">
                          <a:effectLst/>
                          <a:latin typeface="+mn-lt"/>
                        </a:rPr>
                        <a:t>Mid-September 2024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val="2669051254"/>
                  </a:ext>
                </a:extLst>
              </a:tr>
              <a:tr h="490808">
                <a:tc>
                  <a:txBody>
                    <a:bodyPr/>
                    <a:lstStyle/>
                    <a:p>
                      <a:pPr fontAlgn="t"/>
                      <a:endParaRPr lang="en-GB" sz="1400">
                        <a:effectLst/>
                        <a:latin typeface="+mn-lt"/>
                      </a:endParaRP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08080"/>
                    </a:solidFill>
                  </a:tcPr>
                </a:tc>
                <a:tc>
                  <a:txBody>
                    <a:bodyPr/>
                    <a:lstStyle/>
                    <a:p>
                      <a:pPr fontAlgn="t"/>
                      <a:endParaRPr lang="en-GB" sz="1600" b="0" i="0">
                        <a:effectLst/>
                        <a:latin typeface="+mn-lt"/>
                      </a:endParaRP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08080"/>
                    </a:solidFill>
                  </a:tcPr>
                </a:tc>
                <a:tc>
                  <a:txBody>
                    <a:bodyPr/>
                    <a:lstStyle/>
                    <a:p>
                      <a:pPr fontAlgn="t"/>
                      <a:endParaRPr lang="en-GB" sz="1600">
                        <a:effectLst/>
                        <a:latin typeface="+mn-lt"/>
                      </a:endParaRPr>
                    </a:p>
                    <a:p>
                      <a:pPr algn="l" rtl="0" fontAlgn="base"/>
                      <a:r>
                        <a:rPr lang="en-GB" sz="1600" b="0" i="0">
                          <a:effectLst/>
                          <a:latin typeface="+mn-lt"/>
                        </a:rPr>
                        <a:t>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08080"/>
                    </a:solidFill>
                  </a:tcPr>
                </a:tc>
                <a:tc>
                  <a:txBody>
                    <a:bodyPr/>
                    <a:lstStyle/>
                    <a:p>
                      <a:pPr fontAlgn="t"/>
                      <a:endParaRPr lang="en-GB" sz="1600">
                        <a:effectLst/>
                        <a:latin typeface="+mn-lt"/>
                      </a:endParaRPr>
                    </a:p>
                    <a:p>
                      <a:pPr algn="l" rtl="0" fontAlgn="base"/>
                      <a:r>
                        <a:rPr lang="en-GB" sz="1600" b="0" i="0">
                          <a:effectLst/>
                          <a:latin typeface="+mn-lt"/>
                        </a:rPr>
                        <a:t>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08080"/>
                    </a:solidFill>
                  </a:tcPr>
                </a:tc>
                <a:extLst>
                  <a:ext uri="{0D108BD9-81ED-4DB2-BD59-A6C34878D82A}">
                    <a16:rowId xmlns:a16="http://schemas.microsoft.com/office/drawing/2014/main" val="4153335923"/>
                  </a:ext>
                </a:extLst>
              </a:tr>
              <a:tr h="1034800">
                <a:tc rowSpan="3">
                  <a:txBody>
                    <a:bodyPr/>
                    <a:lstStyle/>
                    <a:p>
                      <a:pPr algn="l" rtl="0" fontAlgn="base"/>
                      <a:r>
                        <a:rPr lang="en-GB" sz="1400" b="1" i="0" dirty="0">
                          <a:effectLst/>
                          <a:latin typeface="+mn-lt"/>
                        </a:rPr>
                        <a:t>Mentor Module 2 ‘Constructive Conversations &amp; Modelling Practice’</a:t>
                      </a:r>
                      <a:r>
                        <a:rPr lang="en-GB" sz="1400" b="0" i="0" dirty="0">
                          <a:effectLst/>
                          <a:latin typeface="+mn-lt"/>
                        </a:rPr>
                        <a:t>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CB2C4"/>
                    </a:solidFill>
                  </a:tcPr>
                </a:tc>
                <a:tc>
                  <a:txBody>
                    <a:bodyPr/>
                    <a:lstStyle/>
                    <a:p>
                      <a:pPr algn="l" rtl="0" fontAlgn="base"/>
                      <a:r>
                        <a:rPr lang="en-GB" sz="1600" b="0" i="0">
                          <a:effectLst/>
                          <a:latin typeface="+mn-lt"/>
                        </a:rPr>
                        <a:t>2.1) Implementing the ITE Curriculum Shared Placement overview </a:t>
                      </a:r>
                    </a:p>
                    <a:p>
                      <a:pPr algn="l" rtl="0" fontAlgn="base"/>
                      <a:endParaRPr lang="en-GB" sz="1600" b="0" i="0">
                        <a:effectLst/>
                        <a:latin typeface="+mn-lt"/>
                      </a:endParaRPr>
                    </a:p>
                    <a:p>
                      <a:pPr algn="l" rtl="0" fontAlgn="base"/>
                      <a:r>
                        <a:rPr lang="en-GB" sz="1600" b="0" i="0">
                          <a:effectLst/>
                          <a:latin typeface="+mn-lt"/>
                        </a:rPr>
                        <a:t>2.2) Contextualising your mentoring (subject-specific training meeting)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CB2C4"/>
                    </a:solidFill>
                  </a:tcPr>
                </a:tc>
                <a:tc>
                  <a:txBody>
                    <a:bodyPr/>
                    <a:lstStyle/>
                    <a:p>
                      <a:pPr algn="l" rtl="0" fontAlgn="base"/>
                      <a:r>
                        <a:rPr lang="en-GB" sz="1600" b="0" i="0">
                          <a:effectLst/>
                          <a:latin typeface="+mn-lt"/>
                        </a:rPr>
                        <a:t>Video*</a:t>
                      </a:r>
                    </a:p>
                    <a:p>
                      <a:pPr algn="l" rtl="0" fontAlgn="base"/>
                      <a:endParaRPr lang="en-GB" sz="1600" b="0" i="0">
                        <a:effectLst/>
                        <a:latin typeface="+mn-lt"/>
                      </a:endParaRPr>
                    </a:p>
                    <a:p>
                      <a:pPr algn="l" rtl="0" fontAlgn="base"/>
                      <a:endParaRPr lang="en-GB" sz="1600" b="0" i="0">
                        <a:effectLst/>
                        <a:latin typeface="+mn-lt"/>
                      </a:endParaRPr>
                    </a:p>
                    <a:p>
                      <a:pPr algn="l" rtl="0" fontAlgn="base"/>
                      <a:r>
                        <a:rPr lang="en-GB" sz="1600" b="0" i="0">
                          <a:effectLst/>
                          <a:latin typeface="+mn-lt"/>
                        </a:rPr>
                        <a:t>Live online meeting with SL</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CB2C4"/>
                    </a:solidFill>
                  </a:tcPr>
                </a:tc>
                <a:tc>
                  <a:txBody>
                    <a:bodyPr/>
                    <a:lstStyle/>
                    <a:p>
                      <a:pPr algn="l" rtl="0" fontAlgn="base"/>
                      <a:r>
                        <a:rPr lang="en-GB" sz="1600" b="0" i="0">
                          <a:effectLst/>
                          <a:latin typeface="+mn-lt"/>
                        </a:rPr>
                        <a:t>Mid-September 2024</a:t>
                      </a:r>
                    </a:p>
                    <a:p>
                      <a:pPr algn="l" rtl="0" fontAlgn="base"/>
                      <a:endParaRPr lang="en-GB" sz="1600" b="0" i="0">
                        <a:effectLst/>
                        <a:latin typeface="+mn-lt"/>
                      </a:endParaRPr>
                    </a:p>
                    <a:p>
                      <a:pPr algn="l" rtl="0" fontAlgn="base"/>
                      <a:endParaRPr lang="en-GB" sz="1600" b="0" i="0">
                        <a:effectLst/>
                        <a:latin typeface="+mn-lt"/>
                      </a:endParaRPr>
                    </a:p>
                    <a:p>
                      <a:pPr algn="l" rtl="0" fontAlgn="base"/>
                      <a:r>
                        <a:rPr lang="en-GB" sz="1600" b="0" i="0">
                          <a:effectLst/>
                          <a:latin typeface="+mn-lt"/>
                        </a:rPr>
                        <a:t>17</a:t>
                      </a:r>
                      <a:r>
                        <a:rPr lang="en-GB" sz="1600" b="0" i="0" baseline="30000">
                          <a:effectLst/>
                          <a:latin typeface="+mn-lt"/>
                        </a:rPr>
                        <a:t>th</a:t>
                      </a:r>
                      <a:r>
                        <a:rPr lang="en-GB" sz="1600" b="0" i="0">
                          <a:effectLst/>
                          <a:latin typeface="+mn-lt"/>
                        </a:rPr>
                        <a:t> September 2024</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CB2C4"/>
                    </a:solidFill>
                  </a:tcPr>
                </a:tc>
                <a:extLst>
                  <a:ext uri="{0D108BD9-81ED-4DB2-BD59-A6C34878D82A}">
                    <a16:rowId xmlns:a16="http://schemas.microsoft.com/office/drawing/2014/main" val="130505424"/>
                  </a:ext>
                </a:extLst>
              </a:tr>
              <a:tr h="752762">
                <a:tc vMerge="1">
                  <a:txBody>
                    <a:bodyPr/>
                    <a:lstStyle/>
                    <a:p>
                      <a:endParaRPr lang="en-GB"/>
                    </a:p>
                  </a:txBody>
                  <a:tcPr/>
                </a:tc>
                <a:tc>
                  <a:txBody>
                    <a:bodyPr/>
                    <a:lstStyle/>
                    <a:p>
                      <a:pPr algn="l" rtl="0" fontAlgn="base"/>
                      <a:r>
                        <a:rPr lang="en-GB" sz="1600" b="0" i="0">
                          <a:effectLst/>
                          <a:latin typeface="+mn-lt"/>
                        </a:rPr>
                        <a:t>2.3) Mentor knowledge &amp; skills ‘The Reflective Cycle, Observation &amp; Feedback’</a:t>
                      </a:r>
                    </a:p>
                    <a:p>
                      <a:pPr algn="l" rtl="0" fontAlgn="base"/>
                      <a:endParaRPr lang="en-GB" sz="1600" b="0" i="0">
                        <a:effectLst/>
                        <a:latin typeface="+mn-lt"/>
                      </a:endParaRPr>
                    </a:p>
                    <a:p>
                      <a:pPr algn="l" rtl="0" fontAlgn="base"/>
                      <a:r>
                        <a:rPr lang="en-GB" sz="1600" b="0" i="0">
                          <a:effectLst/>
                          <a:latin typeface="+mn-lt"/>
                        </a:rPr>
                        <a:t>2.4) Understanding trainee knowledge &amp; development: (using the Mentor Conversations Guide)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CB2C4"/>
                    </a:solidFill>
                  </a:tcPr>
                </a:tc>
                <a:tc>
                  <a:txBody>
                    <a:bodyPr/>
                    <a:lstStyle/>
                    <a:p>
                      <a:pPr algn="l" rtl="0" fontAlgn="base"/>
                      <a:r>
                        <a:rPr lang="en-GB" sz="1600" b="0" i="0">
                          <a:effectLst/>
                          <a:latin typeface="+mn-lt"/>
                        </a:rPr>
                        <a:t>Video </a:t>
                      </a:r>
                    </a:p>
                    <a:p>
                      <a:pPr algn="l" rtl="0" fontAlgn="base"/>
                      <a:endParaRPr lang="en-GB" sz="1600" b="0" i="0">
                        <a:effectLst/>
                        <a:latin typeface="+mn-lt"/>
                      </a:endParaRPr>
                    </a:p>
                    <a:p>
                      <a:pPr algn="l" rtl="0" fontAlgn="base"/>
                      <a:endParaRPr lang="en-GB" sz="1600" b="0" i="0">
                        <a:effectLst/>
                        <a:latin typeface="+mn-lt"/>
                      </a:endParaRPr>
                    </a:p>
                    <a:p>
                      <a:pPr algn="l" rtl="0" fontAlgn="base"/>
                      <a:r>
                        <a:rPr lang="en-GB" sz="1600" b="0" i="0">
                          <a:effectLst/>
                          <a:latin typeface="+mn-lt"/>
                        </a:rPr>
                        <a:t>Subject-specific mentor conversation prompts</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CB2C4"/>
                    </a:solidFill>
                  </a:tcPr>
                </a:tc>
                <a:tc>
                  <a:txBody>
                    <a:bodyPr/>
                    <a:lstStyle/>
                    <a:p>
                      <a:pPr algn="l" rtl="0" fontAlgn="base"/>
                      <a:r>
                        <a:rPr lang="en-GB" sz="1600" b="0" i="0">
                          <a:effectLst/>
                          <a:latin typeface="+mn-lt"/>
                        </a:rPr>
                        <a:t>October  2024</a:t>
                      </a:r>
                    </a:p>
                    <a:p>
                      <a:pPr algn="l" rtl="0" fontAlgn="base"/>
                      <a:endParaRPr lang="en-GB" sz="1600" b="0" i="0">
                        <a:effectLst/>
                        <a:latin typeface="+mn-lt"/>
                      </a:endParaRPr>
                    </a:p>
                    <a:p>
                      <a:pPr algn="l" rtl="0" fontAlgn="base"/>
                      <a:endParaRPr lang="en-GB" sz="1600" b="0" i="0">
                        <a:effectLst/>
                        <a:latin typeface="+mn-lt"/>
                      </a:endParaRPr>
                    </a:p>
                    <a:p>
                      <a:pPr algn="l" rtl="0" fontAlgn="base"/>
                      <a:r>
                        <a:rPr lang="en-GB" sz="1600" b="0" i="0">
                          <a:effectLst/>
                          <a:latin typeface="+mn-lt"/>
                        </a:rPr>
                        <a:t>From October 2024</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CB2C4"/>
                    </a:solidFill>
                  </a:tcPr>
                </a:tc>
                <a:extLst>
                  <a:ext uri="{0D108BD9-81ED-4DB2-BD59-A6C34878D82A}">
                    <a16:rowId xmlns:a16="http://schemas.microsoft.com/office/drawing/2014/main" val="77726322"/>
                  </a:ext>
                </a:extLst>
              </a:tr>
              <a:tr h="532665">
                <a:tc vMerge="1">
                  <a:txBody>
                    <a:bodyPr/>
                    <a:lstStyle/>
                    <a:p>
                      <a:endParaRPr lang="en-GB"/>
                    </a:p>
                  </a:txBody>
                  <a:tcPr/>
                </a:tc>
                <a:tc>
                  <a:txBody>
                    <a:bodyPr/>
                    <a:lstStyle/>
                    <a:p>
                      <a:pPr algn="l" rtl="0" fontAlgn="base"/>
                      <a:r>
                        <a:rPr lang="en-GB" sz="1600" b="0" i="0">
                          <a:effectLst/>
                          <a:latin typeface="+mn-lt"/>
                        </a:rPr>
                        <a:t>Professional Practice Review 1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CB2C4"/>
                    </a:solidFill>
                  </a:tcPr>
                </a:tc>
                <a:tc>
                  <a:txBody>
                    <a:bodyPr/>
                    <a:lstStyle/>
                    <a:p>
                      <a:pPr algn="l" rtl="0" fontAlgn="base"/>
                      <a:r>
                        <a:rPr lang="en-GB" sz="1600" b="0" i="0">
                          <a:effectLst/>
                          <a:latin typeface="+mn-lt"/>
                        </a:rPr>
                        <a:t>Hybrid/in-person tutor visit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CB2C4"/>
                    </a:solidFill>
                  </a:tcPr>
                </a:tc>
                <a:tc>
                  <a:txBody>
                    <a:bodyPr/>
                    <a:lstStyle/>
                    <a:p>
                      <a:pPr algn="l" rtl="0" fontAlgn="base"/>
                      <a:r>
                        <a:rPr lang="en-GB" sz="1600" b="0" i="0">
                          <a:effectLst/>
                          <a:latin typeface="+mn-lt"/>
                        </a:rPr>
                        <a:t>November 20234</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CB2C4"/>
                    </a:solidFill>
                  </a:tcPr>
                </a:tc>
                <a:extLst>
                  <a:ext uri="{0D108BD9-81ED-4DB2-BD59-A6C34878D82A}">
                    <a16:rowId xmlns:a16="http://schemas.microsoft.com/office/drawing/2014/main" val="2500213377"/>
                  </a:ext>
                </a:extLst>
              </a:tr>
              <a:tr h="784971">
                <a:tc>
                  <a:txBody>
                    <a:bodyPr/>
                    <a:lstStyle/>
                    <a:p>
                      <a:pPr fontAlgn="t"/>
                      <a:r>
                        <a:rPr lang="en-GB" sz="1400">
                          <a:solidFill>
                            <a:schemeClr val="bg1"/>
                          </a:solidFill>
                          <a:effectLst/>
                          <a:latin typeface="+mn-lt"/>
                        </a:rPr>
                        <a:t>RPT assessment</a:t>
                      </a:r>
                    </a:p>
                    <a:p>
                      <a:pPr algn="l" rtl="0" fontAlgn="base"/>
                      <a:r>
                        <a:rPr lang="en-GB" sz="1400" b="0" i="0">
                          <a:effectLst/>
                          <a:latin typeface="+mn-lt"/>
                        </a:rPr>
                        <a:t>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08080"/>
                    </a:solidFill>
                  </a:tcPr>
                </a:tc>
                <a:tc>
                  <a:txBody>
                    <a:bodyPr/>
                    <a:lstStyle/>
                    <a:p>
                      <a:pPr algn="l" rtl="0" fontAlgn="base"/>
                      <a:r>
                        <a:rPr lang="en-GB" sz="1400" b="0" i="0">
                          <a:solidFill>
                            <a:schemeClr val="bg1"/>
                          </a:solidFill>
                          <a:effectLst/>
                          <a:latin typeface="+mn-lt"/>
                        </a:rPr>
                        <a:t>RPT Assessment of Progress (Report 1)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08080"/>
                    </a:solidFill>
                  </a:tcPr>
                </a:tc>
                <a:tc>
                  <a:txBody>
                    <a:bodyPr/>
                    <a:lstStyle/>
                    <a:p>
                      <a:pPr algn="l" rtl="0" fontAlgn="base"/>
                      <a:r>
                        <a:rPr lang="en-GB" sz="1400" b="0" i="0">
                          <a:solidFill>
                            <a:schemeClr val="bg1"/>
                          </a:solidFill>
                          <a:effectLst/>
                          <a:latin typeface="+mn-lt"/>
                        </a:rPr>
                        <a:t>Written report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08080"/>
                    </a:solidFill>
                  </a:tcPr>
                </a:tc>
                <a:tc>
                  <a:txBody>
                    <a:bodyPr/>
                    <a:lstStyle/>
                    <a:p>
                      <a:pPr algn="l" rtl="0" fontAlgn="base"/>
                      <a:r>
                        <a:rPr lang="en-GB" sz="1400" b="0" i="0" dirty="0">
                          <a:solidFill>
                            <a:schemeClr val="bg1"/>
                          </a:solidFill>
                          <a:effectLst/>
                          <a:latin typeface="+mn-lt"/>
                        </a:rPr>
                        <a:t>December 2024 </a:t>
                      </a:r>
                    </a:p>
                  </a:txBody>
                  <a:tcPr marL="20333" marR="20333" marT="10167" marB="10167">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08080"/>
                    </a:solidFill>
                  </a:tcPr>
                </a:tc>
                <a:extLst>
                  <a:ext uri="{0D108BD9-81ED-4DB2-BD59-A6C34878D82A}">
                    <a16:rowId xmlns:a16="http://schemas.microsoft.com/office/drawing/2014/main" val="1758449721"/>
                  </a:ext>
                </a:extLst>
              </a:tr>
            </a:tbl>
          </a:graphicData>
        </a:graphic>
      </p:graphicFrame>
      <p:sp>
        <p:nvSpPr>
          <p:cNvPr id="2" name="Title 1">
            <a:extLst>
              <a:ext uri="{FF2B5EF4-FFF2-40B4-BE49-F238E27FC236}">
                <a16:creationId xmlns:a16="http://schemas.microsoft.com/office/drawing/2014/main" id="{D4F5C2EA-BCDC-C81F-E3E2-CC8CE067B0B3}"/>
              </a:ext>
            </a:extLst>
          </p:cNvPr>
          <p:cNvSpPr>
            <a:spLocks noGrp="1"/>
          </p:cNvSpPr>
          <p:nvPr>
            <p:ph type="title"/>
          </p:nvPr>
        </p:nvSpPr>
        <p:spPr>
          <a:xfrm>
            <a:off x="335360" y="-243408"/>
            <a:ext cx="8280000" cy="828000"/>
          </a:xfrm>
        </p:spPr>
        <p:txBody>
          <a:bodyPr/>
          <a:lstStyle/>
          <a:p>
            <a:r>
              <a:rPr lang="en-GB"/>
              <a:t>Mentor Curriculum</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A896E3D-C1B4-398F-84ED-F579EC104C81}"/>
                  </a:ext>
                </a:extLst>
              </p14:cNvPr>
              <p14:cNvContentPartPr/>
              <p14:nvPr/>
            </p14:nvContentPartPr>
            <p14:xfrm>
              <a:off x="1625440" y="4356300"/>
              <a:ext cx="1164960" cy="79200"/>
            </p14:xfrm>
          </p:contentPart>
        </mc:Choice>
        <mc:Fallback xmlns="">
          <p:pic>
            <p:nvPicPr>
              <p:cNvPr id="3" name="Ink 2">
                <a:extLst>
                  <a:ext uri="{FF2B5EF4-FFF2-40B4-BE49-F238E27FC236}">
                    <a16:creationId xmlns:a16="http://schemas.microsoft.com/office/drawing/2014/main" id="{2A896E3D-C1B4-398F-84ED-F579EC104C81}"/>
                  </a:ext>
                </a:extLst>
              </p:cNvPr>
              <p:cNvPicPr/>
              <p:nvPr/>
            </p:nvPicPr>
            <p:blipFill>
              <a:blip r:embed="rId4"/>
              <a:stretch>
                <a:fillRect/>
              </a:stretch>
            </p:blipFill>
            <p:spPr>
              <a:xfrm>
                <a:off x="1571800" y="4248300"/>
                <a:ext cx="12726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51EC373-0C5D-7441-E900-6E41FF763A19}"/>
                  </a:ext>
                </a:extLst>
              </p14:cNvPr>
              <p14:cNvContentPartPr/>
              <p14:nvPr/>
            </p14:nvContentPartPr>
            <p14:xfrm>
              <a:off x="3123760" y="4457820"/>
              <a:ext cx="360" cy="360"/>
            </p14:xfrm>
          </p:contentPart>
        </mc:Choice>
        <mc:Fallback xmlns="">
          <p:pic>
            <p:nvPicPr>
              <p:cNvPr id="5" name="Ink 4">
                <a:extLst>
                  <a:ext uri="{FF2B5EF4-FFF2-40B4-BE49-F238E27FC236}">
                    <a16:creationId xmlns:a16="http://schemas.microsoft.com/office/drawing/2014/main" id="{B51EC373-0C5D-7441-E900-6E41FF763A19}"/>
                  </a:ext>
                </a:extLst>
              </p:cNvPr>
              <p:cNvPicPr/>
              <p:nvPr/>
            </p:nvPicPr>
            <p:blipFill>
              <a:blip r:embed="rId6"/>
              <a:stretch>
                <a:fillRect/>
              </a:stretch>
            </p:blipFill>
            <p:spPr>
              <a:xfrm>
                <a:off x="3070120" y="43498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3D4E302-83B9-F2DF-EA7A-23E501B418F1}"/>
                  </a:ext>
                </a:extLst>
              </p14:cNvPr>
              <p14:cNvContentPartPr/>
              <p14:nvPr/>
            </p14:nvContentPartPr>
            <p14:xfrm>
              <a:off x="2207560" y="4433340"/>
              <a:ext cx="954720" cy="113760"/>
            </p14:xfrm>
          </p:contentPart>
        </mc:Choice>
        <mc:Fallback xmlns="">
          <p:pic>
            <p:nvPicPr>
              <p:cNvPr id="6" name="Ink 5">
                <a:extLst>
                  <a:ext uri="{FF2B5EF4-FFF2-40B4-BE49-F238E27FC236}">
                    <a16:creationId xmlns:a16="http://schemas.microsoft.com/office/drawing/2014/main" id="{73D4E302-83B9-F2DF-EA7A-23E501B418F1}"/>
                  </a:ext>
                </a:extLst>
              </p:cNvPr>
              <p:cNvPicPr/>
              <p:nvPr/>
            </p:nvPicPr>
            <p:blipFill>
              <a:blip r:embed="rId8"/>
              <a:stretch>
                <a:fillRect/>
              </a:stretch>
            </p:blipFill>
            <p:spPr>
              <a:xfrm>
                <a:off x="2153920" y="4325340"/>
                <a:ext cx="10623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C61DA201-43B7-48A8-538D-849CF45905FB}"/>
                  </a:ext>
                </a:extLst>
              </p14:cNvPr>
              <p14:cNvContentPartPr/>
              <p14:nvPr/>
            </p14:nvContentPartPr>
            <p14:xfrm>
              <a:off x="2197120" y="4432620"/>
              <a:ext cx="360" cy="360"/>
            </p14:xfrm>
          </p:contentPart>
        </mc:Choice>
        <mc:Fallback xmlns="">
          <p:pic>
            <p:nvPicPr>
              <p:cNvPr id="7" name="Ink 6">
                <a:extLst>
                  <a:ext uri="{FF2B5EF4-FFF2-40B4-BE49-F238E27FC236}">
                    <a16:creationId xmlns:a16="http://schemas.microsoft.com/office/drawing/2014/main" id="{C61DA201-43B7-48A8-538D-849CF45905FB}"/>
                  </a:ext>
                </a:extLst>
              </p:cNvPr>
              <p:cNvPicPr/>
              <p:nvPr/>
            </p:nvPicPr>
            <p:blipFill>
              <a:blip r:embed="rId6"/>
              <a:stretch>
                <a:fillRect/>
              </a:stretch>
            </p:blipFill>
            <p:spPr>
              <a:xfrm>
                <a:off x="2143480" y="43246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E5D4DB2-864F-FB35-F6F2-E5DF27A230BD}"/>
                  </a:ext>
                </a:extLst>
              </p14:cNvPr>
              <p14:cNvContentPartPr/>
              <p14:nvPr/>
            </p14:nvContentPartPr>
            <p14:xfrm>
              <a:off x="2197120" y="4432620"/>
              <a:ext cx="360" cy="360"/>
            </p14:xfrm>
          </p:contentPart>
        </mc:Choice>
        <mc:Fallback xmlns="">
          <p:pic>
            <p:nvPicPr>
              <p:cNvPr id="8" name="Ink 7">
                <a:extLst>
                  <a:ext uri="{FF2B5EF4-FFF2-40B4-BE49-F238E27FC236}">
                    <a16:creationId xmlns:a16="http://schemas.microsoft.com/office/drawing/2014/main" id="{1E5D4DB2-864F-FB35-F6F2-E5DF27A230BD}"/>
                  </a:ext>
                </a:extLst>
              </p:cNvPr>
              <p:cNvPicPr/>
              <p:nvPr/>
            </p:nvPicPr>
            <p:blipFill>
              <a:blip r:embed="rId6"/>
              <a:stretch>
                <a:fillRect/>
              </a:stretch>
            </p:blipFill>
            <p:spPr>
              <a:xfrm>
                <a:off x="2143480" y="43246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B5B6B6B4-BB32-BF16-5422-AD941BBED2A0}"/>
                  </a:ext>
                </a:extLst>
              </p14:cNvPr>
              <p14:cNvContentPartPr/>
              <p14:nvPr/>
            </p14:nvContentPartPr>
            <p14:xfrm>
              <a:off x="2197120" y="4330020"/>
              <a:ext cx="746640" cy="102960"/>
            </p14:xfrm>
          </p:contentPart>
        </mc:Choice>
        <mc:Fallback xmlns="">
          <p:pic>
            <p:nvPicPr>
              <p:cNvPr id="9" name="Ink 8">
                <a:extLst>
                  <a:ext uri="{FF2B5EF4-FFF2-40B4-BE49-F238E27FC236}">
                    <a16:creationId xmlns:a16="http://schemas.microsoft.com/office/drawing/2014/main" id="{B5B6B6B4-BB32-BF16-5422-AD941BBED2A0}"/>
                  </a:ext>
                </a:extLst>
              </p:cNvPr>
              <p:cNvPicPr/>
              <p:nvPr/>
            </p:nvPicPr>
            <p:blipFill>
              <a:blip r:embed="rId12"/>
              <a:stretch>
                <a:fillRect/>
              </a:stretch>
            </p:blipFill>
            <p:spPr>
              <a:xfrm>
                <a:off x="2143480" y="4222020"/>
                <a:ext cx="8542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D8734F58-76AC-C253-EDC5-92E650F749C9}"/>
                  </a:ext>
                </a:extLst>
              </p14:cNvPr>
              <p14:cNvContentPartPr/>
              <p14:nvPr/>
            </p14:nvContentPartPr>
            <p14:xfrm>
              <a:off x="1663600" y="4291500"/>
              <a:ext cx="1667520" cy="316800"/>
            </p14:xfrm>
          </p:contentPart>
        </mc:Choice>
        <mc:Fallback xmlns="">
          <p:pic>
            <p:nvPicPr>
              <p:cNvPr id="10" name="Ink 9">
                <a:extLst>
                  <a:ext uri="{FF2B5EF4-FFF2-40B4-BE49-F238E27FC236}">
                    <a16:creationId xmlns:a16="http://schemas.microsoft.com/office/drawing/2014/main" id="{D8734F58-76AC-C253-EDC5-92E650F749C9}"/>
                  </a:ext>
                </a:extLst>
              </p:cNvPr>
              <p:cNvPicPr/>
              <p:nvPr/>
            </p:nvPicPr>
            <p:blipFill>
              <a:blip r:embed="rId14"/>
              <a:stretch>
                <a:fillRect/>
              </a:stretch>
            </p:blipFill>
            <p:spPr>
              <a:xfrm>
                <a:off x="1609960" y="4183860"/>
                <a:ext cx="177516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7E824D18-F49A-FA29-1CD4-4DF92DDD13E5}"/>
                  </a:ext>
                </a:extLst>
              </p14:cNvPr>
              <p14:cNvContentPartPr/>
              <p14:nvPr/>
            </p14:nvContentPartPr>
            <p14:xfrm>
              <a:off x="2971840" y="4597500"/>
              <a:ext cx="360" cy="360"/>
            </p14:xfrm>
          </p:contentPart>
        </mc:Choice>
        <mc:Fallback xmlns="">
          <p:pic>
            <p:nvPicPr>
              <p:cNvPr id="11" name="Ink 10">
                <a:extLst>
                  <a:ext uri="{FF2B5EF4-FFF2-40B4-BE49-F238E27FC236}">
                    <a16:creationId xmlns:a16="http://schemas.microsoft.com/office/drawing/2014/main" id="{7E824D18-F49A-FA29-1CD4-4DF92DDD13E5}"/>
                  </a:ext>
                </a:extLst>
              </p:cNvPr>
              <p:cNvPicPr/>
              <p:nvPr/>
            </p:nvPicPr>
            <p:blipFill>
              <a:blip r:embed="rId6"/>
              <a:stretch>
                <a:fillRect/>
              </a:stretch>
            </p:blipFill>
            <p:spPr>
              <a:xfrm>
                <a:off x="2918200" y="448950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C1C7F9A-2060-BF22-DC95-6429323D2ACA}"/>
                  </a:ext>
                </a:extLst>
              </p14:cNvPr>
              <p14:cNvContentPartPr/>
              <p14:nvPr/>
            </p14:nvContentPartPr>
            <p14:xfrm>
              <a:off x="2971840" y="4597500"/>
              <a:ext cx="360" cy="360"/>
            </p14:xfrm>
          </p:contentPart>
        </mc:Choice>
        <mc:Fallback xmlns="">
          <p:pic>
            <p:nvPicPr>
              <p:cNvPr id="12" name="Ink 11">
                <a:extLst>
                  <a:ext uri="{FF2B5EF4-FFF2-40B4-BE49-F238E27FC236}">
                    <a16:creationId xmlns:a16="http://schemas.microsoft.com/office/drawing/2014/main" id="{BC1C7F9A-2060-BF22-DC95-6429323D2ACA}"/>
                  </a:ext>
                </a:extLst>
              </p:cNvPr>
              <p:cNvPicPr/>
              <p:nvPr/>
            </p:nvPicPr>
            <p:blipFill>
              <a:blip r:embed="rId6"/>
              <a:stretch>
                <a:fillRect/>
              </a:stretch>
            </p:blipFill>
            <p:spPr>
              <a:xfrm>
                <a:off x="2918200" y="4489500"/>
                <a:ext cx="108000" cy="216000"/>
              </a:xfrm>
              <a:prstGeom prst="rect">
                <a:avLst/>
              </a:prstGeom>
            </p:spPr>
          </p:pic>
        </mc:Fallback>
      </mc:AlternateContent>
      <p:sp>
        <p:nvSpPr>
          <p:cNvPr id="15" name="Arrow: Right 14">
            <a:extLst>
              <a:ext uri="{FF2B5EF4-FFF2-40B4-BE49-F238E27FC236}">
                <a16:creationId xmlns:a16="http://schemas.microsoft.com/office/drawing/2014/main" id="{01A7216F-3C35-C603-4829-B09C7A524D48}"/>
              </a:ext>
            </a:extLst>
          </p:cNvPr>
          <p:cNvSpPr/>
          <p:nvPr/>
        </p:nvSpPr>
        <p:spPr>
          <a:xfrm>
            <a:off x="307108" y="4490220"/>
            <a:ext cx="1152128" cy="199652"/>
          </a:xfrm>
          <a:prstGeom prst="rightArrow">
            <a:avLst/>
          </a:prstGeom>
          <a:solidFill>
            <a:schemeClr val="accent1"/>
          </a:solidFill>
          <a:ln w="38100">
            <a:solidFill>
              <a:schemeClr val="accent1"/>
            </a:solidFill>
          </a:ln>
        </p:spPr>
        <p:txBody>
          <a:bodyPr wrap="none" rtlCol="0" anchor="ctr">
            <a:spAutoFit/>
          </a:bodyPr>
          <a:lstStyle/>
          <a:p>
            <a:pPr algn="ctr"/>
            <a:endParaRPr lang="en-GB">
              <a:solidFill>
                <a:schemeClr val="tx2"/>
              </a:solidFill>
              <a:latin typeface="+mn-lt"/>
            </a:endParaRPr>
          </a:p>
        </p:txBody>
      </p:sp>
    </p:spTree>
    <p:extLst>
      <p:ext uri="{BB962C8B-B14F-4D97-AF65-F5344CB8AC3E}">
        <p14:creationId xmlns:p14="http://schemas.microsoft.com/office/powerpoint/2010/main" val="1906025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4CD38-927C-50BA-533E-219594433626}"/>
              </a:ext>
            </a:extLst>
          </p:cNvPr>
          <p:cNvPicPr>
            <a:picLocks noChangeAspect="1"/>
          </p:cNvPicPr>
          <p:nvPr/>
        </p:nvPicPr>
        <p:blipFill>
          <a:blip r:embed="rId3"/>
          <a:stretch>
            <a:fillRect/>
          </a:stretch>
        </p:blipFill>
        <p:spPr>
          <a:xfrm>
            <a:off x="0" y="188640"/>
            <a:ext cx="12192000" cy="2151530"/>
          </a:xfrm>
          <a:prstGeom prst="rect">
            <a:avLst/>
          </a:prstGeom>
        </p:spPr>
      </p:pic>
      <p:pic>
        <p:nvPicPr>
          <p:cNvPr id="6" name="Picture 5">
            <a:extLst>
              <a:ext uri="{FF2B5EF4-FFF2-40B4-BE49-F238E27FC236}">
                <a16:creationId xmlns:a16="http://schemas.microsoft.com/office/drawing/2014/main" id="{07EFCFC2-2C31-43F4-A4C2-B7CA5BBFC5B7}"/>
              </a:ext>
            </a:extLst>
          </p:cNvPr>
          <p:cNvPicPr>
            <a:picLocks noChangeAspect="1"/>
          </p:cNvPicPr>
          <p:nvPr/>
        </p:nvPicPr>
        <p:blipFill>
          <a:blip r:embed="rId4"/>
          <a:stretch>
            <a:fillRect/>
          </a:stretch>
        </p:blipFill>
        <p:spPr>
          <a:xfrm>
            <a:off x="1926366" y="3180433"/>
            <a:ext cx="10233725" cy="3620967"/>
          </a:xfrm>
          <a:prstGeom prst="rect">
            <a:avLst/>
          </a:prstGeom>
        </p:spPr>
      </p:pic>
      <p:sp>
        <p:nvSpPr>
          <p:cNvPr id="3" name="TextBox 2">
            <a:extLst>
              <a:ext uri="{FF2B5EF4-FFF2-40B4-BE49-F238E27FC236}">
                <a16:creationId xmlns:a16="http://schemas.microsoft.com/office/drawing/2014/main" id="{BC725EF6-C245-3A44-8630-EEF6B65AD902}"/>
              </a:ext>
            </a:extLst>
          </p:cNvPr>
          <p:cNvSpPr txBox="1"/>
          <p:nvPr/>
        </p:nvSpPr>
        <p:spPr>
          <a:xfrm>
            <a:off x="3362061" y="2560246"/>
            <a:ext cx="6094428" cy="400110"/>
          </a:xfrm>
          <a:prstGeom prst="rect">
            <a:avLst/>
          </a:prstGeom>
          <a:noFill/>
        </p:spPr>
        <p:txBody>
          <a:bodyPr wrap="square">
            <a:spAutoFit/>
          </a:bodyPr>
          <a:lstStyle/>
          <a:p>
            <a:r>
              <a:rPr lang="en-GB" dirty="0">
                <a:solidFill>
                  <a:srgbClr val="FF0000"/>
                </a:solidFill>
                <a:latin typeface="Effra"/>
              </a:rPr>
              <a:t>https://sitesb.reading.ac.uk/ioe-mentoring/ </a:t>
            </a:r>
            <a:endParaRPr lang="en-GB" dirty="0">
              <a:solidFill>
                <a:srgbClr val="FF0000"/>
              </a:solidFill>
            </a:endParaRPr>
          </a:p>
        </p:txBody>
      </p:sp>
    </p:spTree>
    <p:extLst>
      <p:ext uri="{BB962C8B-B14F-4D97-AF65-F5344CB8AC3E}">
        <p14:creationId xmlns:p14="http://schemas.microsoft.com/office/powerpoint/2010/main" val="255434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AF1D4E-DF89-3D59-3543-41E849F6D43A}"/>
              </a:ext>
            </a:extLst>
          </p:cNvPr>
          <p:cNvSpPr>
            <a:spLocks noGrp="1"/>
          </p:cNvSpPr>
          <p:nvPr>
            <p:ph type="sldNum" sz="quarter" idx="12"/>
          </p:nvPr>
        </p:nvSpPr>
        <p:spPr/>
        <p:txBody>
          <a:bodyPr/>
          <a:lstStyle/>
          <a:p>
            <a:fld id="{374C9A9F-DE6E-4B1C-A37A-5168D4038E5D}" type="slidenum">
              <a:rPr lang="en-GB" smtClean="0"/>
              <a:t>12</a:t>
            </a:fld>
            <a:endParaRPr lang="en-GB"/>
          </a:p>
        </p:txBody>
      </p:sp>
      <p:pic>
        <p:nvPicPr>
          <p:cNvPr id="4" name="Picture 3">
            <a:extLst>
              <a:ext uri="{FF2B5EF4-FFF2-40B4-BE49-F238E27FC236}">
                <a16:creationId xmlns:a16="http://schemas.microsoft.com/office/drawing/2014/main" id="{57AF1C92-DED9-6332-86C1-34FF4F7C172E}"/>
              </a:ext>
            </a:extLst>
          </p:cNvPr>
          <p:cNvPicPr>
            <a:picLocks noChangeAspect="1"/>
          </p:cNvPicPr>
          <p:nvPr/>
        </p:nvPicPr>
        <p:blipFill>
          <a:blip r:embed="rId2"/>
          <a:stretch>
            <a:fillRect/>
          </a:stretch>
        </p:blipFill>
        <p:spPr>
          <a:xfrm>
            <a:off x="2521795" y="0"/>
            <a:ext cx="916574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09744E5-01A5-A318-B663-C255DD835910}"/>
                  </a:ext>
                </a:extLst>
              </p14:cNvPr>
              <p14:cNvContentPartPr/>
              <p14:nvPr/>
            </p14:nvContentPartPr>
            <p14:xfrm>
              <a:off x="5618249" y="846171"/>
              <a:ext cx="1377000" cy="907560"/>
            </p14:xfrm>
          </p:contentPart>
        </mc:Choice>
        <mc:Fallback xmlns="">
          <p:pic>
            <p:nvPicPr>
              <p:cNvPr id="5" name="Ink 4">
                <a:extLst>
                  <a:ext uri="{FF2B5EF4-FFF2-40B4-BE49-F238E27FC236}">
                    <a16:creationId xmlns:a16="http://schemas.microsoft.com/office/drawing/2014/main" id="{409744E5-01A5-A318-B663-C255DD835910}"/>
                  </a:ext>
                </a:extLst>
              </p:cNvPr>
              <p:cNvPicPr/>
              <p:nvPr/>
            </p:nvPicPr>
            <p:blipFill>
              <a:blip r:embed="rId4"/>
              <a:stretch>
                <a:fillRect/>
              </a:stretch>
            </p:blipFill>
            <p:spPr>
              <a:xfrm>
                <a:off x="5564249" y="738171"/>
                <a:ext cx="1484640" cy="1123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91B4A7F-993D-DA9D-85EF-CD8FFA143FC6}"/>
                  </a:ext>
                </a:extLst>
              </p14:cNvPr>
              <p14:cNvContentPartPr/>
              <p14:nvPr/>
            </p14:nvContentPartPr>
            <p14:xfrm>
              <a:off x="5684129" y="2346651"/>
              <a:ext cx="1161000" cy="671040"/>
            </p14:xfrm>
          </p:contentPart>
        </mc:Choice>
        <mc:Fallback xmlns="">
          <p:pic>
            <p:nvPicPr>
              <p:cNvPr id="6" name="Ink 5">
                <a:extLst>
                  <a:ext uri="{FF2B5EF4-FFF2-40B4-BE49-F238E27FC236}">
                    <a16:creationId xmlns:a16="http://schemas.microsoft.com/office/drawing/2014/main" id="{C91B4A7F-993D-DA9D-85EF-CD8FFA143FC6}"/>
                  </a:ext>
                </a:extLst>
              </p:cNvPr>
              <p:cNvPicPr/>
              <p:nvPr/>
            </p:nvPicPr>
            <p:blipFill>
              <a:blip r:embed="rId6"/>
              <a:stretch>
                <a:fillRect/>
              </a:stretch>
            </p:blipFill>
            <p:spPr>
              <a:xfrm>
                <a:off x="5630129" y="2239011"/>
                <a:ext cx="126864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8E141713-6B9E-BBD5-B945-E2584DA33819}"/>
                  </a:ext>
                </a:extLst>
              </p14:cNvPr>
              <p14:cNvContentPartPr/>
              <p14:nvPr/>
            </p14:nvContentPartPr>
            <p14:xfrm>
              <a:off x="5815169" y="5155011"/>
              <a:ext cx="1236960" cy="680760"/>
            </p14:xfrm>
          </p:contentPart>
        </mc:Choice>
        <mc:Fallback xmlns="">
          <p:pic>
            <p:nvPicPr>
              <p:cNvPr id="7" name="Ink 6">
                <a:extLst>
                  <a:ext uri="{FF2B5EF4-FFF2-40B4-BE49-F238E27FC236}">
                    <a16:creationId xmlns:a16="http://schemas.microsoft.com/office/drawing/2014/main" id="{8E141713-6B9E-BBD5-B945-E2584DA33819}"/>
                  </a:ext>
                </a:extLst>
              </p:cNvPr>
              <p:cNvPicPr/>
              <p:nvPr/>
            </p:nvPicPr>
            <p:blipFill>
              <a:blip r:embed="rId8"/>
              <a:stretch>
                <a:fillRect/>
              </a:stretch>
            </p:blipFill>
            <p:spPr>
              <a:xfrm>
                <a:off x="5761529" y="5047011"/>
                <a:ext cx="1344600" cy="89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6F5E36F-693B-4C2F-5CB8-24A1F33DFBF9}"/>
                  </a:ext>
                </a:extLst>
              </p14:cNvPr>
              <p14:cNvContentPartPr/>
              <p14:nvPr/>
            </p14:nvContentPartPr>
            <p14:xfrm>
              <a:off x="5882129" y="2959371"/>
              <a:ext cx="1254600" cy="2225520"/>
            </p14:xfrm>
          </p:contentPart>
        </mc:Choice>
        <mc:Fallback xmlns="">
          <p:pic>
            <p:nvPicPr>
              <p:cNvPr id="8" name="Ink 7">
                <a:extLst>
                  <a:ext uri="{FF2B5EF4-FFF2-40B4-BE49-F238E27FC236}">
                    <a16:creationId xmlns:a16="http://schemas.microsoft.com/office/drawing/2014/main" id="{F6F5E36F-693B-4C2F-5CB8-24A1F33DFBF9}"/>
                  </a:ext>
                </a:extLst>
              </p:cNvPr>
              <p:cNvPicPr/>
              <p:nvPr/>
            </p:nvPicPr>
            <p:blipFill>
              <a:blip r:embed="rId10"/>
              <a:stretch>
                <a:fillRect/>
              </a:stretch>
            </p:blipFill>
            <p:spPr>
              <a:xfrm>
                <a:off x="5828129" y="2851371"/>
                <a:ext cx="1362240" cy="244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DFEB8D6A-B6E2-1165-442B-5C20A2629E32}"/>
                  </a:ext>
                </a:extLst>
              </p14:cNvPr>
              <p14:cNvContentPartPr/>
              <p14:nvPr/>
            </p14:nvContentPartPr>
            <p14:xfrm>
              <a:off x="5720489" y="3044691"/>
              <a:ext cx="189360" cy="2030040"/>
            </p14:xfrm>
          </p:contentPart>
        </mc:Choice>
        <mc:Fallback xmlns="">
          <p:pic>
            <p:nvPicPr>
              <p:cNvPr id="9" name="Ink 8">
                <a:extLst>
                  <a:ext uri="{FF2B5EF4-FFF2-40B4-BE49-F238E27FC236}">
                    <a16:creationId xmlns:a16="http://schemas.microsoft.com/office/drawing/2014/main" id="{DFEB8D6A-B6E2-1165-442B-5C20A2629E32}"/>
                  </a:ext>
                </a:extLst>
              </p:cNvPr>
              <p:cNvPicPr/>
              <p:nvPr/>
            </p:nvPicPr>
            <p:blipFill>
              <a:blip r:embed="rId12"/>
              <a:stretch>
                <a:fillRect/>
              </a:stretch>
            </p:blipFill>
            <p:spPr>
              <a:xfrm>
                <a:off x="5666849" y="2936691"/>
                <a:ext cx="297000" cy="2245680"/>
              </a:xfrm>
              <a:prstGeom prst="rect">
                <a:avLst/>
              </a:prstGeom>
            </p:spPr>
          </p:pic>
        </mc:Fallback>
      </mc:AlternateContent>
    </p:spTree>
    <p:extLst>
      <p:ext uri="{BB962C8B-B14F-4D97-AF65-F5344CB8AC3E}">
        <p14:creationId xmlns:p14="http://schemas.microsoft.com/office/powerpoint/2010/main" val="288935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010B3-66C1-6B55-9C95-46B5D3131D61}"/>
              </a:ext>
            </a:extLst>
          </p:cNvPr>
          <p:cNvSpPr>
            <a:spLocks noGrp="1"/>
          </p:cNvSpPr>
          <p:nvPr>
            <p:ph type="sldNum" sz="quarter" idx="12"/>
          </p:nvPr>
        </p:nvSpPr>
        <p:spPr/>
        <p:txBody>
          <a:bodyPr/>
          <a:lstStyle/>
          <a:p>
            <a:fld id="{374C9A9F-DE6E-4B1C-A37A-5168D4038E5D}" type="slidenum">
              <a:rPr lang="en-GB" smtClean="0"/>
              <a:t>13</a:t>
            </a:fld>
            <a:endParaRPr lang="en-GB"/>
          </a:p>
        </p:txBody>
      </p:sp>
      <p:pic>
        <p:nvPicPr>
          <p:cNvPr id="4" name="Picture 3">
            <a:extLst>
              <a:ext uri="{FF2B5EF4-FFF2-40B4-BE49-F238E27FC236}">
                <a16:creationId xmlns:a16="http://schemas.microsoft.com/office/drawing/2014/main" id="{DC553A86-1264-6936-B714-A13F8861315E}"/>
              </a:ext>
            </a:extLst>
          </p:cNvPr>
          <p:cNvPicPr>
            <a:picLocks noChangeAspect="1"/>
          </p:cNvPicPr>
          <p:nvPr/>
        </p:nvPicPr>
        <p:blipFill>
          <a:blip r:embed="rId3"/>
          <a:stretch>
            <a:fillRect/>
          </a:stretch>
        </p:blipFill>
        <p:spPr>
          <a:xfrm>
            <a:off x="1271464" y="548680"/>
            <a:ext cx="3534268" cy="5172797"/>
          </a:xfrm>
          <a:prstGeom prst="rect">
            <a:avLst/>
          </a:prstGeom>
        </p:spPr>
      </p:pic>
      <p:pic>
        <p:nvPicPr>
          <p:cNvPr id="6" name="Picture 5">
            <a:extLst>
              <a:ext uri="{FF2B5EF4-FFF2-40B4-BE49-F238E27FC236}">
                <a16:creationId xmlns:a16="http://schemas.microsoft.com/office/drawing/2014/main" id="{275A21CB-D85A-1302-DBC6-34649CD804DB}"/>
              </a:ext>
            </a:extLst>
          </p:cNvPr>
          <p:cNvPicPr>
            <a:picLocks noChangeAspect="1"/>
          </p:cNvPicPr>
          <p:nvPr/>
        </p:nvPicPr>
        <p:blipFill>
          <a:blip r:embed="rId4"/>
          <a:stretch>
            <a:fillRect/>
          </a:stretch>
        </p:blipFill>
        <p:spPr>
          <a:xfrm>
            <a:off x="5352763" y="1361219"/>
            <a:ext cx="6245982" cy="3547718"/>
          </a:xfrm>
          <a:prstGeom prst="rect">
            <a:avLst/>
          </a:prstGeom>
        </p:spPr>
      </p:pic>
    </p:spTree>
    <p:extLst>
      <p:ext uri="{BB962C8B-B14F-4D97-AF65-F5344CB8AC3E}">
        <p14:creationId xmlns:p14="http://schemas.microsoft.com/office/powerpoint/2010/main" val="3537044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45E333-55BB-FB42-BC47-385F80D169F9}"/>
              </a:ext>
            </a:extLst>
          </p:cNvPr>
          <p:cNvSpPr>
            <a:spLocks noGrp="1"/>
          </p:cNvSpPr>
          <p:nvPr>
            <p:ph type="sldNum" sz="quarter" idx="10"/>
          </p:nvPr>
        </p:nvSpPr>
        <p:spPr/>
        <p:txBody>
          <a:bodyPr/>
          <a:lstStyle/>
          <a:p>
            <a:fld id="{8CAE96E1-FE19-476C-9CF0-3BB4903735D9}" type="slidenum">
              <a:rPr lang="en-GB" altLang="en-US" smtClean="0"/>
              <a:pPr/>
              <a:t>14</a:t>
            </a:fld>
            <a:endParaRPr lang="en-GB" altLang="en-US"/>
          </a:p>
        </p:txBody>
      </p:sp>
      <p:pic>
        <p:nvPicPr>
          <p:cNvPr id="4" name="Picture 3">
            <a:extLst>
              <a:ext uri="{FF2B5EF4-FFF2-40B4-BE49-F238E27FC236}">
                <a16:creationId xmlns:a16="http://schemas.microsoft.com/office/drawing/2014/main" id="{FBD2B9A5-06E0-DAB3-6188-DA2565AF2193}"/>
              </a:ext>
            </a:extLst>
          </p:cNvPr>
          <p:cNvPicPr>
            <a:picLocks noChangeAspect="1"/>
          </p:cNvPicPr>
          <p:nvPr/>
        </p:nvPicPr>
        <p:blipFill>
          <a:blip r:embed="rId3"/>
          <a:stretch>
            <a:fillRect/>
          </a:stretch>
        </p:blipFill>
        <p:spPr>
          <a:xfrm>
            <a:off x="263352" y="260648"/>
            <a:ext cx="11343050" cy="6699844"/>
          </a:xfrm>
          <a:prstGeom prst="rect">
            <a:avLst/>
          </a:prstGeom>
        </p:spPr>
      </p:pic>
      <p:sp>
        <p:nvSpPr>
          <p:cNvPr id="9" name="Arrow: Down 8">
            <a:extLst>
              <a:ext uri="{FF2B5EF4-FFF2-40B4-BE49-F238E27FC236}">
                <a16:creationId xmlns:a16="http://schemas.microsoft.com/office/drawing/2014/main" id="{8C4ECE54-E2C5-07DB-8FD9-F54E5EEB486E}"/>
              </a:ext>
            </a:extLst>
          </p:cNvPr>
          <p:cNvSpPr/>
          <p:nvPr/>
        </p:nvSpPr>
        <p:spPr>
          <a:xfrm>
            <a:off x="9624392" y="1556792"/>
            <a:ext cx="366960" cy="489109"/>
          </a:xfrm>
          <a:prstGeom prst="downArrow">
            <a:avLst/>
          </a:prstGeom>
          <a:solidFill>
            <a:schemeClr val="accent1"/>
          </a:solidFill>
          <a:ln w="38100">
            <a:solidFill>
              <a:schemeClr val="accent1"/>
            </a:solidFill>
          </a:ln>
        </p:spPr>
        <p:txBody>
          <a:bodyPr wrap="none" rtlCol="0" anchor="ctr">
            <a:spAutoFit/>
          </a:bodyPr>
          <a:lstStyle/>
          <a:p>
            <a:pPr algn="ctr"/>
            <a:endParaRPr lang="en-GB"/>
          </a:p>
        </p:txBody>
      </p:sp>
      <p:sp>
        <p:nvSpPr>
          <p:cNvPr id="3" name="TextBox 2">
            <a:extLst>
              <a:ext uri="{FF2B5EF4-FFF2-40B4-BE49-F238E27FC236}">
                <a16:creationId xmlns:a16="http://schemas.microsoft.com/office/drawing/2014/main" id="{C20C1F11-D35F-C778-00BA-E9FD604201DD}"/>
              </a:ext>
            </a:extLst>
          </p:cNvPr>
          <p:cNvSpPr txBox="1"/>
          <p:nvPr/>
        </p:nvSpPr>
        <p:spPr>
          <a:xfrm>
            <a:off x="8056752" y="385217"/>
            <a:ext cx="2052165" cy="400110"/>
          </a:xfrm>
          <a:prstGeom prst="rect">
            <a:avLst/>
          </a:prstGeom>
          <a:noFill/>
        </p:spPr>
        <p:txBody>
          <a:bodyPr wrap="none" rtlCol="0">
            <a:spAutoFit/>
          </a:bodyPr>
          <a:lstStyle/>
          <a:p>
            <a:r>
              <a:rPr lang="en-GB" dirty="0">
                <a:solidFill>
                  <a:srgbClr val="FF0000"/>
                </a:solidFill>
                <a:latin typeface="+mn-lt"/>
              </a:rPr>
              <a:t>In the Mentor HB</a:t>
            </a:r>
          </a:p>
        </p:txBody>
      </p:sp>
    </p:spTree>
    <p:extLst>
      <p:ext uri="{BB962C8B-B14F-4D97-AF65-F5344CB8AC3E}">
        <p14:creationId xmlns:p14="http://schemas.microsoft.com/office/powerpoint/2010/main" val="2949473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C7E963-ACE1-480A-9053-DEB0F7C52903}"/>
              </a:ext>
            </a:extLst>
          </p:cNvPr>
          <p:cNvSpPr>
            <a:spLocks noGrp="1"/>
          </p:cNvSpPr>
          <p:nvPr>
            <p:ph type="title"/>
          </p:nvPr>
        </p:nvSpPr>
        <p:spPr>
          <a:xfrm>
            <a:off x="335360" y="188640"/>
            <a:ext cx="8280000" cy="828000"/>
          </a:xfrm>
        </p:spPr>
        <p:txBody>
          <a:bodyPr wrap="none" anchor="b">
            <a:normAutofit/>
          </a:bodyPr>
          <a:lstStyle/>
          <a:p>
            <a:r>
              <a:rPr lang="en-GB"/>
              <a:t>Being A Mentor</a:t>
            </a:r>
          </a:p>
        </p:txBody>
      </p:sp>
      <p:sp>
        <p:nvSpPr>
          <p:cNvPr id="2" name="Slide Number Placeholder 1">
            <a:extLst>
              <a:ext uri="{FF2B5EF4-FFF2-40B4-BE49-F238E27FC236}">
                <a16:creationId xmlns:a16="http://schemas.microsoft.com/office/drawing/2014/main" id="{7BCA4398-4F7C-43F8-8ED8-1B249F0C21AA}"/>
              </a:ext>
            </a:extLst>
          </p:cNvPr>
          <p:cNvSpPr>
            <a:spLocks noGrp="1"/>
          </p:cNvSpPr>
          <p:nvPr>
            <p:ph type="sldNum" sz="quarter" idx="10"/>
          </p:nvPr>
        </p:nvSpPr>
        <p:spPr>
          <a:xfrm>
            <a:off x="9552526" y="6237312"/>
            <a:ext cx="676275" cy="252000"/>
          </a:xfrm>
        </p:spPr>
        <p:txBody>
          <a:bodyPr wrap="square" anchor="t">
            <a:normAutofit/>
          </a:bodyPr>
          <a:lstStyle/>
          <a:p>
            <a:pPr>
              <a:spcAft>
                <a:spcPts val="600"/>
              </a:spcAft>
            </a:pPr>
            <a:fld id="{8CAE96E1-FE19-476C-9CF0-3BB4903735D9}" type="slidenum">
              <a:rPr lang="en-GB" altLang="en-US" smtClean="0"/>
              <a:pPr>
                <a:spcAft>
                  <a:spcPts val="600"/>
                </a:spcAft>
              </a:pPr>
              <a:t>15</a:t>
            </a:fld>
            <a:endParaRPr lang="en-GB" altLang="en-US"/>
          </a:p>
        </p:txBody>
      </p:sp>
      <p:sp>
        <p:nvSpPr>
          <p:cNvPr id="7" name="Content Placeholder 6">
            <a:extLst>
              <a:ext uri="{FF2B5EF4-FFF2-40B4-BE49-F238E27FC236}">
                <a16:creationId xmlns:a16="http://schemas.microsoft.com/office/drawing/2014/main" id="{B323413A-21C1-4FF0-9C5B-3677F04835A2}"/>
              </a:ext>
            </a:extLst>
          </p:cNvPr>
          <p:cNvSpPr>
            <a:spLocks noGrp="1"/>
          </p:cNvSpPr>
          <p:nvPr>
            <p:ph idx="11"/>
          </p:nvPr>
        </p:nvSpPr>
        <p:spPr>
          <a:xfrm>
            <a:off x="587360" y="1484784"/>
            <a:ext cx="5076592" cy="5112568"/>
          </a:xfrm>
        </p:spPr>
        <p:txBody>
          <a:bodyPr wrap="square" anchor="t">
            <a:normAutofit lnSpcReduction="10000"/>
          </a:bodyPr>
          <a:lstStyle/>
          <a:p>
            <a:pPr marL="179705" indent="-179705"/>
            <a:r>
              <a:rPr lang="en-GB" b="1" dirty="0"/>
              <a:t>Professional role</a:t>
            </a:r>
            <a:r>
              <a:rPr lang="en-GB" dirty="0"/>
              <a:t>: mentoring a beginning teacher is as much about enabling them to make informed choices as it is about technical skill</a:t>
            </a:r>
            <a:endParaRPr lang="en-US" dirty="0"/>
          </a:p>
          <a:p>
            <a:pPr marL="179705" indent="-179705"/>
            <a:r>
              <a:rPr lang="en-GB" dirty="0"/>
              <a:t>PCK &gt;&gt;&gt;&gt;&gt;</a:t>
            </a:r>
          </a:p>
          <a:p>
            <a:pPr marL="179705" indent="-179705"/>
            <a:r>
              <a:rPr lang="en-GB" dirty="0"/>
              <a:t>Make a personal connection</a:t>
            </a:r>
          </a:p>
          <a:p>
            <a:pPr marL="179705" indent="-179705"/>
            <a:r>
              <a:rPr lang="en-GB" dirty="0"/>
              <a:t>Needs analysis</a:t>
            </a:r>
          </a:p>
          <a:p>
            <a:pPr marL="179705" indent="-179705"/>
            <a:r>
              <a:rPr lang="en-GB" dirty="0"/>
              <a:t>Expectations &amp; boundaries</a:t>
            </a:r>
          </a:p>
          <a:p>
            <a:pPr marL="179705" indent="-179705"/>
            <a:r>
              <a:rPr lang="en-GB" dirty="0"/>
              <a:t>Support </a:t>
            </a:r>
          </a:p>
          <a:p>
            <a:pPr marL="539750" lvl="1" indent="-179705"/>
            <a:r>
              <a:rPr lang="en-GB" dirty="0"/>
              <a:t>Professional</a:t>
            </a:r>
          </a:p>
          <a:p>
            <a:pPr marL="539750" lvl="1" indent="-179705"/>
            <a:r>
              <a:rPr lang="en-GB" dirty="0"/>
              <a:t>Pedagogic</a:t>
            </a:r>
          </a:p>
          <a:p>
            <a:pPr marL="539750" lvl="1" indent="-179705"/>
            <a:r>
              <a:rPr lang="en-GB" dirty="0"/>
              <a:t>Academic</a:t>
            </a:r>
          </a:p>
          <a:p>
            <a:pPr marL="539750" lvl="1" indent="-179705"/>
            <a:r>
              <a:rPr lang="en-GB" dirty="0"/>
              <a:t>Emotional </a:t>
            </a:r>
          </a:p>
        </p:txBody>
      </p:sp>
      <p:pic>
        <p:nvPicPr>
          <p:cNvPr id="1026" name="Picture 2">
            <a:extLst>
              <a:ext uri="{FF2B5EF4-FFF2-40B4-BE49-F238E27FC236}">
                <a16:creationId xmlns:a16="http://schemas.microsoft.com/office/drawing/2014/main" id="{0D7F58AA-6D13-4A62-AAB8-2EA88E44BD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39533" y="1628800"/>
            <a:ext cx="5076591" cy="4124730"/>
          </a:xfrm>
          <a:prstGeom prst="rect">
            <a:avLst/>
          </a:prstGeom>
          <a:solidFill>
            <a:srgbClr val="FFFFFF"/>
          </a:solidFill>
        </p:spPr>
      </p:pic>
      <p:sp>
        <p:nvSpPr>
          <p:cNvPr id="3" name="TextBox 2">
            <a:extLst>
              <a:ext uri="{FF2B5EF4-FFF2-40B4-BE49-F238E27FC236}">
                <a16:creationId xmlns:a16="http://schemas.microsoft.com/office/drawing/2014/main" id="{5D27562D-2F7A-3074-30F3-1A54DD67E0C3}"/>
              </a:ext>
            </a:extLst>
          </p:cNvPr>
          <p:cNvSpPr txBox="1"/>
          <p:nvPr/>
        </p:nvSpPr>
        <p:spPr>
          <a:xfrm>
            <a:off x="8080717" y="5476974"/>
            <a:ext cx="1809946" cy="400110"/>
          </a:xfrm>
          <a:prstGeom prst="rect">
            <a:avLst/>
          </a:prstGeom>
          <a:solidFill>
            <a:schemeClr val="bg1"/>
          </a:solidFill>
        </p:spPr>
        <p:txBody>
          <a:bodyPr wrap="square" rtlCol="0">
            <a:spAutoFit/>
          </a:bodyPr>
          <a:lstStyle/>
          <a:p>
            <a:r>
              <a:rPr lang="en-GB" dirty="0">
                <a:solidFill>
                  <a:schemeClr val="tx2"/>
                </a:solidFill>
                <a:latin typeface="+mn-lt"/>
              </a:rPr>
              <a:t>Geography”</a:t>
            </a:r>
          </a:p>
        </p:txBody>
      </p:sp>
      <p:sp>
        <p:nvSpPr>
          <p:cNvPr id="4" name="TextBox 3">
            <a:extLst>
              <a:ext uri="{FF2B5EF4-FFF2-40B4-BE49-F238E27FC236}">
                <a16:creationId xmlns:a16="http://schemas.microsoft.com/office/drawing/2014/main" id="{1D814CEC-A280-AD3B-4A05-EB7FF5655E4A}"/>
              </a:ext>
            </a:extLst>
          </p:cNvPr>
          <p:cNvSpPr txBox="1"/>
          <p:nvPr/>
        </p:nvSpPr>
        <p:spPr>
          <a:xfrm>
            <a:off x="9794694" y="5425629"/>
            <a:ext cx="1809946" cy="400110"/>
          </a:xfrm>
          <a:prstGeom prst="rect">
            <a:avLst/>
          </a:prstGeom>
          <a:solidFill>
            <a:schemeClr val="bg1"/>
          </a:solidFill>
        </p:spPr>
        <p:txBody>
          <a:bodyPr wrap="square" rtlCol="0">
            <a:spAutoFit/>
          </a:bodyPr>
          <a:lstStyle/>
          <a:p>
            <a:r>
              <a:rPr lang="en-GB" dirty="0">
                <a:solidFill>
                  <a:schemeClr val="tx2"/>
                </a:solidFill>
                <a:latin typeface="+mn-lt"/>
              </a:rPr>
              <a:t>Geography”</a:t>
            </a:r>
          </a:p>
        </p:txBody>
      </p:sp>
    </p:spTree>
    <p:extLst>
      <p:ext uri="{BB962C8B-B14F-4D97-AF65-F5344CB8AC3E}">
        <p14:creationId xmlns:p14="http://schemas.microsoft.com/office/powerpoint/2010/main" val="1435596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1000"/>
                                        <p:tgtEl>
                                          <p:spTgt spid="7">
                                            <p:txEl>
                                              <p:pRg st="6" end="6"/>
                                            </p:txEl>
                                          </p:spTgt>
                                        </p:tgtEl>
                                      </p:cBhvr>
                                    </p:animEffect>
                                    <p:anim calcmode="lin" valueType="num">
                                      <p:cBhvr>
                                        <p:cTn id="4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xEl>
                                              <p:pRg st="7" end="7"/>
                                            </p:txEl>
                                          </p:spTgt>
                                        </p:tgtEl>
                                        <p:attrNameLst>
                                          <p:attrName>style.visibility</p:attrName>
                                        </p:attrNameLst>
                                      </p:cBhvr>
                                      <p:to>
                                        <p:strVal val="visible"/>
                                      </p:to>
                                    </p:set>
                                    <p:animEffect transition="in" filter="fade">
                                      <p:cBhvr>
                                        <p:cTn id="52" dur="1000"/>
                                        <p:tgtEl>
                                          <p:spTgt spid="7">
                                            <p:txEl>
                                              <p:pRg st="7" end="7"/>
                                            </p:txEl>
                                          </p:spTgt>
                                        </p:tgtEl>
                                      </p:cBhvr>
                                    </p:animEffect>
                                    <p:anim calcmode="lin" valueType="num">
                                      <p:cBhvr>
                                        <p:cTn id="5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fade">
                                      <p:cBhvr>
                                        <p:cTn id="57" dur="1000"/>
                                        <p:tgtEl>
                                          <p:spTgt spid="7">
                                            <p:txEl>
                                              <p:pRg st="8" end="8"/>
                                            </p:txEl>
                                          </p:spTgt>
                                        </p:tgtEl>
                                      </p:cBhvr>
                                    </p:animEffect>
                                    <p:anim calcmode="lin" valueType="num">
                                      <p:cBhvr>
                                        <p:cTn id="5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
                                            <p:txEl>
                                              <p:pRg st="9" end="9"/>
                                            </p:txEl>
                                          </p:spTgt>
                                        </p:tgtEl>
                                        <p:attrNameLst>
                                          <p:attrName>style.visibility</p:attrName>
                                        </p:attrNameLst>
                                      </p:cBhvr>
                                      <p:to>
                                        <p:strVal val="visible"/>
                                      </p:to>
                                    </p:set>
                                    <p:animEffect transition="in" filter="fade">
                                      <p:cBhvr>
                                        <p:cTn id="62" dur="1000"/>
                                        <p:tgtEl>
                                          <p:spTgt spid="7">
                                            <p:txEl>
                                              <p:pRg st="9" end="9"/>
                                            </p:txEl>
                                          </p:spTgt>
                                        </p:tgtEl>
                                      </p:cBhvr>
                                    </p:animEffect>
                                    <p:anim calcmode="lin" valueType="num">
                                      <p:cBhvr>
                                        <p:cTn id="63"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6E6A71B-CDA0-AD5B-FD83-CEFE88260031}"/>
              </a:ext>
            </a:extLst>
          </p:cNvPr>
          <p:cNvSpPr>
            <a:spLocks noGrp="1"/>
          </p:cNvSpPr>
          <p:nvPr>
            <p:ph idx="1"/>
          </p:nvPr>
        </p:nvSpPr>
        <p:spPr>
          <a:xfrm>
            <a:off x="576000" y="2831087"/>
            <a:ext cx="11040000" cy="1995436"/>
          </a:xfrm>
        </p:spPr>
        <p:txBody>
          <a:bodyPr/>
          <a:lstStyle/>
          <a:p>
            <a:r>
              <a:rPr lang="en-GB" dirty="0"/>
              <a:t>What makes it distinct from other subjects?</a:t>
            </a:r>
          </a:p>
          <a:p>
            <a:r>
              <a:rPr lang="en-GB" dirty="0"/>
              <a:t>What might a mentor need to consider for a novice in relation to their subject? </a:t>
            </a:r>
          </a:p>
        </p:txBody>
      </p:sp>
      <p:sp>
        <p:nvSpPr>
          <p:cNvPr id="2" name="Slide Number Placeholder 1">
            <a:extLst>
              <a:ext uri="{FF2B5EF4-FFF2-40B4-BE49-F238E27FC236}">
                <a16:creationId xmlns:a16="http://schemas.microsoft.com/office/drawing/2014/main" id="{D86D700F-8E2D-E16B-E7F5-507E5F48C4CA}"/>
              </a:ext>
            </a:extLst>
          </p:cNvPr>
          <p:cNvSpPr>
            <a:spLocks noGrp="1"/>
          </p:cNvSpPr>
          <p:nvPr>
            <p:ph type="sldNum" sz="quarter" idx="10"/>
          </p:nvPr>
        </p:nvSpPr>
        <p:spPr/>
        <p:txBody>
          <a:bodyPr/>
          <a:lstStyle/>
          <a:p>
            <a:fld id="{374C9A9F-DE6E-4B1C-A37A-5168D4038E5D}" type="slidenum">
              <a:rPr lang="en-GB" smtClean="0"/>
              <a:t>16</a:t>
            </a:fld>
            <a:endParaRPr lang="en-GB"/>
          </a:p>
        </p:txBody>
      </p:sp>
      <p:sp>
        <p:nvSpPr>
          <p:cNvPr id="3" name="Title 2">
            <a:extLst>
              <a:ext uri="{FF2B5EF4-FFF2-40B4-BE49-F238E27FC236}">
                <a16:creationId xmlns:a16="http://schemas.microsoft.com/office/drawing/2014/main" id="{0E2062D7-7F78-58FF-39B3-63223EE81734}"/>
              </a:ext>
            </a:extLst>
          </p:cNvPr>
          <p:cNvSpPr>
            <a:spLocks noGrp="1"/>
          </p:cNvSpPr>
          <p:nvPr>
            <p:ph type="title"/>
          </p:nvPr>
        </p:nvSpPr>
        <p:spPr/>
        <p:txBody>
          <a:bodyPr/>
          <a:lstStyle/>
          <a:p>
            <a:r>
              <a:rPr lang="en-GB" dirty="0"/>
              <a:t>Being a </a:t>
            </a:r>
            <a:r>
              <a:rPr lang="en-GB" i="1" dirty="0"/>
              <a:t>Geography</a:t>
            </a:r>
            <a:r>
              <a:rPr lang="en-GB" dirty="0"/>
              <a:t> Mentor?</a:t>
            </a:r>
          </a:p>
        </p:txBody>
      </p:sp>
    </p:spTree>
    <p:extLst>
      <p:ext uri="{BB962C8B-B14F-4D97-AF65-F5344CB8AC3E}">
        <p14:creationId xmlns:p14="http://schemas.microsoft.com/office/powerpoint/2010/main" val="17395542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C784-35F2-3D61-B053-38E367F4E7A8}"/>
              </a:ext>
            </a:extLst>
          </p:cNvPr>
          <p:cNvSpPr>
            <a:spLocks noGrp="1"/>
          </p:cNvSpPr>
          <p:nvPr>
            <p:ph type="title"/>
          </p:nvPr>
        </p:nvSpPr>
        <p:spPr>
          <a:xfrm>
            <a:off x="438911" y="166519"/>
            <a:ext cx="8280000" cy="828000"/>
          </a:xfrm>
        </p:spPr>
        <p:txBody>
          <a:bodyPr/>
          <a:lstStyle/>
          <a:p>
            <a:r>
              <a:rPr lang="en-GB" dirty="0"/>
              <a:t>RPT Needs Analysis </a:t>
            </a:r>
            <a:r>
              <a:rPr lang="en-GB" sz="2400" dirty="0"/>
              <a:t>(in mentor HB)</a:t>
            </a:r>
            <a:endParaRPr lang="en-GB" dirty="0"/>
          </a:p>
        </p:txBody>
      </p:sp>
      <p:sp>
        <p:nvSpPr>
          <p:cNvPr id="4" name="Slide Number Placeholder 3">
            <a:extLst>
              <a:ext uri="{FF2B5EF4-FFF2-40B4-BE49-F238E27FC236}">
                <a16:creationId xmlns:a16="http://schemas.microsoft.com/office/drawing/2014/main" id="{7DE93718-3F96-35A4-E171-E6D18AE1CB95}"/>
              </a:ext>
            </a:extLst>
          </p:cNvPr>
          <p:cNvSpPr>
            <a:spLocks noGrp="1"/>
          </p:cNvSpPr>
          <p:nvPr>
            <p:ph type="sldNum" sz="quarter" idx="10"/>
          </p:nvPr>
        </p:nvSpPr>
        <p:spPr/>
        <p:txBody>
          <a:bodyPr/>
          <a:lstStyle/>
          <a:p>
            <a:fld id="{DCF6A46F-80AB-49F3-8C7E-9717ED945456}" type="slidenum">
              <a:rPr lang="en-GB" altLang="en-US" smtClean="0"/>
              <a:pPr/>
              <a:t>17</a:t>
            </a:fld>
            <a:endParaRPr lang="en-GB" altLang="en-US"/>
          </a:p>
        </p:txBody>
      </p:sp>
      <p:pic>
        <p:nvPicPr>
          <p:cNvPr id="3" name="Picture 2" descr="A close-up of a list of information&#10;&#10;Description automatically generated">
            <a:extLst>
              <a:ext uri="{FF2B5EF4-FFF2-40B4-BE49-F238E27FC236}">
                <a16:creationId xmlns:a16="http://schemas.microsoft.com/office/drawing/2014/main" id="{66087721-DE4D-E3FF-5D0F-3D9AE2A74080}"/>
              </a:ext>
            </a:extLst>
          </p:cNvPr>
          <p:cNvPicPr>
            <a:picLocks noChangeAspect="1"/>
          </p:cNvPicPr>
          <p:nvPr/>
        </p:nvPicPr>
        <p:blipFill>
          <a:blip r:embed="rId3"/>
          <a:stretch>
            <a:fillRect/>
          </a:stretch>
        </p:blipFill>
        <p:spPr>
          <a:xfrm>
            <a:off x="1836326" y="1049486"/>
            <a:ext cx="7757348" cy="5511620"/>
          </a:xfrm>
          <a:prstGeom prst="rect">
            <a:avLst/>
          </a:prstGeom>
        </p:spPr>
      </p:pic>
    </p:spTree>
    <p:extLst>
      <p:ext uri="{BB962C8B-B14F-4D97-AF65-F5344CB8AC3E}">
        <p14:creationId xmlns:p14="http://schemas.microsoft.com/office/powerpoint/2010/main" val="14844091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077A38-2232-A9D1-BB7E-BC229C2AF5AD}"/>
              </a:ext>
            </a:extLst>
          </p:cNvPr>
          <p:cNvSpPr>
            <a:spLocks noGrp="1"/>
          </p:cNvSpPr>
          <p:nvPr>
            <p:ph type="sldNum" sz="quarter" idx="10"/>
          </p:nvPr>
        </p:nvSpPr>
        <p:spPr/>
        <p:txBody>
          <a:bodyPr/>
          <a:lstStyle/>
          <a:p>
            <a:fld id="{DCF6A46F-80AB-49F3-8C7E-9717ED945456}" type="slidenum">
              <a:rPr lang="en-GB" altLang="en-US" smtClean="0"/>
              <a:pPr/>
              <a:t>18</a:t>
            </a:fld>
            <a:endParaRPr lang="en-GB" altLang="en-US"/>
          </a:p>
        </p:txBody>
      </p:sp>
      <p:pic>
        <p:nvPicPr>
          <p:cNvPr id="6" name="Picture 5">
            <a:extLst>
              <a:ext uri="{FF2B5EF4-FFF2-40B4-BE49-F238E27FC236}">
                <a16:creationId xmlns:a16="http://schemas.microsoft.com/office/drawing/2014/main" id="{22CAC795-9267-1FEC-7D0D-9A7D33E2AD57}"/>
              </a:ext>
            </a:extLst>
          </p:cNvPr>
          <p:cNvPicPr>
            <a:picLocks noChangeAspect="1"/>
          </p:cNvPicPr>
          <p:nvPr/>
        </p:nvPicPr>
        <p:blipFill>
          <a:blip r:embed="rId2"/>
          <a:stretch>
            <a:fillRect/>
          </a:stretch>
        </p:blipFill>
        <p:spPr>
          <a:xfrm>
            <a:off x="3104744" y="232982"/>
            <a:ext cx="6629806" cy="6205933"/>
          </a:xfrm>
          <a:prstGeom prst="rect">
            <a:avLst/>
          </a:prstGeom>
        </p:spPr>
      </p:pic>
      <p:sp>
        <p:nvSpPr>
          <p:cNvPr id="7" name="TextBox 6">
            <a:extLst>
              <a:ext uri="{FF2B5EF4-FFF2-40B4-BE49-F238E27FC236}">
                <a16:creationId xmlns:a16="http://schemas.microsoft.com/office/drawing/2014/main" id="{B91299B7-4693-3676-5569-89093A0D673A}"/>
              </a:ext>
            </a:extLst>
          </p:cNvPr>
          <p:cNvSpPr txBox="1"/>
          <p:nvPr/>
        </p:nvSpPr>
        <p:spPr>
          <a:xfrm>
            <a:off x="762000" y="2724150"/>
            <a:ext cx="2152384" cy="707886"/>
          </a:xfrm>
          <a:prstGeom prst="rect">
            <a:avLst/>
          </a:prstGeom>
          <a:noFill/>
        </p:spPr>
        <p:txBody>
          <a:bodyPr wrap="none" rtlCol="0">
            <a:spAutoFit/>
          </a:bodyPr>
          <a:lstStyle/>
          <a:p>
            <a:r>
              <a:rPr lang="en-GB" dirty="0">
                <a:solidFill>
                  <a:srgbClr val="FF0000"/>
                </a:solidFill>
                <a:latin typeface="+mn-lt"/>
              </a:rPr>
              <a:t>RPT email to you?</a:t>
            </a:r>
          </a:p>
          <a:p>
            <a:r>
              <a:rPr lang="en-GB" dirty="0">
                <a:solidFill>
                  <a:srgbClr val="FF0000"/>
                </a:solidFill>
              </a:rPr>
              <a:t>(Also in the e-p)</a:t>
            </a:r>
            <a:endParaRPr lang="en-GB" dirty="0">
              <a:solidFill>
                <a:srgbClr val="FF0000"/>
              </a:solidFill>
              <a:latin typeface="+mn-lt"/>
            </a:endParaRPr>
          </a:p>
        </p:txBody>
      </p:sp>
    </p:spTree>
    <p:extLst>
      <p:ext uri="{BB962C8B-B14F-4D97-AF65-F5344CB8AC3E}">
        <p14:creationId xmlns:p14="http://schemas.microsoft.com/office/powerpoint/2010/main" val="319522431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A1BA-F6C0-16CB-775F-7EBF6B1B2ECA}"/>
              </a:ext>
            </a:extLst>
          </p:cNvPr>
          <p:cNvSpPr>
            <a:spLocks noGrp="1"/>
          </p:cNvSpPr>
          <p:nvPr>
            <p:ph type="title"/>
          </p:nvPr>
        </p:nvSpPr>
        <p:spPr>
          <a:xfrm>
            <a:off x="566400" y="1052736"/>
            <a:ext cx="11040000" cy="828000"/>
          </a:xfrm>
        </p:spPr>
        <p:txBody>
          <a:bodyPr wrap="none" anchor="b">
            <a:normAutofit/>
          </a:bodyPr>
          <a:lstStyle/>
          <a:p>
            <a:r>
              <a:rPr lang="en-GB"/>
              <a:t>UoR Curriculum Focus: Behaviour Management</a:t>
            </a:r>
          </a:p>
        </p:txBody>
      </p:sp>
      <p:sp>
        <p:nvSpPr>
          <p:cNvPr id="9" name="Slide Number Placeholder 2">
            <a:extLst>
              <a:ext uri="{FF2B5EF4-FFF2-40B4-BE49-F238E27FC236}">
                <a16:creationId xmlns:a16="http://schemas.microsoft.com/office/drawing/2014/main" id="{75DCAB0A-4ED6-2E72-E454-FAF4FEDB0C86}"/>
              </a:ext>
            </a:extLst>
          </p:cNvPr>
          <p:cNvSpPr>
            <a:spLocks noGrp="1"/>
          </p:cNvSpPr>
          <p:nvPr>
            <p:ph type="sldNum" sz="quarter" idx="10"/>
          </p:nvPr>
        </p:nvSpPr>
        <p:spPr>
          <a:xfrm>
            <a:off x="10704702" y="6345352"/>
            <a:ext cx="901700" cy="252000"/>
          </a:xfrm>
        </p:spPr>
        <p:txBody>
          <a:bodyPr/>
          <a:lstStyle/>
          <a:p>
            <a:pPr>
              <a:spcAft>
                <a:spcPts val="600"/>
              </a:spcAft>
            </a:pPr>
            <a:fld id="{7D9A8A42-CDD3-483B-A525-DE73108F9D72}" type="slidenum">
              <a:rPr lang="en-GB" altLang="en-US"/>
              <a:pPr>
                <a:spcAft>
                  <a:spcPts val="600"/>
                </a:spcAft>
              </a:pPr>
              <a:t>19</a:t>
            </a:fld>
            <a:endParaRPr lang="en-GB" altLang="en-US"/>
          </a:p>
        </p:txBody>
      </p:sp>
      <p:sp>
        <p:nvSpPr>
          <p:cNvPr id="3" name="Content Placeholder 2">
            <a:extLst>
              <a:ext uri="{FF2B5EF4-FFF2-40B4-BE49-F238E27FC236}">
                <a16:creationId xmlns:a16="http://schemas.microsoft.com/office/drawing/2014/main" id="{246B6156-81DA-B924-7E04-AEE6C66CFCF4}"/>
              </a:ext>
            </a:extLst>
          </p:cNvPr>
          <p:cNvSpPr>
            <a:spLocks noGrp="1"/>
          </p:cNvSpPr>
          <p:nvPr>
            <p:ph idx="11"/>
          </p:nvPr>
        </p:nvSpPr>
        <p:spPr>
          <a:xfrm>
            <a:off x="1199456" y="2955436"/>
            <a:ext cx="5184000" cy="3951304"/>
          </a:xfrm>
        </p:spPr>
        <p:txBody>
          <a:bodyPr wrap="square" anchor="t">
            <a:normAutofit/>
          </a:bodyPr>
          <a:lstStyle/>
          <a:p>
            <a:pPr marL="0" indent="0">
              <a:buNone/>
            </a:pPr>
            <a:r>
              <a:rPr lang="en-GB"/>
              <a:t>‘Behaviour in school is inseparable from academic achievement, safety, welfare and well-being, and all other aspects of learning. It is the key to all other aims, and therefore crucial.’ </a:t>
            </a:r>
          </a:p>
          <a:p>
            <a:pPr marL="0" indent="0">
              <a:buNone/>
            </a:pPr>
            <a:r>
              <a:rPr lang="en-GB"/>
              <a:t>(Bennett, 2017, p. 12) </a:t>
            </a:r>
          </a:p>
          <a:p>
            <a:pPr marL="0" indent="0">
              <a:buNone/>
            </a:pPr>
            <a:endParaRPr lang="en-GB"/>
          </a:p>
        </p:txBody>
      </p:sp>
      <p:pic>
        <p:nvPicPr>
          <p:cNvPr id="4" name="Picture 3">
            <a:extLst>
              <a:ext uri="{FF2B5EF4-FFF2-40B4-BE49-F238E27FC236}">
                <a16:creationId xmlns:a16="http://schemas.microsoft.com/office/drawing/2014/main" id="{DC14C5C1-2D05-B695-DAA6-17649A61E5E9}"/>
              </a:ext>
            </a:extLst>
          </p:cNvPr>
          <p:cNvPicPr>
            <a:picLocks noChangeAspect="1"/>
          </p:cNvPicPr>
          <p:nvPr/>
        </p:nvPicPr>
        <p:blipFill rotWithShape="1">
          <a:blip r:embed="rId3"/>
          <a:srcRect l="27163" t="15682" r="42913" b="7290"/>
          <a:stretch/>
        </p:blipFill>
        <p:spPr>
          <a:xfrm>
            <a:off x="7335982" y="2322040"/>
            <a:ext cx="2728908" cy="3951304"/>
          </a:xfrm>
          <a:prstGeom prst="rect">
            <a:avLst/>
          </a:prstGeom>
          <a:noFill/>
          <a:ln>
            <a:solidFill>
              <a:schemeClr val="tx1"/>
            </a:solidFill>
          </a:ln>
        </p:spPr>
      </p:pic>
    </p:spTree>
    <p:extLst>
      <p:ext uri="{BB962C8B-B14F-4D97-AF65-F5344CB8AC3E}">
        <p14:creationId xmlns:p14="http://schemas.microsoft.com/office/powerpoint/2010/main" val="35865611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8280000" cy="828000"/>
          </a:xfrm>
        </p:spPr>
        <p:txBody>
          <a:bodyPr/>
          <a:lstStyle/>
          <a:p>
            <a:r>
              <a:rPr lang="en-GB"/>
              <a:t>Welcome</a:t>
            </a:r>
          </a:p>
        </p:txBody>
      </p:sp>
      <p:sp>
        <p:nvSpPr>
          <p:cNvPr id="3" name="Content Placeholder 2"/>
          <p:cNvSpPr>
            <a:spLocks noGrp="1"/>
          </p:cNvSpPr>
          <p:nvPr>
            <p:ph idx="1"/>
          </p:nvPr>
        </p:nvSpPr>
        <p:spPr>
          <a:xfrm>
            <a:off x="764264" y="1259092"/>
            <a:ext cx="10663471" cy="3960000"/>
          </a:xfrm>
        </p:spPr>
        <p:txBody>
          <a:bodyPr/>
          <a:lstStyle/>
          <a:p>
            <a:pPr marL="0" indent="0">
              <a:buNone/>
            </a:pPr>
            <a:r>
              <a:rPr lang="en-US" altLang="en-US" sz="2800" u="sng" dirty="0"/>
              <a:t> </a:t>
            </a:r>
          </a:p>
          <a:p>
            <a:r>
              <a:rPr lang="en-US" altLang="en-US" sz="2800" b="1" dirty="0"/>
              <a:t>Administrator: </a:t>
            </a:r>
            <a:r>
              <a:rPr lang="en-US" altLang="en-US" sz="2800" dirty="0">
                <a:hlinkClick r:id="rId3"/>
              </a:rPr>
              <a:t>pgcesecondary@reading.ac.uk</a:t>
            </a:r>
            <a:endParaRPr lang="en-US" altLang="en-US" sz="2800" dirty="0"/>
          </a:p>
          <a:p>
            <a:r>
              <a:rPr lang="en-US" altLang="en-US" sz="2800" b="1" dirty="0"/>
              <a:t>Head of School</a:t>
            </a:r>
            <a:r>
              <a:rPr lang="en-US" altLang="en-US" sz="2800" dirty="0"/>
              <a:t>: Dr Sarah Marston</a:t>
            </a:r>
          </a:p>
          <a:p>
            <a:r>
              <a:rPr lang="en-US" altLang="en-US" sz="2800" b="1" dirty="0"/>
              <a:t>Director of Teaching and Learning</a:t>
            </a:r>
            <a:r>
              <a:rPr lang="en-US" altLang="en-US" sz="2800" dirty="0"/>
              <a:t>: Dr Jo-Anna Reed-Johnson</a:t>
            </a:r>
          </a:p>
          <a:p>
            <a:r>
              <a:rPr lang="en-US" altLang="en-US" sz="2800" b="1" dirty="0"/>
              <a:t>Head of ITT</a:t>
            </a:r>
            <a:r>
              <a:rPr lang="en-US" altLang="en-US" sz="2800" dirty="0"/>
              <a:t>: Dr Catherine Foley</a:t>
            </a:r>
          </a:p>
          <a:p>
            <a:r>
              <a:rPr lang="en-US" altLang="en-US" sz="2800" b="1" dirty="0"/>
              <a:t>Director of Secondary</a:t>
            </a:r>
            <a:r>
              <a:rPr lang="en-US" altLang="en-US" sz="2800" dirty="0"/>
              <a:t>: Will Bailey-Watson</a:t>
            </a:r>
          </a:p>
          <a:p>
            <a:r>
              <a:rPr lang="en-US" altLang="en-US" sz="2800" b="1" dirty="0"/>
              <a:t>Geography Lead: </a:t>
            </a:r>
            <a:r>
              <a:rPr lang="en-US" altLang="en-US" sz="2800" b="1" dirty="0">
                <a:solidFill>
                  <a:srgbClr val="FF0000"/>
                </a:solidFill>
              </a:rPr>
              <a:t>Martin Sutton </a:t>
            </a:r>
          </a:p>
          <a:p>
            <a:pPr lvl="1"/>
            <a:endParaRPr lang="en-US" altLang="en-US" dirty="0"/>
          </a:p>
          <a:p>
            <a:endParaRPr lang="en-GB" dirty="0"/>
          </a:p>
        </p:txBody>
      </p:sp>
      <p:sp>
        <p:nvSpPr>
          <p:cNvPr id="5" name="Slide Number Placeholder 4"/>
          <p:cNvSpPr>
            <a:spLocks noGrp="1"/>
          </p:cNvSpPr>
          <p:nvPr>
            <p:ph type="sldNum" sz="quarter" idx="12"/>
          </p:nvPr>
        </p:nvSpPr>
        <p:spPr/>
        <p:txBody>
          <a:bodyPr/>
          <a:lstStyle/>
          <a:p>
            <a:pPr>
              <a:defRPr/>
            </a:pPr>
            <a:fld id="{65F16F53-7CE2-498D-B8D8-85018BC54B97}" type="slidenum">
              <a:rPr lang="en-US" altLang="en-US" smtClean="0"/>
              <a:pPr>
                <a:defRPr/>
              </a:pPr>
              <a:t>2</a:t>
            </a:fld>
            <a:endParaRPr lang="en-US" altLang="en-US"/>
          </a:p>
        </p:txBody>
      </p:sp>
    </p:spTree>
    <p:extLst>
      <p:ext uri="{BB962C8B-B14F-4D97-AF65-F5344CB8AC3E}">
        <p14:creationId xmlns:p14="http://schemas.microsoft.com/office/powerpoint/2010/main" val="24880909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A1BA-F6C0-16CB-775F-7EBF6B1B2ECA}"/>
              </a:ext>
            </a:extLst>
          </p:cNvPr>
          <p:cNvSpPr>
            <a:spLocks noGrp="1"/>
          </p:cNvSpPr>
          <p:nvPr>
            <p:ph type="title"/>
          </p:nvPr>
        </p:nvSpPr>
        <p:spPr>
          <a:xfrm>
            <a:off x="838199" y="365125"/>
            <a:ext cx="10997485" cy="1325563"/>
          </a:xfrm>
        </p:spPr>
        <p:txBody>
          <a:bodyPr/>
          <a:lstStyle/>
          <a:p>
            <a:r>
              <a:rPr lang="en-GB"/>
              <a:t>UoR Curriculum Focus: Behaviour Management</a:t>
            </a:r>
          </a:p>
        </p:txBody>
      </p:sp>
      <p:sp>
        <p:nvSpPr>
          <p:cNvPr id="3" name="Content Placeholder 2">
            <a:extLst>
              <a:ext uri="{FF2B5EF4-FFF2-40B4-BE49-F238E27FC236}">
                <a16:creationId xmlns:a16="http://schemas.microsoft.com/office/drawing/2014/main" id="{246B6156-81DA-B924-7E04-AEE6C66CFCF4}"/>
              </a:ext>
            </a:extLst>
          </p:cNvPr>
          <p:cNvSpPr>
            <a:spLocks noGrp="1"/>
          </p:cNvSpPr>
          <p:nvPr>
            <p:ph idx="1"/>
          </p:nvPr>
        </p:nvSpPr>
        <p:spPr>
          <a:xfrm>
            <a:off x="695400" y="2636912"/>
            <a:ext cx="10533845" cy="4351338"/>
          </a:xfrm>
        </p:spPr>
        <p:txBody>
          <a:bodyPr/>
          <a:lstStyle/>
          <a:p>
            <a:r>
              <a:rPr lang="en-GB"/>
              <a:t>In 2024, behaviour management will have a renewed focus on the UoR PGCE, in response to:</a:t>
            </a:r>
          </a:p>
          <a:p>
            <a:endParaRPr lang="en-GB"/>
          </a:p>
          <a:p>
            <a:pPr lvl="1"/>
            <a:r>
              <a:rPr lang="en-GB"/>
              <a:t>RPT wellbeing and enjoyment of their work</a:t>
            </a:r>
          </a:p>
          <a:p>
            <a:pPr lvl="1"/>
            <a:r>
              <a:rPr lang="en-GB"/>
              <a:t>RPT feedback about their experiences on placement</a:t>
            </a:r>
          </a:p>
          <a:p>
            <a:pPr lvl="1"/>
            <a:r>
              <a:rPr lang="en-GB"/>
              <a:t>Mentor and school feedback about the contemporary challenges </a:t>
            </a:r>
          </a:p>
        </p:txBody>
      </p:sp>
    </p:spTree>
    <p:extLst>
      <p:ext uri="{BB962C8B-B14F-4D97-AF65-F5344CB8AC3E}">
        <p14:creationId xmlns:p14="http://schemas.microsoft.com/office/powerpoint/2010/main" val="132011523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A1BA-F6C0-16CB-775F-7EBF6B1B2ECA}"/>
              </a:ext>
            </a:extLst>
          </p:cNvPr>
          <p:cNvSpPr>
            <a:spLocks noGrp="1"/>
          </p:cNvSpPr>
          <p:nvPr>
            <p:ph type="title"/>
          </p:nvPr>
        </p:nvSpPr>
        <p:spPr>
          <a:xfrm>
            <a:off x="191344" y="0"/>
            <a:ext cx="10997485" cy="1325563"/>
          </a:xfrm>
        </p:spPr>
        <p:txBody>
          <a:bodyPr/>
          <a:lstStyle/>
          <a:p>
            <a:r>
              <a:rPr lang="en-GB"/>
              <a:t>UoR Curriculum Focus: </a:t>
            </a:r>
            <a:br>
              <a:rPr lang="en-GB"/>
            </a:br>
            <a:r>
              <a:rPr lang="en-GB"/>
              <a:t>Behaviour Management</a:t>
            </a:r>
          </a:p>
        </p:txBody>
      </p:sp>
      <p:sp>
        <p:nvSpPr>
          <p:cNvPr id="3" name="Content Placeholder 2">
            <a:extLst>
              <a:ext uri="{FF2B5EF4-FFF2-40B4-BE49-F238E27FC236}">
                <a16:creationId xmlns:a16="http://schemas.microsoft.com/office/drawing/2014/main" id="{246B6156-81DA-B924-7E04-AEE6C66CFCF4}"/>
              </a:ext>
            </a:extLst>
          </p:cNvPr>
          <p:cNvSpPr>
            <a:spLocks noGrp="1"/>
          </p:cNvSpPr>
          <p:nvPr>
            <p:ph idx="1"/>
          </p:nvPr>
        </p:nvSpPr>
        <p:spPr>
          <a:xfrm>
            <a:off x="911424" y="1628800"/>
            <a:ext cx="10533845" cy="4922905"/>
          </a:xfrm>
        </p:spPr>
        <p:txBody>
          <a:bodyPr>
            <a:normAutofit lnSpcReduction="10000"/>
          </a:bodyPr>
          <a:lstStyle/>
          <a:p>
            <a:r>
              <a:rPr lang="en-GB"/>
              <a:t>Historically, the PGCE curriculum covered:</a:t>
            </a:r>
          </a:p>
          <a:p>
            <a:pPr lvl="1">
              <a:buFontTx/>
              <a:buChar char="-"/>
            </a:pPr>
            <a:r>
              <a:rPr lang="en-GB"/>
              <a:t>Different possible approaches to managing behaviours</a:t>
            </a:r>
          </a:p>
          <a:p>
            <a:pPr lvl="1">
              <a:buFontTx/>
              <a:buChar char="-"/>
            </a:pPr>
            <a:r>
              <a:rPr lang="en-GB"/>
              <a:t>Importance of planning, subject specialism, motivation and inclusion</a:t>
            </a:r>
          </a:p>
          <a:p>
            <a:pPr lvl="1">
              <a:buFontTx/>
              <a:buChar char="-"/>
            </a:pPr>
            <a:r>
              <a:rPr lang="en-GB"/>
              <a:t>Support for conversations to have with departments</a:t>
            </a:r>
          </a:p>
          <a:p>
            <a:pPr lvl="1">
              <a:buFontTx/>
              <a:buChar char="-"/>
            </a:pPr>
            <a:r>
              <a:rPr lang="en-GB"/>
              <a:t>Lesson feedback</a:t>
            </a:r>
          </a:p>
          <a:p>
            <a:pPr lvl="1">
              <a:buFontTx/>
              <a:buChar char="-"/>
            </a:pPr>
            <a:endParaRPr lang="en-GB"/>
          </a:p>
          <a:p>
            <a:r>
              <a:rPr lang="en-GB"/>
              <a:t>This year, alongside these existing components of the curriculum, all RPTs will be taught to implement </a:t>
            </a:r>
            <a:r>
              <a:rPr lang="en-GB" b="1"/>
              <a:t>seven foundational actions in every single lesson</a:t>
            </a:r>
            <a:r>
              <a:rPr lang="en-GB"/>
              <a:t>.</a:t>
            </a:r>
          </a:p>
          <a:p>
            <a:endParaRPr lang="en-GB"/>
          </a:p>
          <a:p>
            <a:r>
              <a:rPr lang="en-GB"/>
              <a:t>Mentors will need to support RPTs with the consistent and effective implementation of these foundational actions, as well as support them use other actions depending on the school policies and contexts.</a:t>
            </a:r>
          </a:p>
        </p:txBody>
      </p:sp>
    </p:spTree>
    <p:extLst>
      <p:ext uri="{BB962C8B-B14F-4D97-AF65-F5344CB8AC3E}">
        <p14:creationId xmlns:p14="http://schemas.microsoft.com/office/powerpoint/2010/main" val="148067501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A1BA-F6C0-16CB-775F-7EBF6B1B2ECA}"/>
              </a:ext>
            </a:extLst>
          </p:cNvPr>
          <p:cNvSpPr>
            <a:spLocks noGrp="1"/>
          </p:cNvSpPr>
          <p:nvPr>
            <p:ph type="title"/>
          </p:nvPr>
        </p:nvSpPr>
        <p:spPr>
          <a:xfrm>
            <a:off x="566400" y="923740"/>
            <a:ext cx="11040000" cy="828000"/>
          </a:xfrm>
        </p:spPr>
        <p:txBody>
          <a:bodyPr wrap="none" anchor="b">
            <a:normAutofit/>
          </a:bodyPr>
          <a:lstStyle/>
          <a:p>
            <a:r>
              <a:rPr lang="en-GB" dirty="0"/>
              <a:t>UoR Curriculum Focus: Behaviour Management</a:t>
            </a:r>
          </a:p>
        </p:txBody>
      </p:sp>
      <p:sp>
        <p:nvSpPr>
          <p:cNvPr id="3" name="Content Placeholder 2">
            <a:extLst>
              <a:ext uri="{FF2B5EF4-FFF2-40B4-BE49-F238E27FC236}">
                <a16:creationId xmlns:a16="http://schemas.microsoft.com/office/drawing/2014/main" id="{246B6156-81DA-B924-7E04-AEE6C66CFCF4}"/>
              </a:ext>
            </a:extLst>
          </p:cNvPr>
          <p:cNvSpPr>
            <a:spLocks noGrp="1"/>
          </p:cNvSpPr>
          <p:nvPr>
            <p:ph idx="1"/>
          </p:nvPr>
        </p:nvSpPr>
        <p:spPr>
          <a:xfrm>
            <a:off x="566400" y="2322040"/>
            <a:ext cx="11040000" cy="3960000"/>
          </a:xfrm>
        </p:spPr>
        <p:txBody>
          <a:bodyPr wrap="square" anchor="t">
            <a:normAutofit/>
          </a:bodyPr>
          <a:lstStyle/>
          <a:p>
            <a:pPr marL="277200" indent="-457200" rtl="0" eaLnBrk="1" fontAlgn="t" latinLnBrk="0" hangingPunct="1">
              <a:lnSpc>
                <a:spcPct val="90000"/>
              </a:lnSpc>
              <a:spcBef>
                <a:spcPts val="0"/>
              </a:spcBef>
              <a:spcAft>
                <a:spcPts val="800"/>
              </a:spcAft>
              <a:buFont typeface="+mj-lt"/>
              <a:buAutoNum type="arabicPeriod"/>
            </a:pPr>
            <a:r>
              <a:rPr lang="en-GB" b="1" i="0" u="sng" strike="noStrike" kern="100" dirty="0">
                <a:effectLst/>
              </a:rPr>
              <a:t>Greet</a:t>
            </a:r>
            <a:r>
              <a:rPr lang="en-GB" b="0" i="0" u="none" strike="noStrike" kern="100" dirty="0">
                <a:effectLst/>
              </a:rPr>
              <a:t> class positively (individually and/or as a group) to establish presence and mark a fresh start to the lesson.</a:t>
            </a:r>
            <a:endParaRPr lang="en-GB" b="0" i="0" u="none" strike="noStrike" dirty="0">
              <a:effectLst/>
            </a:endParaRPr>
          </a:p>
          <a:p>
            <a:pPr marL="277200" indent="-457200" rtl="0" eaLnBrk="1" fontAlgn="t" latinLnBrk="0" hangingPunct="1">
              <a:lnSpc>
                <a:spcPct val="90000"/>
              </a:lnSpc>
              <a:spcBef>
                <a:spcPts val="0"/>
              </a:spcBef>
              <a:spcAft>
                <a:spcPts val="800"/>
              </a:spcAft>
              <a:buFont typeface="+mj-lt"/>
              <a:buAutoNum type="arabicPeriod"/>
            </a:pPr>
            <a:r>
              <a:rPr lang="en-GB" b="0" i="0" u="none" strike="noStrike" kern="100" dirty="0">
                <a:effectLst/>
              </a:rPr>
              <a:t>Make expectations of desired behaviours </a:t>
            </a:r>
            <a:r>
              <a:rPr lang="en-GB" b="1" i="0" u="sng" strike="noStrike" kern="100" dirty="0">
                <a:effectLst/>
              </a:rPr>
              <a:t>explicit</a:t>
            </a:r>
            <a:r>
              <a:rPr lang="en-GB" b="0" i="0" u="none" strike="noStrike" kern="100" dirty="0">
                <a:effectLst/>
              </a:rPr>
              <a:t>.</a:t>
            </a:r>
            <a:endParaRPr lang="en-GB" b="0" i="0" u="none" strike="noStrike" dirty="0">
              <a:effectLst/>
            </a:endParaRPr>
          </a:p>
          <a:p>
            <a:pPr marL="277200" indent="-457200" rtl="0" eaLnBrk="1" fontAlgn="t" latinLnBrk="0" hangingPunct="1">
              <a:lnSpc>
                <a:spcPct val="90000"/>
              </a:lnSpc>
              <a:spcBef>
                <a:spcPts val="0"/>
              </a:spcBef>
              <a:spcAft>
                <a:spcPts val="800"/>
              </a:spcAft>
              <a:buFont typeface="+mj-lt"/>
              <a:buAutoNum type="arabicPeriod"/>
            </a:pPr>
            <a:r>
              <a:rPr lang="en-GB" b="0" i="0" u="none" strike="noStrike" kern="100" dirty="0">
                <a:effectLst/>
              </a:rPr>
              <a:t>Highlight </a:t>
            </a:r>
            <a:r>
              <a:rPr lang="en-GB" b="1" i="0" u="sng" strike="noStrike" kern="100" dirty="0">
                <a:effectLst/>
              </a:rPr>
              <a:t>positive</a:t>
            </a:r>
            <a:r>
              <a:rPr lang="en-GB" b="0" i="0" u="none" strike="noStrike" kern="100" dirty="0">
                <a:effectLst/>
              </a:rPr>
              <a:t> pupil behaviours where possible.</a:t>
            </a:r>
            <a:endParaRPr lang="en-GB" b="0" i="0" u="none" strike="noStrike" dirty="0">
              <a:effectLst/>
            </a:endParaRPr>
          </a:p>
          <a:p>
            <a:pPr marL="277200" indent="-457200" rtl="0" eaLnBrk="1" fontAlgn="t" latinLnBrk="0" hangingPunct="1">
              <a:lnSpc>
                <a:spcPct val="90000"/>
              </a:lnSpc>
              <a:spcBef>
                <a:spcPts val="0"/>
              </a:spcBef>
              <a:spcAft>
                <a:spcPts val="800"/>
              </a:spcAft>
              <a:buFont typeface="+mj-lt"/>
              <a:buAutoNum type="arabicPeriod"/>
            </a:pPr>
            <a:r>
              <a:rPr lang="en-GB" b="0" i="0" u="none" strike="noStrike" kern="100" dirty="0">
                <a:effectLst/>
              </a:rPr>
              <a:t>Implement a clear and consistent method of gaining </a:t>
            </a:r>
            <a:r>
              <a:rPr lang="en-GB" b="1" i="0" u="sng" strike="noStrike" kern="100" dirty="0">
                <a:effectLst/>
              </a:rPr>
              <a:t>attention</a:t>
            </a:r>
            <a:r>
              <a:rPr lang="en-GB" b="0" i="0" u="none" strike="noStrike" kern="100" dirty="0">
                <a:effectLst/>
              </a:rPr>
              <a:t> and achieving silence.</a:t>
            </a:r>
            <a:endParaRPr lang="en-GB" b="0" i="0" u="none" strike="noStrike" dirty="0">
              <a:effectLst/>
            </a:endParaRPr>
          </a:p>
          <a:p>
            <a:pPr marL="277200" indent="-457200" rtl="0" eaLnBrk="1" fontAlgn="t" latinLnBrk="0" hangingPunct="1">
              <a:lnSpc>
                <a:spcPct val="90000"/>
              </a:lnSpc>
              <a:spcBef>
                <a:spcPts val="0"/>
              </a:spcBef>
              <a:spcAft>
                <a:spcPts val="800"/>
              </a:spcAft>
              <a:buFont typeface="+mj-lt"/>
              <a:buAutoNum type="arabicPeriod"/>
            </a:pPr>
            <a:r>
              <a:rPr lang="en-GB" b="0" i="0" u="none" strike="noStrike" kern="100" dirty="0">
                <a:effectLst/>
              </a:rPr>
              <a:t>Use pupils’ </a:t>
            </a:r>
            <a:r>
              <a:rPr lang="en-GB" b="1" i="0" u="sng" strike="noStrike" kern="100" dirty="0">
                <a:effectLst/>
              </a:rPr>
              <a:t>names</a:t>
            </a:r>
            <a:r>
              <a:rPr lang="en-GB" b="0" i="0" u="none" strike="noStrike" kern="100" dirty="0">
                <a:effectLst/>
              </a:rPr>
              <a:t> whenever addressing them individually.</a:t>
            </a:r>
            <a:endParaRPr lang="en-GB" b="0" i="0" u="none" strike="noStrike" dirty="0">
              <a:effectLst/>
            </a:endParaRPr>
          </a:p>
          <a:p>
            <a:pPr marL="277200" indent="-457200" rtl="0" eaLnBrk="1" fontAlgn="t" latinLnBrk="0" hangingPunct="1">
              <a:lnSpc>
                <a:spcPct val="90000"/>
              </a:lnSpc>
              <a:spcBef>
                <a:spcPts val="0"/>
              </a:spcBef>
              <a:spcAft>
                <a:spcPts val="800"/>
              </a:spcAft>
              <a:buFont typeface="+mj-lt"/>
              <a:buAutoNum type="arabicPeriod"/>
            </a:pPr>
            <a:r>
              <a:rPr lang="en-GB" b="0" i="0" u="none" strike="noStrike" kern="100" dirty="0">
                <a:effectLst/>
              </a:rPr>
              <a:t>Only teach or give instructions to the whole group when there is </a:t>
            </a:r>
            <a:r>
              <a:rPr lang="en-GB" b="1" i="0" u="sng" strike="noStrike" kern="100" dirty="0">
                <a:effectLst/>
              </a:rPr>
              <a:t>silence</a:t>
            </a:r>
            <a:r>
              <a:rPr lang="en-GB" b="0" i="0" u="none" strike="noStrike" kern="100" dirty="0">
                <a:effectLst/>
              </a:rPr>
              <a:t>.</a:t>
            </a:r>
            <a:endParaRPr lang="en-GB" b="0" i="0" u="none" strike="noStrike" dirty="0">
              <a:effectLst/>
            </a:endParaRPr>
          </a:p>
          <a:p>
            <a:pPr marL="277200" indent="-457200" rtl="0" eaLnBrk="1" fontAlgn="t" latinLnBrk="0" hangingPunct="1">
              <a:lnSpc>
                <a:spcPct val="90000"/>
              </a:lnSpc>
              <a:spcBef>
                <a:spcPts val="0"/>
              </a:spcBef>
              <a:spcAft>
                <a:spcPts val="800"/>
              </a:spcAft>
              <a:buFont typeface="+mj-lt"/>
              <a:buAutoNum type="arabicPeriod"/>
            </a:pPr>
            <a:r>
              <a:rPr lang="en-GB" b="1" i="0" u="sng" strike="noStrike" kern="100" dirty="0">
                <a:effectLst/>
              </a:rPr>
              <a:t>Follow through</a:t>
            </a:r>
            <a:r>
              <a:rPr lang="en-GB" b="0" i="0" u="none" strike="noStrike" kern="100" dirty="0">
                <a:effectLst/>
              </a:rPr>
              <a:t> on rewards, sanctions and promises.</a:t>
            </a:r>
            <a:endParaRPr lang="en-GB" b="0" i="0" u="none" strike="noStrike" dirty="0">
              <a:effectLst/>
            </a:endParaRPr>
          </a:p>
          <a:p>
            <a:pPr>
              <a:lnSpc>
                <a:spcPct val="90000"/>
              </a:lnSpc>
            </a:pPr>
            <a:endParaRPr lang="en-GB" dirty="0"/>
          </a:p>
        </p:txBody>
      </p:sp>
      <p:sp>
        <p:nvSpPr>
          <p:cNvPr id="8" name="Slide Number Placeholder 3">
            <a:extLst>
              <a:ext uri="{FF2B5EF4-FFF2-40B4-BE49-F238E27FC236}">
                <a16:creationId xmlns:a16="http://schemas.microsoft.com/office/drawing/2014/main" id="{0956ACC5-A1B3-45A9-31F4-3667D3C5907A}"/>
              </a:ext>
            </a:extLst>
          </p:cNvPr>
          <p:cNvSpPr>
            <a:spLocks noGrp="1"/>
          </p:cNvSpPr>
          <p:nvPr>
            <p:ph type="sldNum" sz="quarter" idx="10"/>
          </p:nvPr>
        </p:nvSpPr>
        <p:spPr>
          <a:xfrm>
            <a:off x="10704702" y="6345352"/>
            <a:ext cx="901700" cy="252000"/>
          </a:xfrm>
        </p:spPr>
        <p:txBody>
          <a:bodyPr/>
          <a:lstStyle/>
          <a:p>
            <a:pPr>
              <a:spcAft>
                <a:spcPts val="600"/>
              </a:spcAft>
            </a:pPr>
            <a:fld id="{DCF6A46F-80AB-49F3-8C7E-9717ED945456}" type="slidenum">
              <a:rPr lang="en-GB" altLang="en-US" smtClean="0"/>
              <a:pPr>
                <a:spcAft>
                  <a:spcPts val="600"/>
                </a:spcAft>
              </a:pPr>
              <a:t>22</a:t>
            </a:fld>
            <a:endParaRPr lang="en-GB" altLang="en-US"/>
          </a:p>
        </p:txBody>
      </p:sp>
    </p:spTree>
    <p:extLst>
      <p:ext uri="{BB962C8B-B14F-4D97-AF65-F5344CB8AC3E}">
        <p14:creationId xmlns:p14="http://schemas.microsoft.com/office/powerpoint/2010/main" val="4065567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761B43-A50A-76A8-D9B8-9FB7B940E797}"/>
              </a:ext>
            </a:extLst>
          </p:cNvPr>
          <p:cNvGraphicFramePr>
            <a:graphicFrameLocks noGrp="1"/>
          </p:cNvGraphicFramePr>
          <p:nvPr>
            <p:ph idx="1"/>
          </p:nvPr>
        </p:nvGraphicFramePr>
        <p:xfrm>
          <a:off x="838200" y="324600"/>
          <a:ext cx="10515599" cy="6208800"/>
        </p:xfrm>
        <a:graphic>
          <a:graphicData uri="http://schemas.openxmlformats.org/drawingml/2006/table">
            <a:tbl>
              <a:tblPr firstRow="1" firstCol="1" bandRow="1"/>
              <a:tblGrid>
                <a:gridCol w="3669406">
                  <a:extLst>
                    <a:ext uri="{9D8B030D-6E8A-4147-A177-3AD203B41FA5}">
                      <a16:colId xmlns:a16="http://schemas.microsoft.com/office/drawing/2014/main" val="948949150"/>
                    </a:ext>
                  </a:extLst>
                </a:gridCol>
                <a:gridCol w="3593205">
                  <a:extLst>
                    <a:ext uri="{9D8B030D-6E8A-4147-A177-3AD203B41FA5}">
                      <a16:colId xmlns:a16="http://schemas.microsoft.com/office/drawing/2014/main" val="3839559364"/>
                    </a:ext>
                  </a:extLst>
                </a:gridCol>
                <a:gridCol w="3252988">
                  <a:extLst>
                    <a:ext uri="{9D8B030D-6E8A-4147-A177-3AD203B41FA5}">
                      <a16:colId xmlns:a16="http://schemas.microsoft.com/office/drawing/2014/main" val="1541863602"/>
                    </a:ext>
                  </a:extLst>
                </a:gridCol>
              </a:tblGrid>
              <a:tr h="190863">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Potential challenges to implementing this action in your subject: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What strategies mentors might give RPTs for implementing effectively in your subject: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4718595"/>
                  </a:ext>
                </a:extLst>
              </a:tr>
              <a:tr h="661757">
                <a:tc>
                  <a:txBody>
                    <a:bodyPr/>
                    <a:lstStyle/>
                    <a:p>
                      <a:pPr>
                        <a:lnSpc>
                          <a:spcPct val="107000"/>
                        </a:lnSpc>
                        <a:spcAft>
                          <a:spcPts val="800"/>
                        </a:spcAft>
                      </a:pPr>
                      <a:r>
                        <a:rPr lang="en-GB" sz="1600" b="1" u="sng" kern="100">
                          <a:effectLst/>
                          <a:latin typeface="Calibri" panose="020F0502020204030204" pitchFamily="34" charset="0"/>
                          <a:ea typeface="Calibri" panose="020F0502020204030204" pitchFamily="34" charset="0"/>
                          <a:cs typeface="Times New Roman" panose="02020603050405020304" pitchFamily="18" charset="0"/>
                        </a:rPr>
                        <a:t>Greet</a:t>
                      </a:r>
                      <a:r>
                        <a:rPr lang="en-GB" sz="1600" kern="100">
                          <a:effectLst/>
                          <a:latin typeface="Calibri" panose="020F0502020204030204" pitchFamily="34" charset="0"/>
                          <a:ea typeface="Calibri" panose="020F0502020204030204" pitchFamily="34" charset="0"/>
                          <a:cs typeface="Times New Roman" panose="02020603050405020304" pitchFamily="18" charset="0"/>
                        </a:rPr>
                        <a:t> class positively (individually and/or as a group) to establish presence and mark a fresh start to the lesson.</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013860"/>
                  </a:ext>
                </a:extLst>
              </a:tr>
              <a:tr h="661757">
                <a:tc>
                  <a:txBody>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Make expectations of desired behaviours </a:t>
                      </a:r>
                      <a:r>
                        <a:rPr lang="en-GB" sz="1600" b="1" u="sng" kern="100">
                          <a:effectLst/>
                          <a:latin typeface="Calibri" panose="020F0502020204030204" pitchFamily="34" charset="0"/>
                          <a:ea typeface="Calibri" panose="020F0502020204030204" pitchFamily="34" charset="0"/>
                          <a:cs typeface="Times New Roman" panose="02020603050405020304" pitchFamily="18" charset="0"/>
                        </a:rPr>
                        <a:t>explicit</a:t>
                      </a:r>
                      <a:r>
                        <a:rPr lang="en-GB" sz="1600" kern="100">
                          <a:effectLst/>
                          <a:latin typeface="Calibri" panose="020F0502020204030204" pitchFamily="34" charset="0"/>
                          <a:ea typeface="Calibri" panose="020F0502020204030204" pitchFamily="34" charset="0"/>
                          <a:cs typeface="Times New Roman" panose="02020603050405020304" pitchFamily="18" charset="0"/>
                        </a:rPr>
                        <a:t>.</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300302"/>
                  </a:ext>
                </a:extLst>
              </a:tr>
              <a:tr h="543800">
                <a:tc>
                  <a:txBody>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Highlight </a:t>
                      </a:r>
                      <a:r>
                        <a:rPr lang="en-GB" sz="1600" b="1" u="sng" kern="100">
                          <a:effectLst/>
                          <a:latin typeface="Calibri" panose="020F0502020204030204" pitchFamily="34" charset="0"/>
                          <a:ea typeface="Calibri" panose="020F0502020204030204" pitchFamily="34" charset="0"/>
                          <a:cs typeface="Times New Roman" panose="02020603050405020304" pitchFamily="18" charset="0"/>
                        </a:rPr>
                        <a:t>positive</a:t>
                      </a:r>
                      <a:r>
                        <a:rPr lang="en-GB" sz="1600" kern="100">
                          <a:effectLst/>
                          <a:latin typeface="Calibri" panose="020F0502020204030204" pitchFamily="34" charset="0"/>
                          <a:ea typeface="Calibri" panose="020F0502020204030204" pitchFamily="34" charset="0"/>
                          <a:cs typeface="Times New Roman" panose="02020603050405020304" pitchFamily="18" charset="0"/>
                        </a:rPr>
                        <a:t> pupil behaviours where possible.</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4200855"/>
                  </a:ext>
                </a:extLst>
              </a:tr>
              <a:tr h="543800">
                <a:tc>
                  <a:txBody>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Implement a clear and consistent method of gaining </a:t>
                      </a:r>
                      <a:r>
                        <a:rPr lang="en-GB" sz="1600" b="1" u="sng" kern="100">
                          <a:effectLst/>
                          <a:latin typeface="Calibri" panose="020F0502020204030204" pitchFamily="34" charset="0"/>
                          <a:ea typeface="Calibri" panose="020F0502020204030204" pitchFamily="34" charset="0"/>
                          <a:cs typeface="Times New Roman" panose="02020603050405020304" pitchFamily="18" charset="0"/>
                        </a:rPr>
                        <a:t>attention</a:t>
                      </a:r>
                      <a:r>
                        <a:rPr lang="en-GB" sz="1600" kern="100">
                          <a:effectLst/>
                          <a:latin typeface="Calibri" panose="020F0502020204030204" pitchFamily="34" charset="0"/>
                          <a:ea typeface="Calibri" panose="020F0502020204030204" pitchFamily="34" charset="0"/>
                          <a:cs typeface="Times New Roman" panose="02020603050405020304" pitchFamily="18" charset="0"/>
                        </a:rPr>
                        <a:t> and achieving silence.</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9170878"/>
                  </a:ext>
                </a:extLst>
              </a:tr>
              <a:tr h="543800">
                <a:tc>
                  <a:txBody>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Use pupils’ </a:t>
                      </a:r>
                      <a:r>
                        <a:rPr lang="en-GB" sz="1600" b="1" u="sng" kern="100">
                          <a:effectLst/>
                          <a:latin typeface="Calibri" panose="020F0502020204030204" pitchFamily="34" charset="0"/>
                          <a:ea typeface="Calibri" panose="020F0502020204030204" pitchFamily="34" charset="0"/>
                          <a:cs typeface="Times New Roman" panose="02020603050405020304" pitchFamily="18" charset="0"/>
                        </a:rPr>
                        <a:t>names</a:t>
                      </a:r>
                      <a:r>
                        <a:rPr lang="en-GB" sz="1600" kern="100">
                          <a:effectLst/>
                          <a:latin typeface="Calibri" panose="020F0502020204030204" pitchFamily="34" charset="0"/>
                          <a:ea typeface="Calibri" panose="020F0502020204030204" pitchFamily="34" charset="0"/>
                          <a:cs typeface="Times New Roman" panose="02020603050405020304" pitchFamily="18" charset="0"/>
                        </a:rPr>
                        <a:t> whenever addressing them individually.</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9953954"/>
                  </a:ext>
                </a:extLst>
              </a:tr>
              <a:tr h="543800">
                <a:tc>
                  <a:txBody>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Only teach or give instructions to the whole group when there is </a:t>
                      </a:r>
                      <a:r>
                        <a:rPr lang="en-GB" sz="1600" b="1" u="sng" kern="100">
                          <a:effectLst/>
                          <a:latin typeface="Calibri" panose="020F0502020204030204" pitchFamily="34" charset="0"/>
                          <a:ea typeface="Calibri" panose="020F0502020204030204" pitchFamily="34" charset="0"/>
                          <a:cs typeface="Times New Roman" panose="02020603050405020304" pitchFamily="18" charset="0"/>
                        </a:rPr>
                        <a:t>silence</a:t>
                      </a:r>
                      <a:r>
                        <a:rPr lang="en-GB" sz="1600" kern="100">
                          <a:effectLst/>
                          <a:latin typeface="Calibri" panose="020F0502020204030204" pitchFamily="34" charset="0"/>
                          <a:ea typeface="Calibri" panose="020F0502020204030204" pitchFamily="34" charset="0"/>
                          <a:cs typeface="Times New Roman" panose="02020603050405020304" pitchFamily="18" charset="0"/>
                        </a:rPr>
                        <a:t>.</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6476825"/>
                  </a:ext>
                </a:extLst>
              </a:tr>
              <a:tr h="661757">
                <a:tc>
                  <a:txBody>
                    <a:bodyPr/>
                    <a:lstStyle/>
                    <a:p>
                      <a:pPr>
                        <a:lnSpc>
                          <a:spcPct val="107000"/>
                        </a:lnSpc>
                        <a:spcAft>
                          <a:spcPts val="800"/>
                        </a:spcAft>
                      </a:pPr>
                      <a:r>
                        <a:rPr lang="en-GB" sz="1600" b="1" u="sng" kern="100">
                          <a:effectLst/>
                          <a:latin typeface="Calibri" panose="020F0502020204030204" pitchFamily="34" charset="0"/>
                          <a:ea typeface="Calibri" panose="020F0502020204030204" pitchFamily="34" charset="0"/>
                          <a:cs typeface="Times New Roman" panose="02020603050405020304" pitchFamily="18" charset="0"/>
                        </a:rPr>
                        <a:t>Follow through</a:t>
                      </a:r>
                      <a:r>
                        <a:rPr lang="en-GB" sz="1600" kern="100">
                          <a:effectLst/>
                          <a:latin typeface="Calibri" panose="020F0502020204030204" pitchFamily="34" charset="0"/>
                          <a:ea typeface="Calibri" panose="020F0502020204030204" pitchFamily="34" charset="0"/>
                          <a:cs typeface="Times New Roman" panose="02020603050405020304" pitchFamily="18" charset="0"/>
                        </a:rPr>
                        <a:t> on rewards, sanctions and promises.</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5380738"/>
                  </a:ext>
                </a:extLst>
              </a:tr>
            </a:tbl>
          </a:graphicData>
        </a:graphic>
      </p:graphicFrame>
    </p:spTree>
    <p:extLst>
      <p:ext uri="{BB962C8B-B14F-4D97-AF65-F5344CB8AC3E}">
        <p14:creationId xmlns:p14="http://schemas.microsoft.com/office/powerpoint/2010/main" val="13716093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43B39-A225-C70A-1B93-AE23964BCA94}"/>
              </a:ext>
            </a:extLst>
          </p:cNvPr>
          <p:cNvSpPr>
            <a:spLocks noGrp="1"/>
          </p:cNvSpPr>
          <p:nvPr>
            <p:ph idx="1"/>
          </p:nvPr>
        </p:nvSpPr>
        <p:spPr>
          <a:xfrm>
            <a:off x="838200" y="1825625"/>
            <a:ext cx="4802746" cy="479411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algn="l" rtl="0" eaLnBrk="1" fontAlgn="t" latinLnBrk="0" hangingPunct="1">
              <a:lnSpc>
                <a:spcPct val="107000"/>
              </a:lnSpc>
              <a:spcBef>
                <a:spcPts val="0"/>
              </a:spcBef>
              <a:spcAft>
                <a:spcPts val="800"/>
              </a:spcAft>
            </a:pPr>
            <a:r>
              <a:rPr lang="en-GB" sz="2800" b="1" i="0" u="sng"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Greet</a:t>
            </a: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class positively (individually and/or as a group) to establish presence and mark a fresh start to the lesson.</a:t>
            </a:r>
            <a:endParaRPr lang="en-GB" sz="2800" b="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Make expectations of desired behaviours </a:t>
            </a:r>
            <a:r>
              <a:rPr lang="en-GB" sz="2800" b="1" i="0" u="sng"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explicit</a:t>
            </a: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800" b="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Highlight </a:t>
            </a:r>
            <a:r>
              <a:rPr lang="en-GB" sz="2800" b="1" i="0" u="sng"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a:t>
            </a: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pupil behaviours where possible.</a:t>
            </a:r>
            <a:endParaRPr lang="en-GB" sz="2800" b="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Implement a clear and consistent method of gaining </a:t>
            </a:r>
            <a:r>
              <a:rPr lang="en-GB" sz="2800" b="1" i="0" u="sng"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attention</a:t>
            </a: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achieving silence.</a:t>
            </a:r>
            <a:endParaRPr lang="en-GB" sz="2800" b="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pupils’ </a:t>
            </a:r>
            <a:r>
              <a:rPr lang="en-GB" sz="2800" b="1" i="0" u="sng"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names</a:t>
            </a: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whenever addressing them individually.</a:t>
            </a:r>
            <a:endParaRPr lang="en-GB" sz="2800" b="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teach or give instructions to the whole group when there is </a:t>
            </a:r>
            <a:r>
              <a:rPr lang="en-GB" sz="2800" b="1" i="0" u="sng"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silence</a:t>
            </a: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800" b="0" i="0" u="none" strike="noStrike">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1" i="0" u="sng"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Follow through</a:t>
            </a:r>
            <a:r>
              <a:rPr lang="en-GB" sz="2800" b="0" i="0" u="none" strike="noStrike"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rewards, sanctions and promises.</a:t>
            </a:r>
            <a:endParaRPr lang="en-GB" sz="2800" b="0" i="0" u="none" strike="noStrike">
              <a:effectLst/>
              <a:latin typeface="Arial" panose="020B0604020202020204" pitchFamily="34" charset="0"/>
            </a:endParaRPr>
          </a:p>
          <a:p>
            <a:endParaRPr lang="en-GB"/>
          </a:p>
        </p:txBody>
      </p:sp>
      <p:sp>
        <p:nvSpPr>
          <p:cNvPr id="5" name="Content Placeholder 2">
            <a:extLst>
              <a:ext uri="{FF2B5EF4-FFF2-40B4-BE49-F238E27FC236}">
                <a16:creationId xmlns:a16="http://schemas.microsoft.com/office/drawing/2014/main" id="{D3FE8597-FF8A-B3B3-155D-7DC7AD1D5071}"/>
              </a:ext>
            </a:extLst>
          </p:cNvPr>
          <p:cNvSpPr txBox="1">
            <a:spLocks/>
          </p:cNvSpPr>
          <p:nvPr/>
        </p:nvSpPr>
        <p:spPr>
          <a:xfrm>
            <a:off x="6361090" y="1833182"/>
            <a:ext cx="4802746" cy="479411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a:t> </a:t>
            </a:r>
          </a:p>
          <a:p>
            <a:endParaRPr lang="en-GB"/>
          </a:p>
          <a:p>
            <a:r>
              <a:rPr lang="en-GB"/>
              <a:t> </a:t>
            </a:r>
          </a:p>
          <a:p>
            <a:endParaRPr lang="en-GB"/>
          </a:p>
          <a:p>
            <a:r>
              <a:rPr lang="en-GB"/>
              <a:t> </a:t>
            </a:r>
          </a:p>
          <a:p>
            <a:endParaRPr lang="en-GB"/>
          </a:p>
          <a:p>
            <a:r>
              <a:rPr lang="en-GB"/>
              <a:t> </a:t>
            </a:r>
          </a:p>
        </p:txBody>
      </p:sp>
      <p:sp>
        <p:nvSpPr>
          <p:cNvPr id="6" name="Rectangle 5">
            <a:extLst>
              <a:ext uri="{FF2B5EF4-FFF2-40B4-BE49-F238E27FC236}">
                <a16:creationId xmlns:a16="http://schemas.microsoft.com/office/drawing/2014/main" id="{D2C83031-846A-1935-DC73-60CD35483B71}"/>
              </a:ext>
            </a:extLst>
          </p:cNvPr>
          <p:cNvSpPr/>
          <p:nvPr/>
        </p:nvSpPr>
        <p:spPr>
          <a:xfrm>
            <a:off x="838200" y="1017431"/>
            <a:ext cx="10314904" cy="553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a:t>Is there anything else that you would argue every single RPT should be doing to support their behaviour management in every single lesson in your subject?</a:t>
            </a:r>
          </a:p>
        </p:txBody>
      </p:sp>
    </p:spTree>
    <p:extLst>
      <p:ext uri="{BB962C8B-B14F-4D97-AF65-F5344CB8AC3E}">
        <p14:creationId xmlns:p14="http://schemas.microsoft.com/office/powerpoint/2010/main" val="120196979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63BD2B-F4A6-2615-946B-EBF31AD5CFE3}"/>
              </a:ext>
            </a:extLst>
          </p:cNvPr>
          <p:cNvSpPr>
            <a:spLocks noGrp="1"/>
          </p:cNvSpPr>
          <p:nvPr>
            <p:ph type="title"/>
          </p:nvPr>
        </p:nvSpPr>
        <p:spPr>
          <a:xfrm>
            <a:off x="695400" y="-232751"/>
            <a:ext cx="8280000" cy="828000"/>
          </a:xfrm>
        </p:spPr>
        <p:txBody>
          <a:bodyPr/>
          <a:lstStyle/>
          <a:p>
            <a:r>
              <a:rPr lang="en-GB" dirty="0"/>
              <a:t>ITAPs for Place A</a:t>
            </a:r>
          </a:p>
        </p:txBody>
      </p:sp>
      <p:sp>
        <p:nvSpPr>
          <p:cNvPr id="2" name="Slide Number Placeholder 1">
            <a:extLst>
              <a:ext uri="{FF2B5EF4-FFF2-40B4-BE49-F238E27FC236}">
                <a16:creationId xmlns:a16="http://schemas.microsoft.com/office/drawing/2014/main" id="{23E8AFFF-23DF-33CA-9483-4E1CA2C37FE6}"/>
              </a:ext>
            </a:extLst>
          </p:cNvPr>
          <p:cNvSpPr>
            <a:spLocks noGrp="1"/>
          </p:cNvSpPr>
          <p:nvPr>
            <p:ph type="sldNum" sz="quarter" idx="10"/>
          </p:nvPr>
        </p:nvSpPr>
        <p:spPr/>
        <p:txBody>
          <a:bodyPr/>
          <a:lstStyle/>
          <a:p>
            <a:fld id="{8CAE96E1-FE19-476C-9CF0-3BB4903735D9}" type="slidenum">
              <a:rPr lang="en-GB" altLang="en-US" smtClean="0"/>
              <a:pPr/>
              <a:t>25</a:t>
            </a:fld>
            <a:endParaRPr lang="en-GB" altLang="en-US"/>
          </a:p>
        </p:txBody>
      </p:sp>
      <p:sp>
        <p:nvSpPr>
          <p:cNvPr id="12" name="Rectangle 1">
            <a:extLst>
              <a:ext uri="{FF2B5EF4-FFF2-40B4-BE49-F238E27FC236}">
                <a16:creationId xmlns:a16="http://schemas.microsoft.com/office/drawing/2014/main" id="{BE54F282-679A-7638-1601-DD519D6CD482}"/>
              </a:ext>
            </a:extLst>
          </p:cNvPr>
          <p:cNvSpPr>
            <a:spLocks noChangeArrowheads="1"/>
          </p:cNvSpPr>
          <p:nvPr/>
        </p:nvSpPr>
        <p:spPr bwMode="auto">
          <a:xfrm>
            <a:off x="3813175" y="188346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800">
                <a:solidFill>
                  <a:srgbClr val="000000"/>
                </a:solidFill>
                <a:latin typeface="Times New Roman" panose="02020603050405020304" pitchFamily="18" charset="0"/>
                <a:cs typeface="Times New Roman" panose="02020603050405020304" pitchFamily="18" charset="0"/>
              </a:rPr>
              <a:t> </a:t>
            </a:r>
            <a:endParaRPr lang="en-US" altLang="en-US" sz="1800"/>
          </a:p>
          <a:p>
            <a:endParaRPr lang="en-US" altLang="en-US" sz="1800"/>
          </a:p>
        </p:txBody>
      </p:sp>
      <p:sp>
        <p:nvSpPr>
          <p:cNvPr id="14" name="TextBox 13">
            <a:extLst>
              <a:ext uri="{FF2B5EF4-FFF2-40B4-BE49-F238E27FC236}">
                <a16:creationId xmlns:a16="http://schemas.microsoft.com/office/drawing/2014/main" id="{0056A83A-BA58-DAB5-E7BB-47617E1F425B}"/>
              </a:ext>
            </a:extLst>
          </p:cNvPr>
          <p:cNvSpPr txBox="1"/>
          <p:nvPr/>
        </p:nvSpPr>
        <p:spPr>
          <a:xfrm>
            <a:off x="479376" y="2206626"/>
            <a:ext cx="1579278" cy="400110"/>
          </a:xfrm>
          <a:prstGeom prst="rect">
            <a:avLst/>
          </a:prstGeom>
          <a:solidFill>
            <a:srgbClr val="FF0000"/>
          </a:solidFill>
        </p:spPr>
        <p:txBody>
          <a:bodyPr wrap="none" rtlCol="0">
            <a:spAutoFit/>
          </a:bodyPr>
          <a:lstStyle/>
          <a:p>
            <a:r>
              <a:rPr lang="en-GB"/>
              <a:t>UNIVERSITY</a:t>
            </a:r>
          </a:p>
        </p:txBody>
      </p:sp>
      <p:sp>
        <p:nvSpPr>
          <p:cNvPr id="15" name="TextBox 14">
            <a:extLst>
              <a:ext uri="{FF2B5EF4-FFF2-40B4-BE49-F238E27FC236}">
                <a16:creationId xmlns:a16="http://schemas.microsoft.com/office/drawing/2014/main" id="{E08E005D-F7D3-0CA7-4351-48072D061190}"/>
              </a:ext>
            </a:extLst>
          </p:cNvPr>
          <p:cNvSpPr txBox="1"/>
          <p:nvPr/>
        </p:nvSpPr>
        <p:spPr>
          <a:xfrm>
            <a:off x="9489070" y="3335102"/>
            <a:ext cx="1268296" cy="400110"/>
          </a:xfrm>
          <a:prstGeom prst="rect">
            <a:avLst/>
          </a:prstGeom>
          <a:solidFill>
            <a:srgbClr val="00B050"/>
          </a:solidFill>
        </p:spPr>
        <p:txBody>
          <a:bodyPr wrap="none" rtlCol="0">
            <a:spAutoFit/>
          </a:bodyPr>
          <a:lstStyle/>
          <a:p>
            <a:r>
              <a:rPr lang="en-GB" dirty="0"/>
              <a:t>SCHOOL</a:t>
            </a:r>
          </a:p>
        </p:txBody>
      </p:sp>
      <p:pic>
        <p:nvPicPr>
          <p:cNvPr id="4" name="Picture 3">
            <a:extLst>
              <a:ext uri="{FF2B5EF4-FFF2-40B4-BE49-F238E27FC236}">
                <a16:creationId xmlns:a16="http://schemas.microsoft.com/office/drawing/2014/main" id="{B3EC0CE4-AC7C-6545-AC95-7BD9FBFEEC4D}"/>
              </a:ext>
            </a:extLst>
          </p:cNvPr>
          <p:cNvPicPr>
            <a:picLocks noChangeAspect="1"/>
          </p:cNvPicPr>
          <p:nvPr/>
        </p:nvPicPr>
        <p:blipFill>
          <a:blip r:embed="rId3"/>
          <a:stretch>
            <a:fillRect/>
          </a:stretch>
        </p:blipFill>
        <p:spPr>
          <a:xfrm>
            <a:off x="2334133" y="724452"/>
            <a:ext cx="6223425" cy="6021520"/>
          </a:xfrm>
          <a:prstGeom prst="rect">
            <a:avLst/>
          </a:prstGeom>
        </p:spPr>
      </p:pic>
      <p:cxnSp>
        <p:nvCxnSpPr>
          <p:cNvPr id="9" name="Straight Arrow Connector 8">
            <a:extLst>
              <a:ext uri="{FF2B5EF4-FFF2-40B4-BE49-F238E27FC236}">
                <a16:creationId xmlns:a16="http://schemas.microsoft.com/office/drawing/2014/main" id="{23808E7D-6917-7CB7-C663-9CD9B24979F5}"/>
              </a:ext>
            </a:extLst>
          </p:cNvPr>
          <p:cNvCxnSpPr/>
          <p:nvPr/>
        </p:nvCxnSpPr>
        <p:spPr bwMode="auto">
          <a:xfrm>
            <a:off x="2058654" y="2206626"/>
            <a:ext cx="436946" cy="0"/>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Arrow Connector 12">
            <a:extLst>
              <a:ext uri="{FF2B5EF4-FFF2-40B4-BE49-F238E27FC236}">
                <a16:creationId xmlns:a16="http://schemas.microsoft.com/office/drawing/2014/main" id="{1FF2F125-2E42-8880-F8AD-18A201F30E6A}"/>
              </a:ext>
            </a:extLst>
          </p:cNvPr>
          <p:cNvCxnSpPr>
            <a:stCxn id="14" idx="2"/>
          </p:cNvCxnSpPr>
          <p:nvPr/>
        </p:nvCxnSpPr>
        <p:spPr bwMode="auto">
          <a:xfrm>
            <a:off x="1269015" y="2606736"/>
            <a:ext cx="1298593" cy="966280"/>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Arrow Connector 16">
            <a:extLst>
              <a:ext uri="{FF2B5EF4-FFF2-40B4-BE49-F238E27FC236}">
                <a16:creationId xmlns:a16="http://schemas.microsoft.com/office/drawing/2014/main" id="{37C84D47-0615-DF3F-A243-813098C69118}"/>
              </a:ext>
            </a:extLst>
          </p:cNvPr>
          <p:cNvCxnSpPr/>
          <p:nvPr/>
        </p:nvCxnSpPr>
        <p:spPr bwMode="auto">
          <a:xfrm>
            <a:off x="1127448" y="2606736"/>
            <a:ext cx="1355481" cy="3526812"/>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Straight Arrow Connector 18">
            <a:extLst>
              <a:ext uri="{FF2B5EF4-FFF2-40B4-BE49-F238E27FC236}">
                <a16:creationId xmlns:a16="http://schemas.microsoft.com/office/drawing/2014/main" id="{A04C1DAF-4BFD-643C-375E-DCA2F9FDBB70}"/>
              </a:ext>
            </a:extLst>
          </p:cNvPr>
          <p:cNvCxnSpPr/>
          <p:nvPr/>
        </p:nvCxnSpPr>
        <p:spPr bwMode="auto">
          <a:xfrm flipH="1" flipV="1">
            <a:off x="6672064" y="1412776"/>
            <a:ext cx="2606407" cy="1922326"/>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Arrow Connector 20">
            <a:extLst>
              <a:ext uri="{FF2B5EF4-FFF2-40B4-BE49-F238E27FC236}">
                <a16:creationId xmlns:a16="http://schemas.microsoft.com/office/drawing/2014/main" id="{260E9807-A343-2FD4-33BC-BC2D72D835E9}"/>
              </a:ext>
            </a:extLst>
          </p:cNvPr>
          <p:cNvCxnSpPr/>
          <p:nvPr/>
        </p:nvCxnSpPr>
        <p:spPr bwMode="auto">
          <a:xfrm flipH="1">
            <a:off x="7248128" y="3573016"/>
            <a:ext cx="2030343" cy="0"/>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Arrow Connector 22">
            <a:extLst>
              <a:ext uri="{FF2B5EF4-FFF2-40B4-BE49-F238E27FC236}">
                <a16:creationId xmlns:a16="http://schemas.microsoft.com/office/drawing/2014/main" id="{7A5B3BE7-51B1-3971-2B36-2C4B2FA72E12}"/>
              </a:ext>
            </a:extLst>
          </p:cNvPr>
          <p:cNvCxnSpPr/>
          <p:nvPr/>
        </p:nvCxnSpPr>
        <p:spPr bwMode="auto">
          <a:xfrm flipH="1">
            <a:off x="7378220" y="3953435"/>
            <a:ext cx="2110850" cy="1851829"/>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Box 7">
            <a:extLst>
              <a:ext uri="{FF2B5EF4-FFF2-40B4-BE49-F238E27FC236}">
                <a16:creationId xmlns:a16="http://schemas.microsoft.com/office/drawing/2014/main" id="{AAA8E6F4-BA7A-47F1-8EA2-6944F6E83EB2}"/>
              </a:ext>
            </a:extLst>
          </p:cNvPr>
          <p:cNvSpPr txBox="1"/>
          <p:nvPr/>
        </p:nvSpPr>
        <p:spPr>
          <a:xfrm>
            <a:off x="5289177" y="153675"/>
            <a:ext cx="4402167" cy="461665"/>
          </a:xfrm>
          <a:prstGeom prst="rect">
            <a:avLst/>
          </a:prstGeom>
          <a:noFill/>
        </p:spPr>
        <p:txBody>
          <a:bodyPr wrap="none" rtlCol="0">
            <a:spAutoFit/>
          </a:bodyPr>
          <a:lstStyle/>
          <a:p>
            <a:r>
              <a:rPr lang="en-GB" sz="2400" dirty="0">
                <a:solidFill>
                  <a:srgbClr val="FF0000"/>
                </a:solidFill>
                <a:latin typeface="+mn-lt"/>
              </a:rPr>
              <a:t>Intensive Teaching and Practice</a:t>
            </a: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8D4052C-597F-B456-5D45-609A62ECE2F6}"/>
                  </a:ext>
                </a:extLst>
              </p14:cNvPr>
              <p14:cNvContentPartPr/>
              <p14:nvPr/>
            </p14:nvContentPartPr>
            <p14:xfrm>
              <a:off x="3844871" y="3468755"/>
              <a:ext cx="1967400" cy="1479960"/>
            </p14:xfrm>
          </p:contentPart>
        </mc:Choice>
        <mc:Fallback xmlns="">
          <p:pic>
            <p:nvPicPr>
              <p:cNvPr id="10" name="Ink 9">
                <a:extLst>
                  <a:ext uri="{FF2B5EF4-FFF2-40B4-BE49-F238E27FC236}">
                    <a16:creationId xmlns:a16="http://schemas.microsoft.com/office/drawing/2014/main" id="{F8D4052C-597F-B456-5D45-609A62ECE2F6}"/>
                  </a:ext>
                </a:extLst>
              </p:cNvPr>
              <p:cNvPicPr/>
              <p:nvPr/>
            </p:nvPicPr>
            <p:blipFill>
              <a:blip r:embed="rId5"/>
              <a:stretch>
                <a:fillRect/>
              </a:stretch>
            </p:blipFill>
            <p:spPr>
              <a:xfrm>
                <a:off x="3790871" y="3360755"/>
                <a:ext cx="2075040" cy="169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7A4B72D7-01DE-E754-FA47-CBCA4A84A102}"/>
                  </a:ext>
                </a:extLst>
              </p14:cNvPr>
              <p14:cNvContentPartPr/>
              <p14:nvPr/>
            </p14:nvContentPartPr>
            <p14:xfrm>
              <a:off x="2465351" y="2984555"/>
              <a:ext cx="4541040" cy="109080"/>
            </p14:xfrm>
          </p:contentPart>
        </mc:Choice>
        <mc:Fallback xmlns="">
          <p:pic>
            <p:nvPicPr>
              <p:cNvPr id="11" name="Ink 10">
                <a:extLst>
                  <a:ext uri="{FF2B5EF4-FFF2-40B4-BE49-F238E27FC236}">
                    <a16:creationId xmlns:a16="http://schemas.microsoft.com/office/drawing/2014/main" id="{7A4B72D7-01DE-E754-FA47-CBCA4A84A102}"/>
                  </a:ext>
                </a:extLst>
              </p:cNvPr>
              <p:cNvPicPr/>
              <p:nvPr/>
            </p:nvPicPr>
            <p:blipFill>
              <a:blip r:embed="rId7"/>
              <a:stretch>
                <a:fillRect/>
              </a:stretch>
            </p:blipFill>
            <p:spPr>
              <a:xfrm>
                <a:off x="2411351" y="2876915"/>
                <a:ext cx="4648680" cy="324720"/>
              </a:xfrm>
              <a:prstGeom prst="rect">
                <a:avLst/>
              </a:prstGeom>
            </p:spPr>
          </p:pic>
        </mc:Fallback>
      </mc:AlternateContent>
    </p:spTree>
    <p:extLst>
      <p:ext uri="{BB962C8B-B14F-4D97-AF65-F5344CB8AC3E}">
        <p14:creationId xmlns:p14="http://schemas.microsoft.com/office/powerpoint/2010/main" val="284556339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6F9E-DB33-2C1D-ECA1-12E0B371BF79}"/>
              </a:ext>
            </a:extLst>
          </p:cNvPr>
          <p:cNvSpPr>
            <a:spLocks noGrp="1"/>
          </p:cNvSpPr>
          <p:nvPr>
            <p:ph type="title"/>
          </p:nvPr>
        </p:nvSpPr>
        <p:spPr>
          <a:xfrm>
            <a:off x="728351" y="591267"/>
            <a:ext cx="11925298" cy="883947"/>
          </a:xfrm>
        </p:spPr>
        <p:txBody>
          <a:bodyPr>
            <a:normAutofit fontScale="90000"/>
          </a:bodyPr>
          <a:lstStyle/>
          <a:p>
            <a:r>
              <a:rPr lang="en-GB" sz="2400" b="1" kern="100" dirty="0">
                <a:latin typeface="Calibri"/>
                <a:ea typeface="Calibri"/>
                <a:cs typeface="Times New Roman"/>
              </a:rPr>
              <a:t>ITAP 2 Embedding Professional Behaviours within a </a:t>
            </a:r>
            <a:br>
              <a:rPr lang="en-GB" sz="2400" b="1" kern="100" dirty="0">
                <a:latin typeface="Calibri"/>
                <a:ea typeface="Calibri"/>
                <a:cs typeface="Times New Roman"/>
              </a:rPr>
            </a:br>
            <a:r>
              <a:rPr lang="en-GB" sz="2400" b="1" kern="100" dirty="0">
                <a:latin typeface="Calibri"/>
                <a:ea typeface="Calibri"/>
                <a:cs typeface="Times New Roman"/>
              </a:rPr>
              <a:t>School Context: School </a:t>
            </a:r>
            <a:r>
              <a:rPr lang="en-GB" sz="2400" b="1" dirty="0">
                <a:effectLst/>
                <a:latin typeface="Calibri"/>
                <a:ea typeface="Calibri"/>
                <a:cs typeface="Times New Roman"/>
              </a:rPr>
              <a:t>Expectations</a:t>
            </a:r>
            <a:br>
              <a:rPr lang="en-GB" sz="20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latin typeface="Calibri"/>
              <a:ea typeface="Calibri"/>
              <a:cs typeface="Times New Roman"/>
            </a:endParaRPr>
          </a:p>
        </p:txBody>
      </p:sp>
      <p:graphicFrame>
        <p:nvGraphicFramePr>
          <p:cNvPr id="4" name="Table 4">
            <a:extLst>
              <a:ext uri="{FF2B5EF4-FFF2-40B4-BE49-F238E27FC236}">
                <a16:creationId xmlns:a16="http://schemas.microsoft.com/office/drawing/2014/main" id="{48811E63-3796-3352-C4F9-816E4D23C7B8}"/>
              </a:ext>
            </a:extLst>
          </p:cNvPr>
          <p:cNvGraphicFramePr>
            <a:graphicFrameLocks noGrp="1"/>
          </p:cNvGraphicFramePr>
          <p:nvPr>
            <p:ph idx="1"/>
            <p:extLst>
              <p:ext uri="{D42A27DB-BD31-4B8C-83A1-F6EECF244321}">
                <p14:modId xmlns:p14="http://schemas.microsoft.com/office/powerpoint/2010/main" val="2683657816"/>
              </p:ext>
            </p:extLst>
          </p:nvPr>
        </p:nvGraphicFramePr>
        <p:xfrm>
          <a:off x="1" y="1334008"/>
          <a:ext cx="12285806" cy="5539023"/>
        </p:xfrm>
        <a:graphic>
          <a:graphicData uri="http://schemas.openxmlformats.org/drawingml/2006/table">
            <a:tbl>
              <a:tblPr firstRow="1" bandRow="1">
                <a:tableStyleId>{5940675A-B579-460E-94D1-54222C63F5DA}</a:tableStyleId>
              </a:tblPr>
              <a:tblGrid>
                <a:gridCol w="1975787">
                  <a:extLst>
                    <a:ext uri="{9D8B030D-6E8A-4147-A177-3AD203B41FA5}">
                      <a16:colId xmlns:a16="http://schemas.microsoft.com/office/drawing/2014/main" val="1177634523"/>
                    </a:ext>
                  </a:extLst>
                </a:gridCol>
                <a:gridCol w="4958650">
                  <a:extLst>
                    <a:ext uri="{9D8B030D-6E8A-4147-A177-3AD203B41FA5}">
                      <a16:colId xmlns:a16="http://schemas.microsoft.com/office/drawing/2014/main" val="670368197"/>
                    </a:ext>
                  </a:extLst>
                </a:gridCol>
                <a:gridCol w="5351369">
                  <a:extLst>
                    <a:ext uri="{9D8B030D-6E8A-4147-A177-3AD203B41FA5}">
                      <a16:colId xmlns:a16="http://schemas.microsoft.com/office/drawing/2014/main" val="2073496988"/>
                    </a:ext>
                  </a:extLst>
                </a:gridCol>
              </a:tblGrid>
              <a:tr h="529873">
                <a:tc>
                  <a:txBody>
                    <a:bodyPr/>
                    <a:lstStyle/>
                    <a:p>
                      <a:r>
                        <a:rPr lang="en-GB" sz="1400" b="1"/>
                        <a:t>Time spent during the ITAP day(s)</a:t>
                      </a:r>
                    </a:p>
                  </a:txBody>
                  <a:tcPr/>
                </a:tc>
                <a:tc>
                  <a:txBody>
                    <a:bodyPr/>
                    <a:lstStyle/>
                    <a:p>
                      <a:r>
                        <a:rPr lang="en-GB" sz="1600" b="1"/>
                        <a:t>Activities</a:t>
                      </a:r>
                    </a:p>
                  </a:txBody>
                  <a:tcPr/>
                </a:tc>
                <a:tc>
                  <a:txBody>
                    <a:bodyPr/>
                    <a:lstStyle/>
                    <a:p>
                      <a:r>
                        <a:rPr lang="en-GB" sz="1600" b="1"/>
                        <a:t>Responsibilities</a:t>
                      </a:r>
                    </a:p>
                  </a:txBody>
                  <a:tcPr/>
                </a:tc>
                <a:extLst>
                  <a:ext uri="{0D108BD9-81ED-4DB2-BD59-A6C34878D82A}">
                    <a16:rowId xmlns:a16="http://schemas.microsoft.com/office/drawing/2014/main" val="3886898163"/>
                  </a:ext>
                </a:extLst>
              </a:tr>
              <a:tr h="898558">
                <a:tc>
                  <a:txBody>
                    <a:bodyPr/>
                    <a:lstStyle/>
                    <a:p>
                      <a:r>
                        <a:rPr lang="en-GB" sz="1200"/>
                        <a:t>Day 1 – c. 10 minutes each</a:t>
                      </a:r>
                    </a:p>
                    <a:p>
                      <a:r>
                        <a:rPr lang="en-GB" sz="1200"/>
                        <a:t>(Prepare)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Discussion with SENDCO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Discussion with behaviour lead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Discussion with DSL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Discussion with Senior Leader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ITTCo to arrange group interviews.</a:t>
                      </a:r>
                    </a:p>
                  </a:txBody>
                  <a:tcPr/>
                </a:tc>
                <a:extLst>
                  <a:ext uri="{0D108BD9-81ED-4DB2-BD59-A6C34878D82A}">
                    <a16:rowId xmlns:a16="http://schemas.microsoft.com/office/drawing/2014/main" val="1754085330"/>
                  </a:ext>
                </a:extLst>
              </a:tr>
              <a:tr h="467535">
                <a:tc>
                  <a:txBody>
                    <a:bodyPr/>
                    <a:lstStyle/>
                    <a:p>
                      <a:r>
                        <a:rPr lang="en-GB" sz="1200"/>
                        <a:t>Day 1 – c. 20 minutes</a:t>
                      </a:r>
                    </a:p>
                    <a:p>
                      <a:r>
                        <a:rPr lang="en-GB" sz="1200"/>
                        <a:t>(Prepare)</a:t>
                      </a:r>
                    </a:p>
                  </a:txBody>
                  <a:tcPr/>
                </a:tc>
                <a:tc>
                  <a:txBody>
                    <a:bodyPr/>
                    <a:lstStyle/>
                    <a:p>
                      <a:r>
                        <a:rPr lang="en-GB" sz="1200"/>
                        <a:t>Critically observe tutor time.</a:t>
                      </a:r>
                    </a:p>
                  </a:txBody>
                  <a:tcPr/>
                </a:tc>
                <a:tc>
                  <a:txBody>
                    <a:bodyPr/>
                    <a:lstStyle/>
                    <a:p>
                      <a:r>
                        <a:rPr lang="en-GB" sz="1200"/>
                        <a:t>ITTCo to identify expert tutors.</a:t>
                      </a:r>
                    </a:p>
                  </a:txBody>
                  <a:tcPr/>
                </a:tc>
                <a:extLst>
                  <a:ext uri="{0D108BD9-81ED-4DB2-BD59-A6C34878D82A}">
                    <a16:rowId xmlns:a16="http://schemas.microsoft.com/office/drawing/2014/main" val="549505065"/>
                  </a:ext>
                </a:extLst>
              </a:tr>
              <a:tr h="492757">
                <a:tc>
                  <a:txBody>
                    <a:bodyPr/>
                    <a:lstStyle/>
                    <a:p>
                      <a:r>
                        <a:rPr lang="en-GB" sz="1200"/>
                        <a:t>Day 1 and 2 – c. 60 minutes (Prepare)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Shadow experienced teachers on different school duties.</a:t>
                      </a:r>
                    </a:p>
                    <a:p>
                      <a:endParaRPr lang="en-GB" sz="1200" b="1"/>
                    </a:p>
                  </a:txBody>
                  <a:tcPr/>
                </a:tc>
                <a:tc>
                  <a:txBody>
                    <a:bodyPr/>
                    <a:lstStyle/>
                    <a:p>
                      <a:r>
                        <a:rPr lang="en-GB" sz="1200" b="0"/>
                        <a:t>Mentors to identify experienced duty staff in appropriate locations.</a:t>
                      </a:r>
                    </a:p>
                  </a:txBody>
                  <a:tcPr/>
                </a:tc>
                <a:extLst>
                  <a:ext uri="{0D108BD9-81ED-4DB2-BD59-A6C34878D82A}">
                    <a16:rowId xmlns:a16="http://schemas.microsoft.com/office/drawing/2014/main" val="2091904257"/>
                  </a:ext>
                </a:extLst>
              </a:tr>
              <a:tr h="467535">
                <a:tc>
                  <a:txBody>
                    <a:bodyPr/>
                    <a:lstStyle/>
                    <a:p>
                      <a:r>
                        <a:rPr lang="en-GB" sz="1200"/>
                        <a:t>Day 1 – c. 60 minutes (Prepare)</a:t>
                      </a:r>
                    </a:p>
                  </a:txBody>
                  <a:tcPr/>
                </a:tc>
                <a:tc>
                  <a:txBody>
                    <a:bodyPr/>
                    <a:lstStyle/>
                    <a:p>
                      <a:r>
                        <a:rPr lang="en-GB" sz="1200" b="0"/>
                        <a:t>Collate school priorities and shared language.</a:t>
                      </a:r>
                    </a:p>
                  </a:txBody>
                  <a:tcPr/>
                </a:tc>
                <a:tc>
                  <a:txBody>
                    <a:bodyPr/>
                    <a:lstStyle/>
                    <a:p>
                      <a:r>
                        <a:rPr lang="en-GB" sz="1200" b="0"/>
                        <a:t>ITTCo and/or SLT to signpost school documents, policies, procedures and language.</a:t>
                      </a:r>
                    </a:p>
                  </a:txBody>
                  <a:tcPr/>
                </a:tc>
                <a:extLst>
                  <a:ext uri="{0D108BD9-81ED-4DB2-BD59-A6C34878D82A}">
                    <a16:rowId xmlns:a16="http://schemas.microsoft.com/office/drawing/2014/main" val="820290029"/>
                  </a:ext>
                </a:extLst>
              </a:tr>
              <a:tr h="467535">
                <a:tc>
                  <a:txBody>
                    <a:bodyPr/>
                    <a:lstStyle/>
                    <a:p>
                      <a:r>
                        <a:rPr lang="en-GB" sz="1200"/>
                        <a:t>Day 1 – c. 60 minutes (Prepare)</a:t>
                      </a:r>
                    </a:p>
                  </a:txBody>
                  <a:tcPr/>
                </a:tc>
                <a:tc>
                  <a:txBody>
                    <a:bodyPr/>
                    <a:lstStyle/>
                    <a:p>
                      <a:r>
                        <a:rPr lang="en-GB" sz="1200"/>
                        <a:t>Simulation activities with peers for different scenarios around the school.</a:t>
                      </a:r>
                    </a:p>
                  </a:txBody>
                  <a:tcPr/>
                </a:tc>
                <a:tc>
                  <a:txBody>
                    <a:bodyPr/>
                    <a:lstStyle/>
                    <a:p>
                      <a:r>
                        <a:rPr lang="en-GB" sz="1200"/>
                        <a:t>Programme Director to produce scenarios.</a:t>
                      </a:r>
                    </a:p>
                  </a:txBody>
                  <a:tcPr/>
                </a:tc>
                <a:extLst>
                  <a:ext uri="{0D108BD9-81ED-4DB2-BD59-A6C34878D82A}">
                    <a16:rowId xmlns:a16="http://schemas.microsoft.com/office/drawing/2014/main" val="643663483"/>
                  </a:ext>
                </a:extLst>
              </a:tr>
              <a:tr h="467535">
                <a:tc>
                  <a:txBody>
                    <a:bodyPr/>
                    <a:lstStyle/>
                    <a:p>
                      <a:r>
                        <a:rPr lang="en-GB" sz="1200"/>
                        <a:t>Day 2 – c. 30 minutes (Enact)</a:t>
                      </a:r>
                    </a:p>
                  </a:txBody>
                  <a:tcPr/>
                </a:tc>
                <a:tc>
                  <a:txBody>
                    <a:bodyPr/>
                    <a:lstStyle/>
                    <a:p>
                      <a:r>
                        <a:rPr lang="en-GB" sz="1200"/>
                        <a:t>Lead tutor time and critical reflection.</a:t>
                      </a:r>
                    </a:p>
                  </a:txBody>
                  <a:tcPr/>
                </a:tc>
                <a:tc>
                  <a:txBody>
                    <a:bodyPr/>
                    <a:lstStyle/>
                    <a:p>
                      <a:r>
                        <a:rPr lang="en-GB" sz="1200"/>
                        <a:t>Expert tutors to support.</a:t>
                      </a:r>
                    </a:p>
                  </a:txBody>
                  <a:tcPr/>
                </a:tc>
                <a:extLst>
                  <a:ext uri="{0D108BD9-81ED-4DB2-BD59-A6C34878D82A}">
                    <a16:rowId xmlns:a16="http://schemas.microsoft.com/office/drawing/2014/main" val="1730381226"/>
                  </a:ext>
                </a:extLst>
              </a:tr>
              <a:tr h="467535">
                <a:tc>
                  <a:txBody>
                    <a:bodyPr/>
                    <a:lstStyle/>
                    <a:p>
                      <a:r>
                        <a:rPr lang="en-GB" sz="1200"/>
                        <a:t>Day 2 – 120 minutes (Prepare)</a:t>
                      </a:r>
                    </a:p>
                  </a:txBody>
                  <a:tcPr/>
                </a:tc>
                <a:tc>
                  <a:txBody>
                    <a:bodyPr/>
                    <a:lstStyle/>
                    <a:p>
                      <a:r>
                        <a:rPr lang="en-GB" sz="1200" kern="1200">
                          <a:solidFill>
                            <a:schemeClr val="dk1"/>
                          </a:solidFill>
                          <a:effectLst/>
                        </a:rPr>
                        <a:t>Produce scripts for setting up expectations and participation in upcoming lessons.</a:t>
                      </a:r>
                      <a:endParaRPr lang="en-GB" sz="1200"/>
                    </a:p>
                  </a:txBody>
                  <a:tcPr/>
                </a:tc>
                <a:tc>
                  <a:txBody>
                    <a:bodyPr/>
                    <a:lstStyle/>
                    <a:p>
                      <a:r>
                        <a:rPr lang="en-GB" sz="1200"/>
                        <a:t>Programme Director to produce guidelines.</a:t>
                      </a:r>
                    </a:p>
                  </a:txBody>
                  <a:tcPr/>
                </a:tc>
                <a:extLst>
                  <a:ext uri="{0D108BD9-81ED-4DB2-BD59-A6C34878D82A}">
                    <a16:rowId xmlns:a16="http://schemas.microsoft.com/office/drawing/2014/main" val="2115987048"/>
                  </a:ext>
                </a:extLst>
              </a:tr>
              <a:tr h="797677">
                <a:tc>
                  <a:txBody>
                    <a:bodyPr/>
                    <a:lstStyle/>
                    <a:p>
                      <a:r>
                        <a:rPr lang="en-GB" sz="1200"/>
                        <a:t>Day 2 – c. 60 minutes (Enact)</a:t>
                      </a:r>
                    </a:p>
                  </a:txBody>
                  <a:tcPr/>
                </a:tc>
                <a:tc>
                  <a:txBody>
                    <a:bodyPr/>
                    <a:lstStyle/>
                    <a:p>
                      <a:r>
                        <a:rPr lang="en-GB" sz="1200"/>
                        <a:t>Involvement in lesson (after midday) where RPT is given some responsibility for displaying explicit professional behaviours (such as utilising school routine, using school language, following departmental priority).</a:t>
                      </a:r>
                    </a:p>
                  </a:txBody>
                  <a:tcPr/>
                </a:tc>
                <a:tc>
                  <a:txBody>
                    <a:bodyPr/>
                    <a:lstStyle/>
                    <a:p>
                      <a:r>
                        <a:rPr lang="en-GB" sz="1200"/>
                        <a:t>Mentor to identify appropriate opportunities.</a:t>
                      </a:r>
                    </a:p>
                  </a:txBody>
                  <a:tcPr/>
                </a:tc>
                <a:extLst>
                  <a:ext uri="{0D108BD9-81ED-4DB2-BD59-A6C34878D82A}">
                    <a16:rowId xmlns:a16="http://schemas.microsoft.com/office/drawing/2014/main" val="281369304"/>
                  </a:ext>
                </a:extLst>
              </a:tr>
              <a:tr h="443154">
                <a:tc>
                  <a:txBody>
                    <a:bodyPr/>
                    <a:lstStyle/>
                    <a:p>
                      <a:r>
                        <a:rPr lang="en-GB" sz="1200"/>
                        <a:t>Day 2 – 30 minutes (Review)</a:t>
                      </a:r>
                    </a:p>
                  </a:txBody>
                  <a:tcPr/>
                </a:tc>
                <a:tc>
                  <a:txBody>
                    <a:bodyPr/>
                    <a:lstStyle/>
                    <a:p>
                      <a:r>
                        <a:rPr lang="en-GB" sz="1200"/>
                        <a:t>Plan of action for how you will display professionalism within that school, completed in ITAP booklet.</a:t>
                      </a:r>
                    </a:p>
                  </a:txBody>
                  <a:tcPr/>
                </a:tc>
                <a:tc>
                  <a:txBody>
                    <a:bodyPr/>
                    <a:lstStyle/>
                    <a:p>
                      <a:r>
                        <a:rPr lang="en-GB" sz="1200" err="1"/>
                        <a:t>ITTCo</a:t>
                      </a:r>
                      <a:r>
                        <a:rPr lang="en-GB" sz="1200"/>
                        <a:t>, mentor and tutor to review. Mentor to discuss at next mentor meeting. </a:t>
                      </a:r>
                      <a:r>
                        <a:rPr lang="en-GB" sz="1200" b="0" i="0" u="none" strike="noStrike" noProof="0">
                          <a:solidFill>
                            <a:srgbClr val="000000"/>
                          </a:solidFill>
                          <a:latin typeface="Calibri"/>
                        </a:rPr>
                        <a:t>RPTs to ensure ITAP booklets uploaded to E-Portfolio by end of the day.</a:t>
                      </a:r>
                      <a:endParaRPr lang="en-GB" sz="1200"/>
                    </a:p>
                  </a:txBody>
                  <a:tcPr/>
                </a:tc>
                <a:extLst>
                  <a:ext uri="{0D108BD9-81ED-4DB2-BD59-A6C34878D82A}">
                    <a16:rowId xmlns:a16="http://schemas.microsoft.com/office/drawing/2014/main" val="3449574434"/>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F53EB52-A95B-5320-C594-04A782A6CAD6}"/>
                  </a:ext>
                </a:extLst>
              </p14:cNvPr>
              <p14:cNvContentPartPr/>
              <p14:nvPr/>
            </p14:nvContentPartPr>
            <p14:xfrm>
              <a:off x="6793240" y="3098340"/>
              <a:ext cx="1043280" cy="637200"/>
            </p14:xfrm>
          </p:contentPart>
        </mc:Choice>
        <mc:Fallback xmlns="">
          <p:pic>
            <p:nvPicPr>
              <p:cNvPr id="5" name="Ink 4">
                <a:extLst>
                  <a:ext uri="{FF2B5EF4-FFF2-40B4-BE49-F238E27FC236}">
                    <a16:creationId xmlns:a16="http://schemas.microsoft.com/office/drawing/2014/main" id="{8F53EB52-A95B-5320-C594-04A782A6CAD6}"/>
                  </a:ext>
                </a:extLst>
              </p:cNvPr>
              <p:cNvPicPr/>
              <p:nvPr/>
            </p:nvPicPr>
            <p:blipFill>
              <a:blip r:embed="rId4"/>
              <a:stretch>
                <a:fillRect/>
              </a:stretch>
            </p:blipFill>
            <p:spPr>
              <a:xfrm>
                <a:off x="6784240" y="3089700"/>
                <a:ext cx="106092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316EB5B-5536-57F3-93DE-FE46FE3A8BF5}"/>
                  </a:ext>
                </a:extLst>
              </p14:cNvPr>
              <p14:cNvContentPartPr/>
              <p14:nvPr/>
            </p14:nvContentPartPr>
            <p14:xfrm>
              <a:off x="6691000" y="5572116"/>
              <a:ext cx="1247760" cy="526320"/>
            </p14:xfrm>
          </p:contentPart>
        </mc:Choice>
        <mc:Fallback xmlns="">
          <p:pic>
            <p:nvPicPr>
              <p:cNvPr id="6" name="Ink 5">
                <a:extLst>
                  <a:ext uri="{FF2B5EF4-FFF2-40B4-BE49-F238E27FC236}">
                    <a16:creationId xmlns:a16="http://schemas.microsoft.com/office/drawing/2014/main" id="{B316EB5B-5536-57F3-93DE-FE46FE3A8BF5}"/>
                  </a:ext>
                </a:extLst>
              </p:cNvPr>
              <p:cNvPicPr/>
              <p:nvPr/>
            </p:nvPicPr>
            <p:blipFill>
              <a:blip r:embed="rId6"/>
              <a:stretch>
                <a:fillRect/>
              </a:stretch>
            </p:blipFill>
            <p:spPr>
              <a:xfrm>
                <a:off x="6682003" y="5563116"/>
                <a:ext cx="1265395"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7A8C5B36-A29E-AD59-9213-B7EEAF908208}"/>
                  </a:ext>
                </a:extLst>
              </p14:cNvPr>
              <p14:cNvContentPartPr/>
              <p14:nvPr/>
            </p14:nvContentPartPr>
            <p14:xfrm>
              <a:off x="7314880" y="6386177"/>
              <a:ext cx="829440" cy="367200"/>
            </p14:xfrm>
          </p:contentPart>
        </mc:Choice>
        <mc:Fallback xmlns="">
          <p:pic>
            <p:nvPicPr>
              <p:cNvPr id="7" name="Ink 6">
                <a:extLst>
                  <a:ext uri="{FF2B5EF4-FFF2-40B4-BE49-F238E27FC236}">
                    <a16:creationId xmlns:a16="http://schemas.microsoft.com/office/drawing/2014/main" id="{7A8C5B36-A29E-AD59-9213-B7EEAF908208}"/>
                  </a:ext>
                </a:extLst>
              </p:cNvPr>
              <p:cNvPicPr/>
              <p:nvPr/>
            </p:nvPicPr>
            <p:blipFill>
              <a:blip r:embed="rId8"/>
              <a:stretch>
                <a:fillRect/>
              </a:stretch>
            </p:blipFill>
            <p:spPr>
              <a:xfrm>
                <a:off x="7305880" y="6377177"/>
                <a:ext cx="8470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A7437B7A-5D43-31E8-4293-5167D5BDA56A}"/>
                  </a:ext>
                </a:extLst>
              </p14:cNvPr>
              <p14:cNvContentPartPr/>
              <p14:nvPr/>
            </p14:nvContentPartPr>
            <p14:xfrm>
              <a:off x="3492400" y="596800"/>
              <a:ext cx="360" cy="360"/>
            </p14:xfrm>
          </p:contentPart>
        </mc:Choice>
        <mc:Fallback xmlns="">
          <p:pic>
            <p:nvPicPr>
              <p:cNvPr id="8" name="Ink 7">
                <a:extLst>
                  <a:ext uri="{FF2B5EF4-FFF2-40B4-BE49-F238E27FC236}">
                    <a16:creationId xmlns:a16="http://schemas.microsoft.com/office/drawing/2014/main" id="{A7437B7A-5D43-31E8-4293-5167D5BDA56A}"/>
                  </a:ext>
                </a:extLst>
              </p:cNvPr>
              <p:cNvPicPr/>
              <p:nvPr/>
            </p:nvPicPr>
            <p:blipFill>
              <a:blip r:embed="rId10"/>
              <a:stretch>
                <a:fillRect/>
              </a:stretch>
            </p:blipFill>
            <p:spPr>
              <a:xfrm>
                <a:off x="3483760" y="588160"/>
                <a:ext cx="18000" cy="18000"/>
              </a:xfrm>
              <a:prstGeom prst="rect">
                <a:avLst/>
              </a:prstGeom>
            </p:spPr>
          </p:pic>
        </mc:Fallback>
      </mc:AlternateContent>
      <p:sp>
        <p:nvSpPr>
          <p:cNvPr id="3" name="TextBox 2">
            <a:extLst>
              <a:ext uri="{FF2B5EF4-FFF2-40B4-BE49-F238E27FC236}">
                <a16:creationId xmlns:a16="http://schemas.microsoft.com/office/drawing/2014/main" id="{75037F37-DDD7-8E70-A82E-4B58B0298C48}"/>
              </a:ext>
            </a:extLst>
          </p:cNvPr>
          <p:cNvSpPr txBox="1"/>
          <p:nvPr/>
        </p:nvSpPr>
        <p:spPr>
          <a:xfrm>
            <a:off x="107577" y="2212062"/>
            <a:ext cx="1792478" cy="400110"/>
          </a:xfrm>
          <a:prstGeom prst="rect">
            <a:avLst/>
          </a:prstGeom>
          <a:noFill/>
        </p:spPr>
        <p:txBody>
          <a:bodyPr wrap="none" rtlCol="0">
            <a:spAutoFit/>
          </a:bodyPr>
          <a:lstStyle/>
          <a:p>
            <a:r>
              <a:rPr lang="en-GB" dirty="0">
                <a:solidFill>
                  <a:srgbClr val="FF0000"/>
                </a:solidFill>
                <a:latin typeface="+mn-lt"/>
              </a:rPr>
              <a:t>Wed 25</a:t>
            </a:r>
            <a:r>
              <a:rPr lang="en-GB" baseline="30000" dirty="0">
                <a:solidFill>
                  <a:srgbClr val="FF0000"/>
                </a:solidFill>
                <a:latin typeface="+mn-lt"/>
              </a:rPr>
              <a:t>th</a:t>
            </a:r>
            <a:r>
              <a:rPr lang="en-GB" dirty="0">
                <a:solidFill>
                  <a:srgbClr val="FF0000"/>
                </a:solidFill>
                <a:latin typeface="+mn-lt"/>
              </a:rPr>
              <a:t> Sept </a:t>
            </a:r>
          </a:p>
        </p:txBody>
      </p:sp>
      <p:sp>
        <p:nvSpPr>
          <p:cNvPr id="9" name="TextBox 8">
            <a:extLst>
              <a:ext uri="{FF2B5EF4-FFF2-40B4-BE49-F238E27FC236}">
                <a16:creationId xmlns:a16="http://schemas.microsoft.com/office/drawing/2014/main" id="{746DA6DF-7C00-EDF5-62D5-DF5A06FD47D4}"/>
              </a:ext>
            </a:extLst>
          </p:cNvPr>
          <p:cNvSpPr txBox="1"/>
          <p:nvPr/>
        </p:nvSpPr>
        <p:spPr>
          <a:xfrm>
            <a:off x="609600" y="4778188"/>
            <a:ext cx="1152880" cy="400110"/>
          </a:xfrm>
          <a:prstGeom prst="rect">
            <a:avLst/>
          </a:prstGeom>
          <a:noFill/>
        </p:spPr>
        <p:txBody>
          <a:bodyPr wrap="none" rtlCol="0">
            <a:spAutoFit/>
          </a:bodyPr>
          <a:lstStyle/>
          <a:p>
            <a:r>
              <a:rPr lang="en-GB" dirty="0">
                <a:solidFill>
                  <a:srgbClr val="FF0000"/>
                </a:solidFill>
                <a:latin typeface="+mn-lt"/>
              </a:rPr>
              <a:t>Thu 26</a:t>
            </a:r>
            <a:r>
              <a:rPr lang="en-GB" baseline="30000" dirty="0">
                <a:solidFill>
                  <a:srgbClr val="FF0000"/>
                </a:solidFill>
                <a:latin typeface="+mn-lt"/>
              </a:rPr>
              <a:t>th</a:t>
            </a:r>
            <a:r>
              <a:rPr lang="en-GB" dirty="0">
                <a:solidFill>
                  <a:srgbClr val="FF0000"/>
                </a:solidFill>
                <a:latin typeface="+mn-lt"/>
              </a:rPr>
              <a:t> </a:t>
            </a:r>
          </a:p>
        </p:txBody>
      </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DA2F1BE7-8EE8-D12D-CA55-4B0597D2EA0D}"/>
                  </a:ext>
                </a:extLst>
              </p14:cNvPr>
              <p14:cNvContentPartPr/>
              <p14:nvPr/>
            </p14:nvContentPartPr>
            <p14:xfrm>
              <a:off x="2169431" y="3549593"/>
              <a:ext cx="4186800" cy="64080"/>
            </p14:xfrm>
          </p:contentPart>
        </mc:Choice>
        <mc:Fallback xmlns="">
          <p:pic>
            <p:nvPicPr>
              <p:cNvPr id="10" name="Ink 9">
                <a:extLst>
                  <a:ext uri="{FF2B5EF4-FFF2-40B4-BE49-F238E27FC236}">
                    <a16:creationId xmlns:a16="http://schemas.microsoft.com/office/drawing/2014/main" id="{DA2F1BE7-8EE8-D12D-CA55-4B0597D2EA0D}"/>
                  </a:ext>
                </a:extLst>
              </p:cNvPr>
              <p:cNvPicPr/>
              <p:nvPr/>
            </p:nvPicPr>
            <p:blipFill>
              <a:blip r:embed="rId12"/>
              <a:stretch>
                <a:fillRect/>
              </a:stretch>
            </p:blipFill>
            <p:spPr>
              <a:xfrm>
                <a:off x="2115431" y="3441593"/>
                <a:ext cx="42944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011275A4-1EDD-0B54-A819-C60EE752F612}"/>
                  </a:ext>
                </a:extLst>
              </p14:cNvPr>
              <p14:cNvContentPartPr/>
              <p14:nvPr/>
            </p14:nvContentPartPr>
            <p14:xfrm>
              <a:off x="1963151" y="5629673"/>
              <a:ext cx="1424520" cy="826920"/>
            </p14:xfrm>
          </p:contentPart>
        </mc:Choice>
        <mc:Fallback xmlns="">
          <p:pic>
            <p:nvPicPr>
              <p:cNvPr id="11" name="Ink 10">
                <a:extLst>
                  <a:ext uri="{FF2B5EF4-FFF2-40B4-BE49-F238E27FC236}">
                    <a16:creationId xmlns:a16="http://schemas.microsoft.com/office/drawing/2014/main" id="{011275A4-1EDD-0B54-A819-C60EE752F612}"/>
                  </a:ext>
                </a:extLst>
              </p:cNvPr>
              <p:cNvPicPr/>
              <p:nvPr/>
            </p:nvPicPr>
            <p:blipFill>
              <a:blip r:embed="rId14"/>
              <a:stretch>
                <a:fillRect/>
              </a:stretch>
            </p:blipFill>
            <p:spPr>
              <a:xfrm>
                <a:off x="1909151" y="5521673"/>
                <a:ext cx="1532160" cy="104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C1291EE7-D1B9-6617-CE71-8DA46BC1A561}"/>
                  </a:ext>
                </a:extLst>
              </p14:cNvPr>
              <p14:cNvContentPartPr/>
              <p14:nvPr/>
            </p14:nvContentPartPr>
            <p14:xfrm>
              <a:off x="1953791" y="6588713"/>
              <a:ext cx="2039760" cy="361080"/>
            </p14:xfrm>
          </p:contentPart>
        </mc:Choice>
        <mc:Fallback xmlns="">
          <p:pic>
            <p:nvPicPr>
              <p:cNvPr id="12" name="Ink 11">
                <a:extLst>
                  <a:ext uri="{FF2B5EF4-FFF2-40B4-BE49-F238E27FC236}">
                    <a16:creationId xmlns:a16="http://schemas.microsoft.com/office/drawing/2014/main" id="{C1291EE7-D1B9-6617-CE71-8DA46BC1A561}"/>
                  </a:ext>
                </a:extLst>
              </p:cNvPr>
              <p:cNvPicPr/>
              <p:nvPr/>
            </p:nvPicPr>
            <p:blipFill>
              <a:blip r:embed="rId16"/>
              <a:stretch>
                <a:fillRect/>
              </a:stretch>
            </p:blipFill>
            <p:spPr>
              <a:xfrm>
                <a:off x="1900151" y="6481073"/>
                <a:ext cx="2147400" cy="57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230965FC-B263-3367-0509-6C484942DC4F}"/>
                  </a:ext>
                </a:extLst>
              </p14:cNvPr>
              <p14:cNvContentPartPr/>
              <p14:nvPr/>
            </p14:nvContentPartPr>
            <p14:xfrm>
              <a:off x="2088431" y="5593998"/>
              <a:ext cx="1311840" cy="36360"/>
            </p14:xfrm>
          </p:contentPart>
        </mc:Choice>
        <mc:Fallback xmlns="">
          <p:pic>
            <p:nvPicPr>
              <p:cNvPr id="13" name="Ink 12">
                <a:extLst>
                  <a:ext uri="{FF2B5EF4-FFF2-40B4-BE49-F238E27FC236}">
                    <a16:creationId xmlns:a16="http://schemas.microsoft.com/office/drawing/2014/main" id="{230965FC-B263-3367-0509-6C484942DC4F}"/>
                  </a:ext>
                </a:extLst>
              </p:cNvPr>
              <p:cNvPicPr/>
              <p:nvPr/>
            </p:nvPicPr>
            <p:blipFill>
              <a:blip r:embed="rId18"/>
              <a:stretch>
                <a:fillRect/>
              </a:stretch>
            </p:blipFill>
            <p:spPr>
              <a:xfrm>
                <a:off x="2034791" y="5485998"/>
                <a:ext cx="1419480" cy="252000"/>
              </a:xfrm>
              <a:prstGeom prst="rect">
                <a:avLst/>
              </a:prstGeom>
            </p:spPr>
          </p:pic>
        </mc:Fallback>
      </mc:AlternateContent>
    </p:spTree>
    <p:extLst>
      <p:ext uri="{BB962C8B-B14F-4D97-AF65-F5344CB8AC3E}">
        <p14:creationId xmlns:p14="http://schemas.microsoft.com/office/powerpoint/2010/main" val="31296555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1CD0B3-C3FA-F028-9A4B-B5D90B6501EE}"/>
              </a:ext>
            </a:extLst>
          </p:cNvPr>
          <p:cNvSpPr>
            <a:spLocks noGrp="1"/>
          </p:cNvSpPr>
          <p:nvPr>
            <p:ph type="sldNum" sz="quarter" idx="10"/>
          </p:nvPr>
        </p:nvSpPr>
        <p:spPr/>
        <p:txBody>
          <a:bodyPr/>
          <a:lstStyle/>
          <a:p>
            <a:fld id="{DCF6A46F-80AB-49F3-8C7E-9717ED945456}" type="slidenum">
              <a:rPr lang="en-GB" altLang="en-US" smtClean="0"/>
              <a:pPr/>
              <a:t>27</a:t>
            </a:fld>
            <a:endParaRPr lang="en-GB" altLang="en-US"/>
          </a:p>
        </p:txBody>
      </p:sp>
      <p:sp>
        <p:nvSpPr>
          <p:cNvPr id="6" name="TextBox 5">
            <a:extLst>
              <a:ext uri="{FF2B5EF4-FFF2-40B4-BE49-F238E27FC236}">
                <a16:creationId xmlns:a16="http://schemas.microsoft.com/office/drawing/2014/main" id="{597801AC-ABDA-B3A6-1FB8-5A9CAE7F652B}"/>
              </a:ext>
            </a:extLst>
          </p:cNvPr>
          <p:cNvSpPr txBox="1"/>
          <p:nvPr/>
        </p:nvSpPr>
        <p:spPr>
          <a:xfrm>
            <a:off x="6291015" y="4509120"/>
            <a:ext cx="3759200" cy="1077218"/>
          </a:xfrm>
          <a:prstGeom prst="rect">
            <a:avLst/>
          </a:prstGeom>
          <a:noFill/>
        </p:spPr>
        <p:txBody>
          <a:bodyPr wrap="square" rtlCol="0">
            <a:spAutoFit/>
          </a:bodyPr>
          <a:lstStyle/>
          <a:p>
            <a:r>
              <a:rPr lang="en-GB" sz="3200" i="1" dirty="0"/>
              <a:t>What might this look like in Geography?  </a:t>
            </a:r>
          </a:p>
        </p:txBody>
      </p:sp>
      <p:pic>
        <p:nvPicPr>
          <p:cNvPr id="8" name="Picture 7">
            <a:extLst>
              <a:ext uri="{FF2B5EF4-FFF2-40B4-BE49-F238E27FC236}">
                <a16:creationId xmlns:a16="http://schemas.microsoft.com/office/drawing/2014/main" id="{F28A2151-CEC0-B358-AC96-B7DD1033692D}"/>
              </a:ext>
            </a:extLst>
          </p:cNvPr>
          <p:cNvPicPr>
            <a:picLocks noChangeAspect="1"/>
          </p:cNvPicPr>
          <p:nvPr/>
        </p:nvPicPr>
        <p:blipFill>
          <a:blip r:embed="rId3"/>
          <a:stretch>
            <a:fillRect/>
          </a:stretch>
        </p:blipFill>
        <p:spPr>
          <a:xfrm>
            <a:off x="839415" y="1026458"/>
            <a:ext cx="3725615" cy="5066837"/>
          </a:xfrm>
          <a:prstGeom prst="rect">
            <a:avLst/>
          </a:prstGeom>
        </p:spPr>
      </p:pic>
      <p:sp>
        <p:nvSpPr>
          <p:cNvPr id="9" name="Arrow: Right 8">
            <a:extLst>
              <a:ext uri="{FF2B5EF4-FFF2-40B4-BE49-F238E27FC236}">
                <a16:creationId xmlns:a16="http://schemas.microsoft.com/office/drawing/2014/main" id="{34A9C0E3-DCC9-78FE-3B16-D1F7FD2EA0B0}"/>
              </a:ext>
            </a:extLst>
          </p:cNvPr>
          <p:cNvSpPr/>
          <p:nvPr/>
        </p:nvSpPr>
        <p:spPr>
          <a:xfrm rot="10800000">
            <a:off x="4464423" y="5047728"/>
            <a:ext cx="1826591" cy="89047"/>
          </a:xfrm>
          <a:prstGeom prst="rightArrow">
            <a:avLst/>
          </a:prstGeom>
          <a:solidFill>
            <a:schemeClr val="accent1"/>
          </a:solidFill>
          <a:ln w="38100">
            <a:solidFill>
              <a:schemeClr val="accent1"/>
            </a:solidFill>
          </a:ln>
        </p:spPr>
        <p:txBody>
          <a:bodyPr wrap="square" rtlCol="0" anchor="ctr">
            <a:spAutoFit/>
          </a:bodyPr>
          <a:lstStyle/>
          <a:p>
            <a:pPr algn="ctr"/>
            <a:endParaRPr lang="en-GB">
              <a:solidFill>
                <a:schemeClr val="tx2"/>
              </a:solidFill>
              <a:latin typeface="+mn-lt"/>
            </a:endParaRPr>
          </a:p>
        </p:txBody>
      </p:sp>
      <p:sp>
        <p:nvSpPr>
          <p:cNvPr id="2" name="TextBox 1">
            <a:extLst>
              <a:ext uri="{FF2B5EF4-FFF2-40B4-BE49-F238E27FC236}">
                <a16:creationId xmlns:a16="http://schemas.microsoft.com/office/drawing/2014/main" id="{79D4B897-1489-4290-8CE9-7BC3E728C7F9}"/>
              </a:ext>
            </a:extLst>
          </p:cNvPr>
          <p:cNvSpPr txBox="1"/>
          <p:nvPr/>
        </p:nvSpPr>
        <p:spPr>
          <a:xfrm>
            <a:off x="2254547" y="1905000"/>
            <a:ext cx="2460328" cy="461665"/>
          </a:xfrm>
          <a:prstGeom prst="rect">
            <a:avLst/>
          </a:prstGeom>
          <a:solidFill>
            <a:schemeClr val="bg1"/>
          </a:solidFill>
        </p:spPr>
        <p:txBody>
          <a:bodyPr wrap="square" rtlCol="0">
            <a:spAutoFit/>
          </a:bodyPr>
          <a:lstStyle/>
          <a:p>
            <a:r>
              <a:rPr lang="en-GB" sz="2400" dirty="0">
                <a:solidFill>
                  <a:schemeClr val="tx2"/>
                </a:solidFill>
                <a:latin typeface="+mn-lt"/>
              </a:rPr>
              <a:t>26</a:t>
            </a:r>
            <a:r>
              <a:rPr lang="en-GB" sz="2400" baseline="30000" dirty="0">
                <a:solidFill>
                  <a:schemeClr val="tx2"/>
                </a:solidFill>
                <a:latin typeface="+mn-lt"/>
              </a:rPr>
              <a:t>th</a:t>
            </a:r>
            <a:r>
              <a:rPr lang="en-GB" sz="2400" dirty="0">
                <a:solidFill>
                  <a:schemeClr val="tx2"/>
                </a:solidFill>
                <a:latin typeface="+mn-lt"/>
              </a:rPr>
              <a:t> Sept</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64DE54A-5FE0-E55E-5AB9-87111CAA5926}"/>
                  </a:ext>
                </a:extLst>
              </p14:cNvPr>
              <p14:cNvContentPartPr/>
              <p14:nvPr/>
            </p14:nvContentPartPr>
            <p14:xfrm>
              <a:off x="928151" y="1899459"/>
              <a:ext cx="2786400" cy="432360"/>
            </p14:xfrm>
          </p:contentPart>
        </mc:Choice>
        <mc:Fallback xmlns="">
          <p:pic>
            <p:nvPicPr>
              <p:cNvPr id="7" name="Ink 6">
                <a:extLst>
                  <a:ext uri="{FF2B5EF4-FFF2-40B4-BE49-F238E27FC236}">
                    <a16:creationId xmlns:a16="http://schemas.microsoft.com/office/drawing/2014/main" id="{264DE54A-5FE0-E55E-5AB9-87111CAA5926}"/>
                  </a:ext>
                </a:extLst>
              </p:cNvPr>
              <p:cNvPicPr/>
              <p:nvPr/>
            </p:nvPicPr>
            <p:blipFill>
              <a:blip r:embed="rId5"/>
              <a:stretch>
                <a:fillRect/>
              </a:stretch>
            </p:blipFill>
            <p:spPr>
              <a:xfrm>
                <a:off x="874511" y="1791819"/>
                <a:ext cx="2894040" cy="648000"/>
              </a:xfrm>
              <a:prstGeom prst="rect">
                <a:avLst/>
              </a:prstGeom>
            </p:spPr>
          </p:pic>
        </mc:Fallback>
      </mc:AlternateContent>
      <p:sp>
        <p:nvSpPr>
          <p:cNvPr id="10" name="TextBox 9">
            <a:extLst>
              <a:ext uri="{FF2B5EF4-FFF2-40B4-BE49-F238E27FC236}">
                <a16:creationId xmlns:a16="http://schemas.microsoft.com/office/drawing/2014/main" id="{1B68BB3E-F71E-F206-1999-F4421EF15BC6}"/>
              </a:ext>
            </a:extLst>
          </p:cNvPr>
          <p:cNvSpPr txBox="1"/>
          <p:nvPr/>
        </p:nvSpPr>
        <p:spPr>
          <a:xfrm>
            <a:off x="1550894" y="6093295"/>
            <a:ext cx="6269665" cy="461665"/>
          </a:xfrm>
          <a:prstGeom prst="rect">
            <a:avLst/>
          </a:prstGeom>
          <a:noFill/>
        </p:spPr>
        <p:txBody>
          <a:bodyPr wrap="none" rtlCol="0">
            <a:spAutoFit/>
          </a:bodyPr>
          <a:lstStyle/>
          <a:p>
            <a:r>
              <a:rPr lang="en-GB" sz="2400" dirty="0">
                <a:solidFill>
                  <a:srgbClr val="FF0000"/>
                </a:solidFill>
                <a:latin typeface="+mn-lt"/>
              </a:rPr>
              <a:t>School routine, school language, dept priority </a:t>
            </a:r>
          </a:p>
        </p:txBody>
      </p:sp>
    </p:spTree>
    <p:extLst>
      <p:ext uri="{BB962C8B-B14F-4D97-AF65-F5344CB8AC3E}">
        <p14:creationId xmlns:p14="http://schemas.microsoft.com/office/powerpoint/2010/main" val="265211654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6FDB0A8-CFEC-196C-284E-3A4BB9935F91}"/>
              </a:ext>
            </a:extLst>
          </p:cNvPr>
          <p:cNvSpPr>
            <a:spLocks noGrp="1"/>
          </p:cNvSpPr>
          <p:nvPr>
            <p:ph type="title"/>
          </p:nvPr>
        </p:nvSpPr>
        <p:spPr>
          <a:xfrm>
            <a:off x="1775520" y="188640"/>
            <a:ext cx="8568952" cy="955498"/>
          </a:xfrm>
        </p:spPr>
        <p:txBody>
          <a:bodyPr/>
          <a:lstStyle/>
          <a:p>
            <a:r>
              <a:rPr lang="en-US"/>
              <a:t>PROFESSIONAL PRACTICE REVIEW 1</a:t>
            </a:r>
          </a:p>
        </p:txBody>
      </p:sp>
      <p:graphicFrame>
        <p:nvGraphicFramePr>
          <p:cNvPr id="7" name="Content Placeholder 6">
            <a:extLst>
              <a:ext uri="{FF2B5EF4-FFF2-40B4-BE49-F238E27FC236}">
                <a16:creationId xmlns:a16="http://schemas.microsoft.com/office/drawing/2014/main" id="{70D04EC7-0EEA-8848-59C4-2BC2B26473D6}"/>
              </a:ext>
            </a:extLst>
          </p:cNvPr>
          <p:cNvGraphicFramePr>
            <a:graphicFrameLocks noGrp="1"/>
          </p:cNvGraphicFramePr>
          <p:nvPr>
            <p:ph type="tbl" sz="quarter" idx="11"/>
            <p:extLst>
              <p:ext uri="{D42A27DB-BD31-4B8C-83A1-F6EECF244321}">
                <p14:modId xmlns:p14="http://schemas.microsoft.com/office/powerpoint/2010/main" val="1752290201"/>
              </p:ext>
            </p:extLst>
          </p:nvPr>
        </p:nvGraphicFramePr>
        <p:xfrm>
          <a:off x="1588213" y="1283839"/>
          <a:ext cx="8978188" cy="5485261"/>
        </p:xfrm>
        <a:graphic>
          <a:graphicData uri="http://schemas.openxmlformats.org/drawingml/2006/table">
            <a:tbl>
              <a:tblPr/>
              <a:tblGrid>
                <a:gridCol w="1688071">
                  <a:extLst>
                    <a:ext uri="{9D8B030D-6E8A-4147-A177-3AD203B41FA5}">
                      <a16:colId xmlns:a16="http://schemas.microsoft.com/office/drawing/2014/main" val="2446027941"/>
                    </a:ext>
                  </a:extLst>
                </a:gridCol>
                <a:gridCol w="7290117">
                  <a:extLst>
                    <a:ext uri="{9D8B030D-6E8A-4147-A177-3AD203B41FA5}">
                      <a16:colId xmlns:a16="http://schemas.microsoft.com/office/drawing/2014/main" val="613897082"/>
                    </a:ext>
                  </a:extLst>
                </a:gridCol>
              </a:tblGrid>
              <a:tr h="601483">
                <a:tc>
                  <a:txBody>
                    <a:bodyPr/>
                    <a:lstStyle/>
                    <a:p>
                      <a:pPr algn="l" rtl="0" fontAlgn="base"/>
                      <a:r>
                        <a:rPr lang="en-GB" sz="1600" b="1" i="0">
                          <a:effectLst/>
                          <a:latin typeface="Calibri" panose="020F0502020204030204" pitchFamily="34" charset="0"/>
                        </a:rPr>
                        <a:t>ITE Curriculum Stage </a:t>
                      </a:r>
                      <a:r>
                        <a:rPr lang="en-GB" sz="1600" b="0" i="0">
                          <a:effectLst/>
                          <a:latin typeface="Calibri" panose="020F0502020204030204" pitchFamily="34" charset="0"/>
                        </a:rPr>
                        <a:t> </a:t>
                      </a:r>
                      <a:endParaRPr lang="en-GB" sz="40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GB" sz="1800" b="0" i="0">
                          <a:effectLst/>
                          <a:latin typeface="Calibri" panose="020F0502020204030204" pitchFamily="34" charset="0"/>
                        </a:rPr>
                        <a:t>Shared Implementation </a:t>
                      </a:r>
                      <a:endParaRPr lang="en-GB" sz="44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715332"/>
                  </a:ext>
                </a:extLst>
              </a:tr>
              <a:tr h="437331">
                <a:tc>
                  <a:txBody>
                    <a:bodyPr/>
                    <a:lstStyle/>
                    <a:p>
                      <a:pPr algn="l" rtl="0" fontAlgn="base"/>
                      <a:r>
                        <a:rPr lang="en-GB" sz="1600" b="1" i="0">
                          <a:effectLst/>
                          <a:latin typeface="Calibri" panose="020F0502020204030204" pitchFamily="34" charset="0"/>
                        </a:rPr>
                        <a:t>Mentor Module</a:t>
                      </a:r>
                      <a:r>
                        <a:rPr lang="en-GB" sz="1600" b="0" i="0">
                          <a:effectLst/>
                          <a:latin typeface="Calibri" panose="020F0502020204030204" pitchFamily="34" charset="0"/>
                        </a:rPr>
                        <a:t> </a:t>
                      </a:r>
                      <a:endParaRPr lang="en-GB" sz="40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800" b="0" i="0">
                          <a:effectLst/>
                          <a:latin typeface="Calibri" panose="020F0502020204030204" pitchFamily="34" charset="0"/>
                        </a:rPr>
                        <a:t>2. Constructive Conversations and Modelling Practice  </a:t>
                      </a:r>
                      <a:endParaRPr lang="en-US" sz="44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226806"/>
                  </a:ext>
                </a:extLst>
              </a:tr>
              <a:tr h="379020">
                <a:tc>
                  <a:txBody>
                    <a:bodyPr/>
                    <a:lstStyle/>
                    <a:p>
                      <a:pPr algn="l" rtl="0" fontAlgn="base"/>
                      <a:r>
                        <a:rPr lang="en-GB" sz="1600" b="1" i="0">
                          <a:effectLst/>
                          <a:latin typeface="Calibri" panose="020F0502020204030204" pitchFamily="34" charset="0"/>
                        </a:rPr>
                        <a:t>When </a:t>
                      </a:r>
                      <a:r>
                        <a:rPr lang="en-GB" sz="1600" b="0" i="0">
                          <a:effectLst/>
                          <a:latin typeface="Calibri" panose="020F0502020204030204" pitchFamily="34" charset="0"/>
                        </a:rPr>
                        <a:t> </a:t>
                      </a:r>
                      <a:endParaRPr lang="en-GB" sz="40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800" b="0" i="0">
                          <a:effectLst/>
                          <a:latin typeface="Calibri" panose="020F0502020204030204" pitchFamily="34" charset="0"/>
                        </a:rPr>
                        <a:t>Tuesday 5 November – Friday 29 November </a:t>
                      </a:r>
                      <a:endParaRPr lang="en-US" sz="44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56651"/>
                  </a:ext>
                </a:extLst>
              </a:tr>
              <a:tr h="612264">
                <a:tc>
                  <a:txBody>
                    <a:bodyPr/>
                    <a:lstStyle/>
                    <a:p>
                      <a:pPr algn="l" rtl="0" fontAlgn="base"/>
                      <a:r>
                        <a:rPr lang="en-GB" sz="1600" b="1" i="0">
                          <a:effectLst/>
                          <a:latin typeface="Calibri" panose="020F0502020204030204" pitchFamily="34" charset="0"/>
                        </a:rPr>
                        <a:t>Format</a:t>
                      </a:r>
                      <a:r>
                        <a:rPr lang="en-GB" sz="1600" b="0" i="0">
                          <a:effectLst/>
                          <a:latin typeface="Calibri" panose="020F0502020204030204" pitchFamily="34" charset="0"/>
                        </a:rPr>
                        <a:t> </a:t>
                      </a:r>
                      <a:endParaRPr lang="en-GB" sz="40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800" b="0" i="0">
                          <a:effectLst/>
                          <a:latin typeface="Calibri" panose="020F0502020204030204" pitchFamily="34" charset="0"/>
                        </a:rPr>
                        <a:t>Tutor to decide whether a hybrid meeting (RPT and Mentor in same room, Tutor online) or on-site meeting is required. </a:t>
                      </a:r>
                      <a:r>
                        <a:rPr lang="en-US" sz="1800" b="1" i="0">
                          <a:effectLst/>
                          <a:latin typeface="Calibri" panose="020F0502020204030204" pitchFamily="34" charset="0"/>
                        </a:rPr>
                        <a:t>Co-planning conversation. </a:t>
                      </a:r>
                      <a:endParaRPr lang="en-US" sz="4400" b="1"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040875"/>
                  </a:ext>
                </a:extLst>
              </a:tr>
              <a:tr h="986334">
                <a:tc>
                  <a:txBody>
                    <a:bodyPr/>
                    <a:lstStyle/>
                    <a:p>
                      <a:pPr algn="l" rtl="0" fontAlgn="base"/>
                      <a:r>
                        <a:rPr lang="en-GB" sz="1600" b="1" i="0">
                          <a:effectLst/>
                          <a:latin typeface="Calibri" panose="020F0502020204030204" pitchFamily="34" charset="0"/>
                        </a:rPr>
                        <a:t>RPT Preparation</a:t>
                      </a:r>
                      <a:r>
                        <a:rPr lang="en-GB" sz="1600" b="0" i="0">
                          <a:effectLst/>
                          <a:latin typeface="Calibri" panose="020F0502020204030204" pitchFamily="34" charset="0"/>
                        </a:rPr>
                        <a:t> </a:t>
                      </a:r>
                      <a:endParaRPr lang="en-GB" sz="40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2000" b="0" i="0">
                          <a:solidFill>
                            <a:schemeClr val="accent1"/>
                          </a:solidFill>
                          <a:effectLst/>
                          <a:latin typeface="Calibri" panose="020F0502020204030204" pitchFamily="34" charset="0"/>
                        </a:rPr>
                        <a:t>Preparation should include identifying a lesson to co-plan, discussing curriculum aims for that lesson with Mentor, and building subject knowledge in the relevant area. </a:t>
                      </a:r>
                      <a:endParaRPr lang="en-US" sz="4800" b="0" i="0">
                        <a:solidFill>
                          <a:schemeClr val="accent1"/>
                        </a:solidFill>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296768"/>
                  </a:ext>
                </a:extLst>
              </a:tr>
              <a:tr h="986334">
                <a:tc>
                  <a:txBody>
                    <a:bodyPr/>
                    <a:lstStyle/>
                    <a:p>
                      <a:pPr algn="l" rtl="0" fontAlgn="base"/>
                      <a:r>
                        <a:rPr lang="en-GB" sz="1600" b="1" i="0">
                          <a:effectLst/>
                          <a:latin typeface="Calibri" panose="020F0502020204030204" pitchFamily="34" charset="0"/>
                        </a:rPr>
                        <a:t>Mentor development focus</a:t>
                      </a:r>
                      <a:r>
                        <a:rPr lang="en-GB" sz="1600" b="0" i="0">
                          <a:effectLst/>
                          <a:latin typeface="Calibri" panose="020F0502020204030204" pitchFamily="34" charset="0"/>
                        </a:rPr>
                        <a:t> </a:t>
                      </a:r>
                      <a:endParaRPr lang="en-GB" sz="40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2000" b="0" i="0">
                          <a:solidFill>
                            <a:schemeClr val="accent3"/>
                          </a:solidFill>
                          <a:effectLst/>
                          <a:latin typeface="Calibri" panose="020F0502020204030204" pitchFamily="34" charset="0"/>
                        </a:rPr>
                        <a:t>Knowledge of key themes and content from ITE curriculum, capacity to conduct constructive conversations, and support for RPT in preparation of teaching. </a:t>
                      </a:r>
                      <a:endParaRPr lang="en-US" sz="4800" b="0" i="0">
                        <a:solidFill>
                          <a:schemeClr val="accent3"/>
                        </a:solidFill>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263092"/>
                  </a:ext>
                </a:extLst>
              </a:tr>
              <a:tr h="1482495">
                <a:tc>
                  <a:txBody>
                    <a:bodyPr/>
                    <a:lstStyle/>
                    <a:p>
                      <a:pPr algn="l" rtl="0" fontAlgn="base"/>
                      <a:r>
                        <a:rPr lang="en-GB" sz="1600" b="1" i="0">
                          <a:effectLst/>
                          <a:latin typeface="Calibri" panose="020F0502020204030204" pitchFamily="34" charset="0"/>
                        </a:rPr>
                        <a:t>RPT assessment focus </a:t>
                      </a:r>
                      <a:r>
                        <a:rPr lang="en-GB" sz="1600" b="0" i="0">
                          <a:effectLst/>
                          <a:latin typeface="Calibri" panose="020F0502020204030204" pitchFamily="34" charset="0"/>
                        </a:rPr>
                        <a:t> </a:t>
                      </a:r>
                      <a:endParaRPr lang="en-GB" sz="40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ase"/>
                      <a:r>
                        <a:rPr lang="en-US" sz="1800" b="0" i="0">
                          <a:effectLst/>
                          <a:latin typeface="Calibri" panose="020F0502020204030204" pitchFamily="34" charset="0"/>
                        </a:rPr>
                        <a:t>RPT reveals how effectively they can draw upon subject knowledge, curriculum knowledge, and pedagogical content knowledge developed through the ITE curriculum, in order to plan lessons that reveal the quality of their learning and practice. </a:t>
                      </a:r>
                      <a:endParaRPr lang="en-US" sz="4400" b="0" i="0">
                        <a:effectLst/>
                      </a:endParaRPr>
                    </a:p>
                  </a:txBody>
                  <a:tcPr marL="36328" marR="36328" marT="18164" marB="181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665488"/>
                  </a:ext>
                </a:extLst>
              </a:tr>
            </a:tbl>
          </a:graphicData>
        </a:graphic>
      </p:graphicFrame>
      <p:sp>
        <p:nvSpPr>
          <p:cNvPr id="2" name="Slide Number Placeholder 1" hidden="1">
            <a:extLst>
              <a:ext uri="{FF2B5EF4-FFF2-40B4-BE49-F238E27FC236}">
                <a16:creationId xmlns:a16="http://schemas.microsoft.com/office/drawing/2014/main" id="{372227FE-14CA-1CBD-8B13-2236047B44C9}"/>
              </a:ext>
            </a:extLst>
          </p:cNvPr>
          <p:cNvSpPr>
            <a:spLocks noGrp="1"/>
          </p:cNvSpPr>
          <p:nvPr>
            <p:ph type="sldNum" sz="quarter" idx="4294967295"/>
          </p:nvPr>
        </p:nvSpPr>
        <p:spPr>
          <a:xfrm>
            <a:off x="9552526" y="6237312"/>
            <a:ext cx="676275" cy="252000"/>
          </a:xfrm>
        </p:spPr>
        <p:txBody>
          <a:bodyPr/>
          <a:lstStyle/>
          <a:p>
            <a:pPr>
              <a:spcAft>
                <a:spcPts val="600"/>
              </a:spcAft>
            </a:pPr>
            <a:fld id="{8CAE96E1-FE19-476C-9CF0-3BB4903735D9}" type="slidenum">
              <a:rPr lang="en-GB" altLang="en-US" smtClean="0"/>
              <a:pPr>
                <a:spcAft>
                  <a:spcPts val="600"/>
                </a:spcAft>
              </a:pPr>
              <a:t>28</a:t>
            </a:fld>
            <a:endParaRPr lang="en-GB" altLang="en-US"/>
          </a:p>
        </p:txBody>
      </p:sp>
    </p:spTree>
    <p:extLst>
      <p:ext uri="{BB962C8B-B14F-4D97-AF65-F5344CB8AC3E}">
        <p14:creationId xmlns:p14="http://schemas.microsoft.com/office/powerpoint/2010/main" val="295404073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4B4D79-A5A8-4F98-87B9-8C7986BBFC87}"/>
              </a:ext>
            </a:extLst>
          </p:cNvPr>
          <p:cNvSpPr>
            <a:spLocks noGrp="1"/>
          </p:cNvSpPr>
          <p:nvPr>
            <p:ph type="sldNum" sz="quarter" idx="10"/>
          </p:nvPr>
        </p:nvSpPr>
        <p:spPr>
          <a:xfrm>
            <a:off x="9552526" y="6237312"/>
            <a:ext cx="676275" cy="252000"/>
          </a:xfrm>
        </p:spPr>
        <p:txBody>
          <a:bodyPr wrap="square" anchor="t">
            <a:normAutofit/>
          </a:bodyPr>
          <a:lstStyle/>
          <a:p>
            <a:pPr>
              <a:spcAft>
                <a:spcPts val="600"/>
              </a:spcAft>
            </a:pPr>
            <a:fld id="{DCF6A46F-80AB-49F3-8C7E-9717ED945456}" type="slidenum">
              <a:rPr lang="en-GB" altLang="en-US" smtClean="0"/>
              <a:pPr>
                <a:spcAft>
                  <a:spcPts val="600"/>
                </a:spcAft>
              </a:pPr>
              <a:t>29</a:t>
            </a:fld>
            <a:endParaRPr lang="en-GB" altLang="en-US"/>
          </a:p>
        </p:txBody>
      </p:sp>
      <p:pic>
        <p:nvPicPr>
          <p:cNvPr id="6" name="Picture 5">
            <a:extLst>
              <a:ext uri="{FF2B5EF4-FFF2-40B4-BE49-F238E27FC236}">
                <a16:creationId xmlns:a16="http://schemas.microsoft.com/office/drawing/2014/main" id="{FB46FF53-1144-4117-966E-E606AF1ED2EA}"/>
              </a:ext>
            </a:extLst>
          </p:cNvPr>
          <p:cNvPicPr>
            <a:picLocks noChangeAspect="1"/>
          </p:cNvPicPr>
          <p:nvPr/>
        </p:nvPicPr>
        <p:blipFill>
          <a:blip r:embed="rId3"/>
          <a:stretch>
            <a:fillRect/>
          </a:stretch>
        </p:blipFill>
        <p:spPr>
          <a:xfrm>
            <a:off x="1461780" y="548680"/>
            <a:ext cx="9254042" cy="5760640"/>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C706D83-55D9-C8AF-5531-1184DD390693}"/>
                  </a:ext>
                </a:extLst>
              </p14:cNvPr>
              <p14:cNvContentPartPr/>
              <p14:nvPr/>
            </p14:nvContentPartPr>
            <p14:xfrm>
              <a:off x="1336391" y="770139"/>
              <a:ext cx="1811160" cy="521640"/>
            </p14:xfrm>
          </p:contentPart>
        </mc:Choice>
        <mc:Fallback xmlns="">
          <p:pic>
            <p:nvPicPr>
              <p:cNvPr id="2" name="Ink 1">
                <a:extLst>
                  <a:ext uri="{FF2B5EF4-FFF2-40B4-BE49-F238E27FC236}">
                    <a16:creationId xmlns:a16="http://schemas.microsoft.com/office/drawing/2014/main" id="{AC706D83-55D9-C8AF-5531-1184DD390693}"/>
                  </a:ext>
                </a:extLst>
              </p:cNvPr>
              <p:cNvPicPr/>
              <p:nvPr/>
            </p:nvPicPr>
            <p:blipFill>
              <a:blip r:embed="rId5"/>
              <a:stretch>
                <a:fillRect/>
              </a:stretch>
            </p:blipFill>
            <p:spPr>
              <a:xfrm>
                <a:off x="1282751" y="662499"/>
                <a:ext cx="1918800" cy="73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83CE6A93-12D7-84F8-A153-8187D76F154B}"/>
                  </a:ext>
                </a:extLst>
              </p14:cNvPr>
              <p14:cNvContentPartPr/>
              <p14:nvPr/>
            </p14:nvContentPartPr>
            <p14:xfrm>
              <a:off x="1532591" y="626859"/>
              <a:ext cx="4392360" cy="100080"/>
            </p14:xfrm>
          </p:contentPart>
        </mc:Choice>
        <mc:Fallback xmlns="">
          <p:pic>
            <p:nvPicPr>
              <p:cNvPr id="3" name="Ink 2">
                <a:extLst>
                  <a:ext uri="{FF2B5EF4-FFF2-40B4-BE49-F238E27FC236}">
                    <a16:creationId xmlns:a16="http://schemas.microsoft.com/office/drawing/2014/main" id="{83CE6A93-12D7-84F8-A153-8187D76F154B}"/>
                  </a:ext>
                </a:extLst>
              </p:cNvPr>
              <p:cNvPicPr/>
              <p:nvPr/>
            </p:nvPicPr>
            <p:blipFill>
              <a:blip r:embed="rId7"/>
              <a:stretch>
                <a:fillRect/>
              </a:stretch>
            </p:blipFill>
            <p:spPr>
              <a:xfrm>
                <a:off x="1478591" y="518859"/>
                <a:ext cx="4500000" cy="315720"/>
              </a:xfrm>
              <a:prstGeom prst="rect">
                <a:avLst/>
              </a:prstGeom>
            </p:spPr>
          </p:pic>
        </mc:Fallback>
      </mc:AlternateContent>
    </p:spTree>
    <p:extLst>
      <p:ext uri="{BB962C8B-B14F-4D97-AF65-F5344CB8AC3E}">
        <p14:creationId xmlns:p14="http://schemas.microsoft.com/office/powerpoint/2010/main" val="81055287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Clr>
                <a:schemeClr val="hlink"/>
              </a:buClr>
              <a:buChar char="•"/>
              <a:defRPr sz="2400">
                <a:solidFill>
                  <a:schemeClr val="tx1"/>
                </a:solidFill>
                <a:latin typeface="Rdg Vesta" pitchFamily="2" charset="0"/>
              </a:defRPr>
            </a:lvl1pPr>
            <a:lvl2pPr marL="37931725" indent="-37474525">
              <a:lnSpc>
                <a:spcPct val="110000"/>
              </a:lnSpc>
              <a:spcBef>
                <a:spcPct val="10000"/>
              </a:spcBef>
              <a:buClr>
                <a:schemeClr val="hlink"/>
              </a:buClr>
              <a:buFont typeface="Rdg Vesta" pitchFamily="2" charset="0"/>
              <a:buChar char="–"/>
              <a:defRPr sz="2000">
                <a:solidFill>
                  <a:schemeClr val="tx1"/>
                </a:solidFill>
                <a:latin typeface="Rdg Vesta" pitchFamily="2" charset="0"/>
              </a:defRPr>
            </a:lvl2pPr>
            <a:lvl3pPr marL="1143000" indent="-228600">
              <a:lnSpc>
                <a:spcPct val="110000"/>
              </a:lnSpc>
              <a:spcBef>
                <a:spcPct val="10000"/>
              </a:spcBef>
              <a:buClr>
                <a:schemeClr val="hlink"/>
              </a:buClr>
              <a:buChar char="•"/>
              <a:defRPr sz="2000">
                <a:solidFill>
                  <a:schemeClr val="tx1"/>
                </a:solidFill>
                <a:latin typeface="Rdg Vesta" pitchFamily="2" charset="0"/>
              </a:defRPr>
            </a:lvl3pPr>
            <a:lvl4pPr marL="1600200" indent="-228600">
              <a:lnSpc>
                <a:spcPct val="110000"/>
              </a:lnSpc>
              <a:spcBef>
                <a:spcPct val="10000"/>
              </a:spcBef>
              <a:buClr>
                <a:schemeClr val="hlink"/>
              </a:buClr>
              <a:buFont typeface="Rdg Vesta" pitchFamily="2" charset="0"/>
              <a:buChar char="–"/>
              <a:defRPr sz="2000">
                <a:solidFill>
                  <a:schemeClr val="tx1"/>
                </a:solidFill>
                <a:latin typeface="Rdg Vesta" pitchFamily="2" charset="0"/>
              </a:defRPr>
            </a:lvl4pPr>
            <a:lvl5pPr marL="2057400" indent="-228600">
              <a:lnSpc>
                <a:spcPct val="110000"/>
              </a:lnSpc>
              <a:spcBef>
                <a:spcPct val="10000"/>
              </a:spcBef>
              <a:buClr>
                <a:schemeClr val="hlink"/>
              </a:buClr>
              <a:buFont typeface="Rdg Vesta" pitchFamily="2" charset="0"/>
              <a:buChar char="»"/>
              <a:defRPr sz="2000">
                <a:solidFill>
                  <a:schemeClr val="tx1"/>
                </a:solidFill>
                <a:latin typeface="Rdg Vesta" pitchFamily="2" charset="0"/>
              </a:defRPr>
            </a:lvl5pPr>
            <a:lvl6pPr marL="2514600" indent="-228600" eaLnBrk="0" fontAlgn="base" hangingPunct="0">
              <a:lnSpc>
                <a:spcPct val="110000"/>
              </a:lnSpc>
              <a:spcBef>
                <a:spcPct val="10000"/>
              </a:spcBef>
              <a:spcAft>
                <a:spcPct val="0"/>
              </a:spcAft>
              <a:buClr>
                <a:schemeClr val="hlink"/>
              </a:buClr>
              <a:buFont typeface="Rdg Vesta" pitchFamily="2" charset="0"/>
              <a:buChar char="»"/>
              <a:defRPr sz="2000">
                <a:solidFill>
                  <a:schemeClr val="tx1"/>
                </a:solidFill>
                <a:latin typeface="Rdg Vesta" pitchFamily="2" charset="0"/>
              </a:defRPr>
            </a:lvl6pPr>
            <a:lvl7pPr marL="2971800" indent="-228600" eaLnBrk="0" fontAlgn="base" hangingPunct="0">
              <a:lnSpc>
                <a:spcPct val="110000"/>
              </a:lnSpc>
              <a:spcBef>
                <a:spcPct val="10000"/>
              </a:spcBef>
              <a:spcAft>
                <a:spcPct val="0"/>
              </a:spcAft>
              <a:buClr>
                <a:schemeClr val="hlink"/>
              </a:buClr>
              <a:buFont typeface="Rdg Vesta" pitchFamily="2" charset="0"/>
              <a:buChar char="»"/>
              <a:defRPr sz="2000">
                <a:solidFill>
                  <a:schemeClr val="tx1"/>
                </a:solidFill>
                <a:latin typeface="Rdg Vesta" pitchFamily="2" charset="0"/>
              </a:defRPr>
            </a:lvl7pPr>
            <a:lvl8pPr marL="3429000" indent="-228600" eaLnBrk="0" fontAlgn="base" hangingPunct="0">
              <a:lnSpc>
                <a:spcPct val="110000"/>
              </a:lnSpc>
              <a:spcBef>
                <a:spcPct val="10000"/>
              </a:spcBef>
              <a:spcAft>
                <a:spcPct val="0"/>
              </a:spcAft>
              <a:buClr>
                <a:schemeClr val="hlink"/>
              </a:buClr>
              <a:buFont typeface="Rdg Vesta" pitchFamily="2" charset="0"/>
              <a:buChar char="»"/>
              <a:defRPr sz="2000">
                <a:solidFill>
                  <a:schemeClr val="tx1"/>
                </a:solidFill>
                <a:latin typeface="Rdg Vesta" pitchFamily="2" charset="0"/>
              </a:defRPr>
            </a:lvl8pPr>
            <a:lvl9pPr marL="3886200" indent="-228600" eaLnBrk="0" fontAlgn="base" hangingPunct="0">
              <a:lnSpc>
                <a:spcPct val="110000"/>
              </a:lnSpc>
              <a:spcBef>
                <a:spcPct val="10000"/>
              </a:spcBef>
              <a:spcAft>
                <a:spcPct val="0"/>
              </a:spcAft>
              <a:buClr>
                <a:schemeClr val="hlink"/>
              </a:buClr>
              <a:buFont typeface="Rdg Vesta" pitchFamily="2" charset="0"/>
              <a:buChar char="»"/>
              <a:defRPr sz="2000">
                <a:solidFill>
                  <a:schemeClr val="tx1"/>
                </a:solidFill>
                <a:latin typeface="Rdg Vesta" pitchFamily="2" charset="0"/>
              </a:defRPr>
            </a:lvl9pPr>
          </a:lstStyle>
          <a:p>
            <a:pPr>
              <a:lnSpc>
                <a:spcPct val="100000"/>
              </a:lnSpc>
              <a:spcBef>
                <a:spcPct val="0"/>
              </a:spcBef>
              <a:buClrTx/>
              <a:buFontTx/>
              <a:buNone/>
            </a:pPr>
            <a:fld id="{B72FA092-C3DD-4D06-9950-04BB722E8E89}" type="slidenum">
              <a:rPr lang="en-GB" altLang="en-US" sz="1400">
                <a:ea typeface="MS PGothic" panose="020B0600070205080204" pitchFamily="34" charset="-128"/>
              </a:rPr>
              <a:pPr>
                <a:lnSpc>
                  <a:spcPct val="100000"/>
                </a:lnSpc>
                <a:spcBef>
                  <a:spcPct val="0"/>
                </a:spcBef>
                <a:buClrTx/>
                <a:buFontTx/>
                <a:buNone/>
              </a:pPr>
              <a:t>3</a:t>
            </a:fld>
            <a:endParaRPr lang="en-GB" altLang="en-US" sz="1400">
              <a:ea typeface="MS PGothic" panose="020B0600070205080204" pitchFamily="34" charset="-128"/>
            </a:endParaRPr>
          </a:p>
        </p:txBody>
      </p:sp>
      <p:sp>
        <p:nvSpPr>
          <p:cNvPr id="3" name="TextBox 2">
            <a:extLst>
              <a:ext uri="{FF2B5EF4-FFF2-40B4-BE49-F238E27FC236}">
                <a16:creationId xmlns:a16="http://schemas.microsoft.com/office/drawing/2014/main" id="{91389D56-AFAF-DE52-1FB0-7A4F6C28296C}"/>
              </a:ext>
            </a:extLst>
          </p:cNvPr>
          <p:cNvSpPr txBox="1"/>
          <p:nvPr/>
        </p:nvSpPr>
        <p:spPr>
          <a:xfrm>
            <a:off x="2256663" y="520035"/>
            <a:ext cx="7678674" cy="4524315"/>
          </a:xfrm>
          <a:prstGeom prst="rect">
            <a:avLst/>
          </a:prstGeom>
          <a:noFill/>
        </p:spPr>
        <p:txBody>
          <a:bodyPr wrap="square">
            <a:spAutoFit/>
          </a:bodyPr>
          <a:lstStyle/>
          <a:p>
            <a:r>
              <a:rPr lang="en-US" altLang="en-US" sz="4000" dirty="0">
                <a:hlinkClick r:id="rId3"/>
              </a:rPr>
              <a:t>www.tinyurl.com/geogmentors</a:t>
            </a:r>
            <a:r>
              <a:rPr lang="en-US" altLang="en-US" sz="4000" dirty="0"/>
              <a:t> </a:t>
            </a:r>
          </a:p>
          <a:p>
            <a:r>
              <a:rPr lang="en-US" altLang="en-US" sz="4000" dirty="0">
                <a:solidFill>
                  <a:srgbClr val="FF0000"/>
                </a:solidFill>
              </a:rPr>
              <a:t>Google Drive for Geog </a:t>
            </a:r>
          </a:p>
          <a:p>
            <a:r>
              <a:rPr lang="en-US" altLang="en-US" sz="4000" dirty="0">
                <a:solidFill>
                  <a:srgbClr val="FF0000"/>
                </a:solidFill>
              </a:rPr>
              <a:t>mentor material</a:t>
            </a:r>
          </a:p>
          <a:p>
            <a:endParaRPr lang="en-US" altLang="en-US" sz="4000" dirty="0">
              <a:solidFill>
                <a:srgbClr val="FF0000"/>
              </a:solidFill>
            </a:endParaRPr>
          </a:p>
          <a:p>
            <a:pPr marL="457200" indent="-457200">
              <a:buFont typeface="Arial" panose="020B0604020202020204" pitchFamily="34" charset="0"/>
              <a:buChar char="•"/>
            </a:pPr>
            <a:r>
              <a:rPr lang="en-US" altLang="en-US" sz="3200" dirty="0">
                <a:solidFill>
                  <a:srgbClr val="FF0000"/>
                </a:solidFill>
              </a:rPr>
              <a:t>Lesson plan proforma – every lesson</a:t>
            </a:r>
          </a:p>
          <a:p>
            <a:pPr marL="457200" indent="-457200">
              <a:buFont typeface="Arial" panose="020B0604020202020204" pitchFamily="34" charset="0"/>
              <a:buChar char="•"/>
            </a:pPr>
            <a:r>
              <a:rPr lang="en-US" altLang="en-US" sz="3200" dirty="0">
                <a:solidFill>
                  <a:srgbClr val="FF0000"/>
                </a:solidFill>
              </a:rPr>
              <a:t>Lesson feedback proforma – 1 in 3</a:t>
            </a:r>
          </a:p>
          <a:p>
            <a:pPr marL="457200" indent="-457200">
              <a:buFont typeface="Arial" panose="020B0604020202020204" pitchFamily="34" charset="0"/>
              <a:buChar char="•"/>
            </a:pPr>
            <a:r>
              <a:rPr lang="en-US" altLang="en-US" sz="3200" dirty="0">
                <a:solidFill>
                  <a:srgbClr val="FF0000"/>
                </a:solidFill>
              </a:rPr>
              <a:t>Geog handbook</a:t>
            </a:r>
          </a:p>
          <a:p>
            <a:pPr marL="457200" indent="-457200">
              <a:buFont typeface="Arial" panose="020B0604020202020204" pitchFamily="34" charset="0"/>
              <a:buChar char="•"/>
            </a:pPr>
            <a:r>
              <a:rPr lang="en-US" altLang="en-US" sz="3200" dirty="0">
                <a:solidFill>
                  <a:srgbClr val="FF0000"/>
                </a:solidFill>
              </a:rPr>
              <a:t>Lots more</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D9AD-1806-43D9-80CB-21F0EEB9E9F0}"/>
              </a:ext>
            </a:extLst>
          </p:cNvPr>
          <p:cNvSpPr>
            <a:spLocks noGrp="1"/>
          </p:cNvSpPr>
          <p:nvPr>
            <p:ph type="title"/>
          </p:nvPr>
        </p:nvSpPr>
        <p:spPr>
          <a:xfrm>
            <a:off x="192264" y="-276153"/>
            <a:ext cx="8280000" cy="828000"/>
          </a:xfrm>
        </p:spPr>
        <p:txBody>
          <a:bodyPr/>
          <a:lstStyle/>
          <a:p>
            <a:r>
              <a:rPr lang="en-GB"/>
              <a:t>Subject Method Content</a:t>
            </a:r>
          </a:p>
        </p:txBody>
      </p:sp>
      <p:sp>
        <p:nvSpPr>
          <p:cNvPr id="4" name="Slide Number Placeholder 3">
            <a:extLst>
              <a:ext uri="{FF2B5EF4-FFF2-40B4-BE49-F238E27FC236}">
                <a16:creationId xmlns:a16="http://schemas.microsoft.com/office/drawing/2014/main" id="{82E8A5B3-D391-46D2-B41B-87124F4BEFDE}"/>
              </a:ext>
            </a:extLst>
          </p:cNvPr>
          <p:cNvSpPr>
            <a:spLocks noGrp="1"/>
          </p:cNvSpPr>
          <p:nvPr>
            <p:ph type="sldNum" sz="quarter" idx="10"/>
          </p:nvPr>
        </p:nvSpPr>
        <p:spPr/>
        <p:txBody>
          <a:bodyPr/>
          <a:lstStyle/>
          <a:p>
            <a:fld id="{DCF6A46F-80AB-49F3-8C7E-9717ED945456}" type="slidenum">
              <a:rPr lang="en-GB" altLang="en-US" smtClean="0"/>
              <a:pPr/>
              <a:t>4</a:t>
            </a:fld>
            <a:endParaRPr lang="en-GB" altLang="en-US"/>
          </a:p>
        </p:txBody>
      </p:sp>
      <p:pic>
        <p:nvPicPr>
          <p:cNvPr id="5" name="Picture 4">
            <a:extLst>
              <a:ext uri="{FF2B5EF4-FFF2-40B4-BE49-F238E27FC236}">
                <a16:creationId xmlns:a16="http://schemas.microsoft.com/office/drawing/2014/main" id="{5446C3F1-EF95-8681-46E8-864255012B6A}"/>
              </a:ext>
            </a:extLst>
          </p:cNvPr>
          <p:cNvPicPr>
            <a:picLocks noChangeAspect="1"/>
          </p:cNvPicPr>
          <p:nvPr/>
        </p:nvPicPr>
        <p:blipFill>
          <a:blip r:embed="rId3"/>
          <a:stretch>
            <a:fillRect/>
          </a:stretch>
        </p:blipFill>
        <p:spPr>
          <a:xfrm>
            <a:off x="2533328" y="737838"/>
            <a:ext cx="5267647" cy="5713874"/>
          </a:xfrm>
          <a:prstGeom prst="rect">
            <a:avLst/>
          </a:prstGeom>
        </p:spPr>
      </p:pic>
    </p:spTree>
    <p:extLst>
      <p:ext uri="{BB962C8B-B14F-4D97-AF65-F5344CB8AC3E}">
        <p14:creationId xmlns:p14="http://schemas.microsoft.com/office/powerpoint/2010/main" val="31332380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3E15E6-45C8-403A-84A0-BD8C641EF887}"/>
              </a:ext>
            </a:extLst>
          </p:cNvPr>
          <p:cNvSpPr>
            <a:spLocks noGrp="1"/>
          </p:cNvSpPr>
          <p:nvPr>
            <p:ph type="sldNum" sz="quarter" idx="12"/>
          </p:nvPr>
        </p:nvSpPr>
        <p:spPr/>
        <p:txBody>
          <a:bodyPr/>
          <a:lstStyle/>
          <a:p>
            <a:fld id="{374C9A9F-DE6E-4B1C-A37A-5168D4038E5D}" type="slidenum">
              <a:rPr lang="en-GB" smtClean="0"/>
              <a:t>5</a:t>
            </a:fld>
            <a:endParaRPr lang="en-GB"/>
          </a:p>
        </p:txBody>
      </p:sp>
      <p:pic>
        <p:nvPicPr>
          <p:cNvPr id="4" name="Picture 3">
            <a:extLst>
              <a:ext uri="{FF2B5EF4-FFF2-40B4-BE49-F238E27FC236}">
                <a16:creationId xmlns:a16="http://schemas.microsoft.com/office/drawing/2014/main" id="{398CBA52-5DFB-F5E8-A7DC-ABBAAAD8454A}"/>
              </a:ext>
            </a:extLst>
          </p:cNvPr>
          <p:cNvPicPr>
            <a:picLocks noChangeAspect="1"/>
          </p:cNvPicPr>
          <p:nvPr/>
        </p:nvPicPr>
        <p:blipFill>
          <a:blip r:embed="rId2"/>
          <a:stretch>
            <a:fillRect/>
          </a:stretch>
        </p:blipFill>
        <p:spPr>
          <a:xfrm>
            <a:off x="430110" y="3629055"/>
            <a:ext cx="7877115" cy="4448994"/>
          </a:xfrm>
          <a:prstGeom prst="rect">
            <a:avLst/>
          </a:prstGeom>
        </p:spPr>
      </p:pic>
      <p:pic>
        <p:nvPicPr>
          <p:cNvPr id="6" name="Picture 5">
            <a:extLst>
              <a:ext uri="{FF2B5EF4-FFF2-40B4-BE49-F238E27FC236}">
                <a16:creationId xmlns:a16="http://schemas.microsoft.com/office/drawing/2014/main" id="{099C54B4-BA41-2A20-DB0C-08D18F08C5B4}"/>
              </a:ext>
            </a:extLst>
          </p:cNvPr>
          <p:cNvPicPr>
            <a:picLocks noChangeAspect="1"/>
          </p:cNvPicPr>
          <p:nvPr/>
        </p:nvPicPr>
        <p:blipFill>
          <a:blip r:embed="rId3"/>
          <a:stretch>
            <a:fillRect/>
          </a:stretch>
        </p:blipFill>
        <p:spPr>
          <a:xfrm>
            <a:off x="1899921" y="836895"/>
            <a:ext cx="8185299" cy="1940022"/>
          </a:xfrm>
          <a:prstGeom prst="rect">
            <a:avLst/>
          </a:prstGeom>
        </p:spPr>
      </p:pic>
      <p:sp>
        <p:nvSpPr>
          <p:cNvPr id="7" name="TextBox 6">
            <a:extLst>
              <a:ext uri="{FF2B5EF4-FFF2-40B4-BE49-F238E27FC236}">
                <a16:creationId xmlns:a16="http://schemas.microsoft.com/office/drawing/2014/main" id="{076C16AB-6D62-2233-D597-2ACDDF9EA6B3}"/>
              </a:ext>
            </a:extLst>
          </p:cNvPr>
          <p:cNvSpPr txBox="1"/>
          <p:nvPr/>
        </p:nvSpPr>
        <p:spPr>
          <a:xfrm>
            <a:off x="1899921" y="203200"/>
            <a:ext cx="4489371" cy="400110"/>
          </a:xfrm>
          <a:prstGeom prst="rect">
            <a:avLst/>
          </a:prstGeom>
          <a:noFill/>
        </p:spPr>
        <p:txBody>
          <a:bodyPr wrap="none" rtlCol="0">
            <a:spAutoFit/>
          </a:bodyPr>
          <a:lstStyle/>
          <a:p>
            <a:r>
              <a:rPr lang="en-GB" dirty="0">
                <a:solidFill>
                  <a:srgbClr val="FF0000"/>
                </a:solidFill>
              </a:rPr>
              <a:t>Up to and </a:t>
            </a:r>
            <a:r>
              <a:rPr lang="en-GB" dirty="0" err="1">
                <a:solidFill>
                  <a:srgbClr val="FF0000"/>
                </a:solidFill>
              </a:rPr>
              <a:t>incl</a:t>
            </a:r>
            <a:r>
              <a:rPr lang="en-GB" dirty="0">
                <a:solidFill>
                  <a:srgbClr val="FF0000"/>
                </a:solidFill>
              </a:rPr>
              <a:t> Fri 27</a:t>
            </a:r>
            <a:r>
              <a:rPr lang="en-GB" baseline="30000" dirty="0">
                <a:solidFill>
                  <a:srgbClr val="FF0000"/>
                </a:solidFill>
              </a:rPr>
              <a:t>th</a:t>
            </a:r>
            <a:r>
              <a:rPr lang="en-GB" dirty="0">
                <a:solidFill>
                  <a:srgbClr val="FF0000"/>
                </a:solidFill>
              </a:rPr>
              <a:t> Sept = ‘Induction’</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747A7F03-2665-7FC1-0ABD-1710FF7C67CC}"/>
                  </a:ext>
                </a:extLst>
              </p14:cNvPr>
              <p14:cNvContentPartPr/>
              <p14:nvPr/>
            </p14:nvContentPartPr>
            <p14:xfrm>
              <a:off x="6197560" y="950931"/>
              <a:ext cx="2429640" cy="72000"/>
            </p14:xfrm>
          </p:contentPart>
        </mc:Choice>
        <mc:Fallback xmlns="">
          <p:pic>
            <p:nvPicPr>
              <p:cNvPr id="8" name="Ink 7">
                <a:extLst>
                  <a:ext uri="{FF2B5EF4-FFF2-40B4-BE49-F238E27FC236}">
                    <a16:creationId xmlns:a16="http://schemas.microsoft.com/office/drawing/2014/main" id="{747A7F03-2665-7FC1-0ABD-1710FF7C67CC}"/>
                  </a:ext>
                </a:extLst>
              </p:cNvPr>
              <p:cNvPicPr/>
              <p:nvPr/>
            </p:nvPicPr>
            <p:blipFill>
              <a:blip r:embed="rId5"/>
              <a:stretch>
                <a:fillRect/>
              </a:stretch>
            </p:blipFill>
            <p:spPr>
              <a:xfrm>
                <a:off x="6179560" y="914931"/>
                <a:ext cx="2465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4117747-B951-41FB-E324-AF0D7D14A07F}"/>
                  </a:ext>
                </a:extLst>
              </p14:cNvPr>
              <p14:cNvContentPartPr/>
              <p14:nvPr/>
            </p14:nvContentPartPr>
            <p14:xfrm>
              <a:off x="4886209" y="1501208"/>
              <a:ext cx="1329840" cy="11160"/>
            </p14:xfrm>
          </p:contentPart>
        </mc:Choice>
        <mc:Fallback xmlns="">
          <p:pic>
            <p:nvPicPr>
              <p:cNvPr id="9" name="Ink 8">
                <a:extLst>
                  <a:ext uri="{FF2B5EF4-FFF2-40B4-BE49-F238E27FC236}">
                    <a16:creationId xmlns:a16="http://schemas.microsoft.com/office/drawing/2014/main" id="{44117747-B951-41FB-E324-AF0D7D14A07F}"/>
                  </a:ext>
                </a:extLst>
              </p:cNvPr>
              <p:cNvPicPr/>
              <p:nvPr/>
            </p:nvPicPr>
            <p:blipFill>
              <a:blip r:embed="rId7"/>
              <a:stretch>
                <a:fillRect/>
              </a:stretch>
            </p:blipFill>
            <p:spPr>
              <a:xfrm>
                <a:off x="4868209" y="1465208"/>
                <a:ext cx="1365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75CD4207-3490-B20D-C069-5F859D5077F1}"/>
                  </a:ext>
                </a:extLst>
              </p14:cNvPr>
              <p14:cNvContentPartPr/>
              <p14:nvPr/>
            </p14:nvContentPartPr>
            <p14:xfrm>
              <a:off x="4886209" y="1745953"/>
              <a:ext cx="2071800" cy="43920"/>
            </p14:xfrm>
          </p:contentPart>
        </mc:Choice>
        <mc:Fallback xmlns="">
          <p:pic>
            <p:nvPicPr>
              <p:cNvPr id="10" name="Ink 9">
                <a:extLst>
                  <a:ext uri="{FF2B5EF4-FFF2-40B4-BE49-F238E27FC236}">
                    <a16:creationId xmlns:a16="http://schemas.microsoft.com/office/drawing/2014/main" id="{75CD4207-3490-B20D-C069-5F859D5077F1}"/>
                  </a:ext>
                </a:extLst>
              </p:cNvPr>
              <p:cNvPicPr/>
              <p:nvPr/>
            </p:nvPicPr>
            <p:blipFill>
              <a:blip r:embed="rId9"/>
              <a:stretch>
                <a:fillRect/>
              </a:stretch>
            </p:blipFill>
            <p:spPr>
              <a:xfrm>
                <a:off x="4868209" y="1709953"/>
                <a:ext cx="2107440" cy="115560"/>
              </a:xfrm>
              <a:prstGeom prst="rect">
                <a:avLst/>
              </a:prstGeom>
            </p:spPr>
          </p:pic>
        </mc:Fallback>
      </mc:AlternateContent>
      <p:sp>
        <p:nvSpPr>
          <p:cNvPr id="11" name="TextBox 10">
            <a:extLst>
              <a:ext uri="{FF2B5EF4-FFF2-40B4-BE49-F238E27FC236}">
                <a16:creationId xmlns:a16="http://schemas.microsoft.com/office/drawing/2014/main" id="{05AF3D3E-12FE-FC73-C560-0E2F38F23F7A}"/>
              </a:ext>
            </a:extLst>
          </p:cNvPr>
          <p:cNvSpPr txBox="1"/>
          <p:nvPr/>
        </p:nvSpPr>
        <p:spPr>
          <a:xfrm>
            <a:off x="2428240" y="3228945"/>
            <a:ext cx="3456395" cy="400110"/>
          </a:xfrm>
          <a:prstGeom prst="rect">
            <a:avLst/>
          </a:prstGeom>
          <a:noFill/>
        </p:spPr>
        <p:txBody>
          <a:bodyPr wrap="none" rtlCol="0">
            <a:spAutoFit/>
          </a:bodyPr>
          <a:lstStyle/>
          <a:p>
            <a:r>
              <a:rPr lang="en-GB" dirty="0">
                <a:solidFill>
                  <a:srgbClr val="FF0000"/>
                </a:solidFill>
              </a:rPr>
              <a:t>From Wed 2</a:t>
            </a:r>
            <a:r>
              <a:rPr lang="en-GB" baseline="30000" dirty="0">
                <a:solidFill>
                  <a:srgbClr val="FF0000"/>
                </a:solidFill>
              </a:rPr>
              <a:t>nd</a:t>
            </a:r>
            <a:r>
              <a:rPr lang="en-GB" dirty="0">
                <a:solidFill>
                  <a:srgbClr val="FF0000"/>
                </a:solidFill>
              </a:rPr>
              <a:t>  Oct = ‘Shared’</a:t>
            </a:r>
          </a:p>
        </p:txBody>
      </p:sp>
      <p:sp>
        <p:nvSpPr>
          <p:cNvPr id="12" name="TextBox 11">
            <a:extLst>
              <a:ext uri="{FF2B5EF4-FFF2-40B4-BE49-F238E27FC236}">
                <a16:creationId xmlns:a16="http://schemas.microsoft.com/office/drawing/2014/main" id="{216295AE-29EB-8668-4D35-7DFCA0FE9D64}"/>
              </a:ext>
            </a:extLst>
          </p:cNvPr>
          <p:cNvSpPr txBox="1"/>
          <p:nvPr/>
        </p:nvSpPr>
        <p:spPr>
          <a:xfrm>
            <a:off x="8307225" y="3352524"/>
            <a:ext cx="2361544" cy="2554545"/>
          </a:xfrm>
          <a:prstGeom prst="rect">
            <a:avLst/>
          </a:prstGeom>
          <a:noFill/>
        </p:spPr>
        <p:txBody>
          <a:bodyPr wrap="none" rtlCol="0">
            <a:spAutoFit/>
          </a:bodyPr>
          <a:lstStyle/>
          <a:p>
            <a:r>
              <a:rPr lang="en-GB" dirty="0">
                <a:solidFill>
                  <a:srgbClr val="FF0000"/>
                </a:solidFill>
              </a:rPr>
              <a:t>No more than 33%</a:t>
            </a:r>
          </a:p>
          <a:p>
            <a:r>
              <a:rPr lang="en-GB" dirty="0">
                <a:solidFill>
                  <a:srgbClr val="FF0000"/>
                </a:solidFill>
              </a:rPr>
              <a:t>teaching up to </a:t>
            </a:r>
          </a:p>
          <a:p>
            <a:r>
              <a:rPr lang="en-GB" dirty="0">
                <a:solidFill>
                  <a:srgbClr val="FF0000"/>
                </a:solidFill>
              </a:rPr>
              <a:t>Xmas break </a:t>
            </a:r>
          </a:p>
          <a:p>
            <a:r>
              <a:rPr lang="en-GB" dirty="0">
                <a:solidFill>
                  <a:srgbClr val="FF0000"/>
                </a:solidFill>
              </a:rPr>
              <a:t>(&lt;40% just before?)</a:t>
            </a:r>
          </a:p>
          <a:p>
            <a:endParaRPr lang="en-GB" dirty="0">
              <a:solidFill>
                <a:srgbClr val="FF0000"/>
              </a:solidFill>
            </a:endParaRPr>
          </a:p>
          <a:p>
            <a:r>
              <a:rPr lang="en-GB" dirty="0">
                <a:solidFill>
                  <a:srgbClr val="FF0000"/>
                </a:solidFill>
              </a:rPr>
              <a:t>3 days until Oct HT</a:t>
            </a:r>
          </a:p>
          <a:p>
            <a:r>
              <a:rPr lang="en-GB" dirty="0">
                <a:solidFill>
                  <a:srgbClr val="FF0000"/>
                </a:solidFill>
              </a:rPr>
              <a:t>4 days until Xmas</a:t>
            </a:r>
          </a:p>
          <a:p>
            <a:r>
              <a:rPr lang="en-GB" dirty="0">
                <a:solidFill>
                  <a:srgbClr val="FF0000"/>
                </a:solidFill>
              </a:rPr>
              <a:t>5 days until Feb HT</a:t>
            </a:r>
          </a:p>
        </p:txBody>
      </p:sp>
    </p:spTree>
    <p:extLst>
      <p:ext uri="{BB962C8B-B14F-4D97-AF65-F5344CB8AC3E}">
        <p14:creationId xmlns:p14="http://schemas.microsoft.com/office/powerpoint/2010/main" val="217751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4AD09A-CD1F-03A8-ED95-7C3AD6C82810}"/>
              </a:ext>
            </a:extLst>
          </p:cNvPr>
          <p:cNvSpPr>
            <a:spLocks noGrp="1"/>
          </p:cNvSpPr>
          <p:nvPr>
            <p:ph type="sldNum" sz="quarter" idx="12"/>
          </p:nvPr>
        </p:nvSpPr>
        <p:spPr/>
        <p:txBody>
          <a:bodyPr/>
          <a:lstStyle/>
          <a:p>
            <a:fld id="{44C01B32-D1A0-401C-8867-70456BBB1E87}" type="slidenum">
              <a:rPr lang="en-GB" altLang="en-US" smtClean="0">
                <a:solidFill>
                  <a:srgbClr val="E0E0E1"/>
                </a:solidFill>
              </a:rPr>
              <a:pPr/>
              <a:t>6</a:t>
            </a:fld>
            <a:endParaRPr lang="en-GB" altLang="en-US">
              <a:solidFill>
                <a:srgbClr val="E0E0E1"/>
              </a:solidFill>
            </a:endParaRPr>
          </a:p>
        </p:txBody>
      </p:sp>
      <p:pic>
        <p:nvPicPr>
          <p:cNvPr id="6" name="Picture 5">
            <a:extLst>
              <a:ext uri="{FF2B5EF4-FFF2-40B4-BE49-F238E27FC236}">
                <a16:creationId xmlns:a16="http://schemas.microsoft.com/office/drawing/2014/main" id="{7F9157A3-F350-905E-A50C-7EDA9995E558}"/>
              </a:ext>
            </a:extLst>
          </p:cNvPr>
          <p:cNvPicPr>
            <a:picLocks noChangeAspect="1"/>
          </p:cNvPicPr>
          <p:nvPr/>
        </p:nvPicPr>
        <p:blipFill>
          <a:blip r:embed="rId3"/>
          <a:stretch>
            <a:fillRect/>
          </a:stretch>
        </p:blipFill>
        <p:spPr>
          <a:xfrm>
            <a:off x="1524001" y="0"/>
            <a:ext cx="4011299" cy="3495722"/>
          </a:xfrm>
          <a:prstGeom prst="rect">
            <a:avLst/>
          </a:prstGeom>
        </p:spPr>
      </p:pic>
      <p:pic>
        <p:nvPicPr>
          <p:cNvPr id="3" name="Picture 2">
            <a:extLst>
              <a:ext uri="{FF2B5EF4-FFF2-40B4-BE49-F238E27FC236}">
                <a16:creationId xmlns:a16="http://schemas.microsoft.com/office/drawing/2014/main" id="{16209345-EFC0-B417-4641-FC0FD2CD5011}"/>
              </a:ext>
            </a:extLst>
          </p:cNvPr>
          <p:cNvPicPr>
            <a:picLocks noChangeAspect="1"/>
          </p:cNvPicPr>
          <p:nvPr/>
        </p:nvPicPr>
        <p:blipFill>
          <a:blip r:embed="rId4"/>
          <a:stretch>
            <a:fillRect/>
          </a:stretch>
        </p:blipFill>
        <p:spPr>
          <a:xfrm>
            <a:off x="4101080" y="1656624"/>
            <a:ext cx="6677957" cy="5201376"/>
          </a:xfrm>
          <a:prstGeom prst="rect">
            <a:avLst/>
          </a:prstGeom>
        </p:spPr>
      </p:pic>
      <p:sp>
        <p:nvSpPr>
          <p:cNvPr id="7" name="TextBox 6">
            <a:extLst>
              <a:ext uri="{FF2B5EF4-FFF2-40B4-BE49-F238E27FC236}">
                <a16:creationId xmlns:a16="http://schemas.microsoft.com/office/drawing/2014/main" id="{BE773E35-1E0C-73B8-67A6-C433D43A87D2}"/>
              </a:ext>
            </a:extLst>
          </p:cNvPr>
          <p:cNvSpPr txBox="1"/>
          <p:nvPr/>
        </p:nvSpPr>
        <p:spPr>
          <a:xfrm>
            <a:off x="6245018" y="628257"/>
            <a:ext cx="2390078" cy="400110"/>
          </a:xfrm>
          <a:prstGeom prst="rect">
            <a:avLst/>
          </a:prstGeom>
          <a:noFill/>
        </p:spPr>
        <p:txBody>
          <a:bodyPr wrap="none" rtlCol="0">
            <a:spAutoFit/>
          </a:bodyPr>
          <a:lstStyle/>
          <a:p>
            <a:r>
              <a:rPr lang="en-GB" dirty="0">
                <a:solidFill>
                  <a:srgbClr val="FF0000"/>
                </a:solidFill>
              </a:rPr>
              <a:t>INTENT TO IMPACT</a:t>
            </a:r>
          </a:p>
        </p:txBody>
      </p:sp>
      <p:pic>
        <p:nvPicPr>
          <p:cNvPr id="8" name="Picture 7">
            <a:extLst>
              <a:ext uri="{FF2B5EF4-FFF2-40B4-BE49-F238E27FC236}">
                <a16:creationId xmlns:a16="http://schemas.microsoft.com/office/drawing/2014/main" id="{266BCD77-4634-ACAC-058E-D5550C586F9E}"/>
              </a:ext>
            </a:extLst>
          </p:cNvPr>
          <p:cNvPicPr>
            <a:picLocks noChangeAspect="1"/>
          </p:cNvPicPr>
          <p:nvPr/>
        </p:nvPicPr>
        <p:blipFill>
          <a:blip r:embed="rId5"/>
          <a:stretch>
            <a:fillRect/>
          </a:stretch>
        </p:blipFill>
        <p:spPr>
          <a:xfrm>
            <a:off x="6905069" y="1028367"/>
            <a:ext cx="1069975" cy="562600"/>
          </a:xfrm>
          <a:prstGeom prst="rect">
            <a:avLst/>
          </a:prstGeom>
        </p:spPr>
      </p:pic>
    </p:spTree>
    <p:extLst>
      <p:ext uri="{BB962C8B-B14F-4D97-AF65-F5344CB8AC3E}">
        <p14:creationId xmlns:p14="http://schemas.microsoft.com/office/powerpoint/2010/main" val="42826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D8F87A-99CB-ECB9-EC49-B0CA460B3EA5}"/>
              </a:ext>
            </a:extLst>
          </p:cNvPr>
          <p:cNvSpPr>
            <a:spLocks noGrp="1"/>
          </p:cNvSpPr>
          <p:nvPr>
            <p:ph type="sldNum" sz="quarter" idx="10"/>
          </p:nvPr>
        </p:nvSpPr>
        <p:spPr/>
        <p:txBody>
          <a:bodyPr/>
          <a:lstStyle/>
          <a:p>
            <a:fld id="{DCF6A46F-80AB-49F3-8C7E-9717ED945456}" type="slidenum">
              <a:rPr lang="en-GB" altLang="en-US" smtClean="0"/>
              <a:pPr/>
              <a:t>7</a:t>
            </a:fld>
            <a:endParaRPr lang="en-GB" altLang="en-US"/>
          </a:p>
        </p:txBody>
      </p:sp>
      <p:pic>
        <p:nvPicPr>
          <p:cNvPr id="7" name="Picture 6">
            <a:extLst>
              <a:ext uri="{FF2B5EF4-FFF2-40B4-BE49-F238E27FC236}">
                <a16:creationId xmlns:a16="http://schemas.microsoft.com/office/drawing/2014/main" id="{3380CAA9-C7B3-5370-4B5F-42689ECF3FA4}"/>
              </a:ext>
            </a:extLst>
          </p:cNvPr>
          <p:cNvPicPr>
            <a:picLocks noChangeAspect="1"/>
          </p:cNvPicPr>
          <p:nvPr/>
        </p:nvPicPr>
        <p:blipFill>
          <a:blip r:embed="rId3"/>
          <a:stretch>
            <a:fillRect/>
          </a:stretch>
        </p:blipFill>
        <p:spPr>
          <a:xfrm>
            <a:off x="1524001" y="0"/>
            <a:ext cx="5220429" cy="5658640"/>
          </a:xfrm>
          <a:prstGeom prst="rect">
            <a:avLst/>
          </a:prstGeom>
        </p:spPr>
      </p:pic>
      <p:pic>
        <p:nvPicPr>
          <p:cNvPr id="9" name="Picture 8">
            <a:extLst>
              <a:ext uri="{FF2B5EF4-FFF2-40B4-BE49-F238E27FC236}">
                <a16:creationId xmlns:a16="http://schemas.microsoft.com/office/drawing/2014/main" id="{56A345D3-D57C-53B1-4F28-835AF404FC64}"/>
              </a:ext>
            </a:extLst>
          </p:cNvPr>
          <p:cNvPicPr>
            <a:picLocks noChangeAspect="1"/>
          </p:cNvPicPr>
          <p:nvPr/>
        </p:nvPicPr>
        <p:blipFill>
          <a:blip r:embed="rId4"/>
          <a:stretch>
            <a:fillRect/>
          </a:stretch>
        </p:blipFill>
        <p:spPr>
          <a:xfrm>
            <a:off x="5504730" y="1046940"/>
            <a:ext cx="5163271" cy="5811061"/>
          </a:xfrm>
          <a:prstGeom prst="rect">
            <a:avLst/>
          </a:prstGeom>
        </p:spPr>
      </p:pic>
      <p:sp>
        <p:nvSpPr>
          <p:cNvPr id="10" name="TextBox 9">
            <a:extLst>
              <a:ext uri="{FF2B5EF4-FFF2-40B4-BE49-F238E27FC236}">
                <a16:creationId xmlns:a16="http://schemas.microsoft.com/office/drawing/2014/main" id="{45419CDC-0504-6C8D-35AE-9D723B8D6654}"/>
              </a:ext>
            </a:extLst>
          </p:cNvPr>
          <p:cNvSpPr txBox="1"/>
          <p:nvPr/>
        </p:nvSpPr>
        <p:spPr>
          <a:xfrm>
            <a:off x="7362940" y="135008"/>
            <a:ext cx="3205908" cy="707886"/>
          </a:xfrm>
          <a:prstGeom prst="rect">
            <a:avLst/>
          </a:prstGeom>
          <a:solidFill>
            <a:schemeClr val="bg1"/>
          </a:solidFill>
        </p:spPr>
        <p:txBody>
          <a:bodyPr wrap="square" rtlCol="0">
            <a:spAutoFit/>
          </a:bodyPr>
          <a:lstStyle/>
          <a:p>
            <a:r>
              <a:rPr lang="en-GB" dirty="0">
                <a:solidFill>
                  <a:srgbClr val="FF0000"/>
                </a:solidFill>
              </a:rPr>
              <a:t>Mentoring </a:t>
            </a:r>
          </a:p>
          <a:p>
            <a:r>
              <a:rPr lang="en-GB" dirty="0">
                <a:solidFill>
                  <a:srgbClr val="FF0000"/>
                </a:solidFill>
              </a:rPr>
              <a:t>conversations</a:t>
            </a:r>
          </a:p>
        </p:txBody>
      </p:sp>
      <p:pic>
        <p:nvPicPr>
          <p:cNvPr id="11" name="Picture 10">
            <a:extLst>
              <a:ext uri="{FF2B5EF4-FFF2-40B4-BE49-F238E27FC236}">
                <a16:creationId xmlns:a16="http://schemas.microsoft.com/office/drawing/2014/main" id="{54CF7179-A453-1B45-3BA6-63809E836FEF}"/>
              </a:ext>
            </a:extLst>
          </p:cNvPr>
          <p:cNvPicPr>
            <a:picLocks noChangeAspect="1"/>
          </p:cNvPicPr>
          <p:nvPr/>
        </p:nvPicPr>
        <p:blipFill>
          <a:blip r:embed="rId5"/>
          <a:stretch>
            <a:fillRect/>
          </a:stretch>
        </p:blipFill>
        <p:spPr>
          <a:xfrm>
            <a:off x="7636240" y="765640"/>
            <a:ext cx="1069975" cy="562600"/>
          </a:xfrm>
          <a:prstGeom prst="rect">
            <a:avLst/>
          </a:prstGeom>
        </p:spPr>
      </p:pic>
    </p:spTree>
    <p:extLst>
      <p:ext uri="{BB962C8B-B14F-4D97-AF65-F5344CB8AC3E}">
        <p14:creationId xmlns:p14="http://schemas.microsoft.com/office/powerpoint/2010/main" val="8516532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7712-AD1E-4E5D-84AB-15B3EF42E99C}"/>
              </a:ext>
            </a:extLst>
          </p:cNvPr>
          <p:cNvSpPr>
            <a:spLocks noGrp="1"/>
          </p:cNvSpPr>
          <p:nvPr>
            <p:ph type="title"/>
          </p:nvPr>
        </p:nvSpPr>
        <p:spPr>
          <a:xfrm>
            <a:off x="1855358" y="2462"/>
            <a:ext cx="8280000" cy="828000"/>
          </a:xfrm>
        </p:spPr>
        <p:txBody>
          <a:bodyPr/>
          <a:lstStyle/>
          <a:p>
            <a:r>
              <a:rPr lang="en-GB"/>
              <a:t>Useful resources</a:t>
            </a:r>
          </a:p>
        </p:txBody>
      </p:sp>
      <p:sp>
        <p:nvSpPr>
          <p:cNvPr id="4" name="Slide Number Placeholder 3">
            <a:extLst>
              <a:ext uri="{FF2B5EF4-FFF2-40B4-BE49-F238E27FC236}">
                <a16:creationId xmlns:a16="http://schemas.microsoft.com/office/drawing/2014/main" id="{B27663C0-2E8F-4A2F-972D-7A0BF7CF4F41}"/>
              </a:ext>
            </a:extLst>
          </p:cNvPr>
          <p:cNvSpPr>
            <a:spLocks noGrp="1"/>
          </p:cNvSpPr>
          <p:nvPr>
            <p:ph type="sldNum" sz="quarter" idx="10"/>
          </p:nvPr>
        </p:nvSpPr>
        <p:spPr/>
        <p:txBody>
          <a:bodyPr/>
          <a:lstStyle/>
          <a:p>
            <a:fld id="{DCF6A46F-80AB-49F3-8C7E-9717ED945456}" type="slidenum">
              <a:rPr lang="en-GB" altLang="en-US" smtClean="0"/>
              <a:pPr/>
              <a:t>8</a:t>
            </a:fld>
            <a:endParaRPr lang="en-GB" altLang="en-US"/>
          </a:p>
        </p:txBody>
      </p:sp>
      <p:pic>
        <p:nvPicPr>
          <p:cNvPr id="6" name="Picture 5">
            <a:extLst>
              <a:ext uri="{FF2B5EF4-FFF2-40B4-BE49-F238E27FC236}">
                <a16:creationId xmlns:a16="http://schemas.microsoft.com/office/drawing/2014/main" id="{8FF54347-4426-42F5-A687-ECBFA79DA593}"/>
              </a:ext>
            </a:extLst>
          </p:cNvPr>
          <p:cNvPicPr>
            <a:picLocks noChangeAspect="1"/>
          </p:cNvPicPr>
          <p:nvPr/>
        </p:nvPicPr>
        <p:blipFill>
          <a:blip r:embed="rId3"/>
          <a:stretch>
            <a:fillRect/>
          </a:stretch>
        </p:blipFill>
        <p:spPr>
          <a:xfrm>
            <a:off x="8045927" y="4121482"/>
            <a:ext cx="2267266" cy="2734057"/>
          </a:xfrm>
          <a:prstGeom prst="rect">
            <a:avLst/>
          </a:prstGeom>
        </p:spPr>
      </p:pic>
      <p:pic>
        <p:nvPicPr>
          <p:cNvPr id="8" name="Picture 7">
            <a:extLst>
              <a:ext uri="{FF2B5EF4-FFF2-40B4-BE49-F238E27FC236}">
                <a16:creationId xmlns:a16="http://schemas.microsoft.com/office/drawing/2014/main" id="{75ABAFE3-4843-DEA6-5E13-D343F52E3479}"/>
              </a:ext>
            </a:extLst>
          </p:cNvPr>
          <p:cNvPicPr>
            <a:picLocks noChangeAspect="1"/>
          </p:cNvPicPr>
          <p:nvPr/>
        </p:nvPicPr>
        <p:blipFill>
          <a:blip r:embed="rId4"/>
          <a:stretch>
            <a:fillRect/>
          </a:stretch>
        </p:blipFill>
        <p:spPr>
          <a:xfrm>
            <a:off x="7691120" y="-15472"/>
            <a:ext cx="2976880" cy="4199230"/>
          </a:xfrm>
          <a:prstGeom prst="rect">
            <a:avLst/>
          </a:prstGeom>
        </p:spPr>
      </p:pic>
      <p:pic>
        <p:nvPicPr>
          <p:cNvPr id="11" name="Picture 10">
            <a:extLst>
              <a:ext uri="{FF2B5EF4-FFF2-40B4-BE49-F238E27FC236}">
                <a16:creationId xmlns:a16="http://schemas.microsoft.com/office/drawing/2014/main" id="{19E4C72C-022B-D8F0-EB77-EB9225821E69}"/>
              </a:ext>
            </a:extLst>
          </p:cNvPr>
          <p:cNvPicPr>
            <a:picLocks noChangeAspect="1"/>
          </p:cNvPicPr>
          <p:nvPr/>
        </p:nvPicPr>
        <p:blipFill>
          <a:blip r:embed="rId5"/>
          <a:stretch>
            <a:fillRect/>
          </a:stretch>
        </p:blipFill>
        <p:spPr>
          <a:xfrm>
            <a:off x="1692616" y="1143785"/>
            <a:ext cx="5616527" cy="1414351"/>
          </a:xfrm>
          <a:prstGeom prst="rect">
            <a:avLst/>
          </a:prstGeom>
          <a:ln>
            <a:solidFill>
              <a:schemeClr val="tx2"/>
            </a:solidFill>
          </a:ln>
        </p:spPr>
      </p:pic>
      <p:pic>
        <p:nvPicPr>
          <p:cNvPr id="18" name="Picture 17">
            <a:extLst>
              <a:ext uri="{FF2B5EF4-FFF2-40B4-BE49-F238E27FC236}">
                <a16:creationId xmlns:a16="http://schemas.microsoft.com/office/drawing/2014/main" id="{AF6F2472-B431-B5B6-C541-1D8DFA090A09}"/>
              </a:ext>
            </a:extLst>
          </p:cNvPr>
          <p:cNvPicPr>
            <a:picLocks noChangeAspect="1"/>
          </p:cNvPicPr>
          <p:nvPr/>
        </p:nvPicPr>
        <p:blipFill>
          <a:blip r:embed="rId6"/>
          <a:stretch>
            <a:fillRect/>
          </a:stretch>
        </p:blipFill>
        <p:spPr>
          <a:xfrm>
            <a:off x="1692615" y="2997200"/>
            <a:ext cx="5996408" cy="3148114"/>
          </a:xfrm>
          <a:prstGeom prst="rect">
            <a:avLst/>
          </a:prstGeom>
        </p:spPr>
      </p:pic>
    </p:spTree>
    <p:extLst>
      <p:ext uri="{BB962C8B-B14F-4D97-AF65-F5344CB8AC3E}">
        <p14:creationId xmlns:p14="http://schemas.microsoft.com/office/powerpoint/2010/main" val="33206847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B27D67-368E-BBD6-0435-80ECBA8DFDF0}"/>
              </a:ext>
            </a:extLst>
          </p:cNvPr>
          <p:cNvSpPr>
            <a:spLocks noGrp="1"/>
          </p:cNvSpPr>
          <p:nvPr>
            <p:ph type="sldNum" sz="quarter" idx="10"/>
          </p:nvPr>
        </p:nvSpPr>
        <p:spPr/>
        <p:txBody>
          <a:bodyPr/>
          <a:lstStyle/>
          <a:p>
            <a:fld id="{DCF6A46F-80AB-49F3-8C7E-9717ED945456}" type="slidenum">
              <a:rPr lang="en-GB" altLang="en-US" smtClean="0"/>
              <a:pPr/>
              <a:t>9</a:t>
            </a:fld>
            <a:endParaRPr lang="en-GB" altLang="en-US"/>
          </a:p>
        </p:txBody>
      </p:sp>
      <p:pic>
        <p:nvPicPr>
          <p:cNvPr id="5" name="Picture 4">
            <a:extLst>
              <a:ext uri="{FF2B5EF4-FFF2-40B4-BE49-F238E27FC236}">
                <a16:creationId xmlns:a16="http://schemas.microsoft.com/office/drawing/2014/main" id="{A4B8C031-09BE-A29C-8AF6-A785B6669AAA}"/>
              </a:ext>
            </a:extLst>
          </p:cNvPr>
          <p:cNvPicPr>
            <a:picLocks noChangeAspect="1"/>
          </p:cNvPicPr>
          <p:nvPr/>
        </p:nvPicPr>
        <p:blipFill>
          <a:blip r:embed="rId2"/>
          <a:stretch>
            <a:fillRect/>
          </a:stretch>
        </p:blipFill>
        <p:spPr>
          <a:xfrm>
            <a:off x="1871073" y="1320658"/>
            <a:ext cx="8449854" cy="4887007"/>
          </a:xfrm>
          <a:prstGeom prst="rect">
            <a:avLst/>
          </a:prstGeom>
        </p:spPr>
      </p:pic>
      <p:sp>
        <p:nvSpPr>
          <p:cNvPr id="6" name="TextBox 5">
            <a:extLst>
              <a:ext uri="{FF2B5EF4-FFF2-40B4-BE49-F238E27FC236}">
                <a16:creationId xmlns:a16="http://schemas.microsoft.com/office/drawing/2014/main" id="{34F86D45-2A58-CC39-9519-26C671C0802B}"/>
              </a:ext>
            </a:extLst>
          </p:cNvPr>
          <p:cNvSpPr txBox="1"/>
          <p:nvPr/>
        </p:nvSpPr>
        <p:spPr>
          <a:xfrm>
            <a:off x="2307953" y="6089202"/>
            <a:ext cx="6886847" cy="400110"/>
          </a:xfrm>
          <a:prstGeom prst="rect">
            <a:avLst/>
          </a:prstGeom>
          <a:noFill/>
        </p:spPr>
        <p:txBody>
          <a:bodyPr wrap="square">
            <a:spAutoFit/>
          </a:bodyPr>
          <a:lstStyle/>
          <a:p>
            <a:r>
              <a:rPr lang="en-GB" dirty="0">
                <a:solidFill>
                  <a:srgbClr val="FF0000"/>
                </a:solidFill>
                <a:hlinkClick r:id="rId3">
                  <a:extLst>
                    <a:ext uri="{A12FA001-AC4F-418D-AE19-62706E023703}">
                      <ahyp:hlinkClr xmlns:ahyp="http://schemas.microsoft.com/office/drawing/2018/hyperlinkcolor" val="tx"/>
                    </a:ext>
                  </a:extLst>
                </a:hlinkClick>
              </a:rPr>
              <a:t>https://geography.org.uk/ite/geography-mentoring/</a:t>
            </a:r>
            <a:r>
              <a:rPr lang="en-GB" dirty="0">
                <a:solidFill>
                  <a:srgbClr val="FF0000"/>
                </a:solidFill>
              </a:rPr>
              <a:t> </a:t>
            </a:r>
          </a:p>
        </p:txBody>
      </p:sp>
      <p:pic>
        <p:nvPicPr>
          <p:cNvPr id="7" name="Picture 6">
            <a:extLst>
              <a:ext uri="{FF2B5EF4-FFF2-40B4-BE49-F238E27FC236}">
                <a16:creationId xmlns:a16="http://schemas.microsoft.com/office/drawing/2014/main" id="{2C4EEB93-5FB6-E6EE-FD78-1B4F8773A84F}"/>
              </a:ext>
            </a:extLst>
          </p:cNvPr>
          <p:cNvPicPr>
            <a:picLocks noChangeAspect="1"/>
          </p:cNvPicPr>
          <p:nvPr/>
        </p:nvPicPr>
        <p:blipFill>
          <a:blip r:embed="rId4"/>
          <a:stretch>
            <a:fillRect/>
          </a:stretch>
        </p:blipFill>
        <p:spPr>
          <a:xfrm>
            <a:off x="1785620" y="34783"/>
            <a:ext cx="5715000" cy="1285875"/>
          </a:xfrm>
          <a:prstGeom prst="rect">
            <a:avLst/>
          </a:prstGeom>
        </p:spPr>
      </p:pic>
    </p:spTree>
    <p:extLst>
      <p:ext uri="{BB962C8B-B14F-4D97-AF65-F5344CB8AC3E}">
        <p14:creationId xmlns:p14="http://schemas.microsoft.com/office/powerpoint/2010/main" val="1136063744"/>
      </p:ext>
    </p:extLst>
  </p:cSld>
  <p:clrMapOvr>
    <a:masterClrMapping/>
  </p:clrMapOvr>
  <p:transition>
    <p:fade/>
  </p:transition>
</p:sld>
</file>

<file path=ppt/theme/theme1.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07A2DF71-699D-4101-BE54-A4123DF1F47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e0a3c23-ccde-419c-9ef7-1f51bddefd6e" xsi:nil="true"/>
    <lcf76f155ced4ddcb4097134ff3c332f xmlns="2b8537fe-c0e8-4664-abe1-a2741563a2b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89C5FCB1825B4F94E1675DE2173836" ma:contentTypeVersion="18" ma:contentTypeDescription="Create a new document." ma:contentTypeScope="" ma:versionID="607a1d5c727db41c71f751b91207dff2">
  <xsd:schema xmlns:xsd="http://www.w3.org/2001/XMLSchema" xmlns:xs="http://www.w3.org/2001/XMLSchema" xmlns:p="http://schemas.microsoft.com/office/2006/metadata/properties" xmlns:ns2="2b8537fe-c0e8-4664-abe1-a2741563a2b3" xmlns:ns3="9e0a3c23-ccde-419c-9ef7-1f51bddefd6e" targetNamespace="http://schemas.microsoft.com/office/2006/metadata/properties" ma:root="true" ma:fieldsID="c7ac89d5e2798ba167ce7ab89f0d7ac1" ns2:_="" ns3:_="">
    <xsd:import namespace="2b8537fe-c0e8-4664-abe1-a2741563a2b3"/>
    <xsd:import namespace="9e0a3c23-ccde-419c-9ef7-1f51bddefd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537fe-c0e8-4664-abe1-a2741563a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d521b-c766-495a-bf72-da9be8cb7f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0a3c23-ccde-419c-9ef7-1f51bddefd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ba075f7-403e-4eb6-beca-b8664414c6cc}" ma:internalName="TaxCatchAll" ma:showField="CatchAllData" ma:web="9e0a3c23-ccde-419c-9ef7-1f51bddef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ED29ED-DF96-4B03-8888-63CF10DB0D0E}">
  <ds:schemaRefs>
    <ds:schemaRef ds:uri="http://schemas.microsoft.com/sharepoint/v3/contenttype/forms"/>
  </ds:schemaRefs>
</ds:datastoreItem>
</file>

<file path=customXml/itemProps2.xml><?xml version="1.0" encoding="utf-8"?>
<ds:datastoreItem xmlns:ds="http://schemas.openxmlformats.org/officeDocument/2006/customXml" ds:itemID="{1B0ADAA4-C0E9-4E0D-B1E1-991CAB6178A0}">
  <ds:schemaRefs>
    <ds:schemaRef ds:uri="2b8537fe-c0e8-4664-abe1-a2741563a2b3"/>
    <ds:schemaRef ds:uri="9e0a3c23-ccde-419c-9ef7-1f51bddefd6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650FE57-3BF1-4C54-8322-CCADC7BBD591}">
  <ds:schemaRefs>
    <ds:schemaRef ds:uri="2b8537fe-c0e8-4664-abe1-a2741563a2b3"/>
    <ds:schemaRef ds:uri="9e0a3c23-ccde-419c-9ef7-1f51bddefd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rdg-accessible-ppt-widescreen-19 (1)</Template>
  <TotalTime>0</TotalTime>
  <Words>2917</Words>
  <Application>Microsoft Office PowerPoint</Application>
  <PresentationFormat>Widescreen</PresentationFormat>
  <Paragraphs>396</Paragraphs>
  <Slides>29</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Effra</vt:lpstr>
      <vt:lpstr>Arial Bold</vt:lpstr>
      <vt:lpstr>Wingdings</vt:lpstr>
      <vt:lpstr>Times New Roman</vt:lpstr>
      <vt:lpstr>MS PGothic</vt:lpstr>
      <vt:lpstr>Arial</vt:lpstr>
      <vt:lpstr>Calibri</vt:lpstr>
      <vt:lpstr>Segoe UI</vt:lpstr>
      <vt:lpstr>UoR Theme</vt:lpstr>
      <vt:lpstr>1_UoR Theme off-white background</vt:lpstr>
      <vt:lpstr>Implementing the ITE Curriculum: Contextualising your mentoring</vt:lpstr>
      <vt:lpstr>Welcome</vt:lpstr>
      <vt:lpstr>PowerPoint Presentation</vt:lpstr>
      <vt:lpstr>Subject Method Content</vt:lpstr>
      <vt:lpstr>PowerPoint Presentation</vt:lpstr>
      <vt:lpstr>PowerPoint Presentation</vt:lpstr>
      <vt:lpstr>PowerPoint Presentation</vt:lpstr>
      <vt:lpstr>Useful resources</vt:lpstr>
      <vt:lpstr>PowerPoint Presentation</vt:lpstr>
      <vt:lpstr>Mentor Curriculum</vt:lpstr>
      <vt:lpstr>PowerPoint Presentation</vt:lpstr>
      <vt:lpstr>PowerPoint Presentation</vt:lpstr>
      <vt:lpstr>PowerPoint Presentation</vt:lpstr>
      <vt:lpstr>PowerPoint Presentation</vt:lpstr>
      <vt:lpstr>Being A Mentor</vt:lpstr>
      <vt:lpstr>Being a Geography Mentor?</vt:lpstr>
      <vt:lpstr>RPT Needs Analysis (in mentor HB)</vt:lpstr>
      <vt:lpstr>PowerPoint Presentation</vt:lpstr>
      <vt:lpstr>UoR Curriculum Focus: Behaviour Management</vt:lpstr>
      <vt:lpstr>UoR Curriculum Focus: Behaviour Management</vt:lpstr>
      <vt:lpstr>UoR Curriculum Focus:  Behaviour Management</vt:lpstr>
      <vt:lpstr>UoR Curriculum Focus: Behaviour Management</vt:lpstr>
      <vt:lpstr>PowerPoint Presentation</vt:lpstr>
      <vt:lpstr>PowerPoint Presentation</vt:lpstr>
      <vt:lpstr>ITAPs for Place A</vt:lpstr>
      <vt:lpstr>ITAP 2 Embedding Professional Behaviours within a  School Context: School Expectations </vt:lpstr>
      <vt:lpstr>PowerPoint Presentation</vt:lpstr>
      <vt:lpstr>PROFESSIONAL PRACTICE REVIEW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Rachel Roberts</cp:lastModifiedBy>
  <cp:revision>4</cp:revision>
  <cp:lastPrinted>2006-09-19T14:59:33Z</cp:lastPrinted>
  <dcterms:created xsi:type="dcterms:W3CDTF">2023-09-03T17:50:25Z</dcterms:created>
  <dcterms:modified xsi:type="dcterms:W3CDTF">2024-09-30T16:19:09Z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0x010100CB89C5FCB1825B4F94E1675DE2173836</vt:lpwstr>
  </property>
</Properties>
</file>