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64" r:id="rId6"/>
    <p:sldId id="265" r:id="rId7"/>
    <p:sldId id="266" r:id="rId8"/>
    <p:sldId id="480" r:id="rId9"/>
    <p:sldId id="496" r:id="rId10"/>
    <p:sldId id="487" r:id="rId11"/>
    <p:sldId id="257" r:id="rId12"/>
    <p:sldId id="260" r:id="rId13"/>
    <p:sldId id="261" r:id="rId14"/>
    <p:sldId id="259" r:id="rId15"/>
    <p:sldId id="258" r:id="rId16"/>
    <p:sldId id="262" r:id="rId17"/>
    <p:sldId id="263" r:id="rId18"/>
    <p:sldId id="497" r:id="rId19"/>
    <p:sldId id="503" r:id="rId20"/>
    <p:sldId id="498" r:id="rId21"/>
    <p:sldId id="268" r:id="rId22"/>
    <p:sldId id="475" r:id="rId23"/>
    <p:sldId id="499"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E5C0D8-97C2-D7DB-E9FE-991A67791DFA}" v="1" dt="2024-09-17T08:49:12.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0130" autoAdjust="0"/>
  </p:normalViewPr>
  <p:slideViewPr>
    <p:cSldViewPr snapToGrid="0">
      <p:cViewPr varScale="1">
        <p:scale>
          <a:sx n="87" d="100"/>
          <a:sy n="87" d="100"/>
        </p:scale>
        <p:origin x="122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15E8D24-5D99-4766-94A0-2E274FBB0855}" type="datetimeFigureOut">
              <a:rPr lang="en-GB" smtClean="0"/>
              <a:t>30/09/2024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A4282DE-0283-4D09-AECD-69F28A485ACF}" type="slidenum">
              <a:rPr lang="en-GB" smtClean="0"/>
              <a:t>‹#›</a:t>
            </a:fld>
            <a:endParaRPr lang="en-GB"/>
          </a:p>
        </p:txBody>
      </p:sp>
    </p:spTree>
    <p:extLst>
      <p:ext uri="{BB962C8B-B14F-4D97-AF65-F5344CB8AC3E}">
        <p14:creationId xmlns:p14="http://schemas.microsoft.com/office/powerpoint/2010/main" val="3422544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THE HUB</a:t>
            </a:r>
          </a:p>
        </p:txBody>
      </p:sp>
      <p:sp>
        <p:nvSpPr>
          <p:cNvPr id="4" name="Slide Number Placeholder 3"/>
          <p:cNvSpPr>
            <a:spLocks noGrp="1"/>
          </p:cNvSpPr>
          <p:nvPr>
            <p:ph type="sldNum" sz="quarter" idx="5"/>
          </p:nvPr>
        </p:nvSpPr>
        <p:spPr/>
        <p:txBody>
          <a:bodyPr/>
          <a:lstStyle/>
          <a:p>
            <a:fld id="{BA4282DE-0283-4D09-AECD-69F28A485ACF}" type="slidenum">
              <a:rPr lang="en-GB" smtClean="0"/>
              <a:t>4</a:t>
            </a:fld>
            <a:endParaRPr lang="en-GB"/>
          </a:p>
        </p:txBody>
      </p:sp>
    </p:spTree>
    <p:extLst>
      <p:ext uri="{BB962C8B-B14F-4D97-AF65-F5344CB8AC3E}">
        <p14:creationId xmlns:p14="http://schemas.microsoft.com/office/powerpoint/2010/main" val="4195293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universal expectations across the programme. However, each subject has it’s own specific contexts and different sorts of behaviour challenges. I would now like to know if there is anything additional that you would like to see from every RPT in every single lesson in our subject?</a:t>
            </a:r>
          </a:p>
          <a:p>
            <a:endParaRPr lang="en-GB" dirty="0"/>
          </a:p>
          <a:p>
            <a:r>
              <a:rPr lang="en-GB" dirty="0"/>
              <a:t>Please do see this as an opportunity to really make a difference to the PGCE!</a:t>
            </a:r>
          </a:p>
          <a:p>
            <a:endParaRPr lang="en-GB" dirty="0"/>
          </a:p>
          <a:p>
            <a:r>
              <a:rPr lang="en-GB" dirty="0"/>
              <a:t>*(N.B. Subject Leaders to collate the challenges, strategies and subject specific suggestions to a. share with the wider tutor team and b. feed into the ITAP session on managing behaviours)*</a:t>
            </a:r>
          </a:p>
        </p:txBody>
      </p:sp>
      <p:sp>
        <p:nvSpPr>
          <p:cNvPr id="4" name="Slide Number Placeholder 3"/>
          <p:cNvSpPr>
            <a:spLocks noGrp="1"/>
          </p:cNvSpPr>
          <p:nvPr>
            <p:ph type="sldNum" sz="quarter" idx="5"/>
          </p:nvPr>
        </p:nvSpPr>
        <p:spPr/>
        <p:txBody>
          <a:bodyPr/>
          <a:lstStyle/>
          <a:p>
            <a:fld id="{BA4282DE-0283-4D09-AECD-69F28A485ACF}" type="slidenum">
              <a:rPr lang="en-GB" smtClean="0"/>
              <a:t>13</a:t>
            </a:fld>
            <a:endParaRPr lang="en-GB"/>
          </a:p>
        </p:txBody>
      </p:sp>
    </p:spTree>
    <p:extLst>
      <p:ext uri="{BB962C8B-B14F-4D97-AF65-F5344CB8AC3E}">
        <p14:creationId xmlns:p14="http://schemas.microsoft.com/office/powerpoint/2010/main" val="2488541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4282DE-0283-4D09-AECD-69F28A485ACF}" type="slidenum">
              <a:rPr lang="en-GB" smtClean="0"/>
              <a:t>14</a:t>
            </a:fld>
            <a:endParaRPr lang="en-GB"/>
          </a:p>
        </p:txBody>
      </p:sp>
    </p:spTree>
    <p:extLst>
      <p:ext uri="{BB962C8B-B14F-4D97-AF65-F5344CB8AC3E}">
        <p14:creationId xmlns:p14="http://schemas.microsoft.com/office/powerpoint/2010/main" val="30078290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date is Wednesday 2 October as they will have some teaching involvement.</a:t>
            </a:r>
          </a:p>
        </p:txBody>
      </p:sp>
      <p:sp>
        <p:nvSpPr>
          <p:cNvPr id="4" name="Slide Number Placeholder 3"/>
          <p:cNvSpPr>
            <a:spLocks noGrp="1"/>
          </p:cNvSpPr>
          <p:nvPr>
            <p:ph type="sldNum" sz="quarter" idx="5"/>
          </p:nvPr>
        </p:nvSpPr>
        <p:spPr/>
        <p:txBody>
          <a:bodyPr/>
          <a:lstStyle/>
          <a:p>
            <a:fld id="{74857294-0ACA-405F-A45D-ADC739B4644E}" type="slidenum">
              <a:rPr lang="en-GB" smtClean="0"/>
              <a:t>18</a:t>
            </a:fld>
            <a:endParaRPr lang="en-GB"/>
          </a:p>
        </p:txBody>
      </p:sp>
    </p:spTree>
    <p:extLst>
      <p:ext uri="{BB962C8B-B14F-4D97-AF65-F5344CB8AC3E}">
        <p14:creationId xmlns:p14="http://schemas.microsoft.com/office/powerpoint/2010/main" val="22497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rationale of ITAPs and mentors who worked with us last year how they thought the ITAPs went (and their involvement in them). </a:t>
            </a:r>
          </a:p>
          <a:p>
            <a:r>
              <a:rPr lang="en-GB" dirty="0"/>
              <a:t>These are the three ITAPs that RPTs will complete whilst in school A. </a:t>
            </a:r>
          </a:p>
          <a:p>
            <a:endParaRPr lang="en-GB" dirty="0"/>
          </a:p>
          <a:p>
            <a:endParaRPr lang="en-GB" dirty="0"/>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19</a:t>
            </a:fld>
            <a:endParaRPr lang="en-GB" altLang="en-US"/>
          </a:p>
        </p:txBody>
      </p:sp>
    </p:spTree>
    <p:extLst>
      <p:ext uri="{BB962C8B-B14F-4D97-AF65-F5344CB8AC3E}">
        <p14:creationId xmlns:p14="http://schemas.microsoft.com/office/powerpoint/2010/main" val="2294670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Section 4 of HB </a:t>
            </a:r>
          </a:p>
          <a:p>
            <a:r>
              <a:rPr lang="en-GB" dirty="0"/>
              <a:t>At each stage, there is a list of mentor actions that is a helpful reminder of what to do when!</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5</a:t>
            </a:fld>
            <a:endParaRPr lang="en-GB" altLang="en-US"/>
          </a:p>
        </p:txBody>
      </p:sp>
    </p:spTree>
    <p:extLst>
      <p:ext uri="{BB962C8B-B14F-4D97-AF65-F5344CB8AC3E}">
        <p14:creationId xmlns:p14="http://schemas.microsoft.com/office/powerpoint/2010/main" val="2180475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800" dirty="0">
                <a:effectLst/>
                <a:latin typeface="Aptos" panose="020B0004020202020204" pitchFamily="34" charset="0"/>
                <a:ea typeface="Times New Roman" panose="02020603050405020304" pitchFamily="18" charset="0"/>
                <a:cs typeface="Arial" panose="020B0604020202020204" pitchFamily="34" charset="0"/>
              </a:rPr>
              <a:t>Find out when you are timetabled to have your first meeting with your RPT (likely to be as part of their department in duction on 19</a:t>
            </a:r>
            <a:r>
              <a:rPr lang="en-GB" sz="1800" baseline="30000" dirty="0">
                <a:effectLst/>
                <a:latin typeface="Aptos" panose="020B0004020202020204" pitchFamily="34" charset="0"/>
                <a:ea typeface="Times New Roman" panose="02020603050405020304" pitchFamily="18" charset="0"/>
                <a:cs typeface="Arial" panose="020B0604020202020204" pitchFamily="34" charset="0"/>
              </a:rPr>
              <a:t>th</a:t>
            </a:r>
            <a:r>
              <a:rPr lang="en-GB" sz="1800" dirty="0">
                <a:effectLst/>
                <a:latin typeface="Aptos" panose="020B0004020202020204" pitchFamily="34" charset="0"/>
                <a:ea typeface="Times New Roman" panose="02020603050405020304" pitchFamily="18" charset="0"/>
                <a:cs typeface="Arial" panose="020B0604020202020204" pitchFamily="34" charset="0"/>
              </a:rPr>
              <a:t> or 20</a:t>
            </a:r>
            <a:r>
              <a:rPr lang="en-GB" sz="1800" baseline="30000" dirty="0">
                <a:effectLst/>
                <a:latin typeface="Aptos" panose="020B0004020202020204" pitchFamily="34" charset="0"/>
                <a:ea typeface="Times New Roman" panose="02020603050405020304" pitchFamily="18" charset="0"/>
                <a:cs typeface="Arial" panose="020B0604020202020204" pitchFamily="34" charset="0"/>
              </a:rPr>
              <a:t>th</a:t>
            </a:r>
            <a:r>
              <a:rPr lang="en-GB" sz="1800" dirty="0">
                <a:effectLst/>
                <a:latin typeface="Aptos" panose="020B0004020202020204" pitchFamily="34" charset="0"/>
                <a:ea typeface="Times New Roman" panose="02020603050405020304" pitchFamily="18" charset="0"/>
                <a:cs typeface="Arial" panose="020B0604020202020204" pitchFamily="34" charset="0"/>
              </a:rPr>
              <a:t> Sept).  The RPT should prepare for the meeting by sharing a copy of their Opening Position Statement, which you could look at together and incorporate into your conversation, using some of the suggested prompts suggested (see </a:t>
            </a:r>
            <a:r>
              <a:rPr lang="en-GB" dirty="0"/>
              <a:t>Appendix A of the Mentor HB).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6</a:t>
            </a:fld>
            <a:endParaRPr lang="en-GB" altLang="en-US" dirty="0"/>
          </a:p>
        </p:txBody>
      </p:sp>
    </p:spTree>
    <p:extLst>
      <p:ext uri="{BB962C8B-B14F-4D97-AF65-F5344CB8AC3E}">
        <p14:creationId xmlns:p14="http://schemas.microsoft.com/office/powerpoint/2010/main" val="3228255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optional activity. Take a few minutes to think about your RPT – are the specific areas of need that you can already identify and can we think of some strategies that would help at this point? </a:t>
            </a:r>
          </a:p>
        </p:txBody>
      </p:sp>
      <p:sp>
        <p:nvSpPr>
          <p:cNvPr id="4" name="Slide Number Placeholder 3"/>
          <p:cNvSpPr>
            <a:spLocks noGrp="1"/>
          </p:cNvSpPr>
          <p:nvPr>
            <p:ph type="sldNum" sz="quarter" idx="5"/>
          </p:nvPr>
        </p:nvSpPr>
        <p:spPr/>
        <p:txBody>
          <a:bodyPr/>
          <a:lstStyle/>
          <a:p>
            <a:fld id="{A3ADB805-8BF7-47B5-B5FB-292FECAF2630}" type="slidenum">
              <a:rPr lang="en-GB" altLang="en-US" smtClean="0"/>
              <a:pPr/>
              <a:t>7</a:t>
            </a:fld>
            <a:endParaRPr lang="en-GB" altLang="en-US" dirty="0"/>
          </a:p>
        </p:txBody>
      </p:sp>
    </p:spTree>
    <p:extLst>
      <p:ext uri="{BB962C8B-B14F-4D97-AF65-F5344CB8AC3E}">
        <p14:creationId xmlns:p14="http://schemas.microsoft.com/office/powerpoint/2010/main" val="165991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the Reading PGCE, managing behaviours has always been incredibly important. Bennett’s statement about behaviour has long been how we introduce RPTs to behaviour.</a:t>
            </a:r>
          </a:p>
          <a:p>
            <a:endParaRPr lang="en-GB" dirty="0"/>
          </a:p>
          <a:p>
            <a:r>
              <a:rPr lang="en-GB" dirty="0"/>
              <a:t>Academic achievement, safety, and pupil well-fare and wellbeing are three pillars that are integral to everything we do.</a:t>
            </a:r>
          </a:p>
        </p:txBody>
      </p:sp>
      <p:sp>
        <p:nvSpPr>
          <p:cNvPr id="4" name="Slide Number Placeholder 3"/>
          <p:cNvSpPr>
            <a:spLocks noGrp="1"/>
          </p:cNvSpPr>
          <p:nvPr>
            <p:ph type="sldNum" sz="quarter" idx="5"/>
          </p:nvPr>
        </p:nvSpPr>
        <p:spPr/>
        <p:txBody>
          <a:bodyPr/>
          <a:lstStyle/>
          <a:p>
            <a:fld id="{BA4282DE-0283-4D09-AECD-69F28A485ACF}" type="slidenum">
              <a:rPr lang="en-GB" smtClean="0"/>
              <a:t>8</a:t>
            </a:fld>
            <a:endParaRPr lang="en-GB"/>
          </a:p>
        </p:txBody>
      </p:sp>
    </p:spTree>
    <p:extLst>
      <p:ext uri="{BB962C8B-B14F-4D97-AF65-F5344CB8AC3E}">
        <p14:creationId xmlns:p14="http://schemas.microsoft.com/office/powerpoint/2010/main" val="1953267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 the past years we have received lots of feedback that has brought about this renewed curriculum priority. </a:t>
            </a:r>
          </a:p>
          <a:p>
            <a:endParaRPr lang="en-GB" dirty="0"/>
          </a:p>
          <a:p>
            <a:r>
              <a:rPr lang="en-GB" dirty="0"/>
              <a:t>We have heard from RPTs, mentors, and other school colleagues that behaviour management needs to be at the top of everyone’s agenda. Crucially, as a wellbeing issue for teachers staying in the profession, and being able to maintain successful and healthy work-life balances.</a:t>
            </a:r>
          </a:p>
        </p:txBody>
      </p:sp>
      <p:sp>
        <p:nvSpPr>
          <p:cNvPr id="4" name="Slide Number Placeholder 3"/>
          <p:cNvSpPr>
            <a:spLocks noGrp="1"/>
          </p:cNvSpPr>
          <p:nvPr>
            <p:ph type="sldNum" sz="quarter" idx="5"/>
          </p:nvPr>
        </p:nvSpPr>
        <p:spPr/>
        <p:txBody>
          <a:bodyPr/>
          <a:lstStyle/>
          <a:p>
            <a:fld id="{BA4282DE-0283-4D09-AECD-69F28A485ACF}" type="slidenum">
              <a:rPr lang="en-GB" smtClean="0"/>
              <a:t>9</a:t>
            </a:fld>
            <a:endParaRPr lang="en-GB"/>
          </a:p>
        </p:txBody>
      </p:sp>
    </p:spTree>
    <p:extLst>
      <p:ext uri="{BB962C8B-B14F-4D97-AF65-F5344CB8AC3E}">
        <p14:creationId xmlns:p14="http://schemas.microsoft.com/office/powerpoint/2010/main" val="9022959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stated, the UoR PGCE has always taken behaviour seriously, and this was seen through:</a:t>
            </a:r>
          </a:p>
          <a:p>
            <a:r>
              <a:rPr lang="en-GB" dirty="0"/>
              <a:t>- the range of approaches to behaviour management that RPTs were given</a:t>
            </a:r>
          </a:p>
          <a:p>
            <a:pPr marL="171450" indent="-171450">
              <a:buFontTx/>
              <a:buChar char="-"/>
            </a:pPr>
            <a:r>
              <a:rPr lang="en-GB" dirty="0"/>
              <a:t>The importance placed on planning lessons, subject specialism, motivating pupils and being inclusive practitioners</a:t>
            </a:r>
          </a:p>
          <a:p>
            <a:pPr marL="171450" indent="-171450">
              <a:buFontTx/>
              <a:buChar char="-"/>
            </a:pPr>
            <a:r>
              <a:rPr lang="en-GB" dirty="0"/>
              <a:t>Support for RPTs to engage with their specific school and department’s policies</a:t>
            </a:r>
          </a:p>
          <a:p>
            <a:pPr marL="171450" indent="-171450">
              <a:buFontTx/>
              <a:buChar char="-"/>
            </a:pPr>
            <a:r>
              <a:rPr lang="en-GB" dirty="0"/>
              <a:t>Regular and constructive feedback and managing behaviour following lesson observations</a:t>
            </a:r>
          </a:p>
          <a:p>
            <a:pPr marL="171450" indent="-171450">
              <a:buFontTx/>
              <a:buChar char="-"/>
            </a:pPr>
            <a:endParaRPr lang="en-GB" dirty="0"/>
          </a:p>
          <a:p>
            <a:pPr marL="0" indent="0">
              <a:buFontTx/>
              <a:buNone/>
            </a:pPr>
            <a:r>
              <a:rPr lang="en-GB" dirty="0"/>
              <a:t>However, there was not a coherent set of common, non-negotiable expectations for RPTs, in any subject, in any school.</a:t>
            </a:r>
          </a:p>
          <a:p>
            <a:pPr marL="0" indent="0">
              <a:buFontTx/>
              <a:buNone/>
            </a:pPr>
            <a:endParaRPr lang="en-GB" dirty="0"/>
          </a:p>
          <a:p>
            <a:pPr marL="0" indent="0">
              <a:buFontTx/>
              <a:buNone/>
            </a:pPr>
            <a:r>
              <a:rPr lang="en-GB" dirty="0"/>
              <a:t>This year, our aim is to build upon the existing components of the curriculum by teaching the RPTs to implement seven foundational actions in every single lesson.</a:t>
            </a:r>
          </a:p>
          <a:p>
            <a:pPr marL="0" indent="0">
              <a:buFontTx/>
              <a:buNone/>
            </a:pPr>
            <a:endParaRPr lang="en-GB" dirty="0"/>
          </a:p>
          <a:p>
            <a:pPr marL="0" indent="0">
              <a:buFontTx/>
              <a:buNone/>
            </a:pPr>
            <a:r>
              <a:rPr lang="en-GB" dirty="0"/>
              <a:t>Over the next 20 minutes we are going to look at how mentors will need to support the RPTs to implement these consistently and effectively, and how we can develop this initiative based on your own expertise and experience.</a:t>
            </a:r>
          </a:p>
        </p:txBody>
      </p:sp>
      <p:sp>
        <p:nvSpPr>
          <p:cNvPr id="4" name="Slide Number Placeholder 3"/>
          <p:cNvSpPr>
            <a:spLocks noGrp="1"/>
          </p:cNvSpPr>
          <p:nvPr>
            <p:ph type="sldNum" sz="quarter" idx="5"/>
          </p:nvPr>
        </p:nvSpPr>
        <p:spPr/>
        <p:txBody>
          <a:bodyPr/>
          <a:lstStyle/>
          <a:p>
            <a:fld id="{BA4282DE-0283-4D09-AECD-69F28A485ACF}" type="slidenum">
              <a:rPr lang="en-GB" smtClean="0"/>
              <a:t>10</a:t>
            </a:fld>
            <a:endParaRPr lang="en-GB"/>
          </a:p>
        </p:txBody>
      </p:sp>
    </p:spTree>
    <p:extLst>
      <p:ext uri="{BB962C8B-B14F-4D97-AF65-F5344CB8AC3E}">
        <p14:creationId xmlns:p14="http://schemas.microsoft.com/office/powerpoint/2010/main" val="600498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the seven actions we expect every RPT to implement are:</a:t>
            </a:r>
          </a:p>
          <a:p>
            <a:r>
              <a:rPr lang="en-GB" dirty="0"/>
              <a:t>1</a:t>
            </a:r>
          </a:p>
          <a:p>
            <a:r>
              <a:rPr lang="en-GB" dirty="0"/>
              <a:t>2</a:t>
            </a:r>
          </a:p>
          <a:p>
            <a:r>
              <a:rPr lang="en-GB" dirty="0"/>
              <a:t>3</a:t>
            </a:r>
          </a:p>
          <a:p>
            <a:r>
              <a:rPr lang="en-GB" dirty="0"/>
              <a:t>4</a:t>
            </a:r>
          </a:p>
          <a:p>
            <a:r>
              <a:rPr lang="en-GB" dirty="0"/>
              <a:t>5</a:t>
            </a:r>
          </a:p>
          <a:p>
            <a:r>
              <a:rPr lang="en-GB" dirty="0"/>
              <a:t>6</a:t>
            </a:r>
          </a:p>
          <a:p>
            <a:r>
              <a:rPr lang="en-GB" dirty="0"/>
              <a:t>7</a:t>
            </a:r>
          </a:p>
          <a:p>
            <a:endParaRPr lang="en-GB" dirty="0"/>
          </a:p>
          <a:p>
            <a:r>
              <a:rPr lang="en-GB" dirty="0"/>
              <a:t>These were the result of months of discussions with school leaders, ITTCos and Subject Leaders.</a:t>
            </a:r>
          </a:p>
        </p:txBody>
      </p:sp>
      <p:sp>
        <p:nvSpPr>
          <p:cNvPr id="4" name="Slide Number Placeholder 3"/>
          <p:cNvSpPr>
            <a:spLocks noGrp="1"/>
          </p:cNvSpPr>
          <p:nvPr>
            <p:ph type="sldNum" sz="quarter" idx="5"/>
          </p:nvPr>
        </p:nvSpPr>
        <p:spPr/>
        <p:txBody>
          <a:bodyPr/>
          <a:lstStyle/>
          <a:p>
            <a:fld id="{BA4282DE-0283-4D09-AECD-69F28A485ACF}" type="slidenum">
              <a:rPr lang="en-GB" smtClean="0"/>
              <a:t>11</a:t>
            </a:fld>
            <a:endParaRPr lang="en-GB"/>
          </a:p>
        </p:txBody>
      </p:sp>
    </p:spTree>
    <p:extLst>
      <p:ext uri="{BB962C8B-B14F-4D97-AF65-F5344CB8AC3E}">
        <p14:creationId xmlns:p14="http://schemas.microsoft.com/office/powerpoint/2010/main" val="253043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will now disappear into small groups. I will copy and paste the seven actions into the Teams chat.</a:t>
            </a:r>
          </a:p>
          <a:p>
            <a:endParaRPr lang="en-GB" dirty="0"/>
          </a:p>
          <a:p>
            <a:r>
              <a:rPr lang="en-GB" dirty="0"/>
              <a:t>Your task now is to discuss:</a:t>
            </a:r>
          </a:p>
          <a:p>
            <a:pPr marL="171450" indent="-171450">
              <a:buFontTx/>
              <a:buChar char="-"/>
            </a:pPr>
            <a:r>
              <a:rPr lang="en-GB" dirty="0"/>
              <a:t>For each action, are there any potential challenges you envisage with RPTs implementing this consistently in our subject?</a:t>
            </a:r>
          </a:p>
          <a:p>
            <a:pPr marL="171450" indent="-171450">
              <a:buFontTx/>
              <a:buChar char="-"/>
            </a:pPr>
            <a:r>
              <a:rPr lang="en-GB" dirty="0"/>
              <a:t>For each action, and in response to the potential challenges, are there any strategies that all mentors might want to have that will support RPTs in their implementation in our subject?</a:t>
            </a:r>
          </a:p>
          <a:p>
            <a:pPr marL="171450" indent="-171450">
              <a:buFontTx/>
              <a:buChar char="-"/>
            </a:pPr>
            <a:endParaRPr lang="en-GB" dirty="0"/>
          </a:p>
          <a:p>
            <a:pPr marL="0" indent="0">
              <a:buFontTx/>
              <a:buNone/>
            </a:pPr>
            <a:r>
              <a:rPr lang="en-GB" dirty="0"/>
              <a:t>In each group could someone write down what you decide and we will collate these as a group.  (N.B. Subject Leaders could share an e-document for groups to write on directly which could then be discussed with the group to save time.)</a:t>
            </a:r>
          </a:p>
        </p:txBody>
      </p:sp>
      <p:sp>
        <p:nvSpPr>
          <p:cNvPr id="4" name="Slide Number Placeholder 3"/>
          <p:cNvSpPr>
            <a:spLocks noGrp="1"/>
          </p:cNvSpPr>
          <p:nvPr>
            <p:ph type="sldNum" sz="quarter" idx="5"/>
          </p:nvPr>
        </p:nvSpPr>
        <p:spPr/>
        <p:txBody>
          <a:bodyPr/>
          <a:lstStyle/>
          <a:p>
            <a:fld id="{BA4282DE-0283-4D09-AECD-69F28A485ACF}" type="slidenum">
              <a:rPr lang="en-GB" smtClean="0"/>
              <a:t>12</a:t>
            </a:fld>
            <a:endParaRPr lang="en-GB"/>
          </a:p>
        </p:txBody>
      </p:sp>
    </p:spTree>
    <p:extLst>
      <p:ext uri="{BB962C8B-B14F-4D97-AF65-F5344CB8AC3E}">
        <p14:creationId xmlns:p14="http://schemas.microsoft.com/office/powerpoint/2010/main" val="480164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DF558-DEA0-0B98-EC41-17B040D06FB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4C3F096-73D1-D0A1-090E-A9C7C1D323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D948C9A-7CC7-02F2-23F8-B27E21053611}"/>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5" name="Footer Placeholder 4">
            <a:extLst>
              <a:ext uri="{FF2B5EF4-FFF2-40B4-BE49-F238E27FC236}">
                <a16:creationId xmlns:a16="http://schemas.microsoft.com/office/drawing/2014/main" id="{35CCDEB8-4A61-DB1D-5AC6-D50801D31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16BBB9-96F5-3D95-3C2A-70CB5CCC5988}"/>
              </a:ext>
            </a:extLst>
          </p:cNvPr>
          <p:cNvSpPr>
            <a:spLocks noGrp="1"/>
          </p:cNvSpPr>
          <p:nvPr>
            <p:ph type="sldNum" sz="quarter" idx="12"/>
          </p:nvPr>
        </p:nvSpPr>
        <p:spPr/>
        <p:txBody>
          <a:bodyPr/>
          <a:lstStyle/>
          <a:p>
            <a:fld id="{D889857D-3430-4C32-B6D2-D338D11C03FA}" type="slidenum">
              <a:rPr lang="en-GB" smtClean="0"/>
              <a:t>‹#›</a:t>
            </a:fld>
            <a:endParaRPr lang="en-GB"/>
          </a:p>
        </p:txBody>
      </p:sp>
    </p:spTree>
    <p:extLst>
      <p:ext uri="{BB962C8B-B14F-4D97-AF65-F5344CB8AC3E}">
        <p14:creationId xmlns:p14="http://schemas.microsoft.com/office/powerpoint/2010/main" val="1841255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3E1FA-AC62-A5CB-A5AD-750FF5D846C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21BBAD22-2019-66FB-31B5-6D4BF2C07D2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515BC9F-272E-70AE-D96D-E922B17FAFB9}"/>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5" name="Footer Placeholder 4">
            <a:extLst>
              <a:ext uri="{FF2B5EF4-FFF2-40B4-BE49-F238E27FC236}">
                <a16:creationId xmlns:a16="http://schemas.microsoft.com/office/drawing/2014/main" id="{75B4BDBE-A1A3-C161-C01B-620A80F8B9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03C01E-7153-0134-0040-F08D25EF61FC}"/>
              </a:ext>
            </a:extLst>
          </p:cNvPr>
          <p:cNvSpPr>
            <a:spLocks noGrp="1"/>
          </p:cNvSpPr>
          <p:nvPr>
            <p:ph type="sldNum" sz="quarter" idx="12"/>
          </p:nvPr>
        </p:nvSpPr>
        <p:spPr/>
        <p:txBody>
          <a:bodyPr/>
          <a:lstStyle/>
          <a:p>
            <a:fld id="{D889857D-3430-4C32-B6D2-D338D11C03FA}" type="slidenum">
              <a:rPr lang="en-GB" smtClean="0"/>
              <a:t>‹#›</a:t>
            </a:fld>
            <a:endParaRPr lang="en-GB"/>
          </a:p>
        </p:txBody>
      </p:sp>
    </p:spTree>
    <p:extLst>
      <p:ext uri="{BB962C8B-B14F-4D97-AF65-F5344CB8AC3E}">
        <p14:creationId xmlns:p14="http://schemas.microsoft.com/office/powerpoint/2010/main" val="30251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D12AA4-61A6-1229-9D06-5FD0931DA99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07D0B86-46FE-ADEC-DD2F-91BC4453135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6655CFD-0620-784C-4B17-A00EE53AECBF}"/>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5" name="Footer Placeholder 4">
            <a:extLst>
              <a:ext uri="{FF2B5EF4-FFF2-40B4-BE49-F238E27FC236}">
                <a16:creationId xmlns:a16="http://schemas.microsoft.com/office/drawing/2014/main" id="{14648128-6260-4426-EF5A-992AC513DD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5538EC-D3E9-AC90-B965-633EE62F5A57}"/>
              </a:ext>
            </a:extLst>
          </p:cNvPr>
          <p:cNvSpPr>
            <a:spLocks noGrp="1"/>
          </p:cNvSpPr>
          <p:nvPr>
            <p:ph type="sldNum" sz="quarter" idx="12"/>
          </p:nvPr>
        </p:nvSpPr>
        <p:spPr/>
        <p:txBody>
          <a:bodyPr/>
          <a:lstStyle/>
          <a:p>
            <a:fld id="{D889857D-3430-4C32-B6D2-D338D11C03FA}" type="slidenum">
              <a:rPr lang="en-GB" smtClean="0"/>
              <a:t>‹#›</a:t>
            </a:fld>
            <a:endParaRPr lang="en-GB"/>
          </a:p>
        </p:txBody>
      </p:sp>
    </p:spTree>
    <p:extLst>
      <p:ext uri="{BB962C8B-B14F-4D97-AF65-F5344CB8AC3E}">
        <p14:creationId xmlns:p14="http://schemas.microsoft.com/office/powerpoint/2010/main" val="403409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whit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CAE96E1-FE19-476C-9CF0-3BB4903735D9}" type="slidenum">
              <a:rPr lang="en-GB" altLang="en-US"/>
              <a:pPr/>
              <a:t>‹#›</a:t>
            </a:fld>
            <a:endParaRPr lang="en-GB" altLang="en-US"/>
          </a:p>
        </p:txBody>
      </p:sp>
      <p:sp>
        <p:nvSpPr>
          <p:cNvPr id="3" name="Rectangle 2"/>
          <p:cNvSpPr/>
          <p:nvPr userDrawn="1"/>
        </p:nvSpPr>
        <p:spPr bwMode="hidden">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sz="2000"/>
          </a:p>
        </p:txBody>
      </p:sp>
      <p:sp>
        <p:nvSpPr>
          <p:cNvPr id="6" name="Content Placeholder 5"/>
          <p:cNvSpPr>
            <a:spLocks noGrp="1"/>
          </p:cNvSpPr>
          <p:nvPr>
            <p:ph sz="quarter" idx="11" hasCustomPrompt="1"/>
          </p:nvPr>
        </p:nvSpPr>
        <p:spPr>
          <a:xfrm>
            <a:off x="566400" y="476672"/>
            <a:ext cx="11040000" cy="5904656"/>
          </a:xfrm>
        </p:spPr>
        <p:txBody>
          <a:bodyPr/>
          <a:lstStyle>
            <a:lvl1pPr>
              <a:buClr>
                <a:schemeClr val="accent1"/>
              </a:buCl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66098379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95115-1CB6-81EF-299B-1259531426A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2AE8F09-CA17-117F-87AE-1FC83311652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4D0F82C-CC6C-C23E-AB7A-CFC76CD92F7E}"/>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5" name="Footer Placeholder 4">
            <a:extLst>
              <a:ext uri="{FF2B5EF4-FFF2-40B4-BE49-F238E27FC236}">
                <a16:creationId xmlns:a16="http://schemas.microsoft.com/office/drawing/2014/main" id="{153E464E-2B0D-DF97-9E7C-FC3D464FA8D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1D5F73-B15C-301D-A829-7B3B42411733}"/>
              </a:ext>
            </a:extLst>
          </p:cNvPr>
          <p:cNvSpPr>
            <a:spLocks noGrp="1"/>
          </p:cNvSpPr>
          <p:nvPr>
            <p:ph type="sldNum" sz="quarter" idx="12"/>
          </p:nvPr>
        </p:nvSpPr>
        <p:spPr/>
        <p:txBody>
          <a:bodyPr/>
          <a:lstStyle/>
          <a:p>
            <a:fld id="{D889857D-3430-4C32-B6D2-D338D11C03FA}" type="slidenum">
              <a:rPr lang="en-GB" smtClean="0"/>
              <a:t>‹#›</a:t>
            </a:fld>
            <a:endParaRPr lang="en-GB"/>
          </a:p>
        </p:txBody>
      </p:sp>
      <p:pic>
        <p:nvPicPr>
          <p:cNvPr id="7" name="Picture 5">
            <a:extLst>
              <a:ext uri="{FF2B5EF4-FFF2-40B4-BE49-F238E27FC236}">
                <a16:creationId xmlns:a16="http://schemas.microsoft.com/office/drawing/2014/main" id="{811D3D50-3C02-E734-9E25-33DC0F46F19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288588" y="207963"/>
            <a:ext cx="17795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9848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CE00C-3B20-FF5C-E545-21AB320A848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51B010EF-CD08-3630-56FC-48DC86E7DE1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245EA5-A5DE-07C2-5E75-AA9BEAB2CEEA}"/>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5" name="Footer Placeholder 4">
            <a:extLst>
              <a:ext uri="{FF2B5EF4-FFF2-40B4-BE49-F238E27FC236}">
                <a16:creationId xmlns:a16="http://schemas.microsoft.com/office/drawing/2014/main" id="{AB6B80C9-70EF-6D85-3DEB-BCBA529683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29FABF-E950-9B3D-ABCB-F9D4D7C9EC8C}"/>
              </a:ext>
            </a:extLst>
          </p:cNvPr>
          <p:cNvSpPr>
            <a:spLocks noGrp="1"/>
          </p:cNvSpPr>
          <p:nvPr>
            <p:ph type="sldNum" sz="quarter" idx="12"/>
          </p:nvPr>
        </p:nvSpPr>
        <p:spPr/>
        <p:txBody>
          <a:bodyPr/>
          <a:lstStyle/>
          <a:p>
            <a:fld id="{D889857D-3430-4C32-B6D2-D338D11C03FA}" type="slidenum">
              <a:rPr lang="en-GB" smtClean="0"/>
              <a:t>‹#›</a:t>
            </a:fld>
            <a:endParaRPr lang="en-GB"/>
          </a:p>
        </p:txBody>
      </p:sp>
    </p:spTree>
    <p:extLst>
      <p:ext uri="{BB962C8B-B14F-4D97-AF65-F5344CB8AC3E}">
        <p14:creationId xmlns:p14="http://schemas.microsoft.com/office/powerpoint/2010/main" val="583115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A2ABF-0C27-7873-85AE-5EF7AA1AF6C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846B77C-137E-B732-E2D1-56CA2BE8A6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3E966F2-9D5B-4D8E-CC2A-514F8AE883D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553A6E1-CA59-BC99-2EFC-06F13C16486B}"/>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6" name="Footer Placeholder 5">
            <a:extLst>
              <a:ext uri="{FF2B5EF4-FFF2-40B4-BE49-F238E27FC236}">
                <a16:creationId xmlns:a16="http://schemas.microsoft.com/office/drawing/2014/main" id="{2CCB675C-BDE8-42F1-41FF-5E08FBF9B7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324A08B-3A99-70A1-10BA-F61C7877A818}"/>
              </a:ext>
            </a:extLst>
          </p:cNvPr>
          <p:cNvSpPr>
            <a:spLocks noGrp="1"/>
          </p:cNvSpPr>
          <p:nvPr>
            <p:ph type="sldNum" sz="quarter" idx="12"/>
          </p:nvPr>
        </p:nvSpPr>
        <p:spPr/>
        <p:txBody>
          <a:bodyPr/>
          <a:lstStyle/>
          <a:p>
            <a:fld id="{D889857D-3430-4C32-B6D2-D338D11C03FA}" type="slidenum">
              <a:rPr lang="en-GB" smtClean="0"/>
              <a:t>‹#›</a:t>
            </a:fld>
            <a:endParaRPr lang="en-GB"/>
          </a:p>
        </p:txBody>
      </p:sp>
    </p:spTree>
    <p:extLst>
      <p:ext uri="{BB962C8B-B14F-4D97-AF65-F5344CB8AC3E}">
        <p14:creationId xmlns:p14="http://schemas.microsoft.com/office/powerpoint/2010/main" val="779016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A5449-AA18-C242-3F98-B9D94530882E}"/>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3307A41-EE11-7D63-EE40-4F0959C1AD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86512A-31D0-68B6-3766-B830D2E1BED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3AE8E2-68E6-2FEF-4F31-6BA039FD0A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CE9D959-17D4-C851-92A6-BBF5C20D80D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8742765-9A73-718B-5C51-5F9B264DA266}"/>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8" name="Footer Placeholder 7">
            <a:extLst>
              <a:ext uri="{FF2B5EF4-FFF2-40B4-BE49-F238E27FC236}">
                <a16:creationId xmlns:a16="http://schemas.microsoft.com/office/drawing/2014/main" id="{901D3EBE-BDBC-425F-A05C-16FD203F397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42D8068-3EE6-D4B0-A044-9D15D1F13209}"/>
              </a:ext>
            </a:extLst>
          </p:cNvPr>
          <p:cNvSpPr>
            <a:spLocks noGrp="1"/>
          </p:cNvSpPr>
          <p:nvPr>
            <p:ph type="sldNum" sz="quarter" idx="12"/>
          </p:nvPr>
        </p:nvSpPr>
        <p:spPr/>
        <p:txBody>
          <a:bodyPr/>
          <a:lstStyle/>
          <a:p>
            <a:fld id="{D889857D-3430-4C32-B6D2-D338D11C03FA}" type="slidenum">
              <a:rPr lang="en-GB" smtClean="0"/>
              <a:t>‹#›</a:t>
            </a:fld>
            <a:endParaRPr lang="en-GB"/>
          </a:p>
        </p:txBody>
      </p:sp>
    </p:spTree>
    <p:extLst>
      <p:ext uri="{BB962C8B-B14F-4D97-AF65-F5344CB8AC3E}">
        <p14:creationId xmlns:p14="http://schemas.microsoft.com/office/powerpoint/2010/main" val="228907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88661-50EB-6BAB-7EF2-E90B437D0A2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20B1BD8A-7605-BA9C-3E0A-FAB0673D5830}"/>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4" name="Footer Placeholder 3">
            <a:extLst>
              <a:ext uri="{FF2B5EF4-FFF2-40B4-BE49-F238E27FC236}">
                <a16:creationId xmlns:a16="http://schemas.microsoft.com/office/drawing/2014/main" id="{7C9E7EAB-FA17-EBD3-F08B-A30B371EFD4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F2D6C0-0672-C81F-A8C3-2430FEAA1D9B}"/>
              </a:ext>
            </a:extLst>
          </p:cNvPr>
          <p:cNvSpPr>
            <a:spLocks noGrp="1"/>
          </p:cNvSpPr>
          <p:nvPr>
            <p:ph type="sldNum" sz="quarter" idx="12"/>
          </p:nvPr>
        </p:nvSpPr>
        <p:spPr/>
        <p:txBody>
          <a:bodyPr/>
          <a:lstStyle/>
          <a:p>
            <a:fld id="{D889857D-3430-4C32-B6D2-D338D11C03FA}" type="slidenum">
              <a:rPr lang="en-GB" smtClean="0"/>
              <a:t>‹#›</a:t>
            </a:fld>
            <a:endParaRPr lang="en-GB"/>
          </a:p>
        </p:txBody>
      </p:sp>
    </p:spTree>
    <p:extLst>
      <p:ext uri="{BB962C8B-B14F-4D97-AF65-F5344CB8AC3E}">
        <p14:creationId xmlns:p14="http://schemas.microsoft.com/office/powerpoint/2010/main" val="2506844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A831B8-1F37-92F2-7C95-3AB22E62D0A2}"/>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3" name="Footer Placeholder 2">
            <a:extLst>
              <a:ext uri="{FF2B5EF4-FFF2-40B4-BE49-F238E27FC236}">
                <a16:creationId xmlns:a16="http://schemas.microsoft.com/office/drawing/2014/main" id="{7C644FE3-6DC7-21B7-AA3F-3B53E6D632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CF91336-B8AF-C0BC-7873-947ED909A9ED}"/>
              </a:ext>
            </a:extLst>
          </p:cNvPr>
          <p:cNvSpPr>
            <a:spLocks noGrp="1"/>
          </p:cNvSpPr>
          <p:nvPr>
            <p:ph type="sldNum" sz="quarter" idx="12"/>
          </p:nvPr>
        </p:nvSpPr>
        <p:spPr/>
        <p:txBody>
          <a:bodyPr/>
          <a:lstStyle/>
          <a:p>
            <a:fld id="{D889857D-3430-4C32-B6D2-D338D11C03FA}" type="slidenum">
              <a:rPr lang="en-GB" smtClean="0"/>
              <a:t>‹#›</a:t>
            </a:fld>
            <a:endParaRPr lang="en-GB"/>
          </a:p>
        </p:txBody>
      </p:sp>
    </p:spTree>
    <p:extLst>
      <p:ext uri="{BB962C8B-B14F-4D97-AF65-F5344CB8AC3E}">
        <p14:creationId xmlns:p14="http://schemas.microsoft.com/office/powerpoint/2010/main" val="946488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9D284-5CEB-2294-E65F-B584839BBCE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7E01EB8-9CAF-B39C-CED7-CC4F19DAE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8131F1DC-ADDE-4E43-8C9C-76B699AC78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922D37F-141A-1C8F-561F-6A5940637EAA}"/>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6" name="Footer Placeholder 5">
            <a:extLst>
              <a:ext uri="{FF2B5EF4-FFF2-40B4-BE49-F238E27FC236}">
                <a16:creationId xmlns:a16="http://schemas.microsoft.com/office/drawing/2014/main" id="{73CA1A34-6270-498A-EA07-B4A5383D04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C78B81B-1084-12BE-2861-AA858B2C3F3D}"/>
              </a:ext>
            </a:extLst>
          </p:cNvPr>
          <p:cNvSpPr>
            <a:spLocks noGrp="1"/>
          </p:cNvSpPr>
          <p:nvPr>
            <p:ph type="sldNum" sz="quarter" idx="12"/>
          </p:nvPr>
        </p:nvSpPr>
        <p:spPr/>
        <p:txBody>
          <a:bodyPr/>
          <a:lstStyle/>
          <a:p>
            <a:fld id="{D889857D-3430-4C32-B6D2-D338D11C03FA}" type="slidenum">
              <a:rPr lang="en-GB" smtClean="0"/>
              <a:t>‹#›</a:t>
            </a:fld>
            <a:endParaRPr lang="en-GB"/>
          </a:p>
        </p:txBody>
      </p:sp>
    </p:spTree>
    <p:extLst>
      <p:ext uri="{BB962C8B-B14F-4D97-AF65-F5344CB8AC3E}">
        <p14:creationId xmlns:p14="http://schemas.microsoft.com/office/powerpoint/2010/main" val="3534307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4AB7-9CB8-4AC2-8965-AE03794048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12CE2F0-E443-4213-5D95-ECAB057C98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E309482-44D4-ABA3-3915-F9EF3A39FC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B124D7-84EB-8D06-F486-B56CE0496AE8}"/>
              </a:ext>
            </a:extLst>
          </p:cNvPr>
          <p:cNvSpPr>
            <a:spLocks noGrp="1"/>
          </p:cNvSpPr>
          <p:nvPr>
            <p:ph type="dt" sz="half" idx="10"/>
          </p:nvPr>
        </p:nvSpPr>
        <p:spPr/>
        <p:txBody>
          <a:bodyPr/>
          <a:lstStyle/>
          <a:p>
            <a:fld id="{C005F55E-03A4-4638-A71C-5953E5209C4C}" type="datetimeFigureOut">
              <a:rPr lang="en-GB" smtClean="0"/>
              <a:t>30/09/2024</a:t>
            </a:fld>
            <a:endParaRPr lang="en-GB"/>
          </a:p>
        </p:txBody>
      </p:sp>
      <p:sp>
        <p:nvSpPr>
          <p:cNvPr id="6" name="Footer Placeholder 5">
            <a:extLst>
              <a:ext uri="{FF2B5EF4-FFF2-40B4-BE49-F238E27FC236}">
                <a16:creationId xmlns:a16="http://schemas.microsoft.com/office/drawing/2014/main" id="{4AF0E774-E3FD-F13D-C35A-4C47C348BA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A0DC1A-69AF-6EBF-8D54-0F1B625413E9}"/>
              </a:ext>
            </a:extLst>
          </p:cNvPr>
          <p:cNvSpPr>
            <a:spLocks noGrp="1"/>
          </p:cNvSpPr>
          <p:nvPr>
            <p:ph type="sldNum" sz="quarter" idx="12"/>
          </p:nvPr>
        </p:nvSpPr>
        <p:spPr/>
        <p:txBody>
          <a:bodyPr/>
          <a:lstStyle/>
          <a:p>
            <a:fld id="{D889857D-3430-4C32-B6D2-D338D11C03FA}" type="slidenum">
              <a:rPr lang="en-GB" smtClean="0"/>
              <a:t>‹#›</a:t>
            </a:fld>
            <a:endParaRPr lang="en-GB"/>
          </a:p>
        </p:txBody>
      </p:sp>
    </p:spTree>
    <p:extLst>
      <p:ext uri="{BB962C8B-B14F-4D97-AF65-F5344CB8AC3E}">
        <p14:creationId xmlns:p14="http://schemas.microsoft.com/office/powerpoint/2010/main" val="4210580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7E2EE9-E992-5247-5208-220B049D1B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6184E288-7A1A-D63B-7BFF-7A408169DE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F0BF78-5C0B-92A6-75CC-85A9D5EBA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005F55E-03A4-4638-A71C-5953E5209C4C}" type="datetimeFigureOut">
              <a:rPr lang="en-GB" smtClean="0"/>
              <a:t>30/09/2024</a:t>
            </a:fld>
            <a:endParaRPr lang="en-GB"/>
          </a:p>
        </p:txBody>
      </p:sp>
      <p:sp>
        <p:nvSpPr>
          <p:cNvPr id="5" name="Footer Placeholder 4">
            <a:extLst>
              <a:ext uri="{FF2B5EF4-FFF2-40B4-BE49-F238E27FC236}">
                <a16:creationId xmlns:a16="http://schemas.microsoft.com/office/drawing/2014/main" id="{246F2249-CB7E-7050-66CB-601CCF9CD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CC3E63E4-4AFE-92C8-0BE7-6FE5A44DBF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89857D-3430-4C32-B6D2-D338D11C03FA}" type="slidenum">
              <a:rPr lang="en-GB" smtClean="0"/>
              <a:t>‹#›</a:t>
            </a:fld>
            <a:endParaRPr lang="en-GB"/>
          </a:p>
        </p:txBody>
      </p:sp>
      <p:pic>
        <p:nvPicPr>
          <p:cNvPr id="7" name="Picture 5">
            <a:extLst>
              <a:ext uri="{FF2B5EF4-FFF2-40B4-BE49-F238E27FC236}">
                <a16:creationId xmlns:a16="http://schemas.microsoft.com/office/drawing/2014/main" id="{2E9FAAD3-2FF3-F5BC-CF92-CFEFF3D1F9EE}"/>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288588" y="207963"/>
            <a:ext cx="1779587"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6238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pgcesecondary@reading.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A9F3-1EB6-E39A-3A85-EEE61338D22A}"/>
              </a:ext>
            </a:extLst>
          </p:cNvPr>
          <p:cNvSpPr>
            <a:spLocks noGrp="1"/>
          </p:cNvSpPr>
          <p:nvPr>
            <p:ph type="ctrTitle"/>
          </p:nvPr>
        </p:nvSpPr>
        <p:spPr/>
        <p:txBody>
          <a:bodyPr>
            <a:normAutofit/>
          </a:bodyPr>
          <a:lstStyle/>
          <a:p>
            <a:r>
              <a:rPr lang="en-GB" sz="4400" dirty="0"/>
              <a:t>Implementing the ITE Curriculum:</a:t>
            </a:r>
            <a:br>
              <a:rPr lang="en-GB" sz="4400" dirty="0"/>
            </a:br>
            <a:r>
              <a:rPr lang="en-GB" sz="4400" dirty="0"/>
              <a:t>Contextualising your mentoring</a:t>
            </a:r>
          </a:p>
        </p:txBody>
      </p:sp>
      <p:sp>
        <p:nvSpPr>
          <p:cNvPr id="3" name="Subtitle 2">
            <a:extLst>
              <a:ext uri="{FF2B5EF4-FFF2-40B4-BE49-F238E27FC236}">
                <a16:creationId xmlns:a16="http://schemas.microsoft.com/office/drawing/2014/main" id="{0F07743F-9F8D-2B6C-2E95-144E6E10FB0F}"/>
              </a:ext>
            </a:extLst>
          </p:cNvPr>
          <p:cNvSpPr>
            <a:spLocks noGrp="1"/>
          </p:cNvSpPr>
          <p:nvPr>
            <p:ph type="subTitle" idx="1"/>
          </p:nvPr>
        </p:nvSpPr>
        <p:spPr/>
        <p:txBody>
          <a:bodyPr/>
          <a:lstStyle/>
          <a:p>
            <a:pPr algn="ctr"/>
            <a:r>
              <a:rPr lang="en-GB" dirty="0"/>
              <a:t>PE Mentor Training</a:t>
            </a:r>
          </a:p>
          <a:p>
            <a:pPr algn="ctr"/>
            <a:r>
              <a:rPr lang="en-GB" dirty="0"/>
              <a:t>4.00 – 4.45pm Microsoft Teams</a:t>
            </a:r>
          </a:p>
          <a:p>
            <a:pPr algn="ctr"/>
            <a:r>
              <a:rPr lang="en-GB" dirty="0"/>
              <a:t>17.9.24</a:t>
            </a:r>
          </a:p>
          <a:p>
            <a:endParaRPr lang="en-GB" dirty="0"/>
          </a:p>
        </p:txBody>
      </p:sp>
    </p:spTree>
    <p:extLst>
      <p:ext uri="{BB962C8B-B14F-4D97-AF65-F5344CB8AC3E}">
        <p14:creationId xmlns:p14="http://schemas.microsoft.com/office/powerpoint/2010/main" val="26667297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A1BA-F6C0-16CB-775F-7EBF6B1B2ECA}"/>
              </a:ext>
            </a:extLst>
          </p:cNvPr>
          <p:cNvSpPr>
            <a:spLocks noGrp="1"/>
          </p:cNvSpPr>
          <p:nvPr>
            <p:ph type="title"/>
          </p:nvPr>
        </p:nvSpPr>
        <p:spPr>
          <a:xfrm>
            <a:off x="838199" y="365125"/>
            <a:ext cx="10997485" cy="1325563"/>
          </a:xfrm>
        </p:spPr>
        <p:txBody>
          <a:bodyPr/>
          <a:lstStyle/>
          <a:p>
            <a:r>
              <a:rPr lang="en-GB" dirty="0"/>
              <a:t>UoR Curriculum Focus: Behaviour Management</a:t>
            </a:r>
          </a:p>
        </p:txBody>
      </p:sp>
      <p:sp>
        <p:nvSpPr>
          <p:cNvPr id="3" name="Content Placeholder 2">
            <a:extLst>
              <a:ext uri="{FF2B5EF4-FFF2-40B4-BE49-F238E27FC236}">
                <a16:creationId xmlns:a16="http://schemas.microsoft.com/office/drawing/2014/main" id="{246B6156-81DA-B924-7E04-AEE6C66CFCF4}"/>
              </a:ext>
            </a:extLst>
          </p:cNvPr>
          <p:cNvSpPr>
            <a:spLocks noGrp="1"/>
          </p:cNvSpPr>
          <p:nvPr>
            <p:ph idx="1"/>
          </p:nvPr>
        </p:nvSpPr>
        <p:spPr>
          <a:xfrm>
            <a:off x="838200" y="1825624"/>
            <a:ext cx="10533845" cy="4922905"/>
          </a:xfrm>
        </p:spPr>
        <p:txBody>
          <a:bodyPr>
            <a:normAutofit fontScale="92500" lnSpcReduction="10000"/>
          </a:bodyPr>
          <a:lstStyle/>
          <a:p>
            <a:r>
              <a:rPr lang="en-GB" dirty="0"/>
              <a:t>Historically, the PGCE curriculum covered:</a:t>
            </a:r>
          </a:p>
          <a:p>
            <a:pPr lvl="1">
              <a:buFontTx/>
              <a:buChar char="-"/>
            </a:pPr>
            <a:r>
              <a:rPr lang="en-GB" dirty="0"/>
              <a:t>Different possible approaches to managing behaviours</a:t>
            </a:r>
          </a:p>
          <a:p>
            <a:pPr lvl="1">
              <a:buFontTx/>
              <a:buChar char="-"/>
            </a:pPr>
            <a:r>
              <a:rPr lang="en-GB" dirty="0"/>
              <a:t>Importance of planning, subject specialism, motivation and inclusion</a:t>
            </a:r>
          </a:p>
          <a:p>
            <a:pPr lvl="1">
              <a:buFontTx/>
              <a:buChar char="-"/>
            </a:pPr>
            <a:r>
              <a:rPr lang="en-GB" dirty="0"/>
              <a:t>Support for conversations to have with departments</a:t>
            </a:r>
          </a:p>
          <a:p>
            <a:pPr lvl="1">
              <a:buFontTx/>
              <a:buChar char="-"/>
            </a:pPr>
            <a:r>
              <a:rPr lang="en-GB" dirty="0"/>
              <a:t>Lesson feedback</a:t>
            </a:r>
          </a:p>
          <a:p>
            <a:pPr lvl="1">
              <a:buFontTx/>
              <a:buChar char="-"/>
            </a:pPr>
            <a:endParaRPr lang="en-GB" dirty="0"/>
          </a:p>
          <a:p>
            <a:r>
              <a:rPr lang="en-GB" dirty="0"/>
              <a:t>This year, alongside these existing components of the curriculum, all RPTs will be taught to implement seven foundational actions in every single lesson.</a:t>
            </a:r>
          </a:p>
          <a:p>
            <a:endParaRPr lang="en-GB" dirty="0"/>
          </a:p>
          <a:p>
            <a:r>
              <a:rPr lang="en-GB" dirty="0"/>
              <a:t>Mentors will need to support RPTs with the consistent and effective implementation of these foundational actions, as well as support them use other actions depending on the school policies and contexts.</a:t>
            </a:r>
          </a:p>
        </p:txBody>
      </p:sp>
    </p:spTree>
    <p:extLst>
      <p:ext uri="{BB962C8B-B14F-4D97-AF65-F5344CB8AC3E}">
        <p14:creationId xmlns:p14="http://schemas.microsoft.com/office/powerpoint/2010/main" val="1480675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A1BA-F6C0-16CB-775F-7EBF6B1B2ECA}"/>
              </a:ext>
            </a:extLst>
          </p:cNvPr>
          <p:cNvSpPr>
            <a:spLocks noGrp="1"/>
          </p:cNvSpPr>
          <p:nvPr>
            <p:ph type="title"/>
          </p:nvPr>
        </p:nvSpPr>
        <p:spPr>
          <a:xfrm>
            <a:off x="838199" y="365125"/>
            <a:ext cx="10997485" cy="1325563"/>
          </a:xfrm>
        </p:spPr>
        <p:txBody>
          <a:bodyPr/>
          <a:lstStyle/>
          <a:p>
            <a:r>
              <a:rPr lang="en-GB" dirty="0"/>
              <a:t>UoR Curriculum Focus: Behaviour Management</a:t>
            </a:r>
          </a:p>
        </p:txBody>
      </p:sp>
      <p:sp>
        <p:nvSpPr>
          <p:cNvPr id="3" name="Content Placeholder 2">
            <a:extLst>
              <a:ext uri="{FF2B5EF4-FFF2-40B4-BE49-F238E27FC236}">
                <a16:creationId xmlns:a16="http://schemas.microsoft.com/office/drawing/2014/main" id="{246B6156-81DA-B924-7E04-AEE6C66CFCF4}"/>
              </a:ext>
            </a:extLst>
          </p:cNvPr>
          <p:cNvSpPr>
            <a:spLocks noGrp="1"/>
          </p:cNvSpPr>
          <p:nvPr>
            <p:ph idx="1"/>
          </p:nvPr>
        </p:nvSpPr>
        <p:spPr/>
        <p:txBody>
          <a:bodyPr/>
          <a:lstStyle/>
          <a:p>
            <a:pPr marL="0" algn="l" rtl="0" eaLnBrk="1" fontAlgn="t" latinLnBrk="0" hangingPunct="1">
              <a:lnSpc>
                <a:spcPct val="107000"/>
              </a:lnSpc>
              <a:spcBef>
                <a:spcPts val="0"/>
              </a:spcBef>
              <a:spcAft>
                <a:spcPts val="800"/>
              </a:spcAft>
            </a:pPr>
            <a:r>
              <a:rPr lang="en-GB" sz="24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Greet</a:t>
            </a: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class positively (individually and/or as a group) to establish presence and mark a fresh start to the lesson.</a:t>
            </a:r>
            <a:endParaRPr lang="en-GB" sz="24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Make expectations of desired behaviours </a:t>
            </a:r>
            <a:r>
              <a:rPr lang="en-GB" sz="24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explicit</a:t>
            </a: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4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Highlight </a:t>
            </a:r>
            <a:r>
              <a:rPr lang="en-GB" sz="24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a:t>
            </a: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pupil behaviours where possible.</a:t>
            </a:r>
            <a:endParaRPr lang="en-GB" sz="24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Implement a clear and consistent method of gaining </a:t>
            </a:r>
            <a:r>
              <a:rPr lang="en-GB" sz="24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attention</a:t>
            </a: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achieving silence.</a:t>
            </a:r>
            <a:endParaRPr lang="en-GB" sz="24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pupils’ </a:t>
            </a:r>
            <a:r>
              <a:rPr lang="en-GB" sz="24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names</a:t>
            </a: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whenever addressing them individually.</a:t>
            </a:r>
            <a:endParaRPr lang="en-GB" sz="24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teach or give instructions to the whole group when there is </a:t>
            </a:r>
            <a:r>
              <a:rPr lang="en-GB" sz="24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silence</a:t>
            </a: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4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4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Follow through</a:t>
            </a:r>
            <a:r>
              <a:rPr lang="en-GB" sz="24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rewards, sanctions and promises.</a:t>
            </a:r>
            <a:endParaRPr lang="en-GB" sz="2400" b="0" i="0" u="none" strike="noStrike" dirty="0">
              <a:effectLst/>
              <a:latin typeface="Arial" panose="020B0604020202020204" pitchFamily="34" charset="0"/>
            </a:endParaRPr>
          </a:p>
          <a:p>
            <a:endParaRPr lang="en-GB" dirty="0"/>
          </a:p>
        </p:txBody>
      </p:sp>
    </p:spTree>
    <p:extLst>
      <p:ext uri="{BB962C8B-B14F-4D97-AF65-F5344CB8AC3E}">
        <p14:creationId xmlns:p14="http://schemas.microsoft.com/office/powerpoint/2010/main" val="4065567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4B761B43-A50A-76A8-D9B8-9FB7B940E797}"/>
              </a:ext>
            </a:extLst>
          </p:cNvPr>
          <p:cNvGraphicFramePr>
            <a:graphicFrameLocks noGrp="1"/>
          </p:cNvGraphicFramePr>
          <p:nvPr>
            <p:ph idx="1"/>
            <p:extLst>
              <p:ext uri="{D42A27DB-BD31-4B8C-83A1-F6EECF244321}">
                <p14:modId xmlns:p14="http://schemas.microsoft.com/office/powerpoint/2010/main" val="1360201762"/>
              </p:ext>
            </p:extLst>
          </p:nvPr>
        </p:nvGraphicFramePr>
        <p:xfrm>
          <a:off x="838200" y="324600"/>
          <a:ext cx="10515599" cy="6208800"/>
        </p:xfrm>
        <a:graphic>
          <a:graphicData uri="http://schemas.openxmlformats.org/drawingml/2006/table">
            <a:tbl>
              <a:tblPr firstRow="1" firstCol="1" bandRow="1"/>
              <a:tblGrid>
                <a:gridCol w="3669406">
                  <a:extLst>
                    <a:ext uri="{9D8B030D-6E8A-4147-A177-3AD203B41FA5}">
                      <a16:colId xmlns:a16="http://schemas.microsoft.com/office/drawing/2014/main" val="948949150"/>
                    </a:ext>
                  </a:extLst>
                </a:gridCol>
                <a:gridCol w="3593205">
                  <a:extLst>
                    <a:ext uri="{9D8B030D-6E8A-4147-A177-3AD203B41FA5}">
                      <a16:colId xmlns:a16="http://schemas.microsoft.com/office/drawing/2014/main" val="3839559364"/>
                    </a:ext>
                  </a:extLst>
                </a:gridCol>
                <a:gridCol w="3252988">
                  <a:extLst>
                    <a:ext uri="{9D8B030D-6E8A-4147-A177-3AD203B41FA5}">
                      <a16:colId xmlns:a16="http://schemas.microsoft.com/office/drawing/2014/main" val="1541863602"/>
                    </a:ext>
                  </a:extLst>
                </a:gridCol>
              </a:tblGrid>
              <a:tr h="190863">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Potential challenges to implementing this action in your subject: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What strategies mentors might give RPTs for implementing effectively in your subject:</a:t>
                      </a:r>
                      <a:endParaRPr lang="en-GB" sz="1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94718595"/>
                  </a:ext>
                </a:extLst>
              </a:tr>
              <a:tr h="661757">
                <a:tc>
                  <a:txBody>
                    <a:bodyPr/>
                    <a:lstStyle/>
                    <a:p>
                      <a:pPr>
                        <a:lnSpc>
                          <a:spcPct val="107000"/>
                        </a:lnSpc>
                        <a:spcAft>
                          <a:spcPts val="800"/>
                        </a:spcAft>
                      </a:pPr>
                      <a:r>
                        <a:rPr lang="en-GB" sz="1600" b="1" u="sng" kern="100" dirty="0">
                          <a:effectLst/>
                          <a:latin typeface="Calibri" panose="020F0502020204030204" pitchFamily="34" charset="0"/>
                          <a:ea typeface="Calibri" panose="020F0502020204030204" pitchFamily="34" charset="0"/>
                          <a:cs typeface="Times New Roman" panose="02020603050405020304" pitchFamily="18" charset="0"/>
                        </a:rPr>
                        <a:t>Greet</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class positively (individually and/or as a group) to establish presence and mark a fresh start to the lesson.</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71013860"/>
                  </a:ext>
                </a:extLst>
              </a:tr>
              <a:tr h="661757">
                <a:tc>
                  <a:txBody>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Make expectations of desired behaviours </a:t>
                      </a:r>
                      <a:r>
                        <a:rPr lang="en-GB" sz="1600" b="1" u="sng" kern="100">
                          <a:effectLst/>
                          <a:latin typeface="Calibri" panose="020F0502020204030204" pitchFamily="34" charset="0"/>
                          <a:ea typeface="Calibri" panose="020F0502020204030204" pitchFamily="34" charset="0"/>
                          <a:cs typeface="Times New Roman" panose="02020603050405020304" pitchFamily="18" charset="0"/>
                        </a:rPr>
                        <a:t>explicit</a:t>
                      </a:r>
                      <a:r>
                        <a:rPr lang="en-GB" sz="1600" kern="100">
                          <a:effectLst/>
                          <a:latin typeface="Calibri" panose="020F0502020204030204" pitchFamily="34" charset="0"/>
                          <a:ea typeface="Calibri" panose="020F0502020204030204" pitchFamily="34" charset="0"/>
                          <a:cs typeface="Times New Roman" panose="02020603050405020304" pitchFamily="18" charset="0"/>
                        </a:rPr>
                        <a:t>.</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300302"/>
                  </a:ext>
                </a:extLst>
              </a:tr>
              <a:tr h="543800">
                <a:tc>
                  <a:txBody>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Highlight </a:t>
                      </a:r>
                      <a:r>
                        <a:rPr lang="en-GB" sz="1600" b="1" u="sng" kern="100" dirty="0">
                          <a:effectLst/>
                          <a:latin typeface="Calibri" panose="020F0502020204030204" pitchFamily="34" charset="0"/>
                          <a:ea typeface="Calibri" panose="020F0502020204030204" pitchFamily="34" charset="0"/>
                          <a:cs typeface="Times New Roman" panose="02020603050405020304" pitchFamily="18" charset="0"/>
                        </a:rPr>
                        <a:t>positive</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pupil behaviours where possible.</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4200855"/>
                  </a:ext>
                </a:extLst>
              </a:tr>
              <a:tr h="543800">
                <a:tc>
                  <a:txBody>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Implement a clear and consistent method of gaining </a:t>
                      </a:r>
                      <a:r>
                        <a:rPr lang="en-GB" sz="1600" b="1" u="sng" kern="100">
                          <a:effectLst/>
                          <a:latin typeface="Calibri" panose="020F0502020204030204" pitchFamily="34" charset="0"/>
                          <a:ea typeface="Calibri" panose="020F0502020204030204" pitchFamily="34" charset="0"/>
                          <a:cs typeface="Times New Roman" panose="02020603050405020304" pitchFamily="18" charset="0"/>
                        </a:rPr>
                        <a:t>attention</a:t>
                      </a:r>
                      <a:r>
                        <a:rPr lang="en-GB" sz="1600" kern="100">
                          <a:effectLst/>
                          <a:latin typeface="Calibri" panose="020F0502020204030204" pitchFamily="34" charset="0"/>
                          <a:ea typeface="Calibri" panose="020F0502020204030204" pitchFamily="34" charset="0"/>
                          <a:cs typeface="Times New Roman" panose="02020603050405020304" pitchFamily="18" charset="0"/>
                        </a:rPr>
                        <a:t> and achieving silence.</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99170878"/>
                  </a:ext>
                </a:extLst>
              </a:tr>
              <a:tr h="543800">
                <a:tc>
                  <a:txBody>
                    <a:bodyPr/>
                    <a:lstStyle/>
                    <a:p>
                      <a:pPr>
                        <a:lnSpc>
                          <a:spcPct val="107000"/>
                        </a:lnSpc>
                        <a:spcAft>
                          <a:spcPts val="800"/>
                        </a:spcAft>
                      </a:pPr>
                      <a:r>
                        <a:rPr lang="en-GB" sz="1600" kern="100">
                          <a:effectLst/>
                          <a:latin typeface="Calibri" panose="020F0502020204030204" pitchFamily="34" charset="0"/>
                          <a:ea typeface="Calibri" panose="020F0502020204030204" pitchFamily="34" charset="0"/>
                          <a:cs typeface="Times New Roman" panose="02020603050405020304" pitchFamily="18" charset="0"/>
                        </a:rPr>
                        <a:t>Use pupils’ </a:t>
                      </a:r>
                      <a:r>
                        <a:rPr lang="en-GB" sz="1600" b="1" u="sng" kern="100">
                          <a:effectLst/>
                          <a:latin typeface="Calibri" panose="020F0502020204030204" pitchFamily="34" charset="0"/>
                          <a:ea typeface="Calibri" panose="020F0502020204030204" pitchFamily="34" charset="0"/>
                          <a:cs typeface="Times New Roman" panose="02020603050405020304" pitchFamily="18" charset="0"/>
                        </a:rPr>
                        <a:t>names</a:t>
                      </a:r>
                      <a:r>
                        <a:rPr lang="en-GB" sz="1600" kern="100">
                          <a:effectLst/>
                          <a:latin typeface="Calibri" panose="020F0502020204030204" pitchFamily="34" charset="0"/>
                          <a:ea typeface="Calibri" panose="020F0502020204030204" pitchFamily="34" charset="0"/>
                          <a:cs typeface="Times New Roman" panose="02020603050405020304" pitchFamily="18" charset="0"/>
                        </a:rPr>
                        <a:t> whenever addressing them individually.</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9953954"/>
                  </a:ext>
                </a:extLst>
              </a:tr>
              <a:tr h="543800">
                <a:tc>
                  <a:txBody>
                    <a:bodyPr/>
                    <a:lstStyle/>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Only teach or give instructions to the whole group when there is </a:t>
                      </a:r>
                      <a:r>
                        <a:rPr lang="en-GB" sz="1600" b="1" u="sng" kern="100" dirty="0">
                          <a:effectLst/>
                          <a:latin typeface="Calibri" panose="020F0502020204030204" pitchFamily="34" charset="0"/>
                          <a:ea typeface="Calibri" panose="020F0502020204030204" pitchFamily="34" charset="0"/>
                          <a:cs typeface="Times New Roman" panose="02020603050405020304" pitchFamily="18" charset="0"/>
                        </a:rPr>
                        <a:t>silence</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endParaRPr lang="en-GB"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46476825"/>
                  </a:ext>
                </a:extLst>
              </a:tr>
              <a:tr h="661757">
                <a:tc>
                  <a:txBody>
                    <a:bodyPr/>
                    <a:lstStyle/>
                    <a:p>
                      <a:pPr>
                        <a:lnSpc>
                          <a:spcPct val="107000"/>
                        </a:lnSpc>
                        <a:spcAft>
                          <a:spcPts val="800"/>
                        </a:spcAft>
                      </a:pPr>
                      <a:r>
                        <a:rPr lang="en-GB" sz="1600" b="1" u="sng" kern="100" dirty="0">
                          <a:effectLst/>
                          <a:latin typeface="Calibri" panose="020F0502020204030204" pitchFamily="34" charset="0"/>
                          <a:ea typeface="Calibri" panose="020F0502020204030204" pitchFamily="34" charset="0"/>
                          <a:cs typeface="Times New Roman" panose="02020603050405020304" pitchFamily="18" charset="0"/>
                        </a:rPr>
                        <a:t>Follow through</a:t>
                      </a: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on rewards, sanctions and promises.</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kern="100" dirty="0">
                          <a:effectLst/>
                          <a:latin typeface="Calibri" panose="020F0502020204030204" pitchFamily="34" charset="0"/>
                          <a:ea typeface="Calibri" panose="020F0502020204030204" pitchFamily="34" charset="0"/>
                          <a:cs typeface="Times New Roman" panose="02020603050405020304" pitchFamily="18" charset="0"/>
                        </a:rPr>
                        <a:t> </a:t>
                      </a:r>
                    </a:p>
                  </a:txBody>
                  <a:tcPr marL="28789" marR="2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45380738"/>
                  </a:ext>
                </a:extLst>
              </a:tr>
            </a:tbl>
          </a:graphicData>
        </a:graphic>
      </p:graphicFrame>
    </p:spTree>
    <p:extLst>
      <p:ext uri="{BB962C8B-B14F-4D97-AF65-F5344CB8AC3E}">
        <p14:creationId xmlns:p14="http://schemas.microsoft.com/office/powerpoint/2010/main" val="13716093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943B39-A225-C70A-1B93-AE23964BCA94}"/>
              </a:ext>
            </a:extLst>
          </p:cNvPr>
          <p:cNvSpPr>
            <a:spLocks noGrp="1"/>
          </p:cNvSpPr>
          <p:nvPr>
            <p:ph idx="1"/>
          </p:nvPr>
        </p:nvSpPr>
        <p:spPr>
          <a:xfrm>
            <a:off x="838200" y="1825625"/>
            <a:ext cx="4802746" cy="4794116"/>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marL="0" algn="l" rtl="0" eaLnBrk="1" fontAlgn="t" latinLnBrk="0" hangingPunct="1">
              <a:lnSpc>
                <a:spcPct val="107000"/>
              </a:lnSpc>
              <a:spcBef>
                <a:spcPts val="0"/>
              </a:spcBef>
              <a:spcAft>
                <a:spcPts val="800"/>
              </a:spcAft>
            </a:pPr>
            <a:r>
              <a:rPr lang="en-GB" sz="28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Greet</a:t>
            </a: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class positively (individually and/or as a group) to establish presence and mark a fresh start to the lesson.</a:t>
            </a:r>
            <a:endParaRPr lang="en-GB" sz="2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Make expectations of desired behaviours </a:t>
            </a:r>
            <a:r>
              <a:rPr lang="en-GB" sz="28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explicit</a:t>
            </a: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Highlight </a:t>
            </a:r>
            <a:r>
              <a:rPr lang="en-GB" sz="28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positive</a:t>
            </a: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pupil behaviours where possible.</a:t>
            </a:r>
            <a:endParaRPr lang="en-GB" sz="2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Implement a clear and consistent method of gaining </a:t>
            </a:r>
            <a:r>
              <a:rPr lang="en-GB" sz="28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attention</a:t>
            </a: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achieving silence.</a:t>
            </a:r>
            <a:endParaRPr lang="en-GB" sz="2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Use pupils’ </a:t>
            </a:r>
            <a:r>
              <a:rPr lang="en-GB" sz="28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names</a:t>
            </a: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whenever addressing them individually.</a:t>
            </a:r>
            <a:endParaRPr lang="en-GB" sz="2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Only teach or give instructions to the whole group when there is </a:t>
            </a:r>
            <a:r>
              <a:rPr lang="en-GB" sz="28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silence</a:t>
            </a: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2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800"/>
              </a:spcAft>
            </a:pPr>
            <a:r>
              <a:rPr lang="en-GB" sz="2800" b="1" i="0" u="sng"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Follow through</a:t>
            </a:r>
            <a:r>
              <a:rPr lang="en-GB" sz="2800" b="0" i="0" u="none" strike="noStrike"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on rewards, sanctions and promises.</a:t>
            </a:r>
            <a:endParaRPr lang="en-GB" sz="2800" b="0" i="0" u="none" strike="noStrike" dirty="0">
              <a:effectLst/>
              <a:latin typeface="Arial" panose="020B0604020202020204" pitchFamily="34" charset="0"/>
            </a:endParaRPr>
          </a:p>
          <a:p>
            <a:endParaRPr lang="en-GB" dirty="0"/>
          </a:p>
        </p:txBody>
      </p:sp>
      <p:sp>
        <p:nvSpPr>
          <p:cNvPr id="5" name="Content Placeholder 2">
            <a:extLst>
              <a:ext uri="{FF2B5EF4-FFF2-40B4-BE49-F238E27FC236}">
                <a16:creationId xmlns:a16="http://schemas.microsoft.com/office/drawing/2014/main" id="{D3FE8597-FF8A-B3B3-155D-7DC7AD1D5071}"/>
              </a:ext>
            </a:extLst>
          </p:cNvPr>
          <p:cNvSpPr txBox="1">
            <a:spLocks/>
          </p:cNvSpPr>
          <p:nvPr/>
        </p:nvSpPr>
        <p:spPr>
          <a:xfrm>
            <a:off x="6361090" y="1833182"/>
            <a:ext cx="4802746" cy="4794116"/>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GB" dirty="0"/>
              <a:t> </a:t>
            </a:r>
          </a:p>
          <a:p>
            <a:endParaRPr lang="en-GB" dirty="0"/>
          </a:p>
          <a:p>
            <a:r>
              <a:rPr lang="en-GB" dirty="0"/>
              <a:t> </a:t>
            </a:r>
          </a:p>
          <a:p>
            <a:endParaRPr lang="en-GB" dirty="0"/>
          </a:p>
          <a:p>
            <a:r>
              <a:rPr lang="en-GB" dirty="0"/>
              <a:t> </a:t>
            </a:r>
          </a:p>
          <a:p>
            <a:endParaRPr lang="en-GB" dirty="0"/>
          </a:p>
          <a:p>
            <a:r>
              <a:rPr lang="en-GB" dirty="0"/>
              <a:t> </a:t>
            </a:r>
          </a:p>
        </p:txBody>
      </p:sp>
      <p:sp>
        <p:nvSpPr>
          <p:cNvPr id="6" name="Rectangle 5">
            <a:extLst>
              <a:ext uri="{FF2B5EF4-FFF2-40B4-BE49-F238E27FC236}">
                <a16:creationId xmlns:a16="http://schemas.microsoft.com/office/drawing/2014/main" id="{D2C83031-846A-1935-DC73-60CD35483B71}"/>
              </a:ext>
            </a:extLst>
          </p:cNvPr>
          <p:cNvSpPr/>
          <p:nvPr/>
        </p:nvSpPr>
        <p:spPr>
          <a:xfrm>
            <a:off x="838200" y="1017431"/>
            <a:ext cx="10314904" cy="5537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GB" dirty="0"/>
              <a:t>Is there anything else that you would argue every single RPT should be doing to support their behaviour management in every single lesson in our subject?</a:t>
            </a:r>
          </a:p>
        </p:txBody>
      </p:sp>
    </p:spTree>
    <p:extLst>
      <p:ext uri="{BB962C8B-B14F-4D97-AF65-F5344CB8AC3E}">
        <p14:creationId xmlns:p14="http://schemas.microsoft.com/office/powerpoint/2010/main" val="12019697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A1BA-F6C0-16CB-775F-7EBF6B1B2ECA}"/>
              </a:ext>
            </a:extLst>
          </p:cNvPr>
          <p:cNvSpPr>
            <a:spLocks noGrp="1"/>
          </p:cNvSpPr>
          <p:nvPr>
            <p:ph type="title"/>
          </p:nvPr>
        </p:nvSpPr>
        <p:spPr>
          <a:xfrm>
            <a:off x="838199" y="365125"/>
            <a:ext cx="10997485" cy="1325563"/>
          </a:xfrm>
        </p:spPr>
        <p:txBody>
          <a:bodyPr/>
          <a:lstStyle/>
          <a:p>
            <a:r>
              <a:rPr lang="en-GB" dirty="0"/>
              <a:t>UoR Curriculum Focus: Behaviour Management</a:t>
            </a:r>
          </a:p>
        </p:txBody>
      </p:sp>
      <p:sp>
        <p:nvSpPr>
          <p:cNvPr id="3" name="Content Placeholder 2">
            <a:extLst>
              <a:ext uri="{FF2B5EF4-FFF2-40B4-BE49-F238E27FC236}">
                <a16:creationId xmlns:a16="http://schemas.microsoft.com/office/drawing/2014/main" id="{246B6156-81DA-B924-7E04-AEE6C66CFCF4}"/>
              </a:ext>
            </a:extLst>
          </p:cNvPr>
          <p:cNvSpPr>
            <a:spLocks noGrp="1"/>
          </p:cNvSpPr>
          <p:nvPr>
            <p:ph idx="1"/>
          </p:nvPr>
        </p:nvSpPr>
        <p:spPr>
          <a:xfrm>
            <a:off x="838200" y="1825624"/>
            <a:ext cx="10533845" cy="4922905"/>
          </a:xfrm>
        </p:spPr>
        <p:txBody>
          <a:bodyPr>
            <a:normAutofit/>
          </a:bodyPr>
          <a:lstStyle/>
          <a:p>
            <a:r>
              <a:rPr lang="en-GB" dirty="0"/>
              <a:t>Any questions about the curriculum focus on behaviour management?</a:t>
            </a:r>
          </a:p>
        </p:txBody>
      </p:sp>
    </p:spTree>
    <p:extLst>
      <p:ext uri="{BB962C8B-B14F-4D97-AF65-F5344CB8AC3E}">
        <p14:creationId xmlns:p14="http://schemas.microsoft.com/office/powerpoint/2010/main" val="913100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05A5-6678-7E92-E513-3FC08EAFE813}"/>
              </a:ext>
            </a:extLst>
          </p:cNvPr>
          <p:cNvSpPr>
            <a:spLocks noGrp="1"/>
          </p:cNvSpPr>
          <p:nvPr>
            <p:ph type="title"/>
          </p:nvPr>
        </p:nvSpPr>
        <p:spPr/>
        <p:txBody>
          <a:bodyPr/>
          <a:lstStyle/>
          <a:p>
            <a:r>
              <a:rPr lang="en-GB" dirty="0"/>
              <a:t>AI and Storytelling</a:t>
            </a:r>
          </a:p>
        </p:txBody>
      </p:sp>
      <p:sp>
        <p:nvSpPr>
          <p:cNvPr id="4" name="Rectangle 3">
            <a:extLst>
              <a:ext uri="{FF2B5EF4-FFF2-40B4-BE49-F238E27FC236}">
                <a16:creationId xmlns:a16="http://schemas.microsoft.com/office/drawing/2014/main" id="{5A562B52-E5AB-0CEB-D442-D50A5756C1DC}"/>
              </a:ext>
            </a:extLst>
          </p:cNvPr>
          <p:cNvSpPr/>
          <p:nvPr/>
        </p:nvSpPr>
        <p:spPr>
          <a:xfrm>
            <a:off x="538843" y="1820636"/>
            <a:ext cx="2996293" cy="18777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Storytelling as an incredibly powerful way of teaching PE</a:t>
            </a:r>
          </a:p>
        </p:txBody>
      </p:sp>
      <p:sp>
        <p:nvSpPr>
          <p:cNvPr id="5" name="Rectangle 4">
            <a:extLst>
              <a:ext uri="{FF2B5EF4-FFF2-40B4-BE49-F238E27FC236}">
                <a16:creationId xmlns:a16="http://schemas.microsoft.com/office/drawing/2014/main" id="{E58DBC01-41AB-D6C9-443A-D1C42AB428B9}"/>
              </a:ext>
            </a:extLst>
          </p:cNvPr>
          <p:cNvSpPr/>
          <p:nvPr/>
        </p:nvSpPr>
        <p:spPr>
          <a:xfrm>
            <a:off x="4597853" y="1820636"/>
            <a:ext cx="2996293" cy="18777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Teacher workload is regularly cited as a reason for poor retention</a:t>
            </a:r>
          </a:p>
        </p:txBody>
      </p:sp>
      <p:sp>
        <p:nvSpPr>
          <p:cNvPr id="6" name="Rectangle 5">
            <a:extLst>
              <a:ext uri="{FF2B5EF4-FFF2-40B4-BE49-F238E27FC236}">
                <a16:creationId xmlns:a16="http://schemas.microsoft.com/office/drawing/2014/main" id="{FA4C7C3E-FA5F-B6B0-F0CC-DFC83FA3648E}"/>
              </a:ext>
            </a:extLst>
          </p:cNvPr>
          <p:cNvSpPr/>
          <p:nvPr/>
        </p:nvSpPr>
        <p:spPr>
          <a:xfrm>
            <a:off x="8656864" y="1820635"/>
            <a:ext cx="2996293" cy="18777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Generative AI is clearly going to be hugely influential in the future of teaching</a:t>
            </a:r>
          </a:p>
        </p:txBody>
      </p:sp>
      <p:sp>
        <p:nvSpPr>
          <p:cNvPr id="7" name="Rectangle 6">
            <a:extLst>
              <a:ext uri="{FF2B5EF4-FFF2-40B4-BE49-F238E27FC236}">
                <a16:creationId xmlns:a16="http://schemas.microsoft.com/office/drawing/2014/main" id="{14BDB0B5-76C1-7B6E-0030-5A0A8CCB2FA9}"/>
              </a:ext>
            </a:extLst>
          </p:cNvPr>
          <p:cNvSpPr/>
          <p:nvPr/>
        </p:nvSpPr>
        <p:spPr>
          <a:xfrm>
            <a:off x="4597852" y="4748893"/>
            <a:ext cx="2996293" cy="187778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a:t>Aim to support RPTs make informed decisions about how they might use AI effectively…particularly with storytelling.</a:t>
            </a:r>
          </a:p>
        </p:txBody>
      </p:sp>
    </p:spTree>
    <p:extLst>
      <p:ext uri="{BB962C8B-B14F-4D97-AF65-F5344CB8AC3E}">
        <p14:creationId xmlns:p14="http://schemas.microsoft.com/office/powerpoint/2010/main" val="73271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05A5-6678-7E92-E513-3FC08EAFE813}"/>
              </a:ext>
            </a:extLst>
          </p:cNvPr>
          <p:cNvSpPr>
            <a:spLocks noGrp="1"/>
          </p:cNvSpPr>
          <p:nvPr>
            <p:ph type="title"/>
          </p:nvPr>
        </p:nvSpPr>
        <p:spPr/>
        <p:txBody>
          <a:bodyPr/>
          <a:lstStyle/>
          <a:p>
            <a:r>
              <a:rPr lang="en-GB" dirty="0"/>
              <a:t>AI </a:t>
            </a:r>
          </a:p>
        </p:txBody>
      </p:sp>
      <p:sp>
        <p:nvSpPr>
          <p:cNvPr id="3" name="Content Placeholder 2">
            <a:extLst>
              <a:ext uri="{FF2B5EF4-FFF2-40B4-BE49-F238E27FC236}">
                <a16:creationId xmlns:a16="http://schemas.microsoft.com/office/drawing/2014/main" id="{03128735-B741-D566-5A37-267D67067F82}"/>
              </a:ext>
            </a:extLst>
          </p:cNvPr>
          <p:cNvSpPr>
            <a:spLocks noGrp="1"/>
          </p:cNvSpPr>
          <p:nvPr>
            <p:ph idx="1"/>
          </p:nvPr>
        </p:nvSpPr>
        <p:spPr/>
        <p:txBody>
          <a:bodyPr/>
          <a:lstStyle/>
          <a:p>
            <a:pPr marL="342900" lvl="0" indent="-342900">
              <a:buFont typeface="+mj-lt"/>
              <a:buAutoNum type="arabicPeriod"/>
              <a:tabLst>
                <a:tab pos="457200" algn="l"/>
              </a:tabLst>
            </a:pPr>
            <a:r>
              <a:rPr lang="en-GB" sz="3200" dirty="0">
                <a:effectLst/>
                <a:latin typeface="Calibri" panose="020F0502020204030204" pitchFamily="34" charset="0"/>
                <a:ea typeface="Times New Roman" panose="02020603050405020304" pitchFamily="18" charset="0"/>
                <a:cs typeface="Arial" panose="020B0604020202020204" pitchFamily="34" charset="0"/>
              </a:rPr>
              <a:t>Use and discussion of AI should be open and transparent. Ideally RPTs will make it clear from the outset (e.g. highlight on their lesson plan), and all must be honest if asked whether AI has been used.</a:t>
            </a:r>
            <a:endParaRPr lang="en-GB" sz="3200" dirty="0">
              <a:effectLst/>
              <a:latin typeface="Arial" panose="020B0604020202020204" pitchFamily="34" charset="0"/>
              <a:ea typeface="MS Mincho" panose="02020609040205080304" pitchFamily="49" charset="-128"/>
              <a:cs typeface="Arial" panose="020B0604020202020204" pitchFamily="34" charset="0"/>
            </a:endParaRPr>
          </a:p>
          <a:p>
            <a:pPr marL="342900" lvl="0" indent="-342900">
              <a:buFont typeface="+mj-lt"/>
              <a:buAutoNum type="arabicPeriod"/>
              <a:tabLst>
                <a:tab pos="457200" algn="l"/>
              </a:tabLst>
            </a:pPr>
            <a:r>
              <a:rPr lang="en-GB" sz="3200" dirty="0">
                <a:effectLst/>
                <a:latin typeface="Calibri" panose="020F0502020204030204" pitchFamily="34" charset="0"/>
                <a:ea typeface="Times New Roman" panose="02020603050405020304" pitchFamily="18" charset="0"/>
                <a:cs typeface="Arial" panose="020B0604020202020204" pitchFamily="34" charset="0"/>
              </a:rPr>
              <a:t>RPTs need to be able to share what they typed into the interface.</a:t>
            </a:r>
            <a:endParaRPr lang="en-GB" sz="3200" dirty="0">
              <a:effectLst/>
              <a:latin typeface="Arial" panose="020B0604020202020204" pitchFamily="34" charset="0"/>
              <a:ea typeface="MS Mincho" panose="02020609040205080304" pitchFamily="49" charset="-128"/>
              <a:cs typeface="Arial" panose="020B0604020202020204" pitchFamily="34" charset="0"/>
            </a:endParaRPr>
          </a:p>
          <a:p>
            <a:pPr marL="342900" lvl="0" indent="-342900">
              <a:buFont typeface="+mj-lt"/>
              <a:buAutoNum type="arabicPeriod"/>
              <a:tabLst>
                <a:tab pos="457200" algn="l"/>
              </a:tabLst>
            </a:pPr>
            <a:r>
              <a:rPr lang="en-GB" sz="3200" dirty="0">
                <a:effectLst/>
                <a:latin typeface="Calibri" panose="020F0502020204030204" pitchFamily="34" charset="0"/>
                <a:ea typeface="Times New Roman" panose="02020603050405020304" pitchFamily="18" charset="0"/>
                <a:cs typeface="Arial" panose="020B0604020202020204" pitchFamily="34" charset="0"/>
              </a:rPr>
              <a:t>RPTs need to be able to share how they critically engaged with the outcome. </a:t>
            </a:r>
            <a:endParaRPr lang="en-GB" sz="3200" dirty="0">
              <a:effectLst/>
              <a:latin typeface="Arial" panose="020B0604020202020204" pitchFamily="34" charset="0"/>
              <a:ea typeface="MS Mincho" panose="02020609040205080304" pitchFamily="49" charset="-128"/>
              <a:cs typeface="Arial" panose="020B0604020202020204" pitchFamily="34" charset="0"/>
            </a:endParaRPr>
          </a:p>
          <a:p>
            <a:endParaRPr lang="en-GB" dirty="0"/>
          </a:p>
        </p:txBody>
      </p:sp>
    </p:spTree>
    <p:extLst>
      <p:ext uri="{BB962C8B-B14F-4D97-AF65-F5344CB8AC3E}">
        <p14:creationId xmlns:p14="http://schemas.microsoft.com/office/powerpoint/2010/main" val="1373956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AD58A-DA8F-3C67-AC95-49BDDCBB5308}"/>
              </a:ext>
            </a:extLst>
          </p:cNvPr>
          <p:cNvSpPr>
            <a:spLocks noGrp="1"/>
          </p:cNvSpPr>
          <p:nvPr>
            <p:ph type="title"/>
          </p:nvPr>
        </p:nvSpPr>
        <p:spPr/>
        <p:txBody>
          <a:bodyPr/>
          <a:lstStyle/>
          <a:p>
            <a:r>
              <a:rPr lang="en-GB" dirty="0"/>
              <a:t>ITAPs</a:t>
            </a:r>
          </a:p>
        </p:txBody>
      </p:sp>
      <p:sp>
        <p:nvSpPr>
          <p:cNvPr id="3" name="Content Placeholder 2">
            <a:extLst>
              <a:ext uri="{FF2B5EF4-FFF2-40B4-BE49-F238E27FC236}">
                <a16:creationId xmlns:a16="http://schemas.microsoft.com/office/drawing/2014/main" id="{9A3E0642-79D1-A7A3-D46B-977EC90224E6}"/>
              </a:ext>
            </a:extLst>
          </p:cNvPr>
          <p:cNvSpPr>
            <a:spLocks noGrp="1"/>
          </p:cNvSpPr>
          <p:nvPr>
            <p:ph idx="1"/>
          </p:nvPr>
        </p:nvSpPr>
        <p:spPr/>
        <p:txBody>
          <a:bodyPr/>
          <a:lstStyle/>
          <a:p>
            <a:r>
              <a:rPr lang="en-GB" dirty="0"/>
              <a:t>A sequence of days across the programme on specific themes, which they learn about at university and then have specific tasks to complete in school.</a:t>
            </a:r>
          </a:p>
          <a:p>
            <a:endParaRPr lang="en-GB" dirty="0"/>
          </a:p>
          <a:p>
            <a:r>
              <a:rPr lang="en-GB" dirty="0"/>
              <a:t>Key point that we always email ITTCos about these in advance.</a:t>
            </a:r>
          </a:p>
          <a:p>
            <a:endParaRPr lang="en-GB" dirty="0"/>
          </a:p>
          <a:p>
            <a:r>
              <a:rPr lang="en-GB" dirty="0"/>
              <a:t>There is room for flexibility – if a RPT would benefit from moving things around, then they can.</a:t>
            </a:r>
          </a:p>
        </p:txBody>
      </p:sp>
    </p:spTree>
    <p:extLst>
      <p:ext uri="{BB962C8B-B14F-4D97-AF65-F5344CB8AC3E}">
        <p14:creationId xmlns:p14="http://schemas.microsoft.com/office/powerpoint/2010/main" val="1973990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35C8EB-12A4-D48E-A47B-84F105ED6961}"/>
              </a:ext>
            </a:extLst>
          </p:cNvPr>
          <p:cNvPicPr>
            <a:picLocks noChangeAspect="1"/>
          </p:cNvPicPr>
          <p:nvPr/>
        </p:nvPicPr>
        <p:blipFill>
          <a:blip r:embed="rId3"/>
          <a:stretch>
            <a:fillRect/>
          </a:stretch>
        </p:blipFill>
        <p:spPr>
          <a:xfrm>
            <a:off x="577595" y="114621"/>
            <a:ext cx="11152851" cy="6560500"/>
          </a:xfrm>
          <a:prstGeom prst="rect">
            <a:avLst/>
          </a:prstGeom>
          <a:ln>
            <a:solidFill>
              <a:schemeClr val="tx1"/>
            </a:solidFill>
          </a:ln>
        </p:spPr>
      </p:pic>
      <p:sp>
        <p:nvSpPr>
          <p:cNvPr id="6" name="Rectangle 5">
            <a:extLst>
              <a:ext uri="{FF2B5EF4-FFF2-40B4-BE49-F238E27FC236}">
                <a16:creationId xmlns:a16="http://schemas.microsoft.com/office/drawing/2014/main" id="{2AFC73AF-E317-8CE7-2103-0E4608AF54DF}"/>
              </a:ext>
            </a:extLst>
          </p:cNvPr>
          <p:cNvSpPr/>
          <p:nvPr/>
        </p:nvSpPr>
        <p:spPr>
          <a:xfrm>
            <a:off x="3470333" y="4506047"/>
            <a:ext cx="1637244" cy="37946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DDEE721C-AB73-BA45-128A-DC1C9B79ED10}"/>
              </a:ext>
            </a:extLst>
          </p:cNvPr>
          <p:cNvSpPr/>
          <p:nvPr/>
        </p:nvSpPr>
        <p:spPr>
          <a:xfrm>
            <a:off x="6770749" y="1939990"/>
            <a:ext cx="3261526" cy="272228"/>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8795428-7241-6423-9287-B65EF252151D}"/>
              </a:ext>
            </a:extLst>
          </p:cNvPr>
          <p:cNvSpPr/>
          <p:nvPr/>
        </p:nvSpPr>
        <p:spPr>
          <a:xfrm>
            <a:off x="5107577" y="4884332"/>
            <a:ext cx="1663172" cy="272228"/>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E4703ACE-439B-696D-7B8B-B5BD39A3977B}"/>
              </a:ext>
            </a:extLst>
          </p:cNvPr>
          <p:cNvSpPr/>
          <p:nvPr/>
        </p:nvSpPr>
        <p:spPr>
          <a:xfrm>
            <a:off x="5133505" y="3978347"/>
            <a:ext cx="1637244" cy="272227"/>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7897B760-823D-401C-DD85-7555DD650123}"/>
              </a:ext>
            </a:extLst>
          </p:cNvPr>
          <p:cNvSpPr/>
          <p:nvPr/>
        </p:nvSpPr>
        <p:spPr>
          <a:xfrm>
            <a:off x="6770749" y="2212218"/>
            <a:ext cx="1637244" cy="37946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3F82FC3-9BDA-9DED-3BAE-141D553775D2}"/>
              </a:ext>
            </a:extLst>
          </p:cNvPr>
          <p:cNvSpPr/>
          <p:nvPr/>
        </p:nvSpPr>
        <p:spPr>
          <a:xfrm>
            <a:off x="10093202" y="1257300"/>
            <a:ext cx="1637244" cy="32141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99346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63BD2B-F4A6-2615-946B-EBF31AD5CFE3}"/>
              </a:ext>
            </a:extLst>
          </p:cNvPr>
          <p:cNvSpPr>
            <a:spLocks noGrp="1"/>
          </p:cNvSpPr>
          <p:nvPr>
            <p:ph type="title"/>
          </p:nvPr>
        </p:nvSpPr>
        <p:spPr>
          <a:xfrm>
            <a:off x="613757" y="216536"/>
            <a:ext cx="8280000" cy="828000"/>
          </a:xfrm>
        </p:spPr>
        <p:txBody>
          <a:bodyPr/>
          <a:lstStyle/>
          <a:p>
            <a:r>
              <a:rPr lang="en-GB" dirty="0"/>
              <a:t>ITAPs</a:t>
            </a:r>
          </a:p>
        </p:txBody>
      </p:sp>
      <p:sp>
        <p:nvSpPr>
          <p:cNvPr id="2" name="Slide Number Placeholder 1">
            <a:extLst>
              <a:ext uri="{FF2B5EF4-FFF2-40B4-BE49-F238E27FC236}">
                <a16:creationId xmlns:a16="http://schemas.microsoft.com/office/drawing/2014/main" id="{23E8AFFF-23DF-33CA-9483-4E1CA2C37FE6}"/>
              </a:ext>
            </a:extLst>
          </p:cNvPr>
          <p:cNvSpPr>
            <a:spLocks noGrp="1"/>
          </p:cNvSpPr>
          <p:nvPr>
            <p:ph type="sldNum" sz="quarter" idx="10"/>
          </p:nvPr>
        </p:nvSpPr>
        <p:spPr/>
        <p:txBody>
          <a:bodyPr/>
          <a:lstStyle/>
          <a:p>
            <a:fld id="{8CAE96E1-FE19-476C-9CF0-3BB4903735D9}" type="slidenum">
              <a:rPr lang="en-GB" altLang="en-US" smtClean="0"/>
              <a:pPr/>
              <a:t>19</a:t>
            </a:fld>
            <a:endParaRPr lang="en-GB" altLang="en-US"/>
          </a:p>
        </p:txBody>
      </p:sp>
      <p:sp>
        <p:nvSpPr>
          <p:cNvPr id="12" name="Rectangle 1">
            <a:extLst>
              <a:ext uri="{FF2B5EF4-FFF2-40B4-BE49-F238E27FC236}">
                <a16:creationId xmlns:a16="http://schemas.microsoft.com/office/drawing/2014/main" id="{BE54F282-679A-7638-1601-DD519D6CD482}"/>
              </a:ext>
            </a:extLst>
          </p:cNvPr>
          <p:cNvSpPr>
            <a:spLocks noChangeArrowheads="1"/>
          </p:cNvSpPr>
          <p:nvPr/>
        </p:nvSpPr>
        <p:spPr bwMode="auto">
          <a:xfrm>
            <a:off x="3813175" y="1883461"/>
            <a:ext cx="9144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1800">
                <a:solidFill>
                  <a:srgbClr val="000000"/>
                </a:solidFill>
                <a:latin typeface="Times New Roman" panose="02020603050405020304" pitchFamily="18" charset="0"/>
                <a:cs typeface="Times New Roman" panose="02020603050405020304" pitchFamily="18" charset="0"/>
              </a:rPr>
              <a:t> </a:t>
            </a:r>
            <a:endParaRPr lang="en-US" altLang="en-US" sz="1800"/>
          </a:p>
          <a:p>
            <a:endParaRPr lang="en-US" altLang="en-US" sz="1800"/>
          </a:p>
        </p:txBody>
      </p:sp>
      <p:sp>
        <p:nvSpPr>
          <p:cNvPr id="14" name="TextBox 13">
            <a:extLst>
              <a:ext uri="{FF2B5EF4-FFF2-40B4-BE49-F238E27FC236}">
                <a16:creationId xmlns:a16="http://schemas.microsoft.com/office/drawing/2014/main" id="{0056A83A-BA58-DAB5-E7BB-47617E1F425B}"/>
              </a:ext>
            </a:extLst>
          </p:cNvPr>
          <p:cNvSpPr txBox="1"/>
          <p:nvPr/>
        </p:nvSpPr>
        <p:spPr>
          <a:xfrm>
            <a:off x="479376" y="2206626"/>
            <a:ext cx="1579278" cy="400110"/>
          </a:xfrm>
          <a:prstGeom prst="rect">
            <a:avLst/>
          </a:prstGeom>
          <a:solidFill>
            <a:srgbClr val="FF0000"/>
          </a:solidFill>
        </p:spPr>
        <p:txBody>
          <a:bodyPr wrap="none" rtlCol="0">
            <a:spAutoFit/>
          </a:bodyPr>
          <a:lstStyle/>
          <a:p>
            <a:r>
              <a:rPr lang="en-GB" dirty="0"/>
              <a:t>UNIVERSITY</a:t>
            </a:r>
          </a:p>
        </p:txBody>
      </p:sp>
      <p:sp>
        <p:nvSpPr>
          <p:cNvPr id="15" name="TextBox 14">
            <a:extLst>
              <a:ext uri="{FF2B5EF4-FFF2-40B4-BE49-F238E27FC236}">
                <a16:creationId xmlns:a16="http://schemas.microsoft.com/office/drawing/2014/main" id="{E08E005D-F7D3-0CA7-4351-48072D061190}"/>
              </a:ext>
            </a:extLst>
          </p:cNvPr>
          <p:cNvSpPr txBox="1"/>
          <p:nvPr/>
        </p:nvSpPr>
        <p:spPr>
          <a:xfrm>
            <a:off x="6744072" y="324342"/>
            <a:ext cx="1268296" cy="400110"/>
          </a:xfrm>
          <a:prstGeom prst="rect">
            <a:avLst/>
          </a:prstGeom>
          <a:solidFill>
            <a:srgbClr val="00B050"/>
          </a:solidFill>
        </p:spPr>
        <p:txBody>
          <a:bodyPr wrap="none" rtlCol="0">
            <a:spAutoFit/>
          </a:bodyPr>
          <a:lstStyle/>
          <a:p>
            <a:r>
              <a:rPr lang="en-GB" dirty="0"/>
              <a:t>SCHOOL</a:t>
            </a:r>
          </a:p>
        </p:txBody>
      </p:sp>
      <p:pic>
        <p:nvPicPr>
          <p:cNvPr id="4" name="Picture 3">
            <a:extLst>
              <a:ext uri="{FF2B5EF4-FFF2-40B4-BE49-F238E27FC236}">
                <a16:creationId xmlns:a16="http://schemas.microsoft.com/office/drawing/2014/main" id="{B3EC0CE4-AC7C-6545-AC95-7BD9FBFEEC4D}"/>
              </a:ext>
            </a:extLst>
          </p:cNvPr>
          <p:cNvPicPr>
            <a:picLocks noChangeAspect="1"/>
          </p:cNvPicPr>
          <p:nvPr/>
        </p:nvPicPr>
        <p:blipFill>
          <a:blip r:embed="rId3"/>
          <a:stretch>
            <a:fillRect/>
          </a:stretch>
        </p:blipFill>
        <p:spPr>
          <a:xfrm>
            <a:off x="2334133" y="724452"/>
            <a:ext cx="6223425" cy="6021520"/>
          </a:xfrm>
          <a:prstGeom prst="rect">
            <a:avLst/>
          </a:prstGeom>
        </p:spPr>
      </p:pic>
      <p:cxnSp>
        <p:nvCxnSpPr>
          <p:cNvPr id="9" name="Straight Arrow Connector 8">
            <a:extLst>
              <a:ext uri="{FF2B5EF4-FFF2-40B4-BE49-F238E27FC236}">
                <a16:creationId xmlns:a16="http://schemas.microsoft.com/office/drawing/2014/main" id="{23808E7D-6917-7CB7-C663-9CD9B24979F5}"/>
              </a:ext>
            </a:extLst>
          </p:cNvPr>
          <p:cNvCxnSpPr/>
          <p:nvPr/>
        </p:nvCxnSpPr>
        <p:spPr bwMode="auto">
          <a:xfrm>
            <a:off x="2058654" y="2206626"/>
            <a:ext cx="436946" cy="0"/>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 name="Straight Arrow Connector 12">
            <a:extLst>
              <a:ext uri="{FF2B5EF4-FFF2-40B4-BE49-F238E27FC236}">
                <a16:creationId xmlns:a16="http://schemas.microsoft.com/office/drawing/2014/main" id="{1FF2F125-2E42-8880-F8AD-18A201F30E6A}"/>
              </a:ext>
            </a:extLst>
          </p:cNvPr>
          <p:cNvCxnSpPr>
            <a:stCxn id="14" idx="2"/>
          </p:cNvCxnSpPr>
          <p:nvPr/>
        </p:nvCxnSpPr>
        <p:spPr bwMode="auto">
          <a:xfrm>
            <a:off x="1269015" y="2606736"/>
            <a:ext cx="1298593" cy="966280"/>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Straight Arrow Connector 16">
            <a:extLst>
              <a:ext uri="{FF2B5EF4-FFF2-40B4-BE49-F238E27FC236}">
                <a16:creationId xmlns:a16="http://schemas.microsoft.com/office/drawing/2014/main" id="{37C84D47-0615-DF3F-A243-813098C69118}"/>
              </a:ext>
            </a:extLst>
          </p:cNvPr>
          <p:cNvCxnSpPr/>
          <p:nvPr/>
        </p:nvCxnSpPr>
        <p:spPr bwMode="auto">
          <a:xfrm>
            <a:off x="1127448" y="2606736"/>
            <a:ext cx="1355481" cy="3526812"/>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Straight Arrow Connector 18">
            <a:extLst>
              <a:ext uri="{FF2B5EF4-FFF2-40B4-BE49-F238E27FC236}">
                <a16:creationId xmlns:a16="http://schemas.microsoft.com/office/drawing/2014/main" id="{A04C1DAF-4BFD-643C-375E-DCA2F9FDBB70}"/>
              </a:ext>
            </a:extLst>
          </p:cNvPr>
          <p:cNvCxnSpPr/>
          <p:nvPr/>
        </p:nvCxnSpPr>
        <p:spPr bwMode="auto">
          <a:xfrm flipH="1">
            <a:off x="6672064" y="724452"/>
            <a:ext cx="576064" cy="688324"/>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Straight Arrow Connector 20">
            <a:extLst>
              <a:ext uri="{FF2B5EF4-FFF2-40B4-BE49-F238E27FC236}">
                <a16:creationId xmlns:a16="http://schemas.microsoft.com/office/drawing/2014/main" id="{260E9807-A343-2FD4-33BC-BC2D72D835E9}"/>
              </a:ext>
            </a:extLst>
          </p:cNvPr>
          <p:cNvCxnSpPr/>
          <p:nvPr/>
        </p:nvCxnSpPr>
        <p:spPr bwMode="auto">
          <a:xfrm flipH="1">
            <a:off x="7248128" y="830591"/>
            <a:ext cx="130092" cy="2742425"/>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3" name="Straight Arrow Connector 22">
            <a:extLst>
              <a:ext uri="{FF2B5EF4-FFF2-40B4-BE49-F238E27FC236}">
                <a16:creationId xmlns:a16="http://schemas.microsoft.com/office/drawing/2014/main" id="{7A5B3BE7-51B1-3971-2B36-2C4B2FA72E12}"/>
              </a:ext>
            </a:extLst>
          </p:cNvPr>
          <p:cNvCxnSpPr/>
          <p:nvPr/>
        </p:nvCxnSpPr>
        <p:spPr bwMode="auto">
          <a:xfrm flipH="1">
            <a:off x="7378220" y="724452"/>
            <a:ext cx="145387" cy="5080812"/>
          </a:xfrm>
          <a:prstGeom prst="straightConnector1">
            <a:avLst/>
          </a:prstGeom>
          <a:noFill/>
          <a:ln w="38100" cap="flat" cmpd="sng" algn="ctr">
            <a:solidFill>
              <a:schemeClr val="accent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284556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7834E-350A-6A07-ECFB-854D7B1C6947}"/>
              </a:ext>
            </a:extLst>
          </p:cNvPr>
          <p:cNvSpPr>
            <a:spLocks noGrp="1"/>
          </p:cNvSpPr>
          <p:nvPr>
            <p:ph type="title"/>
          </p:nvPr>
        </p:nvSpPr>
        <p:spPr/>
        <p:txBody>
          <a:bodyPr/>
          <a:lstStyle/>
          <a:p>
            <a:r>
              <a:rPr lang="en-GB" dirty="0"/>
              <a:t>Agenda</a:t>
            </a:r>
          </a:p>
        </p:txBody>
      </p:sp>
      <p:sp>
        <p:nvSpPr>
          <p:cNvPr id="3" name="Content Placeholder 2">
            <a:extLst>
              <a:ext uri="{FF2B5EF4-FFF2-40B4-BE49-F238E27FC236}">
                <a16:creationId xmlns:a16="http://schemas.microsoft.com/office/drawing/2014/main" id="{B6EEC002-E3BA-9F1E-305B-B7211D5839C9}"/>
              </a:ext>
            </a:extLst>
          </p:cNvPr>
          <p:cNvSpPr>
            <a:spLocks noGrp="1"/>
          </p:cNvSpPr>
          <p:nvPr>
            <p:ph idx="1"/>
          </p:nvPr>
        </p:nvSpPr>
        <p:spPr/>
        <p:txBody>
          <a:bodyPr/>
          <a:lstStyle/>
          <a:p>
            <a:r>
              <a:rPr lang="en-GB" dirty="0">
                <a:effectLst/>
                <a:latin typeface="Aptos" panose="020B0004020202020204" pitchFamily="34" charset="0"/>
                <a:ea typeface="Aptos" panose="020B0004020202020204" pitchFamily="34" charset="0"/>
                <a:cs typeface="Aptos" panose="020B0004020202020204" pitchFamily="34" charset="0"/>
              </a:rPr>
              <a:t>Welcome and Introductions</a:t>
            </a:r>
          </a:p>
          <a:p>
            <a:r>
              <a:rPr lang="en-GB" dirty="0">
                <a:effectLst/>
                <a:latin typeface="Aptos" panose="020B0004020202020204" pitchFamily="34" charset="0"/>
                <a:ea typeface="Aptos" panose="020B0004020202020204" pitchFamily="34" charset="0"/>
                <a:cs typeface="Aptos" panose="020B0004020202020204" pitchFamily="34" charset="0"/>
              </a:rPr>
              <a:t>Being a subject mentor </a:t>
            </a:r>
          </a:p>
          <a:p>
            <a:r>
              <a:rPr lang="en-GB" dirty="0">
                <a:effectLst/>
                <a:latin typeface="Aptos" panose="020B0004020202020204" pitchFamily="34" charset="0"/>
                <a:ea typeface="Aptos" panose="020B0004020202020204" pitchFamily="34" charset="0"/>
                <a:cs typeface="Aptos" panose="020B0004020202020204" pitchFamily="34" charset="0"/>
              </a:rPr>
              <a:t>Behaviour Management in </a:t>
            </a:r>
            <a:r>
              <a:rPr lang="en-GB" dirty="0">
                <a:latin typeface="Aptos" panose="020B0004020202020204" pitchFamily="34" charset="0"/>
                <a:ea typeface="Aptos" panose="020B0004020202020204" pitchFamily="34" charset="0"/>
                <a:cs typeface="Aptos" panose="020B0004020202020204" pitchFamily="34" charset="0"/>
              </a:rPr>
              <a:t>PE</a:t>
            </a:r>
            <a:endParaRPr lang="en-GB" dirty="0">
              <a:effectLst/>
              <a:latin typeface="Aptos" panose="020B0004020202020204" pitchFamily="34" charset="0"/>
              <a:ea typeface="Aptos" panose="020B0004020202020204" pitchFamily="34" charset="0"/>
              <a:cs typeface="Aptos" panose="020B0004020202020204" pitchFamily="34" charset="0"/>
            </a:endParaRPr>
          </a:p>
          <a:p>
            <a:r>
              <a:rPr lang="en-GB" dirty="0">
                <a:effectLst/>
                <a:latin typeface="Aptos" panose="020B0004020202020204" pitchFamily="34" charset="0"/>
                <a:ea typeface="Aptos" panose="020B0004020202020204" pitchFamily="34" charset="0"/>
                <a:cs typeface="Aptos" panose="020B0004020202020204" pitchFamily="34" charset="0"/>
              </a:rPr>
              <a:t>AI and Storytelling</a:t>
            </a:r>
          </a:p>
          <a:p>
            <a:r>
              <a:rPr lang="en-GB" dirty="0">
                <a:effectLst/>
                <a:latin typeface="Aptos" panose="020B0004020202020204" pitchFamily="34" charset="0"/>
                <a:ea typeface="Aptos" panose="020B0004020202020204" pitchFamily="34" charset="0"/>
                <a:cs typeface="Aptos" panose="020B0004020202020204" pitchFamily="34" charset="0"/>
              </a:rPr>
              <a:t>Implementing ITAPs and Any Questions</a:t>
            </a:r>
          </a:p>
          <a:p>
            <a:endParaRPr lang="en-GB" dirty="0"/>
          </a:p>
        </p:txBody>
      </p:sp>
    </p:spTree>
    <p:extLst>
      <p:ext uri="{BB962C8B-B14F-4D97-AF65-F5344CB8AC3E}">
        <p14:creationId xmlns:p14="http://schemas.microsoft.com/office/powerpoint/2010/main" val="319156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EB98C-46DE-408C-845D-8FEF6B0C77A2}"/>
              </a:ext>
            </a:extLst>
          </p:cNvPr>
          <p:cNvSpPr>
            <a:spLocks noGrp="1"/>
          </p:cNvSpPr>
          <p:nvPr>
            <p:ph type="title"/>
          </p:nvPr>
        </p:nvSpPr>
        <p:spPr/>
        <p:txBody>
          <a:bodyPr/>
          <a:lstStyle/>
          <a:p>
            <a:r>
              <a:rPr lang="en-GB" dirty="0"/>
              <a:t>Any other questions…</a:t>
            </a:r>
          </a:p>
        </p:txBody>
      </p:sp>
    </p:spTree>
    <p:extLst>
      <p:ext uri="{BB962C8B-B14F-4D97-AF65-F5344CB8AC3E}">
        <p14:creationId xmlns:p14="http://schemas.microsoft.com/office/powerpoint/2010/main" val="175077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AACB1-6EB6-4A33-6103-DD56AAD18FA3}"/>
              </a:ext>
            </a:extLst>
          </p:cNvPr>
          <p:cNvSpPr>
            <a:spLocks noGrp="1"/>
          </p:cNvSpPr>
          <p:nvPr>
            <p:ph type="title"/>
          </p:nvPr>
        </p:nvSpPr>
        <p:spPr/>
        <p:txBody>
          <a:bodyPr/>
          <a:lstStyle/>
          <a:p>
            <a:r>
              <a:rPr lang="en-GB"/>
              <a:t>Contact details</a:t>
            </a:r>
            <a:endParaRPr lang="en-GB" dirty="0"/>
          </a:p>
        </p:txBody>
      </p:sp>
      <p:sp>
        <p:nvSpPr>
          <p:cNvPr id="3" name="Content Placeholder 2">
            <a:extLst>
              <a:ext uri="{FF2B5EF4-FFF2-40B4-BE49-F238E27FC236}">
                <a16:creationId xmlns:a16="http://schemas.microsoft.com/office/drawing/2014/main" id="{E984D3A7-6520-7CFF-AE8C-07FA21548D0E}"/>
              </a:ext>
            </a:extLst>
          </p:cNvPr>
          <p:cNvSpPr>
            <a:spLocks noGrp="1"/>
          </p:cNvSpPr>
          <p:nvPr>
            <p:ph idx="1"/>
          </p:nvPr>
        </p:nvSpPr>
        <p:spPr/>
        <p:txBody>
          <a:bodyPr/>
          <a:lstStyle/>
          <a:p>
            <a:r>
              <a:rPr lang="en-US" altLang="en-US" sz="2800" b="1" dirty="0"/>
              <a:t>Administrator: </a:t>
            </a:r>
            <a:r>
              <a:rPr lang="en-US" altLang="en-US" sz="2800" dirty="0">
                <a:hlinkClick r:id="rId2"/>
              </a:rPr>
              <a:t>pgcesecondary@reading.ac.uk</a:t>
            </a:r>
            <a:endParaRPr lang="en-US" altLang="en-US" sz="2800" dirty="0"/>
          </a:p>
          <a:p>
            <a:r>
              <a:rPr lang="en-US" altLang="en-US" sz="2800" b="1" dirty="0"/>
              <a:t>Head of School</a:t>
            </a:r>
            <a:r>
              <a:rPr lang="en-US" altLang="en-US" sz="2800" dirty="0"/>
              <a:t>: Dr Sarah Marston</a:t>
            </a:r>
          </a:p>
          <a:p>
            <a:r>
              <a:rPr lang="en-US" altLang="en-US" sz="2800" b="1" dirty="0"/>
              <a:t>Director of Teaching and Learning</a:t>
            </a:r>
            <a:r>
              <a:rPr lang="en-US" altLang="en-US" sz="2800" dirty="0"/>
              <a:t>: Dr Jo-Anna Reed-Johnson</a:t>
            </a:r>
          </a:p>
          <a:p>
            <a:r>
              <a:rPr lang="en-US" altLang="en-US" sz="2800" b="1" dirty="0"/>
              <a:t>Head of ITT</a:t>
            </a:r>
            <a:r>
              <a:rPr lang="en-US" altLang="en-US" sz="2800" dirty="0"/>
              <a:t>: Dr Catherine Foley</a:t>
            </a:r>
          </a:p>
          <a:p>
            <a:r>
              <a:rPr lang="en-US" altLang="en-US" sz="2800" b="1" dirty="0"/>
              <a:t>Director of Secondary</a:t>
            </a:r>
            <a:r>
              <a:rPr lang="en-US" altLang="en-US" sz="2800" dirty="0"/>
              <a:t>: Will Bailey-Watson</a:t>
            </a:r>
          </a:p>
          <a:p>
            <a:r>
              <a:rPr lang="en-US" altLang="en-US" sz="2800" b="1" dirty="0"/>
              <a:t>Subject Lead: </a:t>
            </a:r>
            <a:r>
              <a:rPr lang="en-US" altLang="en-US" dirty="0"/>
              <a:t>Harvey Grout</a:t>
            </a:r>
            <a:endParaRPr lang="en-US" altLang="en-US" sz="2800" dirty="0"/>
          </a:p>
          <a:p>
            <a:r>
              <a:rPr lang="en-US" altLang="en-US" b="1" dirty="0"/>
              <a:t>Academic Tutor: </a:t>
            </a:r>
            <a:r>
              <a:rPr lang="en-US" altLang="en-US" dirty="0"/>
              <a:t>Gwenda Lappin</a:t>
            </a:r>
            <a:endParaRPr lang="en-US" altLang="en-US" sz="2800" dirty="0"/>
          </a:p>
          <a:p>
            <a:endParaRPr lang="en-GB" dirty="0"/>
          </a:p>
        </p:txBody>
      </p:sp>
    </p:spTree>
    <p:extLst>
      <p:ext uri="{BB962C8B-B14F-4D97-AF65-F5344CB8AC3E}">
        <p14:creationId xmlns:p14="http://schemas.microsoft.com/office/powerpoint/2010/main" val="2075459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878A3-10F4-0242-E3AF-AAF4A6144BB5}"/>
              </a:ext>
            </a:extLst>
          </p:cNvPr>
          <p:cNvSpPr>
            <a:spLocks noGrp="1"/>
          </p:cNvSpPr>
          <p:nvPr>
            <p:ph type="title"/>
          </p:nvPr>
        </p:nvSpPr>
        <p:spPr/>
        <p:txBody>
          <a:bodyPr/>
          <a:lstStyle/>
          <a:p>
            <a:r>
              <a:rPr lang="en-GB" dirty="0"/>
              <a:t>Being a PE Mentor</a:t>
            </a:r>
          </a:p>
        </p:txBody>
      </p:sp>
      <p:pic>
        <p:nvPicPr>
          <p:cNvPr id="4" name="Picture 3">
            <a:extLst>
              <a:ext uri="{FF2B5EF4-FFF2-40B4-BE49-F238E27FC236}">
                <a16:creationId xmlns:a16="http://schemas.microsoft.com/office/drawing/2014/main" id="{BC373D58-7A6B-87ED-5572-7B882750E443}"/>
              </a:ext>
            </a:extLst>
          </p:cNvPr>
          <p:cNvPicPr>
            <a:picLocks noChangeAspect="1"/>
          </p:cNvPicPr>
          <p:nvPr/>
        </p:nvPicPr>
        <p:blipFill>
          <a:blip r:embed="rId3"/>
          <a:stretch>
            <a:fillRect/>
          </a:stretch>
        </p:blipFill>
        <p:spPr>
          <a:xfrm>
            <a:off x="1465917" y="1319325"/>
            <a:ext cx="10946517" cy="1931739"/>
          </a:xfrm>
          <a:prstGeom prst="rect">
            <a:avLst/>
          </a:prstGeom>
        </p:spPr>
      </p:pic>
      <p:pic>
        <p:nvPicPr>
          <p:cNvPr id="5" name="Picture 4">
            <a:extLst>
              <a:ext uri="{FF2B5EF4-FFF2-40B4-BE49-F238E27FC236}">
                <a16:creationId xmlns:a16="http://schemas.microsoft.com/office/drawing/2014/main" id="{E9E452B2-36DF-697C-746C-12A47D43A975}"/>
              </a:ext>
            </a:extLst>
          </p:cNvPr>
          <p:cNvPicPr>
            <a:picLocks noChangeAspect="1"/>
          </p:cNvPicPr>
          <p:nvPr/>
        </p:nvPicPr>
        <p:blipFill>
          <a:blip r:embed="rId4"/>
          <a:stretch>
            <a:fillRect/>
          </a:stretch>
        </p:blipFill>
        <p:spPr>
          <a:xfrm>
            <a:off x="3126921" y="3606936"/>
            <a:ext cx="9188291" cy="3251064"/>
          </a:xfrm>
          <a:prstGeom prst="rect">
            <a:avLst/>
          </a:prstGeom>
        </p:spPr>
      </p:pic>
      <p:sp>
        <p:nvSpPr>
          <p:cNvPr id="6" name="Arrow: Down 5">
            <a:extLst>
              <a:ext uri="{FF2B5EF4-FFF2-40B4-BE49-F238E27FC236}">
                <a16:creationId xmlns:a16="http://schemas.microsoft.com/office/drawing/2014/main" id="{BC128544-E296-C53F-A6B4-86D616AF6638}"/>
              </a:ext>
            </a:extLst>
          </p:cNvPr>
          <p:cNvSpPr/>
          <p:nvPr/>
        </p:nvSpPr>
        <p:spPr>
          <a:xfrm>
            <a:off x="6679904" y="3151414"/>
            <a:ext cx="398531" cy="645692"/>
          </a:xfrm>
          <a:prstGeom prst="downArrow">
            <a:avLst/>
          </a:prstGeom>
          <a:solidFill>
            <a:schemeClr val="accent1"/>
          </a:solidFill>
          <a:ln w="38100">
            <a:solidFill>
              <a:schemeClr val="accent1"/>
            </a:solidFill>
          </a:ln>
        </p:spPr>
        <p:txBody>
          <a:bodyPr wrap="square" rtlCol="0" anchor="ctr">
            <a:spAutoFit/>
          </a:bodyPr>
          <a:lstStyle/>
          <a:p>
            <a:pPr algn="ctr"/>
            <a:endParaRPr lang="en-GB" dirty="0">
              <a:solidFill>
                <a:schemeClr val="tx2"/>
              </a:solidFill>
              <a:latin typeface="+mn-lt"/>
            </a:endParaRPr>
          </a:p>
        </p:txBody>
      </p:sp>
    </p:spTree>
    <p:extLst>
      <p:ext uri="{BB962C8B-B14F-4D97-AF65-F5344CB8AC3E}">
        <p14:creationId xmlns:p14="http://schemas.microsoft.com/office/powerpoint/2010/main" val="212045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45E333-55BB-FB42-BC47-385F80D169F9}"/>
              </a:ext>
            </a:extLst>
          </p:cNvPr>
          <p:cNvSpPr>
            <a:spLocks noGrp="1"/>
          </p:cNvSpPr>
          <p:nvPr>
            <p:ph type="sldNum" sz="quarter" idx="10"/>
          </p:nvPr>
        </p:nvSpPr>
        <p:spPr/>
        <p:txBody>
          <a:bodyPr/>
          <a:lstStyle/>
          <a:p>
            <a:fld id="{8CAE96E1-FE19-476C-9CF0-3BB4903735D9}" type="slidenum">
              <a:rPr lang="en-GB" altLang="en-US" smtClean="0"/>
              <a:pPr/>
              <a:t>5</a:t>
            </a:fld>
            <a:endParaRPr lang="en-GB" altLang="en-US"/>
          </a:p>
        </p:txBody>
      </p:sp>
      <p:pic>
        <p:nvPicPr>
          <p:cNvPr id="4" name="Picture 3">
            <a:extLst>
              <a:ext uri="{FF2B5EF4-FFF2-40B4-BE49-F238E27FC236}">
                <a16:creationId xmlns:a16="http://schemas.microsoft.com/office/drawing/2014/main" id="{FBD2B9A5-06E0-DAB3-6188-DA2565AF2193}"/>
              </a:ext>
            </a:extLst>
          </p:cNvPr>
          <p:cNvPicPr>
            <a:picLocks noChangeAspect="1"/>
          </p:cNvPicPr>
          <p:nvPr/>
        </p:nvPicPr>
        <p:blipFill>
          <a:blip r:embed="rId3"/>
          <a:stretch>
            <a:fillRect/>
          </a:stretch>
        </p:blipFill>
        <p:spPr>
          <a:xfrm>
            <a:off x="263352" y="260648"/>
            <a:ext cx="11343050" cy="6699844"/>
          </a:xfrm>
          <a:prstGeom prst="rect">
            <a:avLst/>
          </a:prstGeom>
        </p:spPr>
      </p:pic>
      <p:sp>
        <p:nvSpPr>
          <p:cNvPr id="9" name="Arrow: Down 8">
            <a:extLst>
              <a:ext uri="{FF2B5EF4-FFF2-40B4-BE49-F238E27FC236}">
                <a16:creationId xmlns:a16="http://schemas.microsoft.com/office/drawing/2014/main" id="{8C4ECE54-E2C5-07DB-8FD9-F54E5EEB486E}"/>
              </a:ext>
            </a:extLst>
          </p:cNvPr>
          <p:cNvSpPr/>
          <p:nvPr/>
        </p:nvSpPr>
        <p:spPr>
          <a:xfrm>
            <a:off x="9624392" y="1556792"/>
            <a:ext cx="366960" cy="489109"/>
          </a:xfrm>
          <a:prstGeom prst="downArrow">
            <a:avLst/>
          </a:prstGeom>
          <a:solidFill>
            <a:schemeClr val="accent1"/>
          </a:solidFill>
          <a:ln w="38100">
            <a:solidFill>
              <a:schemeClr val="accent1"/>
            </a:solidFill>
          </a:ln>
        </p:spPr>
        <p:txBody>
          <a:bodyPr wrap="none" rtlCol="0" anchor="ctr">
            <a:spAutoFit/>
          </a:bodyPr>
          <a:lstStyle/>
          <a:p>
            <a:pPr algn="ctr"/>
            <a:endParaRPr lang="en-GB" dirty="0"/>
          </a:p>
        </p:txBody>
      </p:sp>
    </p:spTree>
    <p:extLst>
      <p:ext uri="{BB962C8B-B14F-4D97-AF65-F5344CB8AC3E}">
        <p14:creationId xmlns:p14="http://schemas.microsoft.com/office/powerpoint/2010/main" val="2949473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FA31F6-339E-DCCD-2FAB-5DEFE3EC0282}"/>
              </a:ext>
            </a:extLst>
          </p:cNvPr>
          <p:cNvSpPr>
            <a:spLocks noGrp="1"/>
          </p:cNvSpPr>
          <p:nvPr>
            <p:ph idx="1"/>
          </p:nvPr>
        </p:nvSpPr>
        <p:spPr>
          <a:xfrm>
            <a:off x="838201" y="1825625"/>
            <a:ext cx="4354286" cy="4351338"/>
          </a:xfrm>
        </p:spPr>
        <p:txBody>
          <a:bodyPr/>
          <a:lstStyle/>
          <a:p>
            <a:pPr marL="514350" indent="-514350">
              <a:buAutoNum type="arabicPeriod"/>
            </a:pPr>
            <a:r>
              <a:rPr lang="en-GB" dirty="0"/>
              <a:t>Read and discuss Opening Position Statement</a:t>
            </a:r>
          </a:p>
          <a:p>
            <a:pPr marL="514350" indent="-514350">
              <a:buAutoNum type="arabicPeriod"/>
            </a:pPr>
            <a:endParaRPr lang="en-GB" dirty="0"/>
          </a:p>
          <a:p>
            <a:pPr marL="514350" indent="-514350">
              <a:buAutoNum type="arabicPeriod"/>
            </a:pPr>
            <a:r>
              <a:rPr lang="en-GB" dirty="0"/>
              <a:t>Ask questions from the ‘meeting your RPT’ document</a:t>
            </a:r>
          </a:p>
        </p:txBody>
      </p:sp>
      <p:sp>
        <p:nvSpPr>
          <p:cNvPr id="3" name="Slide Number Placeholder 2">
            <a:extLst>
              <a:ext uri="{FF2B5EF4-FFF2-40B4-BE49-F238E27FC236}">
                <a16:creationId xmlns:a16="http://schemas.microsoft.com/office/drawing/2014/main" id="{1C2B8A40-C228-17CA-45C0-E25CFF036288}"/>
              </a:ext>
            </a:extLst>
          </p:cNvPr>
          <p:cNvSpPr>
            <a:spLocks noGrp="1"/>
          </p:cNvSpPr>
          <p:nvPr>
            <p:ph type="sldNum" sz="quarter" idx="10"/>
          </p:nvPr>
        </p:nvSpPr>
        <p:spPr/>
        <p:txBody>
          <a:bodyPr/>
          <a:lstStyle/>
          <a:p>
            <a:fld id="{DCF6A46F-80AB-49F3-8C7E-9717ED945456}" type="slidenum">
              <a:rPr lang="en-GB" altLang="en-US" smtClean="0"/>
              <a:pPr/>
              <a:t>6</a:t>
            </a:fld>
            <a:endParaRPr lang="en-GB" altLang="en-US"/>
          </a:p>
        </p:txBody>
      </p:sp>
      <p:sp>
        <p:nvSpPr>
          <p:cNvPr id="4" name="Title 3">
            <a:extLst>
              <a:ext uri="{FF2B5EF4-FFF2-40B4-BE49-F238E27FC236}">
                <a16:creationId xmlns:a16="http://schemas.microsoft.com/office/drawing/2014/main" id="{28785613-769D-C667-B544-625210462861}"/>
              </a:ext>
            </a:extLst>
          </p:cNvPr>
          <p:cNvSpPr>
            <a:spLocks noGrp="1"/>
          </p:cNvSpPr>
          <p:nvPr>
            <p:ph type="title"/>
          </p:nvPr>
        </p:nvSpPr>
        <p:spPr/>
        <p:txBody>
          <a:bodyPr/>
          <a:lstStyle/>
          <a:p>
            <a:r>
              <a:rPr lang="en-GB" dirty="0"/>
              <a:t>First meeting</a:t>
            </a:r>
          </a:p>
        </p:txBody>
      </p:sp>
      <p:pic>
        <p:nvPicPr>
          <p:cNvPr id="6" name="Picture 5">
            <a:extLst>
              <a:ext uri="{FF2B5EF4-FFF2-40B4-BE49-F238E27FC236}">
                <a16:creationId xmlns:a16="http://schemas.microsoft.com/office/drawing/2014/main" id="{97EF17B7-9AA7-DB8B-8ED1-396D1BE18266}"/>
              </a:ext>
            </a:extLst>
          </p:cNvPr>
          <p:cNvPicPr>
            <a:picLocks noChangeAspect="1"/>
          </p:cNvPicPr>
          <p:nvPr/>
        </p:nvPicPr>
        <p:blipFill>
          <a:blip r:embed="rId3"/>
          <a:stretch>
            <a:fillRect/>
          </a:stretch>
        </p:blipFill>
        <p:spPr>
          <a:xfrm>
            <a:off x="5011360" y="188640"/>
            <a:ext cx="7180640" cy="6669360"/>
          </a:xfrm>
          <a:prstGeom prst="rect">
            <a:avLst/>
          </a:prstGeom>
        </p:spPr>
      </p:pic>
    </p:spTree>
    <p:extLst>
      <p:ext uri="{BB962C8B-B14F-4D97-AF65-F5344CB8AC3E}">
        <p14:creationId xmlns:p14="http://schemas.microsoft.com/office/powerpoint/2010/main" val="81383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hidden="1">
            <a:extLst>
              <a:ext uri="{FF2B5EF4-FFF2-40B4-BE49-F238E27FC236}">
                <a16:creationId xmlns:a16="http://schemas.microsoft.com/office/drawing/2014/main" id="{1011A307-6E46-8959-54F6-D677FE9E63D9}"/>
              </a:ext>
            </a:extLst>
          </p:cNvPr>
          <p:cNvSpPr>
            <a:spLocks noGrp="1"/>
          </p:cNvSpPr>
          <p:nvPr>
            <p:ph type="sldNum" sz="quarter" idx="12"/>
          </p:nvPr>
        </p:nvSpPr>
        <p:spPr/>
        <p:txBody>
          <a:bodyPr/>
          <a:lstStyle/>
          <a:p>
            <a:pPr>
              <a:spcAft>
                <a:spcPts val="600"/>
              </a:spcAft>
            </a:pPr>
            <a:fld id="{DCF6A46F-80AB-49F3-8C7E-9717ED945456}" type="slidenum">
              <a:rPr lang="en-GB" altLang="en-US" smtClean="0"/>
              <a:pPr>
                <a:spcAft>
                  <a:spcPts val="600"/>
                </a:spcAft>
              </a:pPr>
              <a:t>7</a:t>
            </a:fld>
            <a:endParaRPr lang="en-GB" altLang="en-US"/>
          </a:p>
        </p:txBody>
      </p:sp>
      <p:graphicFrame>
        <p:nvGraphicFramePr>
          <p:cNvPr id="5" name="Content Placeholder 4">
            <a:extLst>
              <a:ext uri="{FF2B5EF4-FFF2-40B4-BE49-F238E27FC236}">
                <a16:creationId xmlns:a16="http://schemas.microsoft.com/office/drawing/2014/main" id="{30CAF0CB-1253-9259-B64D-62A686327756}"/>
              </a:ext>
            </a:extLst>
          </p:cNvPr>
          <p:cNvGraphicFramePr>
            <a:graphicFrameLocks noGrp="1"/>
          </p:cNvGraphicFramePr>
          <p:nvPr>
            <p:ph type="tbl" sz="quarter" idx="4294967295"/>
          </p:nvPr>
        </p:nvGraphicFramePr>
        <p:xfrm>
          <a:off x="0" y="116632"/>
          <a:ext cx="10272464" cy="6735200"/>
        </p:xfrm>
        <a:graphic>
          <a:graphicData uri="http://schemas.openxmlformats.org/drawingml/2006/table">
            <a:tbl>
              <a:tblPr firstRow="1" bandRow="1"/>
              <a:tblGrid>
                <a:gridCol w="4583832">
                  <a:extLst>
                    <a:ext uri="{9D8B030D-6E8A-4147-A177-3AD203B41FA5}">
                      <a16:colId xmlns:a16="http://schemas.microsoft.com/office/drawing/2014/main" val="2160590896"/>
                    </a:ext>
                  </a:extLst>
                </a:gridCol>
                <a:gridCol w="3514706">
                  <a:extLst>
                    <a:ext uri="{9D8B030D-6E8A-4147-A177-3AD203B41FA5}">
                      <a16:colId xmlns:a16="http://schemas.microsoft.com/office/drawing/2014/main" val="2183065488"/>
                    </a:ext>
                  </a:extLst>
                </a:gridCol>
                <a:gridCol w="2173926">
                  <a:extLst>
                    <a:ext uri="{9D8B030D-6E8A-4147-A177-3AD203B41FA5}">
                      <a16:colId xmlns:a16="http://schemas.microsoft.com/office/drawing/2014/main" val="4120237525"/>
                    </a:ext>
                  </a:extLst>
                </a:gridCol>
              </a:tblGrid>
              <a:tr h="1115477">
                <a:tc>
                  <a:txBody>
                    <a:bodyPr/>
                    <a:lstStyle/>
                    <a:p>
                      <a:pPr fontAlgn="t"/>
                      <a:endParaRPr lang="en-GB" sz="4000" dirty="0">
                        <a:effectLst/>
                      </a:endParaRPr>
                    </a:p>
                    <a:p>
                      <a:pPr algn="l" rtl="0" fontAlgn="base"/>
                      <a:r>
                        <a:rPr lang="en-GB" sz="1800" b="1" i="0" dirty="0">
                          <a:effectLst/>
                          <a:latin typeface="Calibri" panose="020F0502020204030204" pitchFamily="34" charset="0"/>
                        </a:rPr>
                        <a:t>RPT’s Needs</a:t>
                      </a:r>
                      <a:r>
                        <a:rPr lang="en-GB" sz="1800" b="0" i="0" dirty="0">
                          <a:effectLst/>
                          <a:latin typeface="Calibri" panose="020F0502020204030204" pitchFamily="34" charset="0"/>
                        </a:rPr>
                        <a:t> </a:t>
                      </a:r>
                      <a:endParaRPr lang="en-GB" sz="4000" b="0" i="0" dirty="0">
                        <a:effectLst/>
                      </a:endParaRPr>
                    </a:p>
                    <a:p>
                      <a:pPr algn="l" rtl="0" fontAlgn="base"/>
                      <a:r>
                        <a:rPr lang="en-GB" sz="1800" b="0" i="0" dirty="0">
                          <a:effectLst/>
                          <a:latin typeface="Calibri" panose="020F0502020204030204" pitchFamily="34" charset="0"/>
                        </a:rPr>
                        <a:t>(Linked with the ITE Curriculum Strands) </a:t>
                      </a:r>
                      <a:endParaRPr lang="en-GB" sz="40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t"/>
                      <a:endParaRPr lang="en-GB" sz="4000" dirty="0">
                        <a:effectLst/>
                      </a:endParaRPr>
                    </a:p>
                    <a:p>
                      <a:pPr algn="l" rtl="0" fontAlgn="base"/>
                      <a:r>
                        <a:rPr lang="en-GB" sz="1800" b="1" i="0" dirty="0">
                          <a:effectLst/>
                          <a:latin typeface="Calibri" panose="020F0502020204030204" pitchFamily="34" charset="0"/>
                        </a:rPr>
                        <a:t>Support Strategies</a:t>
                      </a:r>
                      <a:r>
                        <a:rPr lang="en-GB" sz="1800" b="0" i="0" dirty="0">
                          <a:effectLst/>
                          <a:latin typeface="Calibri" panose="020F0502020204030204" pitchFamily="34" charset="0"/>
                        </a:rPr>
                        <a:t> </a:t>
                      </a:r>
                      <a:endParaRPr lang="en-GB" sz="40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algn="ctr" fontAlgn="t"/>
                      <a:endParaRPr lang="en-GB" sz="4000" dirty="0">
                        <a:effectLst/>
                      </a:endParaRPr>
                    </a:p>
                    <a:p>
                      <a:pPr algn="l" rtl="0" fontAlgn="base"/>
                      <a:r>
                        <a:rPr lang="en-GB" sz="1800" b="1" i="0" dirty="0">
                          <a:effectLst/>
                          <a:latin typeface="Calibri" panose="020F0502020204030204" pitchFamily="34" charset="0"/>
                        </a:rPr>
                        <a:t>Date for completion </a:t>
                      </a:r>
                      <a:r>
                        <a:rPr lang="en-GB" sz="1800" b="0" i="0" dirty="0">
                          <a:effectLst/>
                          <a:latin typeface="Calibri" panose="020F0502020204030204" pitchFamily="34" charset="0"/>
                        </a:rPr>
                        <a:t> </a:t>
                      </a:r>
                      <a:endParaRPr lang="en-GB" sz="40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95031509"/>
                  </a:ext>
                </a:extLst>
              </a:tr>
              <a:tr h="1097080">
                <a:tc>
                  <a:txBody>
                    <a:bodyPr/>
                    <a:lstStyle/>
                    <a:p>
                      <a:pPr fontAlgn="t"/>
                      <a:endParaRPr lang="en-GB" sz="4000" dirty="0">
                        <a:effectLst/>
                      </a:endParaRPr>
                    </a:p>
                    <a:p>
                      <a:pPr algn="l" rtl="0" fontAlgn="base"/>
                      <a:r>
                        <a:rPr lang="en-GB" sz="1800" b="0" i="0" dirty="0">
                          <a:effectLst/>
                          <a:latin typeface="Calibri" panose="020F0502020204030204" pitchFamily="34" charset="0"/>
                        </a:rPr>
                        <a:t>Professional Behaviours &amp; Teacher Wellbeing </a:t>
                      </a:r>
                      <a:endParaRPr lang="en-GB" sz="40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CC99"/>
                    </a:solidFill>
                  </a:tcPr>
                </a:tc>
                <a:tc>
                  <a:txBody>
                    <a:bodyPr/>
                    <a:lstStyle/>
                    <a:p>
                      <a:pPr fontAlgn="t"/>
                      <a:endParaRPr lang="en-GB" sz="2400" dirty="0">
                        <a:effectLst/>
                      </a:endParaRPr>
                    </a:p>
                    <a:p>
                      <a:pPr algn="l" rtl="0" fontAlgn="base"/>
                      <a:r>
                        <a:rPr lang="en-GB" sz="1100" b="0" i="0" dirty="0">
                          <a:effectLst/>
                          <a:latin typeface="Calibri" panose="020F0502020204030204" pitchFamily="34" charset="0"/>
                        </a:rPr>
                        <a:t> </a:t>
                      </a:r>
                      <a:endParaRPr lang="en-GB" sz="2400" b="0" i="0" dirty="0">
                        <a:effectLst/>
                      </a:endParaRPr>
                    </a:p>
                    <a:p>
                      <a:pPr algn="l" rtl="0" fontAlgn="base"/>
                      <a:r>
                        <a:rPr lang="en-GB" sz="1100" b="0" i="0" dirty="0">
                          <a:effectLst/>
                          <a:latin typeface="Calibri" panose="020F0502020204030204" pitchFamily="34" charset="0"/>
                        </a:rPr>
                        <a:t> </a:t>
                      </a:r>
                      <a:endParaRPr lang="en-GB" sz="2400" b="0" i="0" dirty="0">
                        <a:effectLst/>
                      </a:endParaRPr>
                    </a:p>
                    <a:p>
                      <a:pPr algn="l" rtl="0" fontAlgn="base"/>
                      <a:r>
                        <a:rPr lang="en-GB" sz="1100" b="0" i="0" dirty="0">
                          <a:effectLst/>
                          <a:latin typeface="Calibri" panose="020F0502020204030204" pitchFamily="34" charset="0"/>
                        </a:rPr>
                        <a:t> </a:t>
                      </a:r>
                      <a:endParaRPr lang="en-GB" sz="24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2400">
                        <a:effectLst/>
                      </a:endParaRPr>
                    </a:p>
                    <a:p>
                      <a:pPr algn="l" rtl="0" fontAlgn="base"/>
                      <a:r>
                        <a:rPr lang="en-GB" sz="1100" b="0" i="0">
                          <a:effectLst/>
                          <a:latin typeface="Calibri" panose="020F0502020204030204" pitchFamily="34" charset="0"/>
                        </a:rPr>
                        <a:t> </a:t>
                      </a:r>
                      <a:endParaRPr lang="en-GB" sz="2400" b="0" i="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88779361"/>
                  </a:ext>
                </a:extLst>
              </a:tr>
              <a:tr h="1097080">
                <a:tc>
                  <a:txBody>
                    <a:bodyPr/>
                    <a:lstStyle/>
                    <a:p>
                      <a:pPr fontAlgn="t"/>
                      <a:endParaRPr lang="en-GB" sz="4000" dirty="0">
                        <a:effectLst/>
                      </a:endParaRPr>
                    </a:p>
                    <a:p>
                      <a:pPr algn="l" rtl="0" fontAlgn="base"/>
                      <a:r>
                        <a:rPr lang="en-GB" sz="1800" b="0" i="0" dirty="0">
                          <a:effectLst/>
                          <a:latin typeface="Calibri" panose="020F0502020204030204" pitchFamily="34" charset="0"/>
                        </a:rPr>
                        <a:t>High Expectations &amp; Managing Behaviours </a:t>
                      </a:r>
                      <a:endParaRPr lang="en-GB" sz="40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FFFFCC"/>
                    </a:solidFill>
                  </a:tcPr>
                </a:tc>
                <a:tc>
                  <a:txBody>
                    <a:bodyPr/>
                    <a:lstStyle/>
                    <a:p>
                      <a:pPr fontAlgn="t"/>
                      <a:endParaRPr lang="en-GB" sz="2400" dirty="0">
                        <a:effectLst/>
                      </a:endParaRPr>
                    </a:p>
                    <a:p>
                      <a:pPr algn="l" rtl="0" fontAlgn="base"/>
                      <a:r>
                        <a:rPr lang="en-GB" sz="1100" b="0" i="0" dirty="0">
                          <a:effectLst/>
                          <a:latin typeface="Calibri" panose="020F0502020204030204" pitchFamily="34" charset="0"/>
                        </a:rPr>
                        <a:t> </a:t>
                      </a:r>
                      <a:endParaRPr lang="en-GB" sz="2400" b="0" i="0" dirty="0">
                        <a:effectLst/>
                      </a:endParaRPr>
                    </a:p>
                    <a:p>
                      <a:pPr algn="l" rtl="0" fontAlgn="base"/>
                      <a:r>
                        <a:rPr lang="en-GB" sz="1100" b="0" i="0" dirty="0">
                          <a:effectLst/>
                          <a:latin typeface="Calibri" panose="020F0502020204030204" pitchFamily="34" charset="0"/>
                        </a:rPr>
                        <a:t> </a:t>
                      </a:r>
                      <a:endParaRPr lang="en-GB" sz="2400" b="0" i="0" dirty="0">
                        <a:effectLst/>
                      </a:endParaRPr>
                    </a:p>
                    <a:p>
                      <a:pPr algn="l" rtl="0" fontAlgn="base"/>
                      <a:r>
                        <a:rPr lang="en-GB" sz="1100" b="0" i="0" dirty="0">
                          <a:effectLst/>
                          <a:latin typeface="Calibri" panose="020F0502020204030204" pitchFamily="34" charset="0"/>
                        </a:rPr>
                        <a:t> </a:t>
                      </a:r>
                      <a:endParaRPr lang="en-GB" sz="24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2400">
                        <a:effectLst/>
                      </a:endParaRPr>
                    </a:p>
                    <a:p>
                      <a:pPr algn="l" rtl="0" fontAlgn="base"/>
                      <a:r>
                        <a:rPr lang="en-GB" sz="1100" b="0" i="0">
                          <a:effectLst/>
                          <a:latin typeface="Calibri" panose="020F0502020204030204" pitchFamily="34" charset="0"/>
                        </a:rPr>
                        <a:t> </a:t>
                      </a:r>
                      <a:endParaRPr lang="en-GB" sz="2400" b="0" i="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5231650"/>
                  </a:ext>
                </a:extLst>
              </a:tr>
              <a:tr h="1097080">
                <a:tc>
                  <a:txBody>
                    <a:bodyPr/>
                    <a:lstStyle/>
                    <a:p>
                      <a:pPr fontAlgn="t"/>
                      <a:endParaRPr lang="en-GB" sz="4000" dirty="0">
                        <a:solidFill>
                          <a:srgbClr val="000000"/>
                        </a:solidFill>
                        <a:effectLst/>
                      </a:endParaRPr>
                    </a:p>
                    <a:p>
                      <a:pPr algn="l" rtl="0" fontAlgn="base"/>
                      <a:r>
                        <a:rPr lang="en-GB" sz="1800" b="0" i="0" dirty="0">
                          <a:solidFill>
                            <a:srgbClr val="000000"/>
                          </a:solidFill>
                          <a:effectLst/>
                          <a:latin typeface="Calibri" panose="020F0502020204030204" pitchFamily="34" charset="0"/>
                        </a:rPr>
                        <a:t>Subject &amp; Curriculum Knowledge </a:t>
                      </a:r>
                      <a:endParaRPr lang="en-GB" sz="4000" b="0" i="0" dirty="0">
                        <a:solidFill>
                          <a:srgbClr val="000000"/>
                        </a:solidFill>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ADC8DD"/>
                    </a:solidFill>
                  </a:tcPr>
                </a:tc>
                <a:tc>
                  <a:txBody>
                    <a:bodyPr/>
                    <a:lstStyle/>
                    <a:p>
                      <a:pPr fontAlgn="t"/>
                      <a:endParaRPr lang="en-GB" sz="2400" dirty="0">
                        <a:effectLst/>
                      </a:endParaRPr>
                    </a:p>
                    <a:p>
                      <a:pPr algn="l" rtl="0" fontAlgn="base"/>
                      <a:r>
                        <a:rPr lang="en-GB" sz="1100" b="0" i="0" dirty="0">
                          <a:effectLst/>
                          <a:latin typeface="Calibri" panose="020F0502020204030204" pitchFamily="34" charset="0"/>
                        </a:rPr>
                        <a:t> </a:t>
                      </a:r>
                      <a:endParaRPr lang="en-GB" sz="2400" b="0" i="0" dirty="0">
                        <a:effectLst/>
                      </a:endParaRPr>
                    </a:p>
                    <a:p>
                      <a:pPr algn="l" rtl="0" fontAlgn="base"/>
                      <a:r>
                        <a:rPr lang="en-GB" sz="1100" b="0" i="0" dirty="0">
                          <a:effectLst/>
                          <a:latin typeface="Calibri" panose="020F0502020204030204" pitchFamily="34" charset="0"/>
                        </a:rPr>
                        <a:t> </a:t>
                      </a:r>
                      <a:endParaRPr lang="en-GB" sz="2400" b="0" i="0" dirty="0">
                        <a:effectLst/>
                      </a:endParaRPr>
                    </a:p>
                    <a:p>
                      <a:pPr algn="l" rtl="0" fontAlgn="base"/>
                      <a:r>
                        <a:rPr lang="en-GB" sz="1100" b="0" i="0" dirty="0">
                          <a:effectLst/>
                          <a:latin typeface="Calibri" panose="020F0502020204030204" pitchFamily="34" charset="0"/>
                        </a:rPr>
                        <a:t> </a:t>
                      </a:r>
                      <a:endParaRPr lang="en-GB" sz="24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2400">
                        <a:effectLst/>
                      </a:endParaRPr>
                    </a:p>
                    <a:p>
                      <a:pPr algn="l" rtl="0" fontAlgn="base"/>
                      <a:r>
                        <a:rPr lang="en-GB" sz="1100" b="0" i="0">
                          <a:effectLst/>
                          <a:latin typeface="Calibri" panose="020F0502020204030204" pitchFamily="34" charset="0"/>
                        </a:rPr>
                        <a:t> </a:t>
                      </a:r>
                      <a:endParaRPr lang="en-GB" sz="2400" b="0" i="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191861099"/>
                  </a:ext>
                </a:extLst>
              </a:tr>
              <a:tr h="1097080">
                <a:tc>
                  <a:txBody>
                    <a:bodyPr/>
                    <a:lstStyle/>
                    <a:p>
                      <a:pPr fontAlgn="t"/>
                      <a:endParaRPr lang="en-GB" sz="4000">
                        <a:effectLst/>
                      </a:endParaRPr>
                    </a:p>
                    <a:p>
                      <a:pPr algn="l" rtl="0" fontAlgn="base"/>
                      <a:r>
                        <a:rPr lang="en-GB" sz="1800" b="0" i="0">
                          <a:effectLst/>
                          <a:latin typeface="Calibri" panose="020F0502020204030204" pitchFamily="34" charset="0"/>
                        </a:rPr>
                        <a:t>Planning, Teaching and Adapting Practice </a:t>
                      </a:r>
                      <a:endParaRPr lang="en-GB" sz="4000" b="0" i="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AEE7A3"/>
                    </a:solidFill>
                  </a:tcPr>
                </a:tc>
                <a:tc>
                  <a:txBody>
                    <a:bodyPr/>
                    <a:lstStyle/>
                    <a:p>
                      <a:pPr fontAlgn="t"/>
                      <a:endParaRPr lang="en-GB" sz="2400" dirty="0">
                        <a:effectLst/>
                      </a:endParaRPr>
                    </a:p>
                    <a:p>
                      <a:pPr algn="l" rtl="0" fontAlgn="base"/>
                      <a:r>
                        <a:rPr lang="en-GB" sz="1100" b="0" i="0" dirty="0">
                          <a:effectLst/>
                          <a:latin typeface="Calibri" panose="020F0502020204030204" pitchFamily="34" charset="0"/>
                        </a:rPr>
                        <a:t> </a:t>
                      </a:r>
                      <a:endParaRPr lang="en-GB" sz="2400" b="0" i="0" dirty="0">
                        <a:effectLst/>
                      </a:endParaRPr>
                    </a:p>
                    <a:p>
                      <a:pPr algn="l" rtl="0" fontAlgn="base"/>
                      <a:r>
                        <a:rPr lang="en-GB" sz="1100" b="0" i="0" dirty="0">
                          <a:effectLst/>
                          <a:latin typeface="Calibri" panose="020F0502020204030204" pitchFamily="34" charset="0"/>
                        </a:rPr>
                        <a:t> </a:t>
                      </a:r>
                      <a:endParaRPr lang="en-GB" sz="2400" b="0" i="0" dirty="0">
                        <a:effectLst/>
                      </a:endParaRPr>
                    </a:p>
                    <a:p>
                      <a:pPr algn="l" rtl="0" fontAlgn="base"/>
                      <a:r>
                        <a:rPr lang="en-GB" sz="1100" b="0" i="0" dirty="0">
                          <a:effectLst/>
                          <a:latin typeface="Calibri" panose="020F0502020204030204" pitchFamily="34" charset="0"/>
                        </a:rPr>
                        <a:t> </a:t>
                      </a:r>
                      <a:endParaRPr lang="en-GB" sz="24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2400">
                        <a:effectLst/>
                      </a:endParaRPr>
                    </a:p>
                    <a:p>
                      <a:pPr algn="l" rtl="0" fontAlgn="base"/>
                      <a:r>
                        <a:rPr lang="en-GB" sz="1100" b="0" i="0">
                          <a:effectLst/>
                          <a:latin typeface="Calibri" panose="020F0502020204030204" pitchFamily="34" charset="0"/>
                        </a:rPr>
                        <a:t> </a:t>
                      </a:r>
                      <a:endParaRPr lang="en-GB" sz="2400" b="0" i="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0775112"/>
                  </a:ext>
                </a:extLst>
              </a:tr>
              <a:tr h="1097080">
                <a:tc>
                  <a:txBody>
                    <a:bodyPr/>
                    <a:lstStyle/>
                    <a:p>
                      <a:pPr fontAlgn="t"/>
                      <a:endParaRPr lang="en-GB" sz="4000" dirty="0">
                        <a:effectLst/>
                      </a:endParaRPr>
                    </a:p>
                    <a:p>
                      <a:pPr algn="l" rtl="0" fontAlgn="base"/>
                      <a:r>
                        <a:rPr lang="en-GB" sz="1800" b="0" i="0" dirty="0">
                          <a:effectLst/>
                          <a:latin typeface="Calibri" panose="020F0502020204030204" pitchFamily="34" charset="0"/>
                        </a:rPr>
                        <a:t>Progress, Outcomes and Assessment </a:t>
                      </a:r>
                      <a:endParaRPr lang="en-GB" sz="40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D9D9D9"/>
                    </a:solidFill>
                  </a:tcPr>
                </a:tc>
                <a:tc>
                  <a:txBody>
                    <a:bodyPr/>
                    <a:lstStyle/>
                    <a:p>
                      <a:pPr fontAlgn="t"/>
                      <a:endParaRPr lang="en-GB" sz="2400" dirty="0">
                        <a:effectLst/>
                      </a:endParaRPr>
                    </a:p>
                    <a:p>
                      <a:pPr algn="l" rtl="0" fontAlgn="base"/>
                      <a:r>
                        <a:rPr lang="en-GB" sz="1100" b="0" i="0" dirty="0">
                          <a:effectLst/>
                          <a:latin typeface="Calibri" panose="020F0502020204030204" pitchFamily="34" charset="0"/>
                        </a:rPr>
                        <a:t> </a:t>
                      </a:r>
                      <a:endParaRPr lang="en-GB" sz="2400" b="0" i="0" dirty="0">
                        <a:effectLst/>
                      </a:endParaRPr>
                    </a:p>
                    <a:p>
                      <a:pPr algn="l" rtl="0" fontAlgn="base"/>
                      <a:r>
                        <a:rPr lang="en-GB" sz="1100" b="0" i="0" dirty="0">
                          <a:effectLst/>
                          <a:latin typeface="Calibri" panose="020F0502020204030204" pitchFamily="34" charset="0"/>
                        </a:rPr>
                        <a:t> </a:t>
                      </a:r>
                      <a:endParaRPr lang="en-GB" sz="2400" b="0" i="0" dirty="0">
                        <a:effectLst/>
                      </a:endParaRPr>
                    </a:p>
                    <a:p>
                      <a:pPr algn="l" rtl="0" fontAlgn="base"/>
                      <a:r>
                        <a:rPr lang="en-GB" sz="1100" b="0" i="0" dirty="0">
                          <a:effectLst/>
                          <a:latin typeface="Calibri" panose="020F0502020204030204" pitchFamily="34" charset="0"/>
                        </a:rPr>
                        <a:t> </a:t>
                      </a:r>
                      <a:endParaRPr lang="en-GB" sz="24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tc>
                  <a:txBody>
                    <a:bodyPr/>
                    <a:lstStyle/>
                    <a:p>
                      <a:pPr fontAlgn="t"/>
                      <a:endParaRPr lang="en-GB" sz="2400" dirty="0">
                        <a:effectLst/>
                      </a:endParaRPr>
                    </a:p>
                    <a:p>
                      <a:pPr algn="l" rtl="0" fontAlgn="base"/>
                      <a:r>
                        <a:rPr lang="en-GB" sz="1100" b="0" i="0" dirty="0">
                          <a:effectLst/>
                          <a:latin typeface="Calibri" panose="020F0502020204030204" pitchFamily="34" charset="0"/>
                        </a:rPr>
                        <a:t> </a:t>
                      </a:r>
                      <a:endParaRPr lang="en-GB" sz="2400" b="0" i="0" dirty="0">
                        <a:effectLst/>
                      </a:endParaRPr>
                    </a:p>
                  </a:txBody>
                  <a:tcPr marL="91558" marR="91558" marT="45780" marB="4578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6744626"/>
                  </a:ext>
                </a:extLst>
              </a:tr>
            </a:tbl>
          </a:graphicData>
        </a:graphic>
      </p:graphicFrame>
    </p:spTree>
    <p:extLst>
      <p:ext uri="{BB962C8B-B14F-4D97-AF65-F5344CB8AC3E}">
        <p14:creationId xmlns:p14="http://schemas.microsoft.com/office/powerpoint/2010/main" val="16558355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A1BA-F6C0-16CB-775F-7EBF6B1B2ECA}"/>
              </a:ext>
            </a:extLst>
          </p:cNvPr>
          <p:cNvSpPr>
            <a:spLocks noGrp="1"/>
          </p:cNvSpPr>
          <p:nvPr>
            <p:ph type="title"/>
          </p:nvPr>
        </p:nvSpPr>
        <p:spPr>
          <a:xfrm>
            <a:off x="838199" y="365125"/>
            <a:ext cx="10997485" cy="1325563"/>
          </a:xfrm>
        </p:spPr>
        <p:txBody>
          <a:bodyPr/>
          <a:lstStyle/>
          <a:p>
            <a:r>
              <a:rPr lang="en-GB" dirty="0"/>
              <a:t>UoR Curriculum Focus: Behaviour Management</a:t>
            </a:r>
          </a:p>
        </p:txBody>
      </p:sp>
      <p:sp>
        <p:nvSpPr>
          <p:cNvPr id="3" name="Content Placeholder 2">
            <a:extLst>
              <a:ext uri="{FF2B5EF4-FFF2-40B4-BE49-F238E27FC236}">
                <a16:creationId xmlns:a16="http://schemas.microsoft.com/office/drawing/2014/main" id="{246B6156-81DA-B924-7E04-AEE6C66CFCF4}"/>
              </a:ext>
            </a:extLst>
          </p:cNvPr>
          <p:cNvSpPr>
            <a:spLocks noGrp="1"/>
          </p:cNvSpPr>
          <p:nvPr>
            <p:ph idx="1"/>
          </p:nvPr>
        </p:nvSpPr>
        <p:spPr>
          <a:xfrm>
            <a:off x="838200" y="1825625"/>
            <a:ext cx="5511085" cy="4351338"/>
          </a:xfrm>
        </p:spPr>
        <p:txBody>
          <a:bodyPr/>
          <a:lstStyle/>
          <a:p>
            <a:pPr marL="0" indent="0">
              <a:buNone/>
            </a:pPr>
            <a:r>
              <a:rPr lang="en-GB" dirty="0"/>
              <a:t>‘Behaviour in school is inseparable from </a:t>
            </a:r>
            <a:r>
              <a:rPr lang="en-GB" dirty="0">
                <a:solidFill>
                  <a:srgbClr val="FF0000"/>
                </a:solidFill>
              </a:rPr>
              <a:t>academic achievement, safety, welfare and well-being</a:t>
            </a:r>
            <a:r>
              <a:rPr lang="en-GB" dirty="0"/>
              <a:t>, and all other aspects of learning. It is the key to all other aims, and therefore crucial.’ </a:t>
            </a:r>
          </a:p>
          <a:p>
            <a:pPr marL="0" indent="0">
              <a:buNone/>
            </a:pPr>
            <a:r>
              <a:rPr lang="en-GB" dirty="0"/>
              <a:t>(Bennett, 2017, p. 12) </a:t>
            </a:r>
          </a:p>
          <a:p>
            <a:pPr marL="0" indent="0">
              <a:buNone/>
            </a:pPr>
            <a:endParaRPr lang="en-GB" dirty="0"/>
          </a:p>
        </p:txBody>
      </p:sp>
      <p:pic>
        <p:nvPicPr>
          <p:cNvPr id="4" name="Picture 3">
            <a:extLst>
              <a:ext uri="{FF2B5EF4-FFF2-40B4-BE49-F238E27FC236}">
                <a16:creationId xmlns:a16="http://schemas.microsoft.com/office/drawing/2014/main" id="{DC14C5C1-2D05-B695-DAA6-17649A61E5E9}"/>
              </a:ext>
            </a:extLst>
          </p:cNvPr>
          <p:cNvPicPr>
            <a:picLocks noChangeAspect="1"/>
          </p:cNvPicPr>
          <p:nvPr/>
        </p:nvPicPr>
        <p:blipFill rotWithShape="1">
          <a:blip r:embed="rId3"/>
          <a:srcRect l="27163" t="15682" r="42913" b="7290"/>
          <a:stretch/>
        </p:blipFill>
        <p:spPr>
          <a:xfrm>
            <a:off x="7812741" y="1664712"/>
            <a:ext cx="3295883" cy="4769828"/>
          </a:xfrm>
          <a:prstGeom prst="rect">
            <a:avLst/>
          </a:prstGeom>
          <a:ln>
            <a:solidFill>
              <a:schemeClr val="tx1"/>
            </a:solidFill>
          </a:ln>
        </p:spPr>
      </p:pic>
    </p:spTree>
    <p:extLst>
      <p:ext uri="{BB962C8B-B14F-4D97-AF65-F5344CB8AC3E}">
        <p14:creationId xmlns:p14="http://schemas.microsoft.com/office/powerpoint/2010/main" val="358656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2A1BA-F6C0-16CB-775F-7EBF6B1B2ECA}"/>
              </a:ext>
            </a:extLst>
          </p:cNvPr>
          <p:cNvSpPr>
            <a:spLocks noGrp="1"/>
          </p:cNvSpPr>
          <p:nvPr>
            <p:ph type="title"/>
          </p:nvPr>
        </p:nvSpPr>
        <p:spPr>
          <a:xfrm>
            <a:off x="838199" y="365125"/>
            <a:ext cx="10997485" cy="1325563"/>
          </a:xfrm>
        </p:spPr>
        <p:txBody>
          <a:bodyPr/>
          <a:lstStyle/>
          <a:p>
            <a:r>
              <a:rPr lang="en-GB" dirty="0"/>
              <a:t>UoR Curriculum Focus: Behaviour Management</a:t>
            </a:r>
          </a:p>
        </p:txBody>
      </p:sp>
      <p:sp>
        <p:nvSpPr>
          <p:cNvPr id="3" name="Content Placeholder 2">
            <a:extLst>
              <a:ext uri="{FF2B5EF4-FFF2-40B4-BE49-F238E27FC236}">
                <a16:creationId xmlns:a16="http://schemas.microsoft.com/office/drawing/2014/main" id="{246B6156-81DA-B924-7E04-AEE6C66CFCF4}"/>
              </a:ext>
            </a:extLst>
          </p:cNvPr>
          <p:cNvSpPr>
            <a:spLocks noGrp="1"/>
          </p:cNvSpPr>
          <p:nvPr>
            <p:ph idx="1"/>
          </p:nvPr>
        </p:nvSpPr>
        <p:spPr>
          <a:xfrm>
            <a:off x="838200" y="1825625"/>
            <a:ext cx="10533845" cy="4351338"/>
          </a:xfrm>
        </p:spPr>
        <p:txBody>
          <a:bodyPr/>
          <a:lstStyle/>
          <a:p>
            <a:r>
              <a:rPr lang="en-GB" dirty="0"/>
              <a:t>In 2024, behaviour management will have a renewed focus on the UoR PGCE, in response to:</a:t>
            </a:r>
          </a:p>
          <a:p>
            <a:endParaRPr lang="en-GB" dirty="0"/>
          </a:p>
          <a:p>
            <a:pPr lvl="1"/>
            <a:r>
              <a:rPr lang="en-GB" dirty="0"/>
              <a:t>RPT wellbeing and enjoyment of their work</a:t>
            </a:r>
          </a:p>
          <a:p>
            <a:pPr lvl="1"/>
            <a:r>
              <a:rPr lang="en-GB" dirty="0"/>
              <a:t>RPT feedback about their experiences on placement</a:t>
            </a:r>
          </a:p>
          <a:p>
            <a:pPr lvl="1"/>
            <a:r>
              <a:rPr lang="en-GB" dirty="0"/>
              <a:t>Mentor and school feedback about the contemporary challenges </a:t>
            </a:r>
          </a:p>
        </p:txBody>
      </p:sp>
    </p:spTree>
    <p:extLst>
      <p:ext uri="{BB962C8B-B14F-4D97-AF65-F5344CB8AC3E}">
        <p14:creationId xmlns:p14="http://schemas.microsoft.com/office/powerpoint/2010/main" val="1320115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B89C5FCB1825B4F94E1675DE2173836" ma:contentTypeVersion="18" ma:contentTypeDescription="Create a new document." ma:contentTypeScope="" ma:versionID="607a1d5c727db41c71f751b91207dff2">
  <xsd:schema xmlns:xsd="http://www.w3.org/2001/XMLSchema" xmlns:xs="http://www.w3.org/2001/XMLSchema" xmlns:p="http://schemas.microsoft.com/office/2006/metadata/properties" xmlns:ns2="2b8537fe-c0e8-4664-abe1-a2741563a2b3" xmlns:ns3="9e0a3c23-ccde-419c-9ef7-1f51bddefd6e" targetNamespace="http://schemas.microsoft.com/office/2006/metadata/properties" ma:root="true" ma:fieldsID="c7ac89d5e2798ba167ce7ab89f0d7ac1" ns2:_="" ns3:_="">
    <xsd:import namespace="2b8537fe-c0e8-4664-abe1-a2741563a2b3"/>
    <xsd:import namespace="9e0a3c23-ccde-419c-9ef7-1f51bddefd6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LengthInSeconds"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8537fe-c0e8-4664-abe1-a2741563a2b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8cd521b-c766-495a-bf72-da9be8cb7f85"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0a3c23-ccde-419c-9ef7-1f51bddefd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ba075f7-403e-4eb6-beca-b8664414c6cc}" ma:internalName="TaxCatchAll" ma:showField="CatchAllData" ma:web="9e0a3c23-ccde-419c-9ef7-1f51bddefd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9e0a3c23-ccde-419c-9ef7-1f51bddefd6e" xsi:nil="true"/>
    <lcf76f155ced4ddcb4097134ff3c332f xmlns="2b8537fe-c0e8-4664-abe1-a2741563a2b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4005634-C5C6-4611-BF94-A3002294E687}">
  <ds:schemaRefs>
    <ds:schemaRef ds:uri="http://schemas.microsoft.com/sharepoint/v3/contenttype/forms"/>
  </ds:schemaRefs>
</ds:datastoreItem>
</file>

<file path=customXml/itemProps2.xml><?xml version="1.0" encoding="utf-8"?>
<ds:datastoreItem xmlns:ds="http://schemas.openxmlformats.org/officeDocument/2006/customXml" ds:itemID="{75D40F20-15A9-4200-9AC3-CA19716A03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8537fe-c0e8-4664-abe1-a2741563a2b3"/>
    <ds:schemaRef ds:uri="9e0a3c23-ccde-419c-9ef7-1f51bddefd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2DBEC8-68D6-4629-96BE-D18C86258D98}">
  <ds:schemaRefs>
    <ds:schemaRef ds:uri="http://schemas.microsoft.com/office/2006/metadata/properties"/>
    <ds:schemaRef ds:uri="http://schemas.microsoft.com/office/infopath/2007/PartnerControls"/>
    <ds:schemaRef ds:uri="9e0a3c23-ccde-419c-9ef7-1f51bddefd6e"/>
    <ds:schemaRef ds:uri="2b8537fe-c0e8-4664-abe1-a2741563a2b3"/>
  </ds:schemaRefs>
</ds:datastoreItem>
</file>

<file path=docProps/app.xml><?xml version="1.0" encoding="utf-8"?>
<Properties xmlns="http://schemas.openxmlformats.org/officeDocument/2006/extended-properties" xmlns:vt="http://schemas.openxmlformats.org/officeDocument/2006/docPropsVTypes">
  <TotalTime>0</TotalTime>
  <Words>1680</Words>
  <Application>Microsoft Office PowerPoint</Application>
  <PresentationFormat>Widescreen</PresentationFormat>
  <Paragraphs>233</Paragraphs>
  <Slides>20</Slides>
  <Notes>13</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Implementing the ITE Curriculum: Contextualising your mentoring</vt:lpstr>
      <vt:lpstr>Agenda</vt:lpstr>
      <vt:lpstr>Contact details</vt:lpstr>
      <vt:lpstr>Being a PE Mentor</vt:lpstr>
      <vt:lpstr>PowerPoint Presentation</vt:lpstr>
      <vt:lpstr>First meeting</vt:lpstr>
      <vt:lpstr>PowerPoint Presentation</vt:lpstr>
      <vt:lpstr>UoR Curriculum Focus: Behaviour Management</vt:lpstr>
      <vt:lpstr>UoR Curriculum Focus: Behaviour Management</vt:lpstr>
      <vt:lpstr>UoR Curriculum Focus: Behaviour Management</vt:lpstr>
      <vt:lpstr>UoR Curriculum Focus: Behaviour Management</vt:lpstr>
      <vt:lpstr>PowerPoint Presentation</vt:lpstr>
      <vt:lpstr>PowerPoint Presentation</vt:lpstr>
      <vt:lpstr>UoR Curriculum Focus: Behaviour Management</vt:lpstr>
      <vt:lpstr>AI and Storytelling</vt:lpstr>
      <vt:lpstr>AI </vt:lpstr>
      <vt:lpstr>ITAPs</vt:lpstr>
      <vt:lpstr>PowerPoint Presentation</vt:lpstr>
      <vt:lpstr>ITAPs</vt:lpstr>
      <vt:lpstr>Any other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the ITE Curriculum: Contextualising your mentoring</dc:title>
  <dc:creator>William Bailey-Watson</dc:creator>
  <cp:lastModifiedBy>Harvey Grout</cp:lastModifiedBy>
  <cp:revision>7</cp:revision>
  <cp:lastPrinted>2024-09-17T14:05:15Z</cp:lastPrinted>
  <dcterms:created xsi:type="dcterms:W3CDTF">2024-09-03T13:01:40Z</dcterms:created>
  <dcterms:modified xsi:type="dcterms:W3CDTF">2024-09-30T16:12:46Z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0x010100CB89C5FCB1825B4F94E1675DE2173836</vt:lpwstr>
  </property>
</Properties>
</file>