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 id="2147483723" r:id="rId5"/>
  </p:sldMasterIdLst>
  <p:notesMasterIdLst>
    <p:notesMasterId r:id="rId47"/>
  </p:notesMasterIdLst>
  <p:handoutMasterIdLst>
    <p:handoutMasterId r:id="rId48"/>
  </p:handoutMasterIdLst>
  <p:sldIdLst>
    <p:sldId id="270" r:id="rId6"/>
    <p:sldId id="279" r:id="rId7"/>
    <p:sldId id="261" r:id="rId8"/>
    <p:sldId id="275" r:id="rId9"/>
    <p:sldId id="497" r:id="rId10"/>
    <p:sldId id="312" r:id="rId11"/>
    <p:sldId id="257" r:id="rId12"/>
    <p:sldId id="258" r:id="rId13"/>
    <p:sldId id="494" r:id="rId14"/>
    <p:sldId id="453" r:id="rId15"/>
    <p:sldId id="495" r:id="rId16"/>
    <p:sldId id="496" r:id="rId17"/>
    <p:sldId id="482" r:id="rId18"/>
    <p:sldId id="483" r:id="rId19"/>
    <p:sldId id="487" r:id="rId20"/>
    <p:sldId id="480" r:id="rId21"/>
    <p:sldId id="474" r:id="rId22"/>
    <p:sldId id="491" r:id="rId23"/>
    <p:sldId id="260" r:id="rId24"/>
    <p:sldId id="492" r:id="rId25"/>
    <p:sldId id="259" r:id="rId26"/>
    <p:sldId id="493" r:id="rId27"/>
    <p:sldId id="262" r:id="rId28"/>
    <p:sldId id="263" r:id="rId29"/>
    <p:sldId id="473" r:id="rId30"/>
    <p:sldId id="498" r:id="rId31"/>
    <p:sldId id="459" r:id="rId32"/>
    <p:sldId id="462" r:id="rId33"/>
    <p:sldId id="489" r:id="rId34"/>
    <p:sldId id="457" r:id="rId35"/>
    <p:sldId id="490" r:id="rId36"/>
    <p:sldId id="433" r:id="rId37"/>
    <p:sldId id="486" r:id="rId38"/>
    <p:sldId id="475" r:id="rId39"/>
    <p:sldId id="485" r:id="rId40"/>
    <p:sldId id="266" r:id="rId41"/>
    <p:sldId id="476" r:id="rId42"/>
    <p:sldId id="477" r:id="rId43"/>
    <p:sldId id="315" r:id="rId44"/>
    <p:sldId id="296" r:id="rId45"/>
    <p:sldId id="471" r:id="rId46"/>
  </p:sldIdLst>
  <p:sldSz cx="12192000" cy="6858000"/>
  <p:notesSz cx="6718300" cy="9867900"/>
  <p:embeddedFontLst>
    <p:embeddedFont>
      <p:font typeface="Arial Bold" panose="020B0704020202020204" pitchFamily="34" charset="0"/>
      <p:bold r:id="rId49"/>
    </p:embeddedFont>
    <p:embeddedFont>
      <p:font typeface="Effra" panose="020B060402020202020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AA021-4D49-095E-B752-7E0BCE160603}" v="927" dt="2024-09-18T07:48:43.999"/>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3739" autoAdjust="0"/>
  </p:normalViewPr>
  <p:slideViewPr>
    <p:cSldViewPr showGuides="1">
      <p:cViewPr varScale="1">
        <p:scale>
          <a:sx n="80" d="100"/>
          <a:sy n="80" d="100"/>
        </p:scale>
        <p:origin x="1680" y="84"/>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B77FB-6BF3-4D8F-A6CB-BBE1440F900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E46BF0E-18C8-43A1-80F9-0BFC62B4AFCC}">
      <dgm:prSet/>
      <dgm:spPr/>
      <dgm:t>
        <a:bodyPr/>
        <a:lstStyle/>
        <a:p>
          <a:r>
            <a:rPr lang="en-GB" baseline="0"/>
            <a:t>Welcome &amp; introductions</a:t>
          </a:r>
          <a:endParaRPr lang="en-US"/>
        </a:p>
      </dgm:t>
    </dgm:pt>
    <dgm:pt modelId="{BA81748D-22B1-4FF3-BD3F-0BC2C384AADF}" type="parTrans" cxnId="{0FBF894F-AF15-4857-BD5B-401F1679AC7E}">
      <dgm:prSet/>
      <dgm:spPr/>
      <dgm:t>
        <a:bodyPr/>
        <a:lstStyle/>
        <a:p>
          <a:endParaRPr lang="en-US"/>
        </a:p>
      </dgm:t>
    </dgm:pt>
    <dgm:pt modelId="{39CA2305-414B-407B-9042-BA8313048522}" type="sibTrans" cxnId="{0FBF894F-AF15-4857-BD5B-401F1679AC7E}">
      <dgm:prSet/>
      <dgm:spPr/>
      <dgm:t>
        <a:bodyPr/>
        <a:lstStyle/>
        <a:p>
          <a:endParaRPr lang="en-US"/>
        </a:p>
      </dgm:t>
    </dgm:pt>
    <dgm:pt modelId="{7B829C48-A39E-4F57-BEC5-E4B2653D27FD}">
      <dgm:prSet/>
      <dgm:spPr/>
      <dgm:t>
        <a:bodyPr/>
        <a:lstStyle/>
        <a:p>
          <a:r>
            <a:rPr lang="en-GB" baseline="0"/>
            <a:t>Being a Subject Mentor</a:t>
          </a:r>
          <a:endParaRPr lang="en-US"/>
        </a:p>
      </dgm:t>
    </dgm:pt>
    <dgm:pt modelId="{1250334E-DBAE-4946-8897-9754443BEA01}" type="parTrans" cxnId="{D2A2B952-14E7-4D15-A594-66A41DCFD3B7}">
      <dgm:prSet/>
      <dgm:spPr/>
      <dgm:t>
        <a:bodyPr/>
        <a:lstStyle/>
        <a:p>
          <a:endParaRPr lang="en-US"/>
        </a:p>
      </dgm:t>
    </dgm:pt>
    <dgm:pt modelId="{9CBED40D-D249-4FE3-9A1E-63A87B64D2F7}" type="sibTrans" cxnId="{D2A2B952-14E7-4D15-A594-66A41DCFD3B7}">
      <dgm:prSet/>
      <dgm:spPr/>
      <dgm:t>
        <a:bodyPr/>
        <a:lstStyle/>
        <a:p>
          <a:endParaRPr lang="en-US"/>
        </a:p>
      </dgm:t>
    </dgm:pt>
    <dgm:pt modelId="{8B9CC62D-CE6B-4553-A66C-3FCD31D12459}">
      <dgm:prSet/>
      <dgm:spPr/>
      <dgm:t>
        <a:bodyPr/>
        <a:lstStyle/>
        <a:p>
          <a:r>
            <a:rPr lang="en-GB" baseline="0"/>
            <a:t>The PGCE Course Structure</a:t>
          </a:r>
          <a:endParaRPr lang="en-US"/>
        </a:p>
      </dgm:t>
    </dgm:pt>
    <dgm:pt modelId="{9B30C72B-E177-445C-9ECE-DB3B2D5645BA}" type="parTrans" cxnId="{C7D37226-02EC-4F74-A461-327F5BD561E5}">
      <dgm:prSet/>
      <dgm:spPr/>
      <dgm:t>
        <a:bodyPr/>
        <a:lstStyle/>
        <a:p>
          <a:endParaRPr lang="en-US"/>
        </a:p>
      </dgm:t>
    </dgm:pt>
    <dgm:pt modelId="{F98019B7-D9C5-42A6-9C45-B536107C57F9}" type="sibTrans" cxnId="{C7D37226-02EC-4F74-A461-327F5BD561E5}">
      <dgm:prSet/>
      <dgm:spPr/>
      <dgm:t>
        <a:bodyPr/>
        <a:lstStyle/>
        <a:p>
          <a:endParaRPr lang="en-US"/>
        </a:p>
      </dgm:t>
    </dgm:pt>
    <dgm:pt modelId="{F654DB30-15F2-403D-B5B2-F446BC538595}">
      <dgm:prSet/>
      <dgm:spPr/>
      <dgm:t>
        <a:bodyPr/>
        <a:lstStyle/>
        <a:p>
          <a:r>
            <a:rPr lang="en-GB" baseline="0"/>
            <a:t>Subject priority</a:t>
          </a:r>
          <a:endParaRPr lang="en-US"/>
        </a:p>
      </dgm:t>
    </dgm:pt>
    <dgm:pt modelId="{F6B66105-CC75-47E7-89C5-8C431D2A2621}" type="parTrans" cxnId="{0155D04D-0DB6-4BFC-A607-D0A1C6AE4D5D}">
      <dgm:prSet/>
      <dgm:spPr/>
      <dgm:t>
        <a:bodyPr/>
        <a:lstStyle/>
        <a:p>
          <a:endParaRPr lang="en-US"/>
        </a:p>
      </dgm:t>
    </dgm:pt>
    <dgm:pt modelId="{78902759-D618-44AF-9980-595FEDAD7AA3}" type="sibTrans" cxnId="{0155D04D-0DB6-4BFC-A607-D0A1C6AE4D5D}">
      <dgm:prSet/>
      <dgm:spPr/>
      <dgm:t>
        <a:bodyPr/>
        <a:lstStyle/>
        <a:p>
          <a:endParaRPr lang="en-US"/>
        </a:p>
      </dgm:t>
    </dgm:pt>
    <dgm:pt modelId="{AC0B3552-A04D-47C7-9076-F80AB9B7D956}">
      <dgm:prSet/>
      <dgm:spPr/>
      <dgm:t>
        <a:bodyPr/>
        <a:lstStyle/>
        <a:p>
          <a:r>
            <a:rPr lang="en-US" dirty="0" err="1"/>
            <a:t>Behaviour</a:t>
          </a:r>
          <a:r>
            <a:rPr lang="en-US" dirty="0"/>
            <a:t> Management Curriculum Focus</a:t>
          </a:r>
        </a:p>
      </dgm:t>
    </dgm:pt>
    <dgm:pt modelId="{60D4D57F-8194-4FF1-A3C5-23E06123D78B}" type="parTrans" cxnId="{41C533CD-AC94-4BAC-BACB-34AE8FCA0861}">
      <dgm:prSet/>
      <dgm:spPr/>
      <dgm:t>
        <a:bodyPr/>
        <a:lstStyle/>
        <a:p>
          <a:endParaRPr lang="en-GB"/>
        </a:p>
      </dgm:t>
    </dgm:pt>
    <dgm:pt modelId="{D29F2CED-D8BB-4349-8E06-7819CF8A83FC}" type="sibTrans" cxnId="{41C533CD-AC94-4BAC-BACB-34AE8FCA0861}">
      <dgm:prSet/>
      <dgm:spPr/>
      <dgm:t>
        <a:bodyPr/>
        <a:lstStyle/>
        <a:p>
          <a:endParaRPr lang="en-GB"/>
        </a:p>
      </dgm:t>
    </dgm:pt>
    <dgm:pt modelId="{1C856AF7-6FA5-4305-99C3-723BA4911498}" type="pres">
      <dgm:prSet presAssocID="{09BB77FB-6BF3-4D8F-A6CB-BBE1440F9002}" presName="root" presStyleCnt="0">
        <dgm:presLayoutVars>
          <dgm:dir/>
          <dgm:resizeHandles val="exact"/>
        </dgm:presLayoutVars>
      </dgm:prSet>
      <dgm:spPr/>
    </dgm:pt>
    <dgm:pt modelId="{B2CA84B6-EFD8-4867-9621-0C4259E3C629}" type="pres">
      <dgm:prSet presAssocID="{4E46BF0E-18C8-43A1-80F9-0BFC62B4AFCC}" presName="compNode" presStyleCnt="0"/>
      <dgm:spPr/>
    </dgm:pt>
    <dgm:pt modelId="{8E37417C-3D34-4B16-9F90-8FEFBBBDA5EE}" type="pres">
      <dgm:prSet presAssocID="{4E46BF0E-18C8-43A1-80F9-0BFC62B4AFCC}" presName="bgRect" presStyleLbl="bgShp" presStyleIdx="0" presStyleCnt="5"/>
      <dgm:spPr/>
    </dgm:pt>
    <dgm:pt modelId="{F86C8AFB-D5A8-465D-BD32-847D618D3268}" type="pres">
      <dgm:prSet presAssocID="{4E46BF0E-18C8-43A1-80F9-0BFC62B4AF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7823156-E2BC-4D2B-82A3-4C064D92E8F5}" type="pres">
      <dgm:prSet presAssocID="{4E46BF0E-18C8-43A1-80F9-0BFC62B4AFCC}" presName="spaceRect" presStyleCnt="0"/>
      <dgm:spPr/>
    </dgm:pt>
    <dgm:pt modelId="{7FBB4CD5-8D72-4419-AFCA-E18150CDBC23}" type="pres">
      <dgm:prSet presAssocID="{4E46BF0E-18C8-43A1-80F9-0BFC62B4AFCC}" presName="parTx" presStyleLbl="revTx" presStyleIdx="0" presStyleCnt="5">
        <dgm:presLayoutVars>
          <dgm:chMax val="0"/>
          <dgm:chPref val="0"/>
        </dgm:presLayoutVars>
      </dgm:prSet>
      <dgm:spPr/>
    </dgm:pt>
    <dgm:pt modelId="{4C0DF4C2-B900-4607-ACCD-AB7B0C0A5990}" type="pres">
      <dgm:prSet presAssocID="{39CA2305-414B-407B-9042-BA8313048522}" presName="sibTrans" presStyleCnt="0"/>
      <dgm:spPr/>
    </dgm:pt>
    <dgm:pt modelId="{350F95BA-F384-4A90-B0F3-424383474246}" type="pres">
      <dgm:prSet presAssocID="{7B829C48-A39E-4F57-BEC5-E4B2653D27FD}" presName="compNode" presStyleCnt="0"/>
      <dgm:spPr/>
    </dgm:pt>
    <dgm:pt modelId="{9C8F8BE4-35F6-4302-BD02-80133B6D9727}" type="pres">
      <dgm:prSet presAssocID="{7B829C48-A39E-4F57-BEC5-E4B2653D27FD}" presName="bgRect" presStyleLbl="bgShp" presStyleIdx="1" presStyleCnt="5"/>
      <dgm:spPr/>
    </dgm:pt>
    <dgm:pt modelId="{8F1DAE59-8995-44EF-A330-D52DEA84B00F}" type="pres">
      <dgm:prSet presAssocID="{7B829C48-A39E-4F57-BEC5-E4B2653D27F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C463050-C907-4CC2-9477-4AFDA0B8FE27}" type="pres">
      <dgm:prSet presAssocID="{7B829C48-A39E-4F57-BEC5-E4B2653D27FD}" presName="spaceRect" presStyleCnt="0"/>
      <dgm:spPr/>
    </dgm:pt>
    <dgm:pt modelId="{D42A9C20-456E-427C-9D86-80FC20A4BEA9}" type="pres">
      <dgm:prSet presAssocID="{7B829C48-A39E-4F57-BEC5-E4B2653D27FD}" presName="parTx" presStyleLbl="revTx" presStyleIdx="1" presStyleCnt="5">
        <dgm:presLayoutVars>
          <dgm:chMax val="0"/>
          <dgm:chPref val="0"/>
        </dgm:presLayoutVars>
      </dgm:prSet>
      <dgm:spPr/>
    </dgm:pt>
    <dgm:pt modelId="{0E9EFAB9-0562-4E9A-AF9F-581DD65F5AB6}" type="pres">
      <dgm:prSet presAssocID="{9CBED40D-D249-4FE3-9A1E-63A87B64D2F7}" presName="sibTrans" presStyleCnt="0"/>
      <dgm:spPr/>
    </dgm:pt>
    <dgm:pt modelId="{5D436CD0-7F4C-403E-9E8E-FDE7B96CBBB1}" type="pres">
      <dgm:prSet presAssocID="{AC0B3552-A04D-47C7-9076-F80AB9B7D956}" presName="compNode" presStyleCnt="0"/>
      <dgm:spPr/>
    </dgm:pt>
    <dgm:pt modelId="{D800C062-51E9-4D92-90B0-C4E57AB70644}" type="pres">
      <dgm:prSet presAssocID="{AC0B3552-A04D-47C7-9076-F80AB9B7D956}" presName="bgRect" presStyleLbl="bgShp" presStyleIdx="2" presStyleCnt="5"/>
      <dgm:spPr/>
    </dgm:pt>
    <dgm:pt modelId="{746C5C03-8C88-472C-B7CB-054917B35266}" type="pres">
      <dgm:prSet presAssocID="{AC0B3552-A04D-47C7-9076-F80AB9B7D956}"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ain in head outline"/>
        </a:ext>
      </dgm:extLst>
    </dgm:pt>
    <dgm:pt modelId="{B878FDD5-09C4-4863-92A6-68F8B25D9C39}" type="pres">
      <dgm:prSet presAssocID="{AC0B3552-A04D-47C7-9076-F80AB9B7D956}" presName="spaceRect" presStyleCnt="0"/>
      <dgm:spPr/>
    </dgm:pt>
    <dgm:pt modelId="{46447257-F98A-4936-8E54-6AC17E47A5A9}" type="pres">
      <dgm:prSet presAssocID="{AC0B3552-A04D-47C7-9076-F80AB9B7D956}" presName="parTx" presStyleLbl="revTx" presStyleIdx="2" presStyleCnt="5">
        <dgm:presLayoutVars>
          <dgm:chMax val="0"/>
          <dgm:chPref val="0"/>
        </dgm:presLayoutVars>
      </dgm:prSet>
      <dgm:spPr/>
    </dgm:pt>
    <dgm:pt modelId="{6431DB4B-FB99-407A-8772-47637899A590}" type="pres">
      <dgm:prSet presAssocID="{D29F2CED-D8BB-4349-8E06-7819CF8A83FC}" presName="sibTrans" presStyleCnt="0"/>
      <dgm:spPr/>
    </dgm:pt>
    <dgm:pt modelId="{5423910E-DBFD-4923-80E7-8630AB471B12}" type="pres">
      <dgm:prSet presAssocID="{8B9CC62D-CE6B-4553-A66C-3FCD31D12459}" presName="compNode" presStyleCnt="0"/>
      <dgm:spPr/>
    </dgm:pt>
    <dgm:pt modelId="{75E7A617-D413-428F-A062-5AD33BE4F017}" type="pres">
      <dgm:prSet presAssocID="{8B9CC62D-CE6B-4553-A66C-3FCD31D12459}" presName="bgRect" presStyleLbl="bgShp" presStyleIdx="3" presStyleCnt="5"/>
      <dgm:spPr/>
    </dgm:pt>
    <dgm:pt modelId="{33EC1595-6D8C-4F4E-ABAC-AD840C5A5A64}" type="pres">
      <dgm:prSet presAssocID="{8B9CC62D-CE6B-4553-A66C-3FCD31D124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A34BF600-F79F-4B44-B5EB-20CFBBA4BB82}" type="pres">
      <dgm:prSet presAssocID="{8B9CC62D-CE6B-4553-A66C-3FCD31D12459}" presName="spaceRect" presStyleCnt="0"/>
      <dgm:spPr/>
    </dgm:pt>
    <dgm:pt modelId="{9E1DA9E9-AEC5-4494-AA73-3DFE3DFDC2FD}" type="pres">
      <dgm:prSet presAssocID="{8B9CC62D-CE6B-4553-A66C-3FCD31D12459}" presName="parTx" presStyleLbl="revTx" presStyleIdx="3" presStyleCnt="5">
        <dgm:presLayoutVars>
          <dgm:chMax val="0"/>
          <dgm:chPref val="0"/>
        </dgm:presLayoutVars>
      </dgm:prSet>
      <dgm:spPr/>
    </dgm:pt>
    <dgm:pt modelId="{99D40B47-361F-4D1B-A445-E9F5EDF29E73}" type="pres">
      <dgm:prSet presAssocID="{F98019B7-D9C5-42A6-9C45-B536107C57F9}" presName="sibTrans" presStyleCnt="0"/>
      <dgm:spPr/>
    </dgm:pt>
    <dgm:pt modelId="{72088E1F-DD7A-4635-B6DF-CD003D6925DC}" type="pres">
      <dgm:prSet presAssocID="{F654DB30-15F2-403D-B5B2-F446BC538595}" presName="compNode" presStyleCnt="0"/>
      <dgm:spPr/>
    </dgm:pt>
    <dgm:pt modelId="{AF880BBC-6747-4442-85DD-2A2344F87B72}" type="pres">
      <dgm:prSet presAssocID="{F654DB30-15F2-403D-B5B2-F446BC538595}" presName="bgRect" presStyleLbl="bgShp" presStyleIdx="4" presStyleCnt="5"/>
      <dgm:spPr/>
    </dgm:pt>
    <dgm:pt modelId="{C99A86D6-C736-42D8-A620-F7FE617AA9DE}" type="pres">
      <dgm:prSet presAssocID="{F654DB30-15F2-403D-B5B2-F446BC53859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BCC4B2C4-F91A-41C9-AAA6-BDFADE9EC498}" type="pres">
      <dgm:prSet presAssocID="{F654DB30-15F2-403D-B5B2-F446BC538595}" presName="spaceRect" presStyleCnt="0"/>
      <dgm:spPr/>
    </dgm:pt>
    <dgm:pt modelId="{EC3617D1-9E20-4620-BD51-BD80525C0F8F}" type="pres">
      <dgm:prSet presAssocID="{F654DB30-15F2-403D-B5B2-F446BC538595}" presName="parTx" presStyleLbl="revTx" presStyleIdx="4" presStyleCnt="5">
        <dgm:presLayoutVars>
          <dgm:chMax val="0"/>
          <dgm:chPref val="0"/>
        </dgm:presLayoutVars>
      </dgm:prSet>
      <dgm:spPr/>
    </dgm:pt>
  </dgm:ptLst>
  <dgm:cxnLst>
    <dgm:cxn modelId="{C7D37226-02EC-4F74-A461-327F5BD561E5}" srcId="{09BB77FB-6BF3-4D8F-A6CB-BBE1440F9002}" destId="{8B9CC62D-CE6B-4553-A66C-3FCD31D12459}" srcOrd="3" destOrd="0" parTransId="{9B30C72B-E177-445C-9ECE-DB3B2D5645BA}" sibTransId="{F98019B7-D9C5-42A6-9C45-B536107C57F9}"/>
    <dgm:cxn modelId="{E188005C-F2F2-47D0-B361-93D2AFF26AFA}" type="presOf" srcId="{7B829C48-A39E-4F57-BEC5-E4B2653D27FD}" destId="{D42A9C20-456E-427C-9D86-80FC20A4BEA9}" srcOrd="0" destOrd="0" presId="urn:microsoft.com/office/officeart/2018/2/layout/IconVerticalSolidList"/>
    <dgm:cxn modelId="{0155D04D-0DB6-4BFC-A607-D0A1C6AE4D5D}" srcId="{09BB77FB-6BF3-4D8F-A6CB-BBE1440F9002}" destId="{F654DB30-15F2-403D-B5B2-F446BC538595}" srcOrd="4" destOrd="0" parTransId="{F6B66105-CC75-47E7-89C5-8C431D2A2621}" sibTransId="{78902759-D618-44AF-9980-595FEDAD7AA3}"/>
    <dgm:cxn modelId="{0FBF894F-AF15-4857-BD5B-401F1679AC7E}" srcId="{09BB77FB-6BF3-4D8F-A6CB-BBE1440F9002}" destId="{4E46BF0E-18C8-43A1-80F9-0BFC62B4AFCC}" srcOrd="0" destOrd="0" parTransId="{BA81748D-22B1-4FF3-BD3F-0BC2C384AADF}" sibTransId="{39CA2305-414B-407B-9042-BA8313048522}"/>
    <dgm:cxn modelId="{D2A2B952-14E7-4D15-A594-66A41DCFD3B7}" srcId="{09BB77FB-6BF3-4D8F-A6CB-BBE1440F9002}" destId="{7B829C48-A39E-4F57-BEC5-E4B2653D27FD}" srcOrd="1" destOrd="0" parTransId="{1250334E-DBAE-4946-8897-9754443BEA01}" sibTransId="{9CBED40D-D249-4FE3-9A1E-63A87B64D2F7}"/>
    <dgm:cxn modelId="{85999979-C636-4B44-9BB6-8FEB3A16F26D}" type="presOf" srcId="{F654DB30-15F2-403D-B5B2-F446BC538595}" destId="{EC3617D1-9E20-4620-BD51-BD80525C0F8F}" srcOrd="0" destOrd="0" presId="urn:microsoft.com/office/officeart/2018/2/layout/IconVerticalSolidList"/>
    <dgm:cxn modelId="{B6EF5CA6-18E4-47B8-9A62-BC3301724CB6}" type="presOf" srcId="{8B9CC62D-CE6B-4553-A66C-3FCD31D12459}" destId="{9E1DA9E9-AEC5-4494-AA73-3DFE3DFDC2FD}" srcOrd="0" destOrd="0" presId="urn:microsoft.com/office/officeart/2018/2/layout/IconVerticalSolidList"/>
    <dgm:cxn modelId="{73A3C0B1-364C-4256-B3BB-DB95E85835E2}" type="presOf" srcId="{09BB77FB-6BF3-4D8F-A6CB-BBE1440F9002}" destId="{1C856AF7-6FA5-4305-99C3-723BA4911498}" srcOrd="0" destOrd="0" presId="urn:microsoft.com/office/officeart/2018/2/layout/IconVerticalSolidList"/>
    <dgm:cxn modelId="{41C533CD-AC94-4BAC-BACB-34AE8FCA0861}" srcId="{09BB77FB-6BF3-4D8F-A6CB-BBE1440F9002}" destId="{AC0B3552-A04D-47C7-9076-F80AB9B7D956}" srcOrd="2" destOrd="0" parTransId="{60D4D57F-8194-4FF1-A3C5-23E06123D78B}" sibTransId="{D29F2CED-D8BB-4349-8E06-7819CF8A83FC}"/>
    <dgm:cxn modelId="{F6CF42E2-8326-4CBA-8EBA-2E3E3E721AF7}" type="presOf" srcId="{AC0B3552-A04D-47C7-9076-F80AB9B7D956}" destId="{46447257-F98A-4936-8E54-6AC17E47A5A9}" srcOrd="0" destOrd="0" presId="urn:microsoft.com/office/officeart/2018/2/layout/IconVerticalSolidList"/>
    <dgm:cxn modelId="{C10799F1-5176-4F09-B650-A601663EAB13}" type="presOf" srcId="{4E46BF0E-18C8-43A1-80F9-0BFC62B4AFCC}" destId="{7FBB4CD5-8D72-4419-AFCA-E18150CDBC23}" srcOrd="0" destOrd="0" presId="urn:microsoft.com/office/officeart/2018/2/layout/IconVerticalSolidList"/>
    <dgm:cxn modelId="{615A0B69-8339-40C3-A25C-6D3C617FC79C}" type="presParOf" srcId="{1C856AF7-6FA5-4305-99C3-723BA4911498}" destId="{B2CA84B6-EFD8-4867-9621-0C4259E3C629}" srcOrd="0" destOrd="0" presId="urn:microsoft.com/office/officeart/2018/2/layout/IconVerticalSolidList"/>
    <dgm:cxn modelId="{44C668B1-3231-4B02-B5BC-1D562D9A2CFE}" type="presParOf" srcId="{B2CA84B6-EFD8-4867-9621-0C4259E3C629}" destId="{8E37417C-3D34-4B16-9F90-8FEFBBBDA5EE}" srcOrd="0" destOrd="0" presId="urn:microsoft.com/office/officeart/2018/2/layout/IconVerticalSolidList"/>
    <dgm:cxn modelId="{38C59D80-918F-4117-86B0-7261B1ACA2B2}" type="presParOf" srcId="{B2CA84B6-EFD8-4867-9621-0C4259E3C629}" destId="{F86C8AFB-D5A8-465D-BD32-847D618D3268}" srcOrd="1" destOrd="0" presId="urn:microsoft.com/office/officeart/2018/2/layout/IconVerticalSolidList"/>
    <dgm:cxn modelId="{DDEAF336-0195-4798-AFC2-090562ABC26A}" type="presParOf" srcId="{B2CA84B6-EFD8-4867-9621-0C4259E3C629}" destId="{E7823156-E2BC-4D2B-82A3-4C064D92E8F5}" srcOrd="2" destOrd="0" presId="urn:microsoft.com/office/officeart/2018/2/layout/IconVerticalSolidList"/>
    <dgm:cxn modelId="{237541C9-D06E-4083-B07E-41143482210E}" type="presParOf" srcId="{B2CA84B6-EFD8-4867-9621-0C4259E3C629}" destId="{7FBB4CD5-8D72-4419-AFCA-E18150CDBC23}" srcOrd="3" destOrd="0" presId="urn:microsoft.com/office/officeart/2018/2/layout/IconVerticalSolidList"/>
    <dgm:cxn modelId="{B223A445-E67D-4F17-B3D2-3500781DB898}" type="presParOf" srcId="{1C856AF7-6FA5-4305-99C3-723BA4911498}" destId="{4C0DF4C2-B900-4607-ACCD-AB7B0C0A5990}" srcOrd="1" destOrd="0" presId="urn:microsoft.com/office/officeart/2018/2/layout/IconVerticalSolidList"/>
    <dgm:cxn modelId="{9713D9C0-9CE4-499D-9585-3F53594AD4E0}" type="presParOf" srcId="{1C856AF7-6FA5-4305-99C3-723BA4911498}" destId="{350F95BA-F384-4A90-B0F3-424383474246}" srcOrd="2" destOrd="0" presId="urn:microsoft.com/office/officeart/2018/2/layout/IconVerticalSolidList"/>
    <dgm:cxn modelId="{27813948-5525-4A7D-9645-0606A4338745}" type="presParOf" srcId="{350F95BA-F384-4A90-B0F3-424383474246}" destId="{9C8F8BE4-35F6-4302-BD02-80133B6D9727}" srcOrd="0" destOrd="0" presId="urn:microsoft.com/office/officeart/2018/2/layout/IconVerticalSolidList"/>
    <dgm:cxn modelId="{2687FF75-5348-44EE-BB15-75E7611504D1}" type="presParOf" srcId="{350F95BA-F384-4A90-B0F3-424383474246}" destId="{8F1DAE59-8995-44EF-A330-D52DEA84B00F}" srcOrd="1" destOrd="0" presId="urn:microsoft.com/office/officeart/2018/2/layout/IconVerticalSolidList"/>
    <dgm:cxn modelId="{42413418-04BF-4C4E-9FA0-9FA55854F320}" type="presParOf" srcId="{350F95BA-F384-4A90-B0F3-424383474246}" destId="{FC463050-C907-4CC2-9477-4AFDA0B8FE27}" srcOrd="2" destOrd="0" presId="urn:microsoft.com/office/officeart/2018/2/layout/IconVerticalSolidList"/>
    <dgm:cxn modelId="{3CE827D7-DC2D-4EA0-8AD7-88E4D92C374D}" type="presParOf" srcId="{350F95BA-F384-4A90-B0F3-424383474246}" destId="{D42A9C20-456E-427C-9D86-80FC20A4BEA9}" srcOrd="3" destOrd="0" presId="urn:microsoft.com/office/officeart/2018/2/layout/IconVerticalSolidList"/>
    <dgm:cxn modelId="{5203E9AB-2824-4BF0-90FC-40660F4DEBB7}" type="presParOf" srcId="{1C856AF7-6FA5-4305-99C3-723BA4911498}" destId="{0E9EFAB9-0562-4E9A-AF9F-581DD65F5AB6}" srcOrd="3" destOrd="0" presId="urn:microsoft.com/office/officeart/2018/2/layout/IconVerticalSolidList"/>
    <dgm:cxn modelId="{9020D57A-1C54-4856-930D-C8CB92284324}" type="presParOf" srcId="{1C856AF7-6FA5-4305-99C3-723BA4911498}" destId="{5D436CD0-7F4C-403E-9E8E-FDE7B96CBBB1}" srcOrd="4" destOrd="0" presId="urn:microsoft.com/office/officeart/2018/2/layout/IconVerticalSolidList"/>
    <dgm:cxn modelId="{32F5C370-28A1-48C8-8B28-647063F72FAB}" type="presParOf" srcId="{5D436CD0-7F4C-403E-9E8E-FDE7B96CBBB1}" destId="{D800C062-51E9-4D92-90B0-C4E57AB70644}" srcOrd="0" destOrd="0" presId="urn:microsoft.com/office/officeart/2018/2/layout/IconVerticalSolidList"/>
    <dgm:cxn modelId="{8AE207BF-DD31-45B4-8401-A61B52583B9A}" type="presParOf" srcId="{5D436CD0-7F4C-403E-9E8E-FDE7B96CBBB1}" destId="{746C5C03-8C88-472C-B7CB-054917B35266}" srcOrd="1" destOrd="0" presId="urn:microsoft.com/office/officeart/2018/2/layout/IconVerticalSolidList"/>
    <dgm:cxn modelId="{E9617792-DEA8-43AE-BB1A-1B6EBAE37E45}" type="presParOf" srcId="{5D436CD0-7F4C-403E-9E8E-FDE7B96CBBB1}" destId="{B878FDD5-09C4-4863-92A6-68F8B25D9C39}" srcOrd="2" destOrd="0" presId="urn:microsoft.com/office/officeart/2018/2/layout/IconVerticalSolidList"/>
    <dgm:cxn modelId="{5EDE0B07-A5A8-4807-9641-C86BB0666D38}" type="presParOf" srcId="{5D436CD0-7F4C-403E-9E8E-FDE7B96CBBB1}" destId="{46447257-F98A-4936-8E54-6AC17E47A5A9}" srcOrd="3" destOrd="0" presId="urn:microsoft.com/office/officeart/2018/2/layout/IconVerticalSolidList"/>
    <dgm:cxn modelId="{8B92A711-E9D7-4AE9-B66B-3365A36E79AA}" type="presParOf" srcId="{1C856AF7-6FA5-4305-99C3-723BA4911498}" destId="{6431DB4B-FB99-407A-8772-47637899A590}" srcOrd="5" destOrd="0" presId="urn:microsoft.com/office/officeart/2018/2/layout/IconVerticalSolidList"/>
    <dgm:cxn modelId="{AD54AFD5-2AA5-4DFE-9CD3-FE2BA53B5762}" type="presParOf" srcId="{1C856AF7-6FA5-4305-99C3-723BA4911498}" destId="{5423910E-DBFD-4923-80E7-8630AB471B12}" srcOrd="6" destOrd="0" presId="urn:microsoft.com/office/officeart/2018/2/layout/IconVerticalSolidList"/>
    <dgm:cxn modelId="{EEA34DB7-1857-4B95-88D3-E1DCD6EE4AF8}" type="presParOf" srcId="{5423910E-DBFD-4923-80E7-8630AB471B12}" destId="{75E7A617-D413-428F-A062-5AD33BE4F017}" srcOrd="0" destOrd="0" presId="urn:microsoft.com/office/officeart/2018/2/layout/IconVerticalSolidList"/>
    <dgm:cxn modelId="{F75468C4-40CF-443B-B4A6-10804382EDC8}" type="presParOf" srcId="{5423910E-DBFD-4923-80E7-8630AB471B12}" destId="{33EC1595-6D8C-4F4E-ABAC-AD840C5A5A64}" srcOrd="1" destOrd="0" presId="urn:microsoft.com/office/officeart/2018/2/layout/IconVerticalSolidList"/>
    <dgm:cxn modelId="{6A987F30-2907-42D9-BC25-641CAAC7E68D}" type="presParOf" srcId="{5423910E-DBFD-4923-80E7-8630AB471B12}" destId="{A34BF600-F79F-4B44-B5EB-20CFBBA4BB82}" srcOrd="2" destOrd="0" presId="urn:microsoft.com/office/officeart/2018/2/layout/IconVerticalSolidList"/>
    <dgm:cxn modelId="{D6D9E9DA-AFF8-4E30-9540-92B95FCFA49A}" type="presParOf" srcId="{5423910E-DBFD-4923-80E7-8630AB471B12}" destId="{9E1DA9E9-AEC5-4494-AA73-3DFE3DFDC2FD}" srcOrd="3" destOrd="0" presId="urn:microsoft.com/office/officeart/2018/2/layout/IconVerticalSolidList"/>
    <dgm:cxn modelId="{60EE163A-317D-4E62-814C-C1636DD881A3}" type="presParOf" srcId="{1C856AF7-6FA5-4305-99C3-723BA4911498}" destId="{99D40B47-361F-4D1B-A445-E9F5EDF29E73}" srcOrd="7" destOrd="0" presId="urn:microsoft.com/office/officeart/2018/2/layout/IconVerticalSolidList"/>
    <dgm:cxn modelId="{0B4BBD32-5214-4B00-8B33-1362151FA435}" type="presParOf" srcId="{1C856AF7-6FA5-4305-99C3-723BA4911498}" destId="{72088E1F-DD7A-4635-B6DF-CD003D6925DC}" srcOrd="8" destOrd="0" presId="urn:microsoft.com/office/officeart/2018/2/layout/IconVerticalSolidList"/>
    <dgm:cxn modelId="{797FD429-6D52-4730-9D77-A4DE6DD2B4BE}" type="presParOf" srcId="{72088E1F-DD7A-4635-B6DF-CD003D6925DC}" destId="{AF880BBC-6747-4442-85DD-2A2344F87B72}" srcOrd="0" destOrd="0" presId="urn:microsoft.com/office/officeart/2018/2/layout/IconVerticalSolidList"/>
    <dgm:cxn modelId="{1FA158F4-A999-4AB8-8D48-855EE0A29209}" type="presParOf" srcId="{72088E1F-DD7A-4635-B6DF-CD003D6925DC}" destId="{C99A86D6-C736-42D8-A620-F7FE617AA9DE}" srcOrd="1" destOrd="0" presId="urn:microsoft.com/office/officeart/2018/2/layout/IconVerticalSolidList"/>
    <dgm:cxn modelId="{90B3EE60-988E-4C5C-95CC-E0D513B9A073}" type="presParOf" srcId="{72088E1F-DD7A-4635-B6DF-CD003D6925DC}" destId="{BCC4B2C4-F91A-41C9-AAA6-BDFADE9EC498}" srcOrd="2" destOrd="0" presId="urn:microsoft.com/office/officeart/2018/2/layout/IconVerticalSolidList"/>
    <dgm:cxn modelId="{9FFD749C-4029-480F-BE98-97F58ADFD21A}" type="presParOf" srcId="{72088E1F-DD7A-4635-B6DF-CD003D6925DC}" destId="{EC3617D1-9E20-4620-BD51-BD80525C0F8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2019DE-967B-4219-97E0-B84D136C005F}"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C65B89AF-566E-41DB-9EE8-9AF12ED3ED55}">
      <dgm:prSet/>
      <dgm:spPr/>
      <dgm:t>
        <a:bodyPr/>
        <a:lstStyle/>
        <a:p>
          <a:r>
            <a:rPr lang="en-GB"/>
            <a:t>Expectations and the Mentoring Relationship</a:t>
          </a:r>
          <a:endParaRPr lang="en-US"/>
        </a:p>
      </dgm:t>
    </dgm:pt>
    <dgm:pt modelId="{5C0791A2-579E-4398-AF7E-141E834ADBF5}" type="parTrans" cxnId="{FC220EB2-91C0-4603-A50B-251CAC290C20}">
      <dgm:prSet/>
      <dgm:spPr/>
      <dgm:t>
        <a:bodyPr/>
        <a:lstStyle/>
        <a:p>
          <a:endParaRPr lang="en-US"/>
        </a:p>
      </dgm:t>
    </dgm:pt>
    <dgm:pt modelId="{A160F44D-0CC5-4A59-AB26-418CB2B99A84}" type="sibTrans" cxnId="{FC220EB2-91C0-4603-A50B-251CAC290C20}">
      <dgm:prSet/>
      <dgm:spPr/>
      <dgm:t>
        <a:bodyPr/>
        <a:lstStyle/>
        <a:p>
          <a:endParaRPr lang="en-US"/>
        </a:p>
      </dgm:t>
    </dgm:pt>
    <dgm:pt modelId="{BE51480C-F150-42DF-BDA4-FE87AB557D6B}">
      <dgm:prSet/>
      <dgm:spPr/>
      <dgm:t>
        <a:bodyPr/>
        <a:lstStyle/>
        <a:p>
          <a:r>
            <a:rPr lang="en-GB" b="0" i="0"/>
            <a:t>Induction</a:t>
          </a:r>
          <a:endParaRPr lang="en-US"/>
        </a:p>
      </dgm:t>
    </dgm:pt>
    <dgm:pt modelId="{A971A08A-51D4-4F04-B985-F6DD33B05EA5}" type="parTrans" cxnId="{2DBFEF10-3C11-46FC-A1E8-7AE16247905F}">
      <dgm:prSet/>
      <dgm:spPr/>
      <dgm:t>
        <a:bodyPr/>
        <a:lstStyle/>
        <a:p>
          <a:endParaRPr lang="en-US"/>
        </a:p>
      </dgm:t>
    </dgm:pt>
    <dgm:pt modelId="{7A2999B7-320C-4B16-9A58-29DAE9137629}" type="sibTrans" cxnId="{2DBFEF10-3C11-46FC-A1E8-7AE16247905F}">
      <dgm:prSet/>
      <dgm:spPr/>
      <dgm:t>
        <a:bodyPr/>
        <a:lstStyle/>
        <a:p>
          <a:endParaRPr lang="en-US"/>
        </a:p>
      </dgm:t>
    </dgm:pt>
    <dgm:pt modelId="{5BA72522-D01B-496B-B242-7F9934FD30C5}">
      <dgm:prSet/>
      <dgm:spPr/>
      <dgm:t>
        <a:bodyPr/>
        <a:lstStyle/>
        <a:p>
          <a:r>
            <a:rPr lang="en-GB"/>
            <a:t>Implementing the ITE curriculum</a:t>
          </a:r>
          <a:endParaRPr lang="en-US"/>
        </a:p>
      </dgm:t>
    </dgm:pt>
    <dgm:pt modelId="{B9E0E1EA-984D-4501-8C6A-163C5A63BF79}" type="parTrans" cxnId="{875EC3C5-20D5-4F4F-A156-8E77D3D3AF36}">
      <dgm:prSet/>
      <dgm:spPr/>
      <dgm:t>
        <a:bodyPr/>
        <a:lstStyle/>
        <a:p>
          <a:endParaRPr lang="en-US"/>
        </a:p>
      </dgm:t>
    </dgm:pt>
    <dgm:pt modelId="{F688B261-C36C-4B24-8559-18EE0861A960}" type="sibTrans" cxnId="{875EC3C5-20D5-4F4F-A156-8E77D3D3AF36}">
      <dgm:prSet/>
      <dgm:spPr/>
      <dgm:t>
        <a:bodyPr/>
        <a:lstStyle/>
        <a:p>
          <a:endParaRPr lang="en-US"/>
        </a:p>
      </dgm:t>
    </dgm:pt>
    <dgm:pt modelId="{72C96303-19B4-4E8D-8E37-52740E30651E}">
      <dgm:prSet/>
      <dgm:spPr/>
      <dgm:t>
        <a:bodyPr/>
        <a:lstStyle/>
        <a:p>
          <a:r>
            <a:rPr lang="en-GB" b="0" i="0"/>
            <a:t>Timetables and beginning teaching</a:t>
          </a:r>
          <a:endParaRPr lang="en-US"/>
        </a:p>
      </dgm:t>
    </dgm:pt>
    <dgm:pt modelId="{437AB2B2-4D63-4D62-A05D-92EFA0F0A106}" type="parTrans" cxnId="{2801868B-F377-4CCD-90C1-AA8F4EE3AF85}">
      <dgm:prSet/>
      <dgm:spPr/>
      <dgm:t>
        <a:bodyPr/>
        <a:lstStyle/>
        <a:p>
          <a:endParaRPr lang="en-US"/>
        </a:p>
      </dgm:t>
    </dgm:pt>
    <dgm:pt modelId="{1AFF7A5A-7E44-4974-BBE1-EBB9BFCC30A9}" type="sibTrans" cxnId="{2801868B-F377-4CCD-90C1-AA8F4EE3AF85}">
      <dgm:prSet/>
      <dgm:spPr/>
      <dgm:t>
        <a:bodyPr/>
        <a:lstStyle/>
        <a:p>
          <a:endParaRPr lang="en-US"/>
        </a:p>
      </dgm:t>
    </dgm:pt>
    <dgm:pt modelId="{9F2C2AFC-64A0-4B4C-B2F3-3A981842586B}">
      <dgm:prSet/>
      <dgm:spPr/>
      <dgm:t>
        <a:bodyPr/>
        <a:lstStyle/>
        <a:p>
          <a:r>
            <a:rPr lang="en-GB"/>
            <a:t>Mentor meetings</a:t>
          </a:r>
          <a:endParaRPr lang="en-US"/>
        </a:p>
      </dgm:t>
    </dgm:pt>
    <dgm:pt modelId="{0C6C3D19-9A4A-494C-A9C1-1EEE8DEAF114}" type="parTrans" cxnId="{AB55ABB3-19F1-404E-B618-343F8A80DBA4}">
      <dgm:prSet/>
      <dgm:spPr/>
      <dgm:t>
        <a:bodyPr/>
        <a:lstStyle/>
        <a:p>
          <a:endParaRPr lang="en-US"/>
        </a:p>
      </dgm:t>
    </dgm:pt>
    <dgm:pt modelId="{26CC79C8-D8EE-4995-9594-B64149180F29}" type="sibTrans" cxnId="{AB55ABB3-19F1-404E-B618-343F8A80DBA4}">
      <dgm:prSet/>
      <dgm:spPr/>
      <dgm:t>
        <a:bodyPr/>
        <a:lstStyle/>
        <a:p>
          <a:endParaRPr lang="en-US"/>
        </a:p>
      </dgm:t>
    </dgm:pt>
    <dgm:pt modelId="{654F0B79-092A-4D79-8D07-6EC1650A7366}">
      <dgm:prSet/>
      <dgm:spPr/>
      <dgm:t>
        <a:bodyPr/>
        <a:lstStyle/>
        <a:p>
          <a:r>
            <a:rPr lang="en-GB" b="0" i="0"/>
            <a:t>Observation and feedback</a:t>
          </a:r>
          <a:endParaRPr lang="en-US"/>
        </a:p>
      </dgm:t>
    </dgm:pt>
    <dgm:pt modelId="{E47E16D1-9B0A-48EC-81A3-F6C8DA35FDF2}" type="parTrans" cxnId="{A30B117B-8C47-4750-955E-EDC7A06784A6}">
      <dgm:prSet/>
      <dgm:spPr/>
      <dgm:t>
        <a:bodyPr/>
        <a:lstStyle/>
        <a:p>
          <a:endParaRPr lang="en-US"/>
        </a:p>
      </dgm:t>
    </dgm:pt>
    <dgm:pt modelId="{F9566222-A98E-465A-A860-568A0B15C3CA}" type="sibTrans" cxnId="{A30B117B-8C47-4750-955E-EDC7A06784A6}">
      <dgm:prSet/>
      <dgm:spPr/>
      <dgm:t>
        <a:bodyPr/>
        <a:lstStyle/>
        <a:p>
          <a:endParaRPr lang="en-US"/>
        </a:p>
      </dgm:t>
    </dgm:pt>
    <dgm:pt modelId="{F477B671-ADF6-4A05-A69B-495D52F5311E}">
      <dgm:prSet/>
      <dgm:spPr/>
      <dgm:t>
        <a:bodyPr/>
        <a:lstStyle/>
        <a:p>
          <a:r>
            <a:rPr lang="en-GB"/>
            <a:t>Working with other colleagues</a:t>
          </a:r>
          <a:endParaRPr lang="en-US"/>
        </a:p>
      </dgm:t>
    </dgm:pt>
    <dgm:pt modelId="{C797C4D1-589E-475A-A349-882F8AF3A178}" type="parTrans" cxnId="{2E9E5DFA-EA1D-4319-9D5B-88516BE74A89}">
      <dgm:prSet/>
      <dgm:spPr/>
      <dgm:t>
        <a:bodyPr/>
        <a:lstStyle/>
        <a:p>
          <a:endParaRPr lang="en-US"/>
        </a:p>
      </dgm:t>
    </dgm:pt>
    <dgm:pt modelId="{9F14723B-9013-4BA0-B220-A7F94D4CDE1E}" type="sibTrans" cxnId="{2E9E5DFA-EA1D-4319-9D5B-88516BE74A89}">
      <dgm:prSet/>
      <dgm:spPr/>
      <dgm:t>
        <a:bodyPr/>
        <a:lstStyle/>
        <a:p>
          <a:endParaRPr lang="en-US"/>
        </a:p>
      </dgm:t>
    </dgm:pt>
    <dgm:pt modelId="{68834292-8D11-4277-9387-426BE4032165}">
      <dgm:prSet/>
      <dgm:spPr/>
      <dgm:t>
        <a:bodyPr/>
        <a:lstStyle/>
        <a:p>
          <a:r>
            <a:rPr lang="en-GB" b="0" i="0"/>
            <a:t>WRoPs and the e-Portfolio</a:t>
          </a:r>
          <a:endParaRPr lang="en-US"/>
        </a:p>
      </dgm:t>
    </dgm:pt>
    <dgm:pt modelId="{BE43703E-EA55-4286-A06A-C37E217DAA5E}" type="parTrans" cxnId="{58793ABF-42B1-4F95-B4AF-B5B912427311}">
      <dgm:prSet/>
      <dgm:spPr/>
      <dgm:t>
        <a:bodyPr/>
        <a:lstStyle/>
        <a:p>
          <a:endParaRPr lang="en-US"/>
        </a:p>
      </dgm:t>
    </dgm:pt>
    <dgm:pt modelId="{D2623E6C-6FC7-463F-BD4A-184ABAFF91C6}" type="sibTrans" cxnId="{58793ABF-42B1-4F95-B4AF-B5B912427311}">
      <dgm:prSet/>
      <dgm:spPr/>
      <dgm:t>
        <a:bodyPr/>
        <a:lstStyle/>
        <a:p>
          <a:endParaRPr lang="en-US"/>
        </a:p>
      </dgm:t>
    </dgm:pt>
    <dgm:pt modelId="{E4D70653-FE60-48DA-B00E-B19679542FD8}">
      <dgm:prSet/>
      <dgm:spPr/>
      <dgm:t>
        <a:bodyPr/>
        <a:lstStyle/>
        <a:p>
          <a:r>
            <a:rPr lang="en-GB"/>
            <a:t>Assessing progress</a:t>
          </a:r>
          <a:endParaRPr lang="en-US"/>
        </a:p>
      </dgm:t>
    </dgm:pt>
    <dgm:pt modelId="{A87FC3F0-BB61-4050-AF65-38D5857C79FE}" type="parTrans" cxnId="{A3526AE6-4234-44FB-B51D-E203BF5BCE60}">
      <dgm:prSet/>
      <dgm:spPr/>
      <dgm:t>
        <a:bodyPr/>
        <a:lstStyle/>
        <a:p>
          <a:endParaRPr lang="en-US"/>
        </a:p>
      </dgm:t>
    </dgm:pt>
    <dgm:pt modelId="{4AB20A0B-8EEE-4038-9D33-00F73030D9CB}" type="sibTrans" cxnId="{A3526AE6-4234-44FB-B51D-E203BF5BCE60}">
      <dgm:prSet/>
      <dgm:spPr/>
      <dgm:t>
        <a:bodyPr/>
        <a:lstStyle/>
        <a:p>
          <a:endParaRPr lang="en-US"/>
        </a:p>
      </dgm:t>
    </dgm:pt>
    <dgm:pt modelId="{0695F39B-F2AE-430C-9569-A0BA4FCAA6D3}">
      <dgm:prSet/>
      <dgm:spPr/>
      <dgm:t>
        <a:bodyPr/>
        <a:lstStyle/>
        <a:p>
          <a:r>
            <a:rPr lang="en-GB" b="0" i="0"/>
            <a:t>Support and difficulties </a:t>
          </a:r>
          <a:endParaRPr lang="en-US"/>
        </a:p>
      </dgm:t>
    </dgm:pt>
    <dgm:pt modelId="{253DEF20-25E1-49C4-82AC-859E41898C2D}" type="parTrans" cxnId="{F2585DF9-700F-4446-8548-98239514B5A5}">
      <dgm:prSet/>
      <dgm:spPr/>
      <dgm:t>
        <a:bodyPr/>
        <a:lstStyle/>
        <a:p>
          <a:endParaRPr lang="en-US"/>
        </a:p>
      </dgm:t>
    </dgm:pt>
    <dgm:pt modelId="{E26D3647-5490-4061-90C1-DBBD0EF8FAB2}" type="sibTrans" cxnId="{F2585DF9-700F-4446-8548-98239514B5A5}">
      <dgm:prSet/>
      <dgm:spPr/>
      <dgm:t>
        <a:bodyPr/>
        <a:lstStyle/>
        <a:p>
          <a:endParaRPr lang="en-US"/>
        </a:p>
      </dgm:t>
    </dgm:pt>
    <dgm:pt modelId="{2F75DEC0-1B00-4A7D-A97E-273ADA0D7F21}">
      <dgm:prSet/>
      <dgm:spPr/>
      <dgm:t>
        <a:bodyPr/>
        <a:lstStyle/>
        <a:p>
          <a:r>
            <a:rPr lang="en-GB" b="0" i="0"/>
            <a:t>CCF and mentor conversations</a:t>
          </a:r>
          <a:r>
            <a:rPr lang="en-US" b="0" i="0"/>
            <a:t>​</a:t>
          </a:r>
          <a:endParaRPr lang="en-US"/>
        </a:p>
      </dgm:t>
    </dgm:pt>
    <dgm:pt modelId="{1A6909EB-040A-4042-AB1F-FD3831570663}" type="parTrans" cxnId="{03D84D89-2A19-489F-B662-94A684F31603}">
      <dgm:prSet/>
      <dgm:spPr/>
      <dgm:t>
        <a:bodyPr/>
        <a:lstStyle/>
        <a:p>
          <a:endParaRPr lang="en-US"/>
        </a:p>
      </dgm:t>
    </dgm:pt>
    <dgm:pt modelId="{413975E1-E157-4CCA-8C25-D3B65FE6D966}" type="sibTrans" cxnId="{03D84D89-2A19-489F-B662-94A684F31603}">
      <dgm:prSet/>
      <dgm:spPr/>
      <dgm:t>
        <a:bodyPr/>
        <a:lstStyle/>
        <a:p>
          <a:endParaRPr lang="en-US"/>
        </a:p>
      </dgm:t>
    </dgm:pt>
    <dgm:pt modelId="{689B3F1D-A842-4A4E-9678-D8869FB89427}" type="pres">
      <dgm:prSet presAssocID="{3D2019DE-967B-4219-97E0-B84D136C005F}" presName="diagram" presStyleCnt="0">
        <dgm:presLayoutVars>
          <dgm:dir/>
          <dgm:resizeHandles val="exact"/>
        </dgm:presLayoutVars>
      </dgm:prSet>
      <dgm:spPr/>
    </dgm:pt>
    <dgm:pt modelId="{36EF939F-4AB1-42C4-A4BC-76E3A7672175}" type="pres">
      <dgm:prSet presAssocID="{C65B89AF-566E-41DB-9EE8-9AF12ED3ED55}" presName="node" presStyleLbl="node1" presStyleIdx="0" presStyleCnt="11">
        <dgm:presLayoutVars>
          <dgm:bulletEnabled val="1"/>
        </dgm:presLayoutVars>
      </dgm:prSet>
      <dgm:spPr/>
    </dgm:pt>
    <dgm:pt modelId="{7A166B7F-7B4B-492D-84D7-47F295BA522D}" type="pres">
      <dgm:prSet presAssocID="{A160F44D-0CC5-4A59-AB26-418CB2B99A84}" presName="sibTrans" presStyleCnt="0"/>
      <dgm:spPr/>
    </dgm:pt>
    <dgm:pt modelId="{68D9C949-432C-4151-8789-1F838122C371}" type="pres">
      <dgm:prSet presAssocID="{BE51480C-F150-42DF-BDA4-FE87AB557D6B}" presName="node" presStyleLbl="node1" presStyleIdx="1" presStyleCnt="11">
        <dgm:presLayoutVars>
          <dgm:bulletEnabled val="1"/>
        </dgm:presLayoutVars>
      </dgm:prSet>
      <dgm:spPr/>
    </dgm:pt>
    <dgm:pt modelId="{F01E683B-84FD-47B6-B4CB-651DF6D323A0}" type="pres">
      <dgm:prSet presAssocID="{7A2999B7-320C-4B16-9A58-29DAE9137629}" presName="sibTrans" presStyleCnt="0"/>
      <dgm:spPr/>
    </dgm:pt>
    <dgm:pt modelId="{1B92C4B7-9A43-4D67-A641-D4D6B9344453}" type="pres">
      <dgm:prSet presAssocID="{5BA72522-D01B-496B-B242-7F9934FD30C5}" presName="node" presStyleLbl="node1" presStyleIdx="2" presStyleCnt="11">
        <dgm:presLayoutVars>
          <dgm:bulletEnabled val="1"/>
        </dgm:presLayoutVars>
      </dgm:prSet>
      <dgm:spPr/>
    </dgm:pt>
    <dgm:pt modelId="{E75F9B49-CE5D-4CA0-ACE6-D37082C6A08D}" type="pres">
      <dgm:prSet presAssocID="{F688B261-C36C-4B24-8559-18EE0861A960}" presName="sibTrans" presStyleCnt="0"/>
      <dgm:spPr/>
    </dgm:pt>
    <dgm:pt modelId="{86418854-31D7-4C34-AB19-EC67EFEA37E5}" type="pres">
      <dgm:prSet presAssocID="{72C96303-19B4-4E8D-8E37-52740E30651E}" presName="node" presStyleLbl="node1" presStyleIdx="3" presStyleCnt="11">
        <dgm:presLayoutVars>
          <dgm:bulletEnabled val="1"/>
        </dgm:presLayoutVars>
      </dgm:prSet>
      <dgm:spPr/>
    </dgm:pt>
    <dgm:pt modelId="{72088947-F54C-4F38-896F-D75C064BC4C5}" type="pres">
      <dgm:prSet presAssocID="{1AFF7A5A-7E44-4974-BBE1-EBB9BFCC30A9}" presName="sibTrans" presStyleCnt="0"/>
      <dgm:spPr/>
    </dgm:pt>
    <dgm:pt modelId="{BA28F569-C9A3-4EBC-8E2E-DA8AEB57697F}" type="pres">
      <dgm:prSet presAssocID="{9F2C2AFC-64A0-4B4C-B2F3-3A981842586B}" presName="node" presStyleLbl="node1" presStyleIdx="4" presStyleCnt="11">
        <dgm:presLayoutVars>
          <dgm:bulletEnabled val="1"/>
        </dgm:presLayoutVars>
      </dgm:prSet>
      <dgm:spPr/>
    </dgm:pt>
    <dgm:pt modelId="{EAAF44C6-8281-47DD-9957-3942C2DA1A05}" type="pres">
      <dgm:prSet presAssocID="{26CC79C8-D8EE-4995-9594-B64149180F29}" presName="sibTrans" presStyleCnt="0"/>
      <dgm:spPr/>
    </dgm:pt>
    <dgm:pt modelId="{2954A0BC-58EA-49A8-88F1-9D15A9DFEB80}" type="pres">
      <dgm:prSet presAssocID="{654F0B79-092A-4D79-8D07-6EC1650A7366}" presName="node" presStyleLbl="node1" presStyleIdx="5" presStyleCnt="11">
        <dgm:presLayoutVars>
          <dgm:bulletEnabled val="1"/>
        </dgm:presLayoutVars>
      </dgm:prSet>
      <dgm:spPr/>
    </dgm:pt>
    <dgm:pt modelId="{2CB20377-58A5-4CB9-B05C-0727C5433542}" type="pres">
      <dgm:prSet presAssocID="{F9566222-A98E-465A-A860-568A0B15C3CA}" presName="sibTrans" presStyleCnt="0"/>
      <dgm:spPr/>
    </dgm:pt>
    <dgm:pt modelId="{CE0B8153-AE8C-41E7-A91A-28FE062DCA61}" type="pres">
      <dgm:prSet presAssocID="{F477B671-ADF6-4A05-A69B-495D52F5311E}" presName="node" presStyleLbl="node1" presStyleIdx="6" presStyleCnt="11">
        <dgm:presLayoutVars>
          <dgm:bulletEnabled val="1"/>
        </dgm:presLayoutVars>
      </dgm:prSet>
      <dgm:spPr/>
    </dgm:pt>
    <dgm:pt modelId="{8234A53C-4E4B-48BB-AF30-D70E2DA401AC}" type="pres">
      <dgm:prSet presAssocID="{9F14723B-9013-4BA0-B220-A7F94D4CDE1E}" presName="sibTrans" presStyleCnt="0"/>
      <dgm:spPr/>
    </dgm:pt>
    <dgm:pt modelId="{10C20A3F-55F4-48B7-912C-B1F1946CE374}" type="pres">
      <dgm:prSet presAssocID="{68834292-8D11-4277-9387-426BE4032165}" presName="node" presStyleLbl="node1" presStyleIdx="7" presStyleCnt="11">
        <dgm:presLayoutVars>
          <dgm:bulletEnabled val="1"/>
        </dgm:presLayoutVars>
      </dgm:prSet>
      <dgm:spPr/>
    </dgm:pt>
    <dgm:pt modelId="{FA822ABA-2564-4407-A485-4833B6FB02DA}" type="pres">
      <dgm:prSet presAssocID="{D2623E6C-6FC7-463F-BD4A-184ABAFF91C6}" presName="sibTrans" presStyleCnt="0"/>
      <dgm:spPr/>
    </dgm:pt>
    <dgm:pt modelId="{17B4EEF6-A09B-4939-96B9-F6AF103CFD85}" type="pres">
      <dgm:prSet presAssocID="{E4D70653-FE60-48DA-B00E-B19679542FD8}" presName="node" presStyleLbl="node1" presStyleIdx="8" presStyleCnt="11">
        <dgm:presLayoutVars>
          <dgm:bulletEnabled val="1"/>
        </dgm:presLayoutVars>
      </dgm:prSet>
      <dgm:spPr/>
    </dgm:pt>
    <dgm:pt modelId="{00D469FC-1269-4090-9C71-7C29494C756C}" type="pres">
      <dgm:prSet presAssocID="{4AB20A0B-8EEE-4038-9D33-00F73030D9CB}" presName="sibTrans" presStyleCnt="0"/>
      <dgm:spPr/>
    </dgm:pt>
    <dgm:pt modelId="{2F75060B-EC5A-4301-9078-7F12DA48069F}" type="pres">
      <dgm:prSet presAssocID="{0695F39B-F2AE-430C-9569-A0BA4FCAA6D3}" presName="node" presStyleLbl="node1" presStyleIdx="9" presStyleCnt="11">
        <dgm:presLayoutVars>
          <dgm:bulletEnabled val="1"/>
        </dgm:presLayoutVars>
      </dgm:prSet>
      <dgm:spPr/>
    </dgm:pt>
    <dgm:pt modelId="{54D137DE-A7FB-47F4-94A2-EB12D0D83AD8}" type="pres">
      <dgm:prSet presAssocID="{E26D3647-5490-4061-90C1-DBBD0EF8FAB2}" presName="sibTrans" presStyleCnt="0"/>
      <dgm:spPr/>
    </dgm:pt>
    <dgm:pt modelId="{FF02B5CB-14E1-43E1-A06D-80F5AB64D1D8}" type="pres">
      <dgm:prSet presAssocID="{2F75DEC0-1B00-4A7D-A97E-273ADA0D7F21}" presName="node" presStyleLbl="node1" presStyleIdx="10" presStyleCnt="11">
        <dgm:presLayoutVars>
          <dgm:bulletEnabled val="1"/>
        </dgm:presLayoutVars>
      </dgm:prSet>
      <dgm:spPr/>
    </dgm:pt>
  </dgm:ptLst>
  <dgm:cxnLst>
    <dgm:cxn modelId="{2DBFEF10-3C11-46FC-A1E8-7AE16247905F}" srcId="{3D2019DE-967B-4219-97E0-B84D136C005F}" destId="{BE51480C-F150-42DF-BDA4-FE87AB557D6B}" srcOrd="1" destOrd="0" parTransId="{A971A08A-51D4-4F04-B985-F6DD33B05EA5}" sibTransId="{7A2999B7-320C-4B16-9A58-29DAE9137629}"/>
    <dgm:cxn modelId="{CE638917-972E-466A-AE20-46F226FB421F}" type="presOf" srcId="{654F0B79-092A-4D79-8D07-6EC1650A7366}" destId="{2954A0BC-58EA-49A8-88F1-9D15A9DFEB80}" srcOrd="0" destOrd="0" presId="urn:microsoft.com/office/officeart/2005/8/layout/default"/>
    <dgm:cxn modelId="{6D49F320-C45A-4E9A-9998-98FC02705454}" type="presOf" srcId="{E4D70653-FE60-48DA-B00E-B19679542FD8}" destId="{17B4EEF6-A09B-4939-96B9-F6AF103CFD85}" srcOrd="0" destOrd="0" presId="urn:microsoft.com/office/officeart/2005/8/layout/default"/>
    <dgm:cxn modelId="{DB57DA23-CF8F-489F-B7BA-CB7789472A06}" type="presOf" srcId="{BE51480C-F150-42DF-BDA4-FE87AB557D6B}" destId="{68D9C949-432C-4151-8789-1F838122C371}" srcOrd="0" destOrd="0" presId="urn:microsoft.com/office/officeart/2005/8/layout/default"/>
    <dgm:cxn modelId="{F72AF429-CED6-4286-8BF0-F6314C4A3626}" type="presOf" srcId="{5BA72522-D01B-496B-B242-7F9934FD30C5}" destId="{1B92C4B7-9A43-4D67-A641-D4D6B9344453}" srcOrd="0" destOrd="0" presId="urn:microsoft.com/office/officeart/2005/8/layout/default"/>
    <dgm:cxn modelId="{4F32B834-A1C6-41C7-A914-3052A4DD35BB}" type="presOf" srcId="{9F2C2AFC-64A0-4B4C-B2F3-3A981842586B}" destId="{BA28F569-C9A3-4EBC-8E2E-DA8AEB57697F}" srcOrd="0" destOrd="0" presId="urn:microsoft.com/office/officeart/2005/8/layout/default"/>
    <dgm:cxn modelId="{E2F9D837-CC4A-404C-BE57-2EA9E51CCD36}" type="presOf" srcId="{0695F39B-F2AE-430C-9569-A0BA4FCAA6D3}" destId="{2F75060B-EC5A-4301-9078-7F12DA48069F}" srcOrd="0" destOrd="0" presId="urn:microsoft.com/office/officeart/2005/8/layout/default"/>
    <dgm:cxn modelId="{A5B35A63-0E61-47B1-BF1D-E49B94340D03}" type="presOf" srcId="{C65B89AF-566E-41DB-9EE8-9AF12ED3ED55}" destId="{36EF939F-4AB1-42C4-A4BC-76E3A7672175}" srcOrd="0" destOrd="0" presId="urn:microsoft.com/office/officeart/2005/8/layout/default"/>
    <dgm:cxn modelId="{03A5AA43-6689-4B1F-89BD-08344CF5A9CD}" type="presOf" srcId="{68834292-8D11-4277-9387-426BE4032165}" destId="{10C20A3F-55F4-48B7-912C-B1F1946CE374}" srcOrd="0" destOrd="0" presId="urn:microsoft.com/office/officeart/2005/8/layout/default"/>
    <dgm:cxn modelId="{CADD274A-884F-4154-ABAD-E44D281C6D5E}" type="presOf" srcId="{72C96303-19B4-4E8D-8E37-52740E30651E}" destId="{86418854-31D7-4C34-AB19-EC67EFEA37E5}" srcOrd="0" destOrd="0" presId="urn:microsoft.com/office/officeart/2005/8/layout/default"/>
    <dgm:cxn modelId="{A30B117B-8C47-4750-955E-EDC7A06784A6}" srcId="{3D2019DE-967B-4219-97E0-B84D136C005F}" destId="{654F0B79-092A-4D79-8D07-6EC1650A7366}" srcOrd="5" destOrd="0" parTransId="{E47E16D1-9B0A-48EC-81A3-F6C8DA35FDF2}" sibTransId="{F9566222-A98E-465A-A860-568A0B15C3CA}"/>
    <dgm:cxn modelId="{03D84D89-2A19-489F-B662-94A684F31603}" srcId="{3D2019DE-967B-4219-97E0-B84D136C005F}" destId="{2F75DEC0-1B00-4A7D-A97E-273ADA0D7F21}" srcOrd="10" destOrd="0" parTransId="{1A6909EB-040A-4042-AB1F-FD3831570663}" sibTransId="{413975E1-E157-4CCA-8C25-D3B65FE6D966}"/>
    <dgm:cxn modelId="{2801868B-F377-4CCD-90C1-AA8F4EE3AF85}" srcId="{3D2019DE-967B-4219-97E0-B84D136C005F}" destId="{72C96303-19B4-4E8D-8E37-52740E30651E}" srcOrd="3" destOrd="0" parTransId="{437AB2B2-4D63-4D62-A05D-92EFA0F0A106}" sibTransId="{1AFF7A5A-7E44-4974-BBE1-EBB9BFCC30A9}"/>
    <dgm:cxn modelId="{0F18948B-FFF6-4478-9E04-D6C334D5DB48}" type="presOf" srcId="{3D2019DE-967B-4219-97E0-B84D136C005F}" destId="{689B3F1D-A842-4A4E-9678-D8869FB89427}" srcOrd="0" destOrd="0" presId="urn:microsoft.com/office/officeart/2005/8/layout/default"/>
    <dgm:cxn modelId="{FC220EB2-91C0-4603-A50B-251CAC290C20}" srcId="{3D2019DE-967B-4219-97E0-B84D136C005F}" destId="{C65B89AF-566E-41DB-9EE8-9AF12ED3ED55}" srcOrd="0" destOrd="0" parTransId="{5C0791A2-579E-4398-AF7E-141E834ADBF5}" sibTransId="{A160F44D-0CC5-4A59-AB26-418CB2B99A84}"/>
    <dgm:cxn modelId="{AB55ABB3-19F1-404E-B618-343F8A80DBA4}" srcId="{3D2019DE-967B-4219-97E0-B84D136C005F}" destId="{9F2C2AFC-64A0-4B4C-B2F3-3A981842586B}" srcOrd="4" destOrd="0" parTransId="{0C6C3D19-9A4A-494C-A9C1-1EEE8DEAF114}" sibTransId="{26CC79C8-D8EE-4995-9594-B64149180F29}"/>
    <dgm:cxn modelId="{58793ABF-42B1-4F95-B4AF-B5B912427311}" srcId="{3D2019DE-967B-4219-97E0-B84D136C005F}" destId="{68834292-8D11-4277-9387-426BE4032165}" srcOrd="7" destOrd="0" parTransId="{BE43703E-EA55-4286-A06A-C37E217DAA5E}" sibTransId="{D2623E6C-6FC7-463F-BD4A-184ABAFF91C6}"/>
    <dgm:cxn modelId="{6ADC6FC3-B43E-4CBD-B8F2-A651E4218C13}" type="presOf" srcId="{2F75DEC0-1B00-4A7D-A97E-273ADA0D7F21}" destId="{FF02B5CB-14E1-43E1-A06D-80F5AB64D1D8}" srcOrd="0" destOrd="0" presId="urn:microsoft.com/office/officeart/2005/8/layout/default"/>
    <dgm:cxn modelId="{875EC3C5-20D5-4F4F-A156-8E77D3D3AF36}" srcId="{3D2019DE-967B-4219-97E0-B84D136C005F}" destId="{5BA72522-D01B-496B-B242-7F9934FD30C5}" srcOrd="2" destOrd="0" parTransId="{B9E0E1EA-984D-4501-8C6A-163C5A63BF79}" sibTransId="{F688B261-C36C-4B24-8559-18EE0861A960}"/>
    <dgm:cxn modelId="{401008DB-1EAA-46E6-ADB0-590C8C9E8173}" type="presOf" srcId="{F477B671-ADF6-4A05-A69B-495D52F5311E}" destId="{CE0B8153-AE8C-41E7-A91A-28FE062DCA61}" srcOrd="0" destOrd="0" presId="urn:microsoft.com/office/officeart/2005/8/layout/default"/>
    <dgm:cxn modelId="{A3526AE6-4234-44FB-B51D-E203BF5BCE60}" srcId="{3D2019DE-967B-4219-97E0-B84D136C005F}" destId="{E4D70653-FE60-48DA-B00E-B19679542FD8}" srcOrd="8" destOrd="0" parTransId="{A87FC3F0-BB61-4050-AF65-38D5857C79FE}" sibTransId="{4AB20A0B-8EEE-4038-9D33-00F73030D9CB}"/>
    <dgm:cxn modelId="{F2585DF9-700F-4446-8548-98239514B5A5}" srcId="{3D2019DE-967B-4219-97E0-B84D136C005F}" destId="{0695F39B-F2AE-430C-9569-A0BA4FCAA6D3}" srcOrd="9" destOrd="0" parTransId="{253DEF20-25E1-49C4-82AC-859E41898C2D}" sibTransId="{E26D3647-5490-4061-90C1-DBBD0EF8FAB2}"/>
    <dgm:cxn modelId="{2E9E5DFA-EA1D-4319-9D5B-88516BE74A89}" srcId="{3D2019DE-967B-4219-97E0-B84D136C005F}" destId="{F477B671-ADF6-4A05-A69B-495D52F5311E}" srcOrd="6" destOrd="0" parTransId="{C797C4D1-589E-475A-A349-882F8AF3A178}" sibTransId="{9F14723B-9013-4BA0-B220-A7F94D4CDE1E}"/>
    <dgm:cxn modelId="{3B41DF4E-F887-4054-8907-D1735059FE98}" type="presParOf" srcId="{689B3F1D-A842-4A4E-9678-D8869FB89427}" destId="{36EF939F-4AB1-42C4-A4BC-76E3A7672175}" srcOrd="0" destOrd="0" presId="urn:microsoft.com/office/officeart/2005/8/layout/default"/>
    <dgm:cxn modelId="{9F7755D9-1588-46E5-A83C-823A676A773A}" type="presParOf" srcId="{689B3F1D-A842-4A4E-9678-D8869FB89427}" destId="{7A166B7F-7B4B-492D-84D7-47F295BA522D}" srcOrd="1" destOrd="0" presId="urn:microsoft.com/office/officeart/2005/8/layout/default"/>
    <dgm:cxn modelId="{D19D62AC-79F9-4B66-BB33-438B92EDDD92}" type="presParOf" srcId="{689B3F1D-A842-4A4E-9678-D8869FB89427}" destId="{68D9C949-432C-4151-8789-1F838122C371}" srcOrd="2" destOrd="0" presId="urn:microsoft.com/office/officeart/2005/8/layout/default"/>
    <dgm:cxn modelId="{67654856-D4C0-4D6A-91AA-5290733FC9C1}" type="presParOf" srcId="{689B3F1D-A842-4A4E-9678-D8869FB89427}" destId="{F01E683B-84FD-47B6-B4CB-651DF6D323A0}" srcOrd="3" destOrd="0" presId="urn:microsoft.com/office/officeart/2005/8/layout/default"/>
    <dgm:cxn modelId="{92DC5DCC-24CC-474C-B465-AA1267BE9CE4}" type="presParOf" srcId="{689B3F1D-A842-4A4E-9678-D8869FB89427}" destId="{1B92C4B7-9A43-4D67-A641-D4D6B9344453}" srcOrd="4" destOrd="0" presId="urn:microsoft.com/office/officeart/2005/8/layout/default"/>
    <dgm:cxn modelId="{F998BA85-45F5-4AD1-9ECB-E2EAC3B4159F}" type="presParOf" srcId="{689B3F1D-A842-4A4E-9678-D8869FB89427}" destId="{E75F9B49-CE5D-4CA0-ACE6-D37082C6A08D}" srcOrd="5" destOrd="0" presId="urn:microsoft.com/office/officeart/2005/8/layout/default"/>
    <dgm:cxn modelId="{E81D0C9C-0C5E-4FF2-A06C-706444F65031}" type="presParOf" srcId="{689B3F1D-A842-4A4E-9678-D8869FB89427}" destId="{86418854-31D7-4C34-AB19-EC67EFEA37E5}" srcOrd="6" destOrd="0" presId="urn:microsoft.com/office/officeart/2005/8/layout/default"/>
    <dgm:cxn modelId="{15A0ABE6-A69B-40A3-B7BD-6FCCE6FC21E4}" type="presParOf" srcId="{689B3F1D-A842-4A4E-9678-D8869FB89427}" destId="{72088947-F54C-4F38-896F-D75C064BC4C5}" srcOrd="7" destOrd="0" presId="urn:microsoft.com/office/officeart/2005/8/layout/default"/>
    <dgm:cxn modelId="{86C2B4C5-967E-48D9-9D53-CB8019797F1F}" type="presParOf" srcId="{689B3F1D-A842-4A4E-9678-D8869FB89427}" destId="{BA28F569-C9A3-4EBC-8E2E-DA8AEB57697F}" srcOrd="8" destOrd="0" presId="urn:microsoft.com/office/officeart/2005/8/layout/default"/>
    <dgm:cxn modelId="{2C27E325-52B6-42C0-9902-B782E4E692C4}" type="presParOf" srcId="{689B3F1D-A842-4A4E-9678-D8869FB89427}" destId="{EAAF44C6-8281-47DD-9957-3942C2DA1A05}" srcOrd="9" destOrd="0" presId="urn:microsoft.com/office/officeart/2005/8/layout/default"/>
    <dgm:cxn modelId="{A013C3A6-61BB-44F5-8516-EE92993DFAE2}" type="presParOf" srcId="{689B3F1D-A842-4A4E-9678-D8869FB89427}" destId="{2954A0BC-58EA-49A8-88F1-9D15A9DFEB80}" srcOrd="10" destOrd="0" presId="urn:microsoft.com/office/officeart/2005/8/layout/default"/>
    <dgm:cxn modelId="{F60395BF-D736-4907-B7F1-DF40B5FF6235}" type="presParOf" srcId="{689B3F1D-A842-4A4E-9678-D8869FB89427}" destId="{2CB20377-58A5-4CB9-B05C-0727C5433542}" srcOrd="11" destOrd="0" presId="urn:microsoft.com/office/officeart/2005/8/layout/default"/>
    <dgm:cxn modelId="{231F061E-F3C7-4713-BE2F-8460F0BB815F}" type="presParOf" srcId="{689B3F1D-A842-4A4E-9678-D8869FB89427}" destId="{CE0B8153-AE8C-41E7-A91A-28FE062DCA61}" srcOrd="12" destOrd="0" presId="urn:microsoft.com/office/officeart/2005/8/layout/default"/>
    <dgm:cxn modelId="{DC29687C-82FB-495D-B0E2-C576519A8731}" type="presParOf" srcId="{689B3F1D-A842-4A4E-9678-D8869FB89427}" destId="{8234A53C-4E4B-48BB-AF30-D70E2DA401AC}" srcOrd="13" destOrd="0" presId="urn:microsoft.com/office/officeart/2005/8/layout/default"/>
    <dgm:cxn modelId="{34172ED8-4D3E-4B90-94D7-BA608B0CF11D}" type="presParOf" srcId="{689B3F1D-A842-4A4E-9678-D8869FB89427}" destId="{10C20A3F-55F4-48B7-912C-B1F1946CE374}" srcOrd="14" destOrd="0" presId="urn:microsoft.com/office/officeart/2005/8/layout/default"/>
    <dgm:cxn modelId="{665A6FE0-D59B-4C9B-AD68-0C7B49C0C97D}" type="presParOf" srcId="{689B3F1D-A842-4A4E-9678-D8869FB89427}" destId="{FA822ABA-2564-4407-A485-4833B6FB02DA}" srcOrd="15" destOrd="0" presId="urn:microsoft.com/office/officeart/2005/8/layout/default"/>
    <dgm:cxn modelId="{CDDEF8B6-A113-40C9-80AB-C20970279889}" type="presParOf" srcId="{689B3F1D-A842-4A4E-9678-D8869FB89427}" destId="{17B4EEF6-A09B-4939-96B9-F6AF103CFD85}" srcOrd="16" destOrd="0" presId="urn:microsoft.com/office/officeart/2005/8/layout/default"/>
    <dgm:cxn modelId="{4F2FC386-3CAA-4088-A67D-BDE24B5758AD}" type="presParOf" srcId="{689B3F1D-A842-4A4E-9678-D8869FB89427}" destId="{00D469FC-1269-4090-9C71-7C29494C756C}" srcOrd="17" destOrd="0" presId="urn:microsoft.com/office/officeart/2005/8/layout/default"/>
    <dgm:cxn modelId="{B31D2E08-C622-46AA-83C4-50C8B02F75C6}" type="presParOf" srcId="{689B3F1D-A842-4A4E-9678-D8869FB89427}" destId="{2F75060B-EC5A-4301-9078-7F12DA48069F}" srcOrd="18" destOrd="0" presId="urn:microsoft.com/office/officeart/2005/8/layout/default"/>
    <dgm:cxn modelId="{C6646FA0-04F0-410E-932B-4725BA46C5E9}" type="presParOf" srcId="{689B3F1D-A842-4A4E-9678-D8869FB89427}" destId="{54D137DE-A7FB-47F4-94A2-EB12D0D83AD8}" srcOrd="19" destOrd="0" presId="urn:microsoft.com/office/officeart/2005/8/layout/default"/>
    <dgm:cxn modelId="{5AA66854-7E50-46CA-A480-F8F4EF742BEC}" type="presParOf" srcId="{689B3F1D-A842-4A4E-9678-D8869FB89427}" destId="{FF02B5CB-14E1-43E1-A06D-80F5AB64D1D8}"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7417C-3D34-4B16-9F90-8FEFBBBDA5EE}">
      <dsp:nvSpPr>
        <dsp:cNvPr id="0" name=""/>
        <dsp:cNvSpPr/>
      </dsp:nvSpPr>
      <dsp:spPr>
        <a:xfrm>
          <a:off x="0" y="4011"/>
          <a:ext cx="11425269" cy="8543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C8AFB-D5A8-465D-BD32-847D618D3268}">
      <dsp:nvSpPr>
        <dsp:cNvPr id="0" name=""/>
        <dsp:cNvSpPr/>
      </dsp:nvSpPr>
      <dsp:spPr>
        <a:xfrm>
          <a:off x="258444" y="196242"/>
          <a:ext cx="469898" cy="469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B4CD5-8D72-4419-AFCA-E18150CDBC23}">
      <dsp:nvSpPr>
        <dsp:cNvPr id="0" name=""/>
        <dsp:cNvSpPr/>
      </dsp:nvSpPr>
      <dsp:spPr>
        <a:xfrm>
          <a:off x="986786" y="401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Welcome &amp; introductions</a:t>
          </a:r>
          <a:endParaRPr lang="en-US" sz="1900" kern="1200"/>
        </a:p>
      </dsp:txBody>
      <dsp:txXfrm>
        <a:off x="986786" y="4011"/>
        <a:ext cx="10438482" cy="854360"/>
      </dsp:txXfrm>
    </dsp:sp>
    <dsp:sp modelId="{9C8F8BE4-35F6-4302-BD02-80133B6D9727}">
      <dsp:nvSpPr>
        <dsp:cNvPr id="0" name=""/>
        <dsp:cNvSpPr/>
      </dsp:nvSpPr>
      <dsp:spPr>
        <a:xfrm>
          <a:off x="0" y="1071961"/>
          <a:ext cx="11425269" cy="8543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1DAE59-8995-44EF-A330-D52DEA84B00F}">
      <dsp:nvSpPr>
        <dsp:cNvPr id="0" name=""/>
        <dsp:cNvSpPr/>
      </dsp:nvSpPr>
      <dsp:spPr>
        <a:xfrm>
          <a:off x="258444" y="1264193"/>
          <a:ext cx="469898" cy="469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2A9C20-456E-427C-9D86-80FC20A4BEA9}">
      <dsp:nvSpPr>
        <dsp:cNvPr id="0" name=""/>
        <dsp:cNvSpPr/>
      </dsp:nvSpPr>
      <dsp:spPr>
        <a:xfrm>
          <a:off x="986786" y="107196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Being a Subject Mentor</a:t>
          </a:r>
          <a:endParaRPr lang="en-US" sz="1900" kern="1200"/>
        </a:p>
      </dsp:txBody>
      <dsp:txXfrm>
        <a:off x="986786" y="1071961"/>
        <a:ext cx="10438482" cy="854360"/>
      </dsp:txXfrm>
    </dsp:sp>
    <dsp:sp modelId="{D800C062-51E9-4D92-90B0-C4E57AB70644}">
      <dsp:nvSpPr>
        <dsp:cNvPr id="0" name=""/>
        <dsp:cNvSpPr/>
      </dsp:nvSpPr>
      <dsp:spPr>
        <a:xfrm>
          <a:off x="0" y="2139912"/>
          <a:ext cx="11425269" cy="8543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C5C03-8C88-472C-B7CB-054917B35266}">
      <dsp:nvSpPr>
        <dsp:cNvPr id="0" name=""/>
        <dsp:cNvSpPr/>
      </dsp:nvSpPr>
      <dsp:spPr>
        <a:xfrm>
          <a:off x="258444" y="2332143"/>
          <a:ext cx="469898" cy="4698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447257-F98A-4936-8E54-6AC17E47A5A9}">
      <dsp:nvSpPr>
        <dsp:cNvPr id="0" name=""/>
        <dsp:cNvSpPr/>
      </dsp:nvSpPr>
      <dsp:spPr>
        <a:xfrm>
          <a:off x="986786" y="2139912"/>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US" sz="1900" kern="1200" dirty="0" err="1"/>
            <a:t>Behaviour</a:t>
          </a:r>
          <a:r>
            <a:rPr lang="en-US" sz="1900" kern="1200" dirty="0"/>
            <a:t> Management Curriculum Focus</a:t>
          </a:r>
        </a:p>
      </dsp:txBody>
      <dsp:txXfrm>
        <a:off x="986786" y="2139912"/>
        <a:ext cx="10438482" cy="854360"/>
      </dsp:txXfrm>
    </dsp:sp>
    <dsp:sp modelId="{75E7A617-D413-428F-A062-5AD33BE4F017}">
      <dsp:nvSpPr>
        <dsp:cNvPr id="0" name=""/>
        <dsp:cNvSpPr/>
      </dsp:nvSpPr>
      <dsp:spPr>
        <a:xfrm>
          <a:off x="0" y="3207863"/>
          <a:ext cx="11425269" cy="8543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C1595-6D8C-4F4E-ABAC-AD840C5A5A64}">
      <dsp:nvSpPr>
        <dsp:cNvPr id="0" name=""/>
        <dsp:cNvSpPr/>
      </dsp:nvSpPr>
      <dsp:spPr>
        <a:xfrm>
          <a:off x="258444" y="3400094"/>
          <a:ext cx="469898" cy="469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1DA9E9-AEC5-4494-AA73-3DFE3DFDC2FD}">
      <dsp:nvSpPr>
        <dsp:cNvPr id="0" name=""/>
        <dsp:cNvSpPr/>
      </dsp:nvSpPr>
      <dsp:spPr>
        <a:xfrm>
          <a:off x="986786" y="3207863"/>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The PGCE Course Structure</a:t>
          </a:r>
          <a:endParaRPr lang="en-US" sz="1900" kern="1200"/>
        </a:p>
      </dsp:txBody>
      <dsp:txXfrm>
        <a:off x="986786" y="3207863"/>
        <a:ext cx="10438482" cy="854360"/>
      </dsp:txXfrm>
    </dsp:sp>
    <dsp:sp modelId="{AF880BBC-6747-4442-85DD-2A2344F87B72}">
      <dsp:nvSpPr>
        <dsp:cNvPr id="0" name=""/>
        <dsp:cNvSpPr/>
      </dsp:nvSpPr>
      <dsp:spPr>
        <a:xfrm>
          <a:off x="0" y="4275814"/>
          <a:ext cx="11425269" cy="8543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A86D6-C736-42D8-A620-F7FE617AA9DE}">
      <dsp:nvSpPr>
        <dsp:cNvPr id="0" name=""/>
        <dsp:cNvSpPr/>
      </dsp:nvSpPr>
      <dsp:spPr>
        <a:xfrm>
          <a:off x="258444" y="4468045"/>
          <a:ext cx="469898" cy="4698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3617D1-9E20-4620-BD51-BD80525C0F8F}">
      <dsp:nvSpPr>
        <dsp:cNvPr id="0" name=""/>
        <dsp:cNvSpPr/>
      </dsp:nvSpPr>
      <dsp:spPr>
        <a:xfrm>
          <a:off x="986786" y="4275814"/>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Subject priority</a:t>
          </a:r>
          <a:endParaRPr lang="en-US" sz="1900" kern="1200"/>
        </a:p>
      </dsp:txBody>
      <dsp:txXfrm>
        <a:off x="986786" y="4275814"/>
        <a:ext cx="10438482" cy="854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F939F-4AB1-42C4-A4BC-76E3A7672175}">
      <dsp:nvSpPr>
        <dsp:cNvPr id="0" name=""/>
        <dsp:cNvSpPr/>
      </dsp:nvSpPr>
      <dsp:spPr>
        <a:xfrm>
          <a:off x="2425"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Expectations and the Mentoring Relationship</a:t>
          </a:r>
          <a:endParaRPr lang="en-US" sz="1800" kern="1200"/>
        </a:p>
      </dsp:txBody>
      <dsp:txXfrm>
        <a:off x="2425" y="55546"/>
        <a:ext cx="1924453" cy="1154671"/>
      </dsp:txXfrm>
    </dsp:sp>
    <dsp:sp modelId="{68D9C949-432C-4151-8789-1F838122C371}">
      <dsp:nvSpPr>
        <dsp:cNvPr id="0" name=""/>
        <dsp:cNvSpPr/>
      </dsp:nvSpPr>
      <dsp:spPr>
        <a:xfrm>
          <a:off x="2119324"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Induction</a:t>
          </a:r>
          <a:endParaRPr lang="en-US" sz="1800" kern="1200"/>
        </a:p>
      </dsp:txBody>
      <dsp:txXfrm>
        <a:off x="2119324" y="55546"/>
        <a:ext cx="1924453" cy="1154671"/>
      </dsp:txXfrm>
    </dsp:sp>
    <dsp:sp modelId="{1B92C4B7-9A43-4D67-A641-D4D6B9344453}">
      <dsp:nvSpPr>
        <dsp:cNvPr id="0" name=""/>
        <dsp:cNvSpPr/>
      </dsp:nvSpPr>
      <dsp:spPr>
        <a:xfrm>
          <a:off x="4236222"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Implementing the ITE curriculum</a:t>
          </a:r>
          <a:endParaRPr lang="en-US" sz="1800" kern="1200"/>
        </a:p>
      </dsp:txBody>
      <dsp:txXfrm>
        <a:off x="4236222" y="55546"/>
        <a:ext cx="1924453" cy="1154671"/>
      </dsp:txXfrm>
    </dsp:sp>
    <dsp:sp modelId="{86418854-31D7-4C34-AB19-EC67EFEA37E5}">
      <dsp:nvSpPr>
        <dsp:cNvPr id="0" name=""/>
        <dsp:cNvSpPr/>
      </dsp:nvSpPr>
      <dsp:spPr>
        <a:xfrm>
          <a:off x="6353121" y="55546"/>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Timetables and beginning teaching</a:t>
          </a:r>
          <a:endParaRPr lang="en-US" sz="1800" kern="1200"/>
        </a:p>
      </dsp:txBody>
      <dsp:txXfrm>
        <a:off x="6353121" y="55546"/>
        <a:ext cx="1924453" cy="1154671"/>
      </dsp:txXfrm>
    </dsp:sp>
    <dsp:sp modelId="{BA28F569-C9A3-4EBC-8E2E-DA8AEB57697F}">
      <dsp:nvSpPr>
        <dsp:cNvPr id="0" name=""/>
        <dsp:cNvSpPr/>
      </dsp:nvSpPr>
      <dsp:spPr>
        <a:xfrm>
          <a:off x="2425"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Mentor meetings</a:t>
          </a:r>
          <a:endParaRPr lang="en-US" sz="1800" kern="1200"/>
        </a:p>
      </dsp:txBody>
      <dsp:txXfrm>
        <a:off x="2425" y="1402664"/>
        <a:ext cx="1924453" cy="1154671"/>
      </dsp:txXfrm>
    </dsp:sp>
    <dsp:sp modelId="{2954A0BC-58EA-49A8-88F1-9D15A9DFEB80}">
      <dsp:nvSpPr>
        <dsp:cNvPr id="0" name=""/>
        <dsp:cNvSpPr/>
      </dsp:nvSpPr>
      <dsp:spPr>
        <a:xfrm>
          <a:off x="2119324"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Observation and feedback</a:t>
          </a:r>
          <a:endParaRPr lang="en-US" sz="1800" kern="1200"/>
        </a:p>
      </dsp:txBody>
      <dsp:txXfrm>
        <a:off x="2119324" y="1402664"/>
        <a:ext cx="1924453" cy="1154671"/>
      </dsp:txXfrm>
    </dsp:sp>
    <dsp:sp modelId="{CE0B8153-AE8C-41E7-A91A-28FE062DCA61}">
      <dsp:nvSpPr>
        <dsp:cNvPr id="0" name=""/>
        <dsp:cNvSpPr/>
      </dsp:nvSpPr>
      <dsp:spPr>
        <a:xfrm>
          <a:off x="4236222"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Working with other colleagues</a:t>
          </a:r>
          <a:endParaRPr lang="en-US" sz="1800" kern="1200"/>
        </a:p>
      </dsp:txBody>
      <dsp:txXfrm>
        <a:off x="4236222" y="1402664"/>
        <a:ext cx="1924453" cy="1154671"/>
      </dsp:txXfrm>
    </dsp:sp>
    <dsp:sp modelId="{10C20A3F-55F4-48B7-912C-B1F1946CE374}">
      <dsp:nvSpPr>
        <dsp:cNvPr id="0" name=""/>
        <dsp:cNvSpPr/>
      </dsp:nvSpPr>
      <dsp:spPr>
        <a:xfrm>
          <a:off x="6353121" y="1402664"/>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WRoPs and the e-Portfolio</a:t>
          </a:r>
          <a:endParaRPr lang="en-US" sz="1800" kern="1200"/>
        </a:p>
      </dsp:txBody>
      <dsp:txXfrm>
        <a:off x="6353121" y="1402664"/>
        <a:ext cx="1924453" cy="1154671"/>
      </dsp:txXfrm>
    </dsp:sp>
    <dsp:sp modelId="{17B4EEF6-A09B-4939-96B9-F6AF103CFD85}">
      <dsp:nvSpPr>
        <dsp:cNvPr id="0" name=""/>
        <dsp:cNvSpPr/>
      </dsp:nvSpPr>
      <dsp:spPr>
        <a:xfrm>
          <a:off x="1060875" y="2749781"/>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Assessing progress</a:t>
          </a:r>
          <a:endParaRPr lang="en-US" sz="1800" kern="1200"/>
        </a:p>
      </dsp:txBody>
      <dsp:txXfrm>
        <a:off x="1060875" y="2749781"/>
        <a:ext cx="1924453" cy="1154671"/>
      </dsp:txXfrm>
    </dsp:sp>
    <dsp:sp modelId="{2F75060B-EC5A-4301-9078-7F12DA48069F}">
      <dsp:nvSpPr>
        <dsp:cNvPr id="0" name=""/>
        <dsp:cNvSpPr/>
      </dsp:nvSpPr>
      <dsp:spPr>
        <a:xfrm>
          <a:off x="3177773" y="2749781"/>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Support and difficulties </a:t>
          </a:r>
          <a:endParaRPr lang="en-US" sz="1800" kern="1200"/>
        </a:p>
      </dsp:txBody>
      <dsp:txXfrm>
        <a:off x="3177773" y="2749781"/>
        <a:ext cx="1924453" cy="1154671"/>
      </dsp:txXfrm>
    </dsp:sp>
    <dsp:sp modelId="{FF02B5CB-14E1-43E1-A06D-80F5AB64D1D8}">
      <dsp:nvSpPr>
        <dsp:cNvPr id="0" name=""/>
        <dsp:cNvSpPr/>
      </dsp:nvSpPr>
      <dsp:spPr>
        <a:xfrm>
          <a:off x="5294671" y="2749781"/>
          <a:ext cx="1924453" cy="11546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i="0" kern="1200"/>
            <a:t>CCF and mentor conversations</a:t>
          </a:r>
          <a:r>
            <a:rPr lang="en-US" sz="1800" b="0" i="0" kern="1200"/>
            <a:t>​</a:t>
          </a:r>
          <a:endParaRPr lang="en-US" sz="1800" kern="1200"/>
        </a:p>
      </dsp:txBody>
      <dsp:txXfrm>
        <a:off x="5294671" y="2749781"/>
        <a:ext cx="1924453" cy="11546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0.53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0,'1698'0,"-1271"34,-282-5,-29-11,50 6,-63-16,147 16,-178-14,100 28,-122-21,-14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18.606"/>
    </inkml:context>
    <inkml:brush xml:id="br0">
      <inkml:brushProperty name="width" value="0.05" units="cm"/>
      <inkml:brushProperty name="height" value="0.05" units="cm"/>
      <inkml:brushProperty name="color" value="#33CCFF"/>
    </inkml:brush>
  </inkml:definitions>
  <inkml:trace contextRef="#ctx0" brushRef="#br0">568 1518 24575,'1833'0'0,"-1805"-1"0,-1-2 0,45-10 0,17-2 0,-70 13 0,-1 0 0,1-2 0,-1 0 0,31-11 0,-43 12 0,0 1 0,0-1 0,-1 0 0,0-1 0,1 1 0,-1-1 0,-1 0 0,1 0 0,0-1 0,-1 1 0,0-1 0,0 0 0,0 0 0,-1-1 0,0 1 0,0-1 0,4-10 0,11-35 0,-3-1 0,-2 0 0,8-62 0,-18 85 0,-1 0 0,-2 0 0,0 0 0,-2 0 0,-2 1 0,0-1 0,-13-44 0,6 38 0,-20-57 0,26 80 0,-1 1 0,0 0 0,0 1 0,-1 0 0,-1 0 0,-8-9 0,-218-203 0,201 195 0,0 2 0,-70-40 0,-83-29 0,139 72 0,-2 1 0,-100-28 0,-22 15 0,-256-18 0,8 46 0,412 6 0,-26 1 0,0 2 0,1 1 0,0 2 0,-52 16 0,-119 54 0,183-68 0,1 0 0,1 2 0,-1 0 0,2 1 0,0 0 0,0 2 0,-20 19 0,-63 75 0,87-89 0,0 0 0,1 0 0,0 2 0,-13 31 0,-25 61 0,-23 62 0,64-147 0,1 0 0,2 0 0,0 1 0,-2 49 0,9 96 0,1-87 0,-2-72 0,1 0 0,0 0 0,1-1 0,0 1 0,1-1 0,7 19 0,-6-23 0,0 0 0,1-1 0,-1 0 0,2 0 0,-1 0 0,1-1 0,0 0 0,1 0 0,-1 0 0,11 6 0,18 15 0,1-2 0,2-1 0,0-2 0,2-1 0,0-3 0,45 16 0,88 27 177,82 28-91,-202-74-629,1-3 1,99 11-1,-114-21-6283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37.555"/>
    </inkml:context>
    <inkml:brush xml:id="br0">
      <inkml:brushProperty name="width" value="0.05" units="cm"/>
      <inkml:brushProperty name="height" value="0.05" units="cm"/>
      <inkml:brushProperty name="color" value="#33CCFF"/>
    </inkml:brush>
  </inkml:definitions>
  <inkml:trace contextRef="#ctx0" brushRef="#br0">2896 154 24575,'-82'-1'0,"1"-3"0,-106-19 0,91 5 0,-151-24 0,165 31 0,-91 1 0,101 10 0,-322-11 0,-317-9 0,682 20 0,-61 0 0,-106 14 0,46 0 0,54-5 0,88-9 0,-1 2 0,1-1 0,0 1 0,0 0 0,0 1 0,0 0 0,0 0 0,0 1 0,1 0 0,0 0 0,-1 1 0,2 0 0,-12 10 0,10-6 0,1-1 0,0 1 0,0 1 0,1-1 0,0 1 0,1 0 0,0 1 0,1-1 0,-4 13 0,-1 13 0,2 1 0,2 0 0,1 0 0,1 0 0,4 40 0,-1-57 0,2 0 0,0 0 0,1-1 0,1 1 0,1-1 0,0 0 0,2 0 0,0 0 0,1-1 0,1 0 0,1-1 0,0 0 0,1 0 0,1-1 0,1-1 0,18 19 0,-10-14 0,0 1 0,-2 2 0,-1-1 0,29 48 0,-35-46 0,29 38 0,-35-54 0,1 0 0,0 0 0,1-1 0,0 0 0,0 0 0,1-1 0,13 9 0,-14-11 0,6 3 0,-1 1 0,1 1 0,-1 0 0,15 14 0,-11-7 0,1-1 0,0-1 0,0 0 0,2-2 0,-1 0 0,2-1 0,-1-2 0,1 0 0,1 0 0,0-2 0,30 6 0,162 31 0,248 21 0,-287-45 0,75 2 0,278-23 0,-296-17 0,-82 4 0,-110 11 0,-1-2 0,0-1 0,0-2 0,-1-2 0,64-25 0,-38 10 0,-24 10 0,63-33 0,-90 40 0,0 0 0,-1-1 0,0 0 0,0-1 0,-1-1 0,0 1 0,-1-2 0,13-18 0,-20 26 0,45-73 0,-43 67 0,0 0 0,-1 0 0,-1-1 0,0 1 0,0 0 0,1-17 0,0-26 0,-6-69 0,0 53 0,1 49 0,-2 0 0,0 1 0,-2-1 0,0 1 0,-1 0 0,0 1 0,-2 0 0,0 0 0,-15-23 0,19 35 0,0 1 0,0-1 0,-1 1 0,1 0 0,-1 0 0,-1 0 0,1 0 0,-1 1 0,-6-4 0,-9-4 0,-30-13 0,-7-2 0,-39-26 0,-67-39 0,150 84 0,0 0 0,0 1 0,-1 0 0,0 2 0,0-1 0,0 2 0,0 0 0,-1 1 0,0 0 0,-16 1 0,-24-7 0,-81-23 0,68 15 0,-99-36 0,111 32 0,-69-14 0,80 25 161,-96-22-1687,101 20-5300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44.968"/>
    </inkml:context>
    <inkml:brush xml:id="br0">
      <inkml:brushProperty name="width" value="0.05" units="cm"/>
      <inkml:brushProperty name="height" value="0.05" units="cm"/>
      <inkml:brushProperty name="color" value="#33CCFF"/>
    </inkml:brush>
  </inkml:definitions>
  <inkml:trace contextRef="#ctx0" brushRef="#br0">1593 381 24575,'0'-1'0,"-1"0"0,1 0 0,0 1 0,-1-1 0,1 0 0,0 0 0,-1 0 0,1 0 0,-1 1 0,1-1 0,-1 0 0,0 1 0,1-1 0,-1 0 0,0 1 0,0-1 0,1 1 0,-1-1 0,0 1 0,0-1 0,-1 0 0,-22-9 0,19 8 0,-39-12 0,-69-14 0,61 16 0,-61-12 0,-89-24 0,169 40 0,-2 1 0,1 2 0,-44-1 0,-107 8 0,74 0 0,-260-2 0,362 0 0,0 0 0,0 1 0,1 0 0,-1 0 0,0 1 0,1 0 0,-13 5 0,16-5 0,0 1 0,-1 0 0,1 0 0,0 1 0,1 0 0,-1 0 0,1 0 0,-1 0 0,1 1 0,0-1 0,-5 10 0,4-5 0,0 0 0,0 1 0,1 0 0,1 0 0,-1 0 0,2 0 0,-1 1 0,2-1 0,-1 1 0,1 11 0,0-7 0,2 0 0,0 0 0,0 0 0,1 0 0,1 0 0,7 21 0,-6-26 0,0 0 0,1-1 0,1 0 0,-1 0 0,1 0 0,1-1 0,0 1 0,0-2 0,0 1 0,14 10 0,5 1 0,1 0 0,31 15 0,-40-26 0,0 0 0,0-1 0,1-1 0,26 5 0,3 1 0,-22-7 0,0 0 0,28 1 0,-28-3 0,0 0 0,26 8 0,180 44 0,16 5 0,-132-19 0,-80-30 0,1-1 0,0-2 0,0-2 0,53 2 0,-43-8 0,-12 0 0,0 1 0,61 10 0,-44-2 0,1-1 0,-1-4 0,1-1 0,89-7 0,-131 3 0,0-1 0,0 0 0,0-1 0,0 0 0,0-1 0,-1 0 0,0 0 0,0-1 0,0-1 0,0 0 0,-1 0 0,0 0 0,11-11 0,-4 0 0,0 0 0,-2-1 0,0-1 0,-1 0 0,15-30 0,-18 30 0,0-1 0,-2 0 0,0 0 0,-1-1 0,-1 0 0,-1 0 0,0-1 0,-2 1 0,-1-1 0,0-23 0,-2 31 0,0-1 0,0 1 0,-2 0 0,0-1 0,0 1 0,-1 0 0,-1 1 0,0-1 0,-1 0 0,-1 1 0,0 0 0,-1 1 0,-15-24 0,4 16 0,-1 1 0,0 1 0,-2 0 0,0 2 0,0 0 0,-47-25 0,-49-37 316,87 56-737,-2 0 1,-1 2 0,-37-18 0,39 26-6406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20:13:49.390"/>
    </inkml:context>
    <inkml:brush xml:id="br0">
      <inkml:brushProperty name="width" value="0.05" units="cm"/>
      <inkml:brushProperty name="height" value="0.05" units="cm"/>
      <inkml:brushProperty name="color" value="#33CC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1.21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2.251"/>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2652 314,'-261'1,"-284"-3,450-4,-165-32,136 20,-12-2,-805-161,699 139,195 34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2.62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2.99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3.43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1 285,'23'-6,"45"-2,82-18,64-4,50-9,15-5,2 7,-28 8,-45 4,-52 5,-47 7,-42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4.96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1 144,'248'0,"1254"-14,-1459 13,720-19,-383-14,-86 3,-160 25,148-11,495-3,-684 21,-78-2,31 4,-44-3,0 0,1 1,-1 0,0-1,0 1,0 0,0 0,1 0,-1 0,-1 1,1-1,0 1,0-1,0 1,-1-1,4 5,-3-2,1 1,-1 0,0 0,-1 0,1 0,-1 0,0 0,1 10,-1 47,-2-42,-1 131,-8 0,-29 152,27-239,2-15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5.57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20:18:35.92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orms.office.com/e/cBQXrjUiNz"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a:t>
            </a:fld>
            <a:endParaRPr lang="en-GB" altLang="en-US"/>
          </a:p>
        </p:txBody>
      </p:sp>
    </p:spTree>
    <p:extLst>
      <p:ext uri="{BB962C8B-B14F-4D97-AF65-F5344CB8AC3E}">
        <p14:creationId xmlns:p14="http://schemas.microsoft.com/office/powerpoint/2010/main" val="4915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this opportunity to think specifically about your subject – what makes it distinct from other subjects and what might a mentor need to consider for a novice in relation to their subject?  </a:t>
            </a:r>
          </a:p>
          <a:p>
            <a:endParaRPr lang="en-GB" dirty="0"/>
          </a:p>
          <a:p>
            <a:r>
              <a:rPr lang="en-GB" dirty="0"/>
              <a:t>Could discuss the connection mentors can create with their RPT through passion/love of subject or common difficulties that might be experienced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77619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a:effectLst/>
                <a:latin typeface="Aptos"/>
                <a:ea typeface="Times New Roman" panose="02020603050405020304" pitchFamily="18" charset="0"/>
                <a:cs typeface="Arial" panose="020B0604020202020204" pitchFamily="34" charset="0"/>
              </a:rPr>
              <a:t>Find out when you are timetabled to have your first meeting with your RPT (likely to be as part of their department </a:t>
            </a:r>
            <a:r>
              <a:rPr lang="en-GB" sz="1800">
                <a:latin typeface="Aptos"/>
                <a:ea typeface="Times New Roman" panose="02020603050405020304" pitchFamily="18" charset="0"/>
                <a:cs typeface="Arial" panose="020B0604020202020204" pitchFamily="34" charset="0"/>
              </a:rPr>
              <a:t>induction</a:t>
            </a:r>
            <a:r>
              <a:rPr lang="en-GB" sz="1800">
                <a:effectLst/>
                <a:latin typeface="Aptos"/>
                <a:ea typeface="Times New Roman" panose="02020603050405020304" pitchFamily="18" charset="0"/>
                <a:cs typeface="Arial" panose="020B0604020202020204" pitchFamily="34" charset="0"/>
              </a:rPr>
              <a:t> on 19</a:t>
            </a:r>
            <a:r>
              <a:rPr lang="en-GB" sz="1800" baseline="30000" dirty="0">
                <a:effectLst/>
                <a:latin typeface="Aptos"/>
                <a:ea typeface="Times New Roman" panose="02020603050405020304" pitchFamily="18" charset="0"/>
                <a:cs typeface="Arial" panose="020B0604020202020204" pitchFamily="34" charset="0"/>
              </a:rPr>
              <a:t>th</a:t>
            </a:r>
            <a:r>
              <a:rPr lang="en-GB" sz="1800" dirty="0">
                <a:effectLst/>
                <a:latin typeface="Aptos"/>
                <a:ea typeface="Times New Roman" panose="02020603050405020304" pitchFamily="18" charset="0"/>
                <a:cs typeface="Arial" panose="020B0604020202020204" pitchFamily="34" charset="0"/>
              </a:rPr>
              <a:t> or 20</a:t>
            </a:r>
            <a:r>
              <a:rPr lang="en-GB" sz="1800" baseline="30000" dirty="0">
                <a:effectLst/>
                <a:latin typeface="Aptos"/>
                <a:ea typeface="Times New Roman" panose="02020603050405020304" pitchFamily="18" charset="0"/>
                <a:cs typeface="Arial" panose="020B0604020202020204" pitchFamily="34" charset="0"/>
              </a:rPr>
              <a:t>th</a:t>
            </a:r>
            <a:r>
              <a:rPr lang="en-GB" sz="1800" dirty="0">
                <a:effectLst/>
                <a:latin typeface="Aptos"/>
                <a:ea typeface="Times New Roman" panose="02020603050405020304" pitchFamily="18" charset="0"/>
                <a:cs typeface="Arial" panose="020B0604020202020204" pitchFamily="34" charset="0"/>
              </a:rPr>
              <a:t> Sept).  The RPT should prepare for the meeting by sharing a copy of their Opening Position Statement, which you could look at together and incorporate into your conversation, using some of the suggested prompts suggested (see </a:t>
            </a:r>
            <a:r>
              <a:rPr lang="en-GB" dirty="0">
                <a:latin typeface="Effra"/>
              </a:rPr>
              <a:t>Appendix A of the Mentor HB).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3228255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Mentor HB</a:t>
            </a:r>
          </a:p>
          <a:p>
            <a:r>
              <a:rPr lang="en-GB" dirty="0"/>
              <a:t>App. B</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340142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needs analysis.  Can be used to personalise/tailor initial training focus or areas for support, based on their prior knowledge, experience and learning.  </a:t>
            </a:r>
          </a:p>
          <a:p>
            <a:endParaRPr lang="en-GB" dirty="0"/>
          </a:p>
          <a:p>
            <a:r>
              <a:rPr lang="en-GB" dirty="0"/>
              <a:t>Appendix C</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14</a:t>
            </a:fld>
            <a:endParaRPr lang="en-GB" altLang="en-US"/>
          </a:p>
        </p:txBody>
      </p:sp>
    </p:spTree>
    <p:extLst>
      <p:ext uri="{BB962C8B-B14F-4D97-AF65-F5344CB8AC3E}">
        <p14:creationId xmlns:p14="http://schemas.microsoft.com/office/powerpoint/2010/main" val="1224865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few minutes to think about your RPT – are the specific areas of need that you can already identify and can we think of some strategies that would help at this point?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1659911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Section 4 of HB </a:t>
            </a:r>
          </a:p>
          <a:p>
            <a:r>
              <a:rPr lang="en-GB" dirty="0"/>
              <a:t>At each stage, there is a list of mentor actions that is a helpful reminder of what to do when!</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16</a:t>
            </a:fld>
            <a:endParaRPr lang="en-GB" altLang="en-US"/>
          </a:p>
        </p:txBody>
      </p:sp>
    </p:spTree>
    <p:extLst>
      <p:ext uri="{BB962C8B-B14F-4D97-AF65-F5344CB8AC3E}">
        <p14:creationId xmlns:p14="http://schemas.microsoft.com/office/powerpoint/2010/main" val="218047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read this section of the HB carefully, in conjunction with the </a:t>
            </a:r>
            <a:r>
              <a:rPr lang="en-GB" dirty="0" err="1"/>
              <a:t>MoG</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a:p>
        </p:txBody>
      </p:sp>
    </p:spTree>
    <p:extLst>
      <p:ext uri="{BB962C8B-B14F-4D97-AF65-F5344CB8AC3E}">
        <p14:creationId xmlns:p14="http://schemas.microsoft.com/office/powerpoint/2010/main" val="229905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Reading PGCE, managing behaviours has always been incredibly important. Bennett’s statement about behaviour has long been how we introduce RPTs to behaviour.</a:t>
            </a:r>
          </a:p>
          <a:p>
            <a:endParaRPr lang="en-GB" dirty="0"/>
          </a:p>
          <a:p>
            <a:r>
              <a:rPr lang="en-GB" dirty="0"/>
              <a:t>Academic achievement, safety, and pupil well-fare and wellbeing are three pillars that are integral to everything we do.</a:t>
            </a:r>
          </a:p>
        </p:txBody>
      </p:sp>
      <p:sp>
        <p:nvSpPr>
          <p:cNvPr id="4" name="Slide Number Placeholder 3"/>
          <p:cNvSpPr>
            <a:spLocks noGrp="1"/>
          </p:cNvSpPr>
          <p:nvPr>
            <p:ph type="sldNum" sz="quarter" idx="5"/>
          </p:nvPr>
        </p:nvSpPr>
        <p:spPr/>
        <p:txBody>
          <a:bodyPr/>
          <a:lstStyle/>
          <a:p>
            <a:fld id="{BA4282DE-0283-4D09-AECD-69F28A485ACF}" type="slidenum">
              <a:rPr lang="en-GB" smtClean="0"/>
              <a:t>18</a:t>
            </a:fld>
            <a:endParaRPr lang="en-GB"/>
          </a:p>
        </p:txBody>
      </p:sp>
    </p:spTree>
    <p:extLst>
      <p:ext uri="{BB962C8B-B14F-4D97-AF65-F5344CB8AC3E}">
        <p14:creationId xmlns:p14="http://schemas.microsoft.com/office/powerpoint/2010/main" val="195326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past years we have received lots of feedback that has brought about this renewed curriculum priority. </a:t>
            </a:r>
          </a:p>
          <a:p>
            <a:endParaRPr lang="en-GB" dirty="0"/>
          </a:p>
          <a:p>
            <a:r>
              <a:rPr lang="en-GB" dirty="0"/>
              <a:t>We have heard from RPTs, mentors, and other school colleagues that behaviour management needs to be at the top of everyone’s agenda. Crucially, as a wellbeing issue for teachers staying in the profession, and being able to maintain successful and healthy work-life balances.</a:t>
            </a:r>
          </a:p>
        </p:txBody>
      </p:sp>
      <p:sp>
        <p:nvSpPr>
          <p:cNvPr id="4" name="Slide Number Placeholder 3"/>
          <p:cNvSpPr>
            <a:spLocks noGrp="1"/>
          </p:cNvSpPr>
          <p:nvPr>
            <p:ph type="sldNum" sz="quarter" idx="5"/>
          </p:nvPr>
        </p:nvSpPr>
        <p:spPr/>
        <p:txBody>
          <a:bodyPr/>
          <a:lstStyle/>
          <a:p>
            <a:fld id="{BA4282DE-0283-4D09-AECD-69F28A485ACF}" type="slidenum">
              <a:rPr lang="en-GB" smtClean="0"/>
              <a:t>19</a:t>
            </a:fld>
            <a:endParaRPr lang="en-GB"/>
          </a:p>
        </p:txBody>
      </p:sp>
    </p:spTree>
    <p:extLst>
      <p:ext uri="{BB962C8B-B14F-4D97-AF65-F5344CB8AC3E}">
        <p14:creationId xmlns:p14="http://schemas.microsoft.com/office/powerpoint/2010/main" val="902295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stated, the UoR PGCE has always taken behaviour seriously, and this was seen through:</a:t>
            </a:r>
          </a:p>
          <a:p>
            <a:r>
              <a:rPr lang="en-GB" dirty="0"/>
              <a:t>- the range of approaches to behaviour management that RPTs were given</a:t>
            </a:r>
          </a:p>
          <a:p>
            <a:pPr marL="171450" indent="-171450">
              <a:buFontTx/>
              <a:buChar char="-"/>
            </a:pPr>
            <a:r>
              <a:rPr lang="en-GB" dirty="0"/>
              <a:t>The importance placed on planning lessons, subject specialism, motivating pupils and being inclusive practitioners</a:t>
            </a:r>
          </a:p>
          <a:p>
            <a:pPr marL="171450" indent="-171450">
              <a:buFontTx/>
              <a:buChar char="-"/>
            </a:pPr>
            <a:r>
              <a:rPr lang="en-GB" dirty="0"/>
              <a:t>Support for RPTs to engage with their specific school and department’s policies</a:t>
            </a:r>
          </a:p>
          <a:p>
            <a:pPr marL="171450" indent="-171450">
              <a:buFontTx/>
              <a:buChar char="-"/>
            </a:pPr>
            <a:r>
              <a:rPr lang="en-GB" dirty="0"/>
              <a:t>Regular and constructive feedback and managing behaviour following lesson observations</a:t>
            </a:r>
          </a:p>
          <a:p>
            <a:pPr marL="171450" indent="-171450">
              <a:buFontTx/>
              <a:buChar char="-"/>
            </a:pPr>
            <a:endParaRPr lang="en-GB" dirty="0"/>
          </a:p>
          <a:p>
            <a:pPr marL="0" indent="0">
              <a:buFontTx/>
              <a:buNone/>
            </a:pPr>
            <a:r>
              <a:rPr lang="en-GB" dirty="0"/>
              <a:t>However, there was not a coherent set of common, non-negotiable expectations for RPTs, in any subject, in any school.</a:t>
            </a:r>
          </a:p>
          <a:p>
            <a:pPr marL="0" indent="0">
              <a:buFontTx/>
              <a:buNone/>
            </a:pPr>
            <a:endParaRPr lang="en-GB" dirty="0"/>
          </a:p>
          <a:p>
            <a:pPr marL="0" indent="0">
              <a:buFontTx/>
              <a:buNone/>
            </a:pPr>
            <a:r>
              <a:rPr lang="en-GB" dirty="0"/>
              <a:t>This year, our aim is to build upon the existing components of the curriculum by teaching the RPTs to implement seven foundational actions in every single lesson.</a:t>
            </a:r>
          </a:p>
          <a:p>
            <a:pPr marL="0" indent="0">
              <a:buFontTx/>
              <a:buNone/>
            </a:pPr>
            <a:endParaRPr lang="en-GB" dirty="0"/>
          </a:p>
          <a:p>
            <a:pPr marL="0" indent="0">
              <a:buFontTx/>
              <a:buNone/>
            </a:pPr>
            <a:r>
              <a:rPr lang="en-GB" dirty="0"/>
              <a:t>Over the next 20 minutes we are going to look at how mentors will need to support the RPTs to implement these consistently and effectively, and how we can develop this initiative based on your own expertise and experience.</a:t>
            </a:r>
          </a:p>
        </p:txBody>
      </p:sp>
      <p:sp>
        <p:nvSpPr>
          <p:cNvPr id="4" name="Slide Number Placeholder 3"/>
          <p:cNvSpPr>
            <a:spLocks noGrp="1"/>
          </p:cNvSpPr>
          <p:nvPr>
            <p:ph type="sldNum" sz="quarter" idx="5"/>
          </p:nvPr>
        </p:nvSpPr>
        <p:spPr/>
        <p:txBody>
          <a:bodyPr/>
          <a:lstStyle/>
          <a:p>
            <a:fld id="{BA4282DE-0283-4D09-AECD-69F28A485ACF}" type="slidenum">
              <a:rPr lang="en-GB" smtClean="0"/>
              <a:t>20</a:t>
            </a:fld>
            <a:endParaRPr lang="en-GB"/>
          </a:p>
        </p:txBody>
      </p:sp>
    </p:spTree>
    <p:extLst>
      <p:ext uri="{BB962C8B-B14F-4D97-AF65-F5344CB8AC3E}">
        <p14:creationId xmlns:p14="http://schemas.microsoft.com/office/powerpoint/2010/main" val="60049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mj-lt"/>
              <a:buAutoNum type="arabicPeriod"/>
            </a:pPr>
            <a:r>
              <a:rPr lang="en-US" sz="1800" dirty="0">
                <a:solidFill>
                  <a:srgbClr val="000000"/>
                </a:solidFill>
                <a:effectLst/>
                <a:latin typeface="Aptos" panose="020B0004020202020204" pitchFamily="34" charset="0"/>
              </a:rPr>
              <a:t>Welcome &amp; introductions [5mins]</a:t>
            </a:r>
          </a:p>
          <a:p>
            <a:pPr fontAlgn="base">
              <a:buFont typeface="+mj-lt"/>
              <a:buAutoNum type="arabicPeriod"/>
            </a:pPr>
            <a:r>
              <a:rPr lang="en-US" sz="1800" dirty="0">
                <a:solidFill>
                  <a:srgbClr val="000000"/>
                </a:solidFill>
                <a:effectLst/>
                <a:latin typeface="Aptos" panose="020B0004020202020204" pitchFamily="34" charset="0"/>
              </a:rPr>
              <a:t>Being a subject mentor (which will include some reiteration of key messages from the main mentor training, but with a suggested </a:t>
            </a:r>
            <a:r>
              <a:rPr lang="en-US" sz="1800" i="1" dirty="0">
                <a:solidFill>
                  <a:srgbClr val="000000"/>
                </a:solidFill>
                <a:effectLst/>
                <a:latin typeface="Aptos" panose="020B0004020202020204" pitchFamily="34" charset="0"/>
              </a:rPr>
              <a:t>subject</a:t>
            </a:r>
            <a:r>
              <a:rPr lang="en-US" sz="1800" dirty="0">
                <a:solidFill>
                  <a:srgbClr val="000000"/>
                </a:solidFill>
                <a:effectLst/>
                <a:latin typeface="Aptos" panose="020B0004020202020204" pitchFamily="34" charset="0"/>
              </a:rPr>
              <a:t> identity) [20mins]</a:t>
            </a:r>
          </a:p>
          <a:p>
            <a:pPr fontAlgn="base">
              <a:buFont typeface="+mj-lt"/>
              <a:buAutoNum type="arabicPeriod"/>
            </a:pPr>
            <a:r>
              <a:rPr lang="en-US" sz="1800" dirty="0" err="1">
                <a:solidFill>
                  <a:srgbClr val="000000"/>
                </a:solidFill>
                <a:effectLst/>
                <a:latin typeface="Aptos" panose="020B0004020202020204" pitchFamily="34" charset="0"/>
              </a:rPr>
              <a:t>Behaviour</a:t>
            </a:r>
            <a:r>
              <a:rPr lang="en-US" sz="1800" dirty="0">
                <a:solidFill>
                  <a:srgbClr val="000000"/>
                </a:solidFill>
                <a:effectLst/>
                <a:latin typeface="Aptos" panose="020B0004020202020204" pitchFamily="34" charset="0"/>
              </a:rPr>
              <a:t> management curriculum focus [30mins]</a:t>
            </a:r>
          </a:p>
          <a:p>
            <a:pPr fontAlgn="base">
              <a:buFont typeface="+mj-lt"/>
              <a:buAutoNum type="arabicPeriod"/>
            </a:pPr>
            <a:r>
              <a:rPr lang="en-US" sz="1800" dirty="0">
                <a:solidFill>
                  <a:srgbClr val="000000"/>
                </a:solidFill>
                <a:effectLst/>
                <a:latin typeface="Aptos" panose="020B0004020202020204" pitchFamily="34" charset="0"/>
              </a:rPr>
              <a:t>Implementing the course through subject support (including ITAPs and role of PPRs) [10mins]</a:t>
            </a:r>
          </a:p>
          <a:p>
            <a:pPr fontAlgn="base">
              <a:buFont typeface="+mj-lt"/>
              <a:buAutoNum type="arabicPeriod"/>
            </a:pPr>
            <a:r>
              <a:rPr lang="en-US" sz="1800" dirty="0">
                <a:solidFill>
                  <a:srgbClr val="000000"/>
                </a:solidFill>
                <a:effectLst/>
                <a:latin typeface="Aptos" panose="020B0004020202020204" pitchFamily="34" charset="0"/>
              </a:rPr>
              <a:t>Subject priority/community building [15mins]</a:t>
            </a:r>
          </a:p>
          <a:p>
            <a:br>
              <a:rPr lang="en-US" sz="1800" dirty="0">
                <a:solidFill>
                  <a:srgbClr val="000000"/>
                </a:solidFill>
                <a:effectLst/>
                <a:latin typeface="Aptos" panose="020B0004020202020204" pitchFamily="34" charset="0"/>
              </a:rPr>
            </a:b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a:p>
        </p:txBody>
      </p:sp>
    </p:spTree>
    <p:extLst>
      <p:ext uri="{BB962C8B-B14F-4D97-AF65-F5344CB8AC3E}">
        <p14:creationId xmlns:p14="http://schemas.microsoft.com/office/powerpoint/2010/main" val="3166243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seven actions we expect every RPT to implement are:</a:t>
            </a:r>
          </a:p>
          <a:p>
            <a:r>
              <a:rPr lang="en-GB" dirty="0"/>
              <a:t>1</a:t>
            </a:r>
          </a:p>
          <a:p>
            <a:r>
              <a:rPr lang="en-GB" dirty="0"/>
              <a:t>2</a:t>
            </a:r>
          </a:p>
          <a:p>
            <a:r>
              <a:rPr lang="en-GB" dirty="0"/>
              <a:t>3</a:t>
            </a:r>
          </a:p>
          <a:p>
            <a:r>
              <a:rPr lang="en-GB" dirty="0"/>
              <a:t>4</a:t>
            </a:r>
          </a:p>
          <a:p>
            <a:r>
              <a:rPr lang="en-GB" dirty="0"/>
              <a:t>5</a:t>
            </a:r>
          </a:p>
          <a:p>
            <a:r>
              <a:rPr lang="en-GB" dirty="0"/>
              <a:t>6</a:t>
            </a:r>
          </a:p>
          <a:p>
            <a:r>
              <a:rPr lang="en-GB" dirty="0"/>
              <a:t>7</a:t>
            </a:r>
          </a:p>
          <a:p>
            <a:endParaRPr lang="en-GB" dirty="0"/>
          </a:p>
          <a:p>
            <a:r>
              <a:rPr lang="en-GB" dirty="0"/>
              <a:t>These were the result of months of discussions with school leaders, ITTCos and Subject Leaders.</a:t>
            </a:r>
          </a:p>
        </p:txBody>
      </p:sp>
      <p:sp>
        <p:nvSpPr>
          <p:cNvPr id="4" name="Slide Number Placeholder 3"/>
          <p:cNvSpPr>
            <a:spLocks noGrp="1"/>
          </p:cNvSpPr>
          <p:nvPr>
            <p:ph type="sldNum" sz="quarter" idx="5"/>
          </p:nvPr>
        </p:nvSpPr>
        <p:spPr/>
        <p:txBody>
          <a:bodyPr/>
          <a:lstStyle/>
          <a:p>
            <a:fld id="{BA4282DE-0283-4D09-AECD-69F28A485ACF}" type="slidenum">
              <a:rPr lang="en-GB" smtClean="0"/>
              <a:t>21</a:t>
            </a:fld>
            <a:endParaRPr lang="en-GB"/>
          </a:p>
        </p:txBody>
      </p:sp>
    </p:spTree>
    <p:extLst>
      <p:ext uri="{BB962C8B-B14F-4D97-AF65-F5344CB8AC3E}">
        <p14:creationId xmlns:p14="http://schemas.microsoft.com/office/powerpoint/2010/main" val="2530438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now disappear into small groups. I will copy and paste the seven actions into the Teams chat.</a:t>
            </a:r>
          </a:p>
          <a:p>
            <a:endParaRPr lang="en-GB" dirty="0"/>
          </a:p>
          <a:p>
            <a:r>
              <a:rPr lang="en-GB" dirty="0"/>
              <a:t>Your task now is to discuss:</a:t>
            </a:r>
          </a:p>
          <a:p>
            <a:pPr marL="171450" indent="-171450">
              <a:buFontTx/>
              <a:buChar char="-"/>
            </a:pPr>
            <a:r>
              <a:rPr lang="en-GB" dirty="0"/>
              <a:t>For each action, are there any potential challenges you envisage with RPTs implementing this consistently in our subject?</a:t>
            </a:r>
          </a:p>
          <a:p>
            <a:pPr marL="171450" indent="-171450">
              <a:buFontTx/>
              <a:buChar char="-"/>
            </a:pPr>
            <a:r>
              <a:rPr lang="en-GB" dirty="0"/>
              <a:t>For each action, and in response to the potential challenges, are there any strategies that all mentors might want to have that will support RPTs in their implementation in our subject?</a:t>
            </a:r>
          </a:p>
          <a:p>
            <a:pPr marL="171450" indent="-171450">
              <a:buFontTx/>
              <a:buChar char="-"/>
            </a:pPr>
            <a:endParaRPr lang="en-GB" dirty="0"/>
          </a:p>
          <a:p>
            <a:pPr marL="0" indent="0">
              <a:buFontTx/>
              <a:buNone/>
            </a:pPr>
            <a:r>
              <a:rPr lang="en-GB" dirty="0"/>
              <a:t>In each group could someone write down what you decide and we will collate these as a group.  (N.B. Subject Leaders could share an e-document for groups to write on directly which could then be discussed with the group to save time.)</a:t>
            </a:r>
          </a:p>
          <a:p>
            <a:endParaRPr lang="en-GB" dirty="0"/>
          </a:p>
          <a:p>
            <a:r>
              <a:rPr lang="en-GB" dirty="0">
                <a:latin typeface="Effra"/>
                <a:hlinkClick r:id="rId3"/>
              </a:rPr>
              <a:t>https://forms.office.com/e/cBQXrjUiNz</a:t>
            </a:r>
          </a:p>
          <a:p>
            <a:endParaRPr lang="en-GB" dirty="0"/>
          </a:p>
        </p:txBody>
      </p:sp>
      <p:sp>
        <p:nvSpPr>
          <p:cNvPr id="4" name="Slide Number Placeholder 3"/>
          <p:cNvSpPr>
            <a:spLocks noGrp="1"/>
          </p:cNvSpPr>
          <p:nvPr>
            <p:ph type="sldNum" sz="quarter" idx="5"/>
          </p:nvPr>
        </p:nvSpPr>
        <p:spPr/>
        <p:txBody>
          <a:bodyPr/>
          <a:lstStyle/>
          <a:p>
            <a:fld id="{BA4282DE-0283-4D09-AECD-69F28A485ACF}" type="slidenum">
              <a:rPr lang="en-GB" smtClean="0"/>
              <a:t>22</a:t>
            </a:fld>
            <a:endParaRPr lang="en-GB"/>
          </a:p>
        </p:txBody>
      </p:sp>
    </p:spTree>
    <p:extLst>
      <p:ext uri="{BB962C8B-B14F-4D97-AF65-F5344CB8AC3E}">
        <p14:creationId xmlns:p14="http://schemas.microsoft.com/office/powerpoint/2010/main" val="48016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universal expectations across the programme. However, each subject has it’s own specific contexts and different sorts of behaviour challenges. I would now like to know if there is anything additional that you would like to see from every RPT in every single lesson in our subject?</a:t>
            </a:r>
          </a:p>
          <a:p>
            <a:endParaRPr lang="en-GB" dirty="0"/>
          </a:p>
          <a:p>
            <a:r>
              <a:rPr lang="en-GB" dirty="0"/>
              <a:t>Please do see this as an opportunity to really make a difference to the PGCE!</a:t>
            </a:r>
          </a:p>
          <a:p>
            <a:endParaRPr lang="en-GB" dirty="0"/>
          </a:p>
          <a:p>
            <a:r>
              <a:rPr lang="en-GB" dirty="0"/>
              <a:t>*(N.B. Subject Leaders to collate the challenges, strategies and subject specific suggestions to a. share with the wider tutor team and b. feed into the ITAP session on managing behaviours)*</a:t>
            </a:r>
          </a:p>
        </p:txBody>
      </p:sp>
      <p:sp>
        <p:nvSpPr>
          <p:cNvPr id="4" name="Slide Number Placeholder 3"/>
          <p:cNvSpPr>
            <a:spLocks noGrp="1"/>
          </p:cNvSpPr>
          <p:nvPr>
            <p:ph type="sldNum" sz="quarter" idx="5"/>
          </p:nvPr>
        </p:nvSpPr>
        <p:spPr/>
        <p:txBody>
          <a:bodyPr/>
          <a:lstStyle/>
          <a:p>
            <a:fld id="{BA4282DE-0283-4D09-AECD-69F28A485ACF}" type="slidenum">
              <a:rPr lang="en-GB" smtClean="0"/>
              <a:t>23</a:t>
            </a:fld>
            <a:endParaRPr lang="en-GB"/>
          </a:p>
        </p:txBody>
      </p:sp>
    </p:spTree>
    <p:extLst>
      <p:ext uri="{BB962C8B-B14F-4D97-AF65-F5344CB8AC3E}">
        <p14:creationId xmlns:p14="http://schemas.microsoft.com/office/powerpoint/2010/main" val="2488541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4282DE-0283-4D09-AECD-69F28A485ACF}" type="slidenum">
              <a:rPr lang="en-GB" smtClean="0"/>
              <a:t>24</a:t>
            </a:fld>
            <a:endParaRPr lang="en-GB"/>
          </a:p>
        </p:txBody>
      </p:sp>
    </p:spTree>
    <p:extLst>
      <p:ext uri="{BB962C8B-B14F-4D97-AF65-F5344CB8AC3E}">
        <p14:creationId xmlns:p14="http://schemas.microsoft.com/office/powerpoint/2010/main" val="3007829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a:p>
        </p:txBody>
      </p:sp>
    </p:spTree>
    <p:extLst>
      <p:ext uri="{BB962C8B-B14F-4D97-AF65-F5344CB8AC3E}">
        <p14:creationId xmlns:p14="http://schemas.microsoft.com/office/powerpoint/2010/main" val="378342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6700" cy="3722687"/>
          </a:xfrm>
        </p:spPr>
      </p:sp>
      <p:sp>
        <p:nvSpPr>
          <p:cNvPr id="3" name="Notes Placeholder 2"/>
          <p:cNvSpPr>
            <a:spLocks noGrp="1"/>
          </p:cNvSpPr>
          <p:nvPr>
            <p:ph type="body" idx="1"/>
          </p:nvPr>
        </p:nvSpPr>
        <p:spPr/>
        <p:txBody>
          <a:bodyPr/>
          <a:lstStyle/>
          <a:p>
            <a:r>
              <a:rPr lang="en-GB"/>
              <a:t>Please download the poster version of this for your wall!</a:t>
            </a:r>
          </a:p>
          <a:p>
            <a:pPr marL="0" indent="0">
              <a:lnSpc>
                <a:spcPct val="90000"/>
              </a:lnSpc>
              <a:buNone/>
            </a:pPr>
            <a:r>
              <a:rPr lang="en-GB" sz="2200" b="1" i="0" u="none" strike="noStrike" baseline="0">
                <a:solidFill>
                  <a:srgbClr val="000000"/>
                </a:solidFill>
                <a:latin typeface="Calibri"/>
                <a:cs typeface="Calibri"/>
              </a:rPr>
              <a:t>Our Vision for the Secondary Programme</a:t>
            </a:r>
            <a:r>
              <a:rPr lang="en-GB" sz="2200" b="1">
                <a:solidFill>
                  <a:srgbClr val="000000"/>
                </a:solidFill>
                <a:latin typeface="Calibri"/>
                <a:cs typeface="Calibri"/>
              </a:rPr>
              <a:t> </a:t>
            </a:r>
            <a:endParaRPr lang="en-GB" sz="2200" b="0" i="0" u="none" strike="noStrike" baseline="0">
              <a:solidFill>
                <a:srgbClr val="000000"/>
              </a:solidFill>
              <a:latin typeface="Calibri"/>
              <a:cs typeface="Calibri"/>
            </a:endParaRPr>
          </a:p>
          <a:p>
            <a:pPr marL="179705" indent="-179705">
              <a:lnSpc>
                <a:spcPct val="90000"/>
              </a:lnSpc>
              <a:buFont typeface="Wingdings" panose="05000000000000000000" pitchFamily="2" charset="2"/>
              <a:buChar char="§"/>
            </a:pPr>
            <a:r>
              <a:rPr lang="en-GB" sz="2200" b="0" i="0" u="none" strike="noStrike" baseline="0">
                <a:solidFill>
                  <a:srgbClr val="000000"/>
                </a:solidFill>
                <a:latin typeface="Calibri"/>
                <a:cs typeface="Calibri"/>
              </a:rPr>
              <a:t>Our vision statement and programme identity have been developed collaboratively in partnership with representatives of schools, local and regional alliances, university tutors and programme directors, and the Secondary Steering Group.</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pPr marL="179705" indent="-179705">
              <a:lnSpc>
                <a:spcPct val="90000"/>
              </a:lnSpc>
              <a:buFont typeface="Wingdings" panose="05000000000000000000" pitchFamily="2" charset="2"/>
              <a:buChar char="§"/>
            </a:pPr>
            <a:r>
              <a:rPr lang="en-GB" sz="2200" b="0" i="0" u="none" strike="noStrike" baseline="0">
                <a:solidFill>
                  <a:srgbClr val="000000"/>
                </a:solidFill>
                <a:latin typeface="Calibri"/>
                <a:cs typeface="Calibri"/>
              </a:rPr>
              <a:t>We agreed that our particular partnership, with its emphasis on subject-specificity, high expectations, inclusivity and diversity, aims to develop four fundamental traits that consistently characterise, and set apart, RPTs.</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pPr marL="179705" indent="-179705">
              <a:lnSpc>
                <a:spcPct val="90000"/>
              </a:lnSpc>
              <a:buFont typeface="Wingdings" panose="05000000000000000000" pitchFamily="2" charset="2"/>
              <a:buChar char="§"/>
            </a:pPr>
            <a:r>
              <a:rPr lang="en-GB" sz="2200" b="0" i="0" u="none" strike="noStrike" baseline="0">
                <a:solidFill>
                  <a:srgbClr val="000000"/>
                </a:solidFill>
                <a:latin typeface="Calibri"/>
                <a:cs typeface="Calibri"/>
              </a:rPr>
              <a:t>Our vision is therefore that RPTs become:</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a:solidFill>
                  <a:srgbClr val="000000"/>
                </a:solidFill>
                <a:latin typeface="Calibri"/>
                <a:cs typeface="Calibri"/>
              </a:rPr>
              <a:t> </a:t>
            </a:r>
            <a:r>
              <a:rPr lang="en-GB" sz="2200" b="0" i="0" u="none" strike="noStrike" baseline="0">
                <a:solidFill>
                  <a:srgbClr val="000000"/>
                </a:solidFill>
                <a:latin typeface="Calibri"/>
                <a:cs typeface="Calibri"/>
              </a:rPr>
              <a:t>Critical Curriculum Thinkers</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a:solidFill>
                  <a:srgbClr val="000000"/>
                </a:solidFill>
                <a:latin typeface="Calibri"/>
                <a:cs typeface="Calibri"/>
              </a:rPr>
              <a:t> </a:t>
            </a:r>
            <a:r>
              <a:rPr lang="en-GB" sz="2200" b="0" i="0" u="none" strike="noStrike" baseline="0">
                <a:solidFill>
                  <a:srgbClr val="000000"/>
                </a:solidFill>
                <a:latin typeface="Calibri"/>
                <a:cs typeface="Calibri"/>
              </a:rPr>
              <a:t>Responsive and Reflective Practitioners</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a:solidFill>
                  <a:srgbClr val="000000"/>
                </a:solidFill>
                <a:latin typeface="Calibri"/>
                <a:cs typeface="Calibri"/>
              </a:rPr>
              <a:t> </a:t>
            </a:r>
            <a:r>
              <a:rPr lang="en-GB" sz="2200" b="0" i="0" u="none" strike="noStrike" baseline="0">
                <a:solidFill>
                  <a:srgbClr val="000000"/>
                </a:solidFill>
                <a:latin typeface="Calibri"/>
                <a:cs typeface="Calibri"/>
              </a:rPr>
              <a:t>Ethical Community Participants</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pPr marL="539750" lvl="1" indent="-179705">
              <a:lnSpc>
                <a:spcPct val="90000"/>
              </a:lnSpc>
              <a:buFont typeface="Wingdings" panose="05000000000000000000" pitchFamily="2" charset="2"/>
              <a:buChar char="§"/>
            </a:pPr>
            <a:r>
              <a:rPr lang="en-GB" sz="2200">
                <a:solidFill>
                  <a:srgbClr val="000000"/>
                </a:solidFill>
                <a:latin typeface="Calibri"/>
                <a:cs typeface="Calibri"/>
              </a:rPr>
              <a:t> </a:t>
            </a:r>
            <a:r>
              <a:rPr lang="en-GB" sz="2200" b="0" i="0" u="none" strike="noStrike" baseline="0">
                <a:solidFill>
                  <a:srgbClr val="000000"/>
                </a:solidFill>
                <a:latin typeface="Calibri"/>
                <a:cs typeface="Calibri"/>
              </a:rPr>
              <a:t>Research-Informed Professionals</a:t>
            </a:r>
            <a:r>
              <a:rPr lang="en-GB" sz="2200">
                <a:solidFill>
                  <a:srgbClr val="000000"/>
                </a:solidFill>
                <a:latin typeface="Calibri"/>
                <a:cs typeface="Calibri"/>
              </a:rPr>
              <a:t> </a:t>
            </a:r>
            <a:endParaRPr lang="en-GB" sz="2200" b="0" i="0" u="none" strike="noStrike" baseline="0">
              <a:solidFill>
                <a:srgbClr val="000000"/>
              </a:solidFill>
              <a:latin typeface="Calibri"/>
              <a:cs typeface="Calibri"/>
            </a:endParaRPr>
          </a:p>
          <a:p>
            <a:endParaRPr lang="en-GB" b="1"/>
          </a:p>
          <a:p>
            <a:r>
              <a:rPr lang="en-GB" b="1"/>
              <a:t>Responsive and reflective practitioner:</a:t>
            </a:r>
          </a:p>
          <a:p>
            <a:pPr algn="l" rtl="0" fontAlgn="base"/>
            <a:r>
              <a:rPr lang="en-GB" b="0" i="0" u="none" strike="noStrike">
                <a:solidFill>
                  <a:srgbClr val="000000"/>
                </a:solidFill>
                <a:effectLst/>
                <a:latin typeface="Calibri" panose="020F0502020204030204" pitchFamily="34" charset="0"/>
              </a:rPr>
              <a:t>You will begin by focusing almost entirely on </a:t>
            </a:r>
            <a:r>
              <a:rPr lang="en-GB" b="0" i="0" u="none" strike="noStrike">
                <a:solidFill>
                  <a:srgbClr val="FF0000"/>
                </a:solidFill>
                <a:effectLst/>
                <a:latin typeface="Calibri" panose="020F0502020204030204" pitchFamily="34" charset="0"/>
              </a:rPr>
              <a:t>yourself</a:t>
            </a:r>
            <a:r>
              <a:rPr lang="en-GB"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GB" b="0" i="0" u="none" strike="noStrike">
                <a:solidFill>
                  <a:srgbClr val="000000"/>
                </a:solidFill>
                <a:effectLst/>
                <a:latin typeface="Calibri" panose="020F0502020204030204" pitchFamily="34" charset="0"/>
              </a:rPr>
              <a:t>What will I say? What will I do? What will my resources get them to do? </a:t>
            </a:r>
            <a:r>
              <a:rPr lang="en-US" b="0" i="0">
                <a:solidFill>
                  <a:srgbClr val="000000"/>
                </a:solidFill>
                <a:effectLst/>
                <a:latin typeface="Calibri" panose="020F0502020204030204" pitchFamily="34" charset="0"/>
              </a:rPr>
              <a:t>​</a:t>
            </a:r>
            <a:endParaRPr lang="en-GB" b="0" i="0">
              <a:solidFill>
                <a:srgbClr val="000000"/>
              </a:solidFill>
              <a:effectLst/>
              <a:latin typeface="Segoe UI" panose="020B0502040204020203" pitchFamily="34" charset="0"/>
            </a:endParaRPr>
          </a:p>
          <a:p>
            <a:pPr algn="l" rtl="0" fontAlgn="base"/>
            <a:r>
              <a:rPr lang="en-GB" b="0" i="0" u="none" strike="noStrike">
                <a:solidFill>
                  <a:srgbClr val="000000"/>
                </a:solidFill>
                <a:effectLst/>
                <a:latin typeface="Calibri" panose="020F0502020204030204" pitchFamily="34" charset="0"/>
              </a:rPr>
              <a:t>We will push you to think about the </a:t>
            </a:r>
            <a:r>
              <a:rPr lang="en-GB" b="0" i="0" u="none" strike="noStrike">
                <a:solidFill>
                  <a:srgbClr val="FF0000"/>
                </a:solidFill>
                <a:effectLst/>
                <a:latin typeface="Calibri" panose="020F0502020204030204" pitchFamily="34" charset="0"/>
              </a:rPr>
              <a:t>students</a:t>
            </a:r>
            <a:r>
              <a:rPr lang="en-GB" b="0" i="0" u="none" strike="noStrike">
                <a:solidFill>
                  <a:srgbClr val="000000"/>
                </a:solidFill>
                <a:effectLst/>
                <a:latin typeface="Calibri" panose="020F0502020204030204" pitchFamily="34" charset="0"/>
              </a:rPr>
              <a:t> and </a:t>
            </a:r>
            <a:r>
              <a:rPr lang="en-GB" b="0" i="0" u="none" strike="noStrike">
                <a:solidFill>
                  <a:srgbClr val="FF0000"/>
                </a:solidFill>
                <a:effectLst/>
                <a:latin typeface="Calibri" panose="020F0502020204030204" pitchFamily="34" charset="0"/>
              </a:rPr>
              <a:t>their</a:t>
            </a:r>
            <a:r>
              <a:rPr lang="en-GB" b="0" i="0" u="none" strike="noStrike">
                <a:solidFill>
                  <a:srgbClr val="000000"/>
                </a:solidFill>
                <a:effectLst/>
                <a:latin typeface="Calibri" panose="020F0502020204030204" pitchFamily="34" charset="0"/>
              </a:rPr>
              <a:t> learning. </a:t>
            </a:r>
            <a:r>
              <a:rPr lang="en-US" b="0" i="0">
                <a:solidFill>
                  <a:srgbClr val="000000"/>
                </a:solidFill>
                <a:effectLst/>
                <a:latin typeface="Calibri" panose="020F0502020204030204" pitchFamily="34" charset="0"/>
              </a:rPr>
              <a:t>​e.g. </a:t>
            </a:r>
            <a:r>
              <a:rPr lang="en-GB" b="0" i="1" u="none" strike="noStrike">
                <a:solidFill>
                  <a:srgbClr val="000000"/>
                </a:solidFill>
                <a:effectLst/>
                <a:latin typeface="Calibri" panose="020F0502020204030204" pitchFamily="34" charset="0"/>
              </a:rPr>
              <a:t>PGCE assignments, mentor meeting notes, lesson reflections, lesson plans showing reflection and advice, experimenting,</a:t>
            </a:r>
            <a:r>
              <a:rPr lang="en-US" b="0" i="1">
                <a:solidFill>
                  <a:srgbClr val="000000"/>
                </a:solidFill>
                <a:effectLst/>
                <a:latin typeface="Calibri" panose="020F0502020204030204" pitchFamily="34" charset="0"/>
              </a:rPr>
              <a:t>​</a:t>
            </a:r>
            <a:endParaRPr lang="en-US" b="0" i="1">
              <a:solidFill>
                <a:srgbClr val="000000"/>
              </a:solidFill>
              <a:effectLst/>
              <a:latin typeface="Segoe UI" panose="020B0502040204020203" pitchFamily="34" charset="0"/>
            </a:endParaRPr>
          </a:p>
          <a:p>
            <a:pPr algn="l" rtl="0" fontAlgn="base"/>
            <a:r>
              <a:rPr lang="en-GB" b="0" i="1" u="none" strike="noStrike">
                <a:solidFill>
                  <a:srgbClr val="000000"/>
                </a:solidFill>
                <a:effectLst/>
                <a:latin typeface="Calibri" panose="020F0502020204030204" pitchFamily="34" charset="0"/>
              </a:rPr>
              <a:t>online contributions… </a:t>
            </a:r>
            <a:r>
              <a:rPr lang="en-US" b="0" i="1">
                <a:solidFill>
                  <a:srgbClr val="000000"/>
                </a:solidFill>
                <a:effectLst/>
                <a:latin typeface="Calibri" panose="020F0502020204030204" pitchFamily="34" charset="0"/>
              </a:rPr>
              <a:t>​</a:t>
            </a:r>
            <a:endParaRPr lang="en-US" b="0" i="1">
              <a:solidFill>
                <a:srgbClr val="000000"/>
              </a:solidFill>
              <a:effectLst/>
              <a:latin typeface="Segoe UI" panose="020B0502040204020203" pitchFamily="34" charset="0"/>
            </a:endParaRPr>
          </a:p>
          <a:p>
            <a:pPr algn="l" rtl="0" fontAlgn="base"/>
            <a:r>
              <a:rPr lang="en-US" b="1" i="0">
                <a:solidFill>
                  <a:srgbClr val="000000"/>
                </a:solidFill>
                <a:effectLst/>
                <a:latin typeface="Calibri" panose="020F0502020204030204" pitchFamily="34" charset="0"/>
              </a:rPr>
              <a:t>Ethical community participant: </a:t>
            </a:r>
          </a:p>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Not passive bystanders, but have desire for </a:t>
            </a:r>
            <a:r>
              <a:rPr lang="en-GB" b="0" i="0" u="none" strike="noStrike">
                <a:solidFill>
                  <a:srgbClr val="FF0000"/>
                </a:solidFill>
                <a:effectLst/>
                <a:latin typeface="Calibri" panose="020F0502020204030204" pitchFamily="34" charset="0"/>
              </a:rPr>
              <a:t>social justice and cohesion</a:t>
            </a:r>
            <a:r>
              <a:rPr lang="en-GB" b="0" i="0" u="none" strike="noStrike">
                <a:solidFill>
                  <a:srgbClr val="000000"/>
                </a:solidFill>
                <a:effectLst/>
                <a:latin typeface="Calibri" panose="020F0502020204030204" pitchFamily="34" charset="0"/>
              </a:rPr>
              <a:t>, and high expectations of everyone. </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r>
              <a:rPr lang="en-GB" b="0" i="0" u="none" strike="noStrike">
                <a:solidFill>
                  <a:srgbClr val="000000"/>
                </a:solidFill>
                <a:effectLst/>
                <a:latin typeface="Calibri" panose="020F0502020204030204" pitchFamily="34" charset="0"/>
              </a:rPr>
              <a:t>Contribute to </a:t>
            </a:r>
            <a:r>
              <a:rPr lang="en-GB" b="0" i="0" u="none" strike="noStrike">
                <a:solidFill>
                  <a:srgbClr val="FF0000"/>
                </a:solidFill>
                <a:effectLst/>
                <a:latin typeface="Calibri" panose="020F0502020204030204" pitchFamily="34" charset="0"/>
              </a:rPr>
              <a:t>communities</a:t>
            </a:r>
            <a:r>
              <a:rPr lang="en-GB" b="0" i="0" u="none" strike="noStrike">
                <a:solidFill>
                  <a:srgbClr val="000000"/>
                </a:solidFill>
                <a:effectLst/>
                <a:latin typeface="Calibri" panose="020F0502020204030204" pitchFamily="34" charset="0"/>
              </a:rPr>
              <a:t>, leave your mark. </a:t>
            </a:r>
            <a:r>
              <a:rPr lang="en-GB" b="0" i="1" u="none" strike="noStrike">
                <a:solidFill>
                  <a:srgbClr val="000000"/>
                </a:solidFill>
                <a:effectLst/>
                <a:latin typeface="Calibri" panose="020F0502020204030204" pitchFamily="34" charset="0"/>
              </a:rPr>
              <a:t>E.g. Asking &amp; answering Qs in PS sessions, subject sessions, discussing with dept at school, </a:t>
            </a:r>
            <a:r>
              <a:rPr lang="en-US" b="0" i="1">
                <a:solidFill>
                  <a:srgbClr val="000000"/>
                </a:solidFill>
                <a:effectLst/>
                <a:latin typeface="Calibri" panose="020F0502020204030204" pitchFamily="34" charset="0"/>
              </a:rPr>
              <a:t>​</a:t>
            </a:r>
            <a:endParaRPr lang="en-US" b="0" i="1">
              <a:solidFill>
                <a:srgbClr val="000000"/>
              </a:solidFill>
              <a:effectLst/>
              <a:latin typeface="Segoe UI" panose="020B0502040204020203" pitchFamily="34" charset="0"/>
            </a:endParaRPr>
          </a:p>
          <a:p>
            <a:pPr algn="l" rtl="0" fontAlgn="base"/>
            <a:r>
              <a:rPr lang="en-GB" b="0" i="1" u="none" strike="noStrike">
                <a:solidFill>
                  <a:srgbClr val="000000"/>
                </a:solidFill>
                <a:effectLst/>
                <a:latin typeface="Calibri" panose="020F0502020204030204" pitchFamily="34" charset="0"/>
              </a:rPr>
              <a:t>set up a school club,</a:t>
            </a:r>
            <a:r>
              <a:rPr lang="en-US" b="0" i="1">
                <a:solidFill>
                  <a:srgbClr val="000000"/>
                </a:solidFill>
                <a:effectLst/>
                <a:latin typeface="Calibri" panose="020F0502020204030204" pitchFamily="34" charset="0"/>
              </a:rPr>
              <a:t>​</a:t>
            </a:r>
            <a:endParaRPr lang="en-US" b="0" i="1">
              <a:solidFill>
                <a:srgbClr val="000000"/>
              </a:solidFill>
              <a:effectLst/>
              <a:latin typeface="Segoe UI" panose="020B0502040204020203" pitchFamily="34" charset="0"/>
            </a:endParaRPr>
          </a:p>
          <a:p>
            <a:pPr algn="l" rtl="0" fontAlgn="base"/>
            <a:r>
              <a:rPr lang="en-GB" b="0" i="1" u="none" strike="noStrike">
                <a:solidFill>
                  <a:srgbClr val="000000"/>
                </a:solidFill>
                <a:effectLst/>
                <a:latin typeface="Calibri" panose="020F0502020204030204" pitchFamily="34" charset="0"/>
              </a:rPr>
              <a:t>immersed in professional </a:t>
            </a:r>
            <a:r>
              <a:rPr lang="en-US" b="0" i="1">
                <a:solidFill>
                  <a:srgbClr val="000000"/>
                </a:solidFill>
                <a:effectLst/>
                <a:latin typeface="Calibri" panose="020F0502020204030204" pitchFamily="34" charset="0"/>
              </a:rPr>
              <a:t>​</a:t>
            </a:r>
            <a:endParaRPr lang="en-US" b="0" i="1">
              <a:solidFill>
                <a:srgbClr val="000000"/>
              </a:solidFill>
              <a:effectLst/>
              <a:latin typeface="Segoe UI" panose="020B0502040204020203" pitchFamily="34" charset="0"/>
            </a:endParaRPr>
          </a:p>
          <a:p>
            <a:pPr algn="l" rtl="0" fontAlgn="base"/>
            <a:r>
              <a:rPr lang="en-GB" b="0" i="1" u="none" strike="noStrike">
                <a:solidFill>
                  <a:srgbClr val="000000"/>
                </a:solidFill>
                <a:effectLst/>
                <a:latin typeface="Calibri" panose="020F0502020204030204" pitchFamily="34" charset="0"/>
              </a:rPr>
              <a:t>associations, </a:t>
            </a:r>
            <a:r>
              <a:rPr lang="en-GB" b="0" i="1" u="none" strike="noStrike" err="1">
                <a:solidFill>
                  <a:srgbClr val="000000"/>
                </a:solidFill>
                <a:effectLst/>
                <a:latin typeface="Calibri" panose="020F0502020204030204" pitchFamily="34" charset="0"/>
              </a:rPr>
              <a:t>eduTwitter</a:t>
            </a:r>
            <a:r>
              <a:rPr lang="en-GB" b="0" i="1" u="none" strike="noStrike">
                <a:solidFill>
                  <a:srgbClr val="000000"/>
                </a:solidFill>
                <a:effectLst/>
                <a:latin typeface="Calibri" panose="020F0502020204030204" pitchFamily="34" charset="0"/>
              </a:rPr>
              <a:t> , attend conferences, </a:t>
            </a:r>
            <a:r>
              <a:rPr lang="en-GB" b="0" i="1" u="none" strike="noStrike" err="1">
                <a:solidFill>
                  <a:srgbClr val="000000"/>
                </a:solidFill>
                <a:effectLst/>
                <a:latin typeface="Calibri" panose="020F0502020204030204" pitchFamily="34" charset="0"/>
              </a:rPr>
              <a:t>TeachMeet</a:t>
            </a:r>
            <a:r>
              <a:rPr lang="en-GB" b="0" i="1" u="none" strike="noStrike">
                <a:solidFill>
                  <a:srgbClr val="000000"/>
                </a:solidFill>
                <a:effectLst/>
                <a:latin typeface="Calibri" panose="020F0502020204030204" pitchFamily="34" charset="0"/>
              </a:rPr>
              <a:t> icons, TES online...</a:t>
            </a:r>
            <a:r>
              <a:rPr lang="en-US" b="0" i="1">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r>
              <a:rPr lang="en-US" b="1" i="0">
                <a:solidFill>
                  <a:srgbClr val="000000"/>
                </a:solidFill>
                <a:effectLst/>
                <a:latin typeface="Calibri" panose="020F0502020204030204" pitchFamily="34" charset="0"/>
              </a:rPr>
              <a:t>Research-informed professional:</a:t>
            </a:r>
          </a:p>
          <a:p>
            <a:pPr algn="l" rtl="0" fontAlgn="base">
              <a:buFont typeface="Arial" panose="020B0604020202020204" pitchFamily="34" charset="0"/>
              <a:buChar char="•"/>
            </a:pPr>
            <a:r>
              <a:rPr lang="en-GB" b="0" i="0" u="none" strike="noStrike">
                <a:solidFill>
                  <a:srgbClr val="FF0000"/>
                </a:solidFill>
                <a:effectLst/>
                <a:latin typeface="Calibri" panose="020F0502020204030204" pitchFamily="34" charset="0"/>
              </a:rPr>
              <a:t>Aware</a:t>
            </a:r>
            <a:r>
              <a:rPr lang="en-GB" b="0" i="0" u="none" strike="noStrike">
                <a:solidFill>
                  <a:srgbClr val="000000"/>
                </a:solidFill>
                <a:effectLst/>
                <a:latin typeface="Calibri" panose="020F0502020204030204" pitchFamily="34" charset="0"/>
              </a:rPr>
              <a:t> of limitations and boundaries</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FF0000"/>
                </a:solidFill>
                <a:effectLst/>
                <a:latin typeface="Calibri" panose="020F0502020204030204" pitchFamily="34" charset="0"/>
              </a:rPr>
              <a:t>Model</a:t>
            </a:r>
            <a:r>
              <a:rPr lang="en-GB" b="0" i="0" u="none" strike="noStrike">
                <a:solidFill>
                  <a:srgbClr val="000000"/>
                </a:solidFill>
                <a:effectLst/>
                <a:latin typeface="Calibri" panose="020F0502020204030204" pitchFamily="34" charset="0"/>
              </a:rPr>
              <a:t> that should be easily communicated</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FF0000"/>
                </a:solidFill>
                <a:effectLst/>
                <a:latin typeface="Calibri" panose="020F0502020204030204" pitchFamily="34" charset="0"/>
              </a:rPr>
              <a:t>Intentionality</a:t>
            </a:r>
            <a:r>
              <a:rPr lang="en-GB" b="0" i="0" u="none" strike="noStrike">
                <a:solidFill>
                  <a:srgbClr val="000000"/>
                </a:solidFill>
                <a:effectLst/>
                <a:latin typeface="Calibri" panose="020F0502020204030204" pitchFamily="34" charset="0"/>
              </a:rPr>
              <a:t> to eliminate or emphasise a practice</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FF0000"/>
                </a:solidFill>
                <a:effectLst/>
                <a:latin typeface="Calibri" panose="020F0502020204030204" pitchFamily="34" charset="0"/>
              </a:rPr>
              <a:t>Ecology</a:t>
            </a:r>
            <a:r>
              <a:rPr lang="en-GB" b="0" i="0" u="none" strike="noStrike">
                <a:solidFill>
                  <a:srgbClr val="000000"/>
                </a:solidFill>
                <a:effectLst/>
                <a:latin typeface="Calibri" panose="020F0502020204030204" pitchFamily="34" charset="0"/>
              </a:rPr>
              <a:t> exists, doesn’t operate in isolation, context is key</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FF0000"/>
                </a:solidFill>
                <a:effectLst/>
                <a:latin typeface="Calibri" panose="020F0502020204030204" pitchFamily="34" charset="0"/>
              </a:rPr>
              <a:t>Enquiry</a:t>
            </a:r>
            <a:r>
              <a:rPr lang="en-GB" b="0" i="0" u="none" strike="noStrike">
                <a:solidFill>
                  <a:srgbClr val="000000"/>
                </a:solidFill>
                <a:effectLst/>
                <a:latin typeface="Calibri" panose="020F0502020204030204" pitchFamily="34" charset="0"/>
              </a:rPr>
              <a:t> – always reflecting, checking effectiveness</a:t>
            </a:r>
            <a:endParaRPr lang="en-US" b="0" i="0">
              <a:solidFill>
                <a:srgbClr val="000000"/>
              </a:solidFill>
              <a:effectLst/>
              <a:latin typeface="Arial" panose="020B0604020202020204" pitchFamily="34" charset="0"/>
            </a:endParaRPr>
          </a:p>
          <a:p>
            <a:pPr algn="l" rtl="0" fontAlgn="base"/>
            <a:r>
              <a:rPr lang="en-US" b="0" i="0">
                <a:solidFill>
                  <a:srgbClr val="000000"/>
                </a:solidFill>
                <a:effectLst/>
                <a:latin typeface="Calibri" panose="020F0502020204030204" pitchFamily="34" charset="0"/>
              </a:rPr>
              <a:t>(Sherrington) </a:t>
            </a:r>
            <a:r>
              <a:rPr lang="en-US" b="0" i="1">
                <a:solidFill>
                  <a:srgbClr val="000000"/>
                </a:solidFill>
                <a:effectLst/>
                <a:latin typeface="Calibri" panose="020F0502020204030204" pitchFamily="34" charset="0"/>
              </a:rPr>
              <a:t>e.g. </a:t>
            </a:r>
            <a:r>
              <a:rPr lang="en-US" b="0" i="1" u="none" strike="noStrike">
                <a:solidFill>
                  <a:srgbClr val="000000"/>
                </a:solidFill>
                <a:effectLst/>
                <a:latin typeface="Calibri" panose="020F0502020204030204" pitchFamily="34" charset="0"/>
              </a:rPr>
              <a:t>Discussions with school colleagues, challenge (professionally) assumed ideas, shared reading with staff, links to PGCE assignments, reflections in </a:t>
            </a:r>
            <a:r>
              <a:rPr lang="en-US" b="0" i="1" u="none" strike="noStrike" err="1">
                <a:solidFill>
                  <a:srgbClr val="000000"/>
                </a:solidFill>
                <a:effectLst/>
                <a:latin typeface="Calibri" panose="020F0502020204030204" pitchFamily="34" charset="0"/>
              </a:rPr>
              <a:t>WRoPs</a:t>
            </a:r>
            <a:r>
              <a:rPr lang="en-US" b="0" i="1" u="none" strike="noStrike">
                <a:solidFill>
                  <a:srgbClr val="000000"/>
                </a:solidFill>
                <a:effectLst/>
                <a:latin typeface="Calibri" panose="020F0502020204030204" pitchFamily="34" charset="0"/>
              </a:rPr>
              <a:t> on literature, notes from school CPD, notes from journal readings, evidence in lesson plans and lesson reflections…</a:t>
            </a:r>
            <a:r>
              <a:rPr lang="en-US" b="0" i="1">
                <a:solidFill>
                  <a:srgbClr val="000000"/>
                </a:solidFill>
                <a:effectLst/>
                <a:latin typeface="Calibri" panose="020F0502020204030204" pitchFamily="34" charset="0"/>
              </a:rPr>
              <a:t>​</a:t>
            </a:r>
          </a:p>
          <a:p>
            <a:pPr algn="l" rtl="0" fontAlgn="base"/>
            <a:r>
              <a:rPr lang="en-US" b="1" i="0">
                <a:solidFill>
                  <a:srgbClr val="000000"/>
                </a:solidFill>
                <a:effectLst/>
                <a:latin typeface="Calibri" panose="020F0502020204030204" pitchFamily="34" charset="0"/>
              </a:rPr>
              <a:t>Critical curriculum thinker: </a:t>
            </a:r>
          </a:p>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About </a:t>
            </a:r>
            <a:r>
              <a:rPr lang="en-GB" b="0" i="0" u="none" strike="noStrike">
                <a:solidFill>
                  <a:srgbClr val="FF0000"/>
                </a:solidFill>
                <a:effectLst/>
                <a:latin typeface="Calibri" panose="020F0502020204030204" pitchFamily="34" charset="0"/>
              </a:rPr>
              <a:t>what</a:t>
            </a:r>
            <a:r>
              <a:rPr lang="en-GB" b="0" i="0" u="none" strike="noStrike">
                <a:solidFill>
                  <a:srgbClr val="000000"/>
                </a:solidFill>
                <a:effectLst/>
                <a:latin typeface="Calibri" panose="020F0502020204030204" pitchFamily="34" charset="0"/>
              </a:rPr>
              <a:t> you teach, </a:t>
            </a:r>
            <a:r>
              <a:rPr lang="en-GB" b="0" i="0" u="none" strike="noStrike">
                <a:solidFill>
                  <a:srgbClr val="FF0000"/>
                </a:solidFill>
                <a:effectLst/>
                <a:latin typeface="Calibri" panose="020F0502020204030204" pitchFamily="34" charset="0"/>
              </a:rPr>
              <a:t>why</a:t>
            </a:r>
            <a:r>
              <a:rPr lang="en-GB" b="0" i="0" u="none" strike="noStrike">
                <a:solidFill>
                  <a:srgbClr val="000000"/>
                </a:solidFill>
                <a:effectLst/>
                <a:latin typeface="Calibri" panose="020F0502020204030204" pitchFamily="34" charset="0"/>
              </a:rPr>
              <a:t> this matters, how it </a:t>
            </a:r>
            <a:r>
              <a:rPr lang="en-GB" b="0" i="0" u="none" strike="noStrike">
                <a:solidFill>
                  <a:srgbClr val="FF0000"/>
                </a:solidFill>
                <a:effectLst/>
                <a:latin typeface="Calibri" panose="020F0502020204030204" pitchFamily="34" charset="0"/>
              </a:rPr>
              <a:t>fits</a:t>
            </a:r>
            <a:r>
              <a:rPr lang="en-GB" b="0" i="0" u="none" strike="noStrike">
                <a:solidFill>
                  <a:srgbClr val="000000"/>
                </a:solidFill>
                <a:effectLst/>
                <a:latin typeface="Calibri" panose="020F0502020204030204" pitchFamily="34" charset="0"/>
              </a:rPr>
              <a:t> </a:t>
            </a:r>
            <a:r>
              <a:rPr lang="en-GB" b="0" i="0" u="none" strike="noStrike">
                <a:solidFill>
                  <a:srgbClr val="FF0000"/>
                </a:solidFill>
                <a:effectLst/>
                <a:latin typeface="Calibri" panose="020F0502020204030204" pitchFamily="34" charset="0"/>
              </a:rPr>
              <a:t>together</a:t>
            </a:r>
            <a:r>
              <a:rPr lang="en-GB"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What you </a:t>
            </a:r>
            <a:r>
              <a:rPr lang="en-GB" b="0" i="0" u="none" strike="noStrike">
                <a:solidFill>
                  <a:srgbClr val="FF0000"/>
                </a:solidFill>
                <a:effectLst/>
                <a:latin typeface="Calibri" panose="020F0502020204030204" pitchFamily="34" charset="0"/>
              </a:rPr>
              <a:t>don’t</a:t>
            </a:r>
            <a:r>
              <a:rPr lang="en-GB" b="0" i="0" u="none" strike="noStrike">
                <a:solidFill>
                  <a:srgbClr val="000000"/>
                </a:solidFill>
                <a:effectLst/>
                <a:latin typeface="Calibri" panose="020F0502020204030204" pitchFamily="34" charset="0"/>
              </a:rPr>
              <a:t> teach.</a:t>
            </a:r>
            <a:r>
              <a:rPr lang="en-US"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How </a:t>
            </a:r>
            <a:r>
              <a:rPr lang="en-GB" b="0" i="0" u="none" strike="noStrike">
                <a:solidFill>
                  <a:srgbClr val="FF0000"/>
                </a:solidFill>
                <a:effectLst/>
                <a:latin typeface="Calibri" panose="020F0502020204030204" pitchFamily="34" charset="0"/>
              </a:rPr>
              <a:t>students</a:t>
            </a:r>
            <a:r>
              <a:rPr lang="en-GB" b="0" i="0" u="none" strike="noStrike">
                <a:solidFill>
                  <a:srgbClr val="000000"/>
                </a:solidFill>
                <a:effectLst/>
                <a:latin typeface="Calibri" panose="020F0502020204030204" pitchFamily="34" charset="0"/>
              </a:rPr>
              <a:t> affect this. </a:t>
            </a:r>
            <a:r>
              <a:rPr lang="en-GB" b="0" i="1" u="none" strike="noStrike">
                <a:solidFill>
                  <a:srgbClr val="000000"/>
                </a:solidFill>
                <a:effectLst/>
                <a:latin typeface="Calibri" panose="020F0502020204030204" pitchFamily="34" charset="0"/>
              </a:rPr>
              <a:t>E.g. Contribute at Dept meetings, notes, lesson plans, reflections, </a:t>
            </a:r>
            <a:r>
              <a:rPr lang="en-GB" b="0" i="1" u="none" strike="noStrike" err="1">
                <a:solidFill>
                  <a:srgbClr val="000000"/>
                </a:solidFill>
                <a:effectLst/>
                <a:latin typeface="Calibri" panose="020F0502020204030204" pitchFamily="34" charset="0"/>
              </a:rPr>
              <a:t>WRoPs</a:t>
            </a:r>
            <a:r>
              <a:rPr lang="en-GB" b="0" i="1" u="none" strike="noStrike">
                <a:solidFill>
                  <a:srgbClr val="000000"/>
                </a:solidFill>
                <a:effectLst/>
                <a:latin typeface="Calibri" panose="020F0502020204030204" pitchFamily="34" charset="0"/>
              </a:rPr>
              <a:t>, CPD attendance and participation, reading, awareness of school level C and National C, plan </a:t>
            </a:r>
            <a:r>
              <a:rPr lang="en-GB" b="0" i="0" u="none" strike="noStrike">
                <a:solidFill>
                  <a:srgbClr val="000000"/>
                </a:solidFill>
                <a:effectLst/>
                <a:latin typeface="Calibri" panose="020F0502020204030204" pitchFamily="34" charset="0"/>
              </a:rPr>
              <a:t>sequence</a:t>
            </a:r>
            <a:r>
              <a:rPr lang="en-GB" b="0" i="1" u="none" strike="noStrike">
                <a:solidFill>
                  <a:srgbClr val="000000"/>
                </a:solidFill>
                <a:effectLst/>
                <a:latin typeface="Calibri" panose="020F0502020204030204" pitchFamily="34" charset="0"/>
              </a:rPr>
              <a:t> of lessons… </a:t>
            </a:r>
            <a:endParaRPr lang="en-US" b="0" i="1">
              <a:solidFill>
                <a:srgbClr val="000000"/>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26</a:t>
            </a:fld>
            <a:endParaRPr lang="en-GB" altLang="en-US"/>
          </a:p>
        </p:txBody>
      </p:sp>
    </p:spTree>
    <p:extLst>
      <p:ext uri="{BB962C8B-B14F-4D97-AF65-F5344CB8AC3E}">
        <p14:creationId xmlns:p14="http://schemas.microsoft.com/office/powerpoint/2010/main" val="1981327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the content of some of the early SM sessions – what will you cover and why?  What might mentors pick up in their conversations in school with their RPTs?  (Would it be helpful to share some of the SM materials with your mentors, so that they can see what their RPT should know?)</a:t>
            </a:r>
          </a:p>
          <a:p>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27</a:t>
            </a:fld>
            <a:endParaRPr lang="en-GB" altLang="en-US"/>
          </a:p>
        </p:txBody>
      </p:sp>
    </p:spTree>
    <p:extLst>
      <p:ext uri="{BB962C8B-B14F-4D97-AF65-F5344CB8AC3E}">
        <p14:creationId xmlns:p14="http://schemas.microsoft.com/office/powerpoint/2010/main" val="635441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minute to think about how mentors can help develop the ‘Learn how to’ aspects of the curriculum.  </a:t>
            </a:r>
          </a:p>
          <a:p>
            <a:r>
              <a:rPr lang="en-GB" dirty="0"/>
              <a:t>What does this look like in your subject?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28</a:t>
            </a:fld>
            <a:endParaRPr lang="en-GB" altLang="en-US"/>
          </a:p>
        </p:txBody>
      </p:sp>
    </p:spTree>
    <p:extLst>
      <p:ext uri="{BB962C8B-B14F-4D97-AF65-F5344CB8AC3E}">
        <p14:creationId xmlns:p14="http://schemas.microsoft.com/office/powerpoint/2010/main" val="3657134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what you teach your RPTs about planning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161946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your subject lesson plan template.</a:t>
            </a:r>
          </a:p>
          <a:p>
            <a:endParaRPr lang="en-GB" dirty="0"/>
          </a:p>
          <a:p>
            <a:r>
              <a:rPr lang="en-GB" dirty="0"/>
              <a:t>Underpinned by LT statements</a:t>
            </a:r>
          </a:p>
          <a:p>
            <a:r>
              <a:rPr lang="en-GB" dirty="0"/>
              <a:t>2.7 – regular purposeful practice</a:t>
            </a:r>
          </a:p>
          <a:p>
            <a:r>
              <a:rPr lang="en-GB" dirty="0"/>
              <a:t>2.8 – retrieval and spacing practice to strengthen recall</a:t>
            </a:r>
          </a:p>
          <a:p>
            <a:r>
              <a:rPr lang="en-GB" dirty="0"/>
              <a:t>2.9 – worked examples</a:t>
            </a:r>
          </a:p>
          <a:p>
            <a:r>
              <a:rPr lang="en-GB" dirty="0"/>
              <a:t>3.4 – worked examples</a:t>
            </a:r>
          </a:p>
          <a:p>
            <a:r>
              <a:rPr lang="en-GB" dirty="0"/>
              <a:t>3.4 – modelling</a:t>
            </a:r>
          </a:p>
          <a:p>
            <a:r>
              <a:rPr lang="en-GB" dirty="0"/>
              <a:t>4.4 – guides, scaffolds – remove towards independence</a:t>
            </a:r>
          </a:p>
          <a:p>
            <a:r>
              <a:rPr lang="en-GB" dirty="0"/>
              <a:t>6.1 – effective assessment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31</a:t>
            </a:fld>
            <a:endParaRPr lang="en-GB" altLang="en-US" dirty="0"/>
          </a:p>
        </p:txBody>
      </p:sp>
    </p:spTree>
    <p:extLst>
      <p:ext uri="{BB962C8B-B14F-4D97-AF65-F5344CB8AC3E}">
        <p14:creationId xmlns:p14="http://schemas.microsoft.com/office/powerpoint/2010/main" val="361031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a:rPr>
              <a:t>Ask mentors to introduce themselves (school and RPT)</a:t>
            </a:r>
          </a:p>
          <a:p>
            <a:r>
              <a:rPr lang="en-GB" dirty="0">
                <a:latin typeface="Effra"/>
              </a:rPr>
              <a:t>Not going to record but will share a shorter recorded version later and will be shared via the </a:t>
            </a:r>
            <a:r>
              <a:rPr lang="en-GB" dirty="0" err="1">
                <a:latin typeface="Effra"/>
              </a:rPr>
              <a:t>UoR</a:t>
            </a:r>
            <a:r>
              <a:rPr lang="en-GB" dirty="0">
                <a:latin typeface="Effra"/>
              </a:rPr>
              <a:t> Mentor Hub https://sitesb.reading.ac.uk/ioe-mentoring/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a:p>
        </p:txBody>
      </p:sp>
    </p:spTree>
    <p:extLst>
      <p:ext uri="{BB962C8B-B14F-4D97-AF65-F5344CB8AC3E}">
        <p14:creationId xmlns:p14="http://schemas.microsoft.com/office/powerpoint/2010/main" val="3932440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your current practice?  Take points in the chat.</a:t>
            </a:r>
          </a:p>
          <a:p>
            <a:endParaRPr lang="en-GB" dirty="0"/>
          </a:p>
          <a:p>
            <a:r>
              <a:rPr lang="en-GB" dirty="0"/>
              <a:t>Emphasise that this practice is what would be great to see when we do our PPR visits!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1488077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use of the mentor conversation documents </a:t>
            </a:r>
          </a:p>
          <a:p>
            <a:r>
              <a:rPr lang="en-GB" dirty="0"/>
              <a:t>How did mentors use these last year?</a:t>
            </a:r>
          </a:p>
          <a:p>
            <a:r>
              <a:rPr lang="en-GB" dirty="0"/>
              <a:t>(note: Stage 2 –Shared Implementation - begins soon – 7th Oct)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33</a:t>
            </a:fld>
            <a:endParaRPr lang="en-GB" altLang="en-US"/>
          </a:p>
        </p:txBody>
      </p:sp>
    </p:spTree>
    <p:extLst>
      <p:ext uri="{BB962C8B-B14F-4D97-AF65-F5344CB8AC3E}">
        <p14:creationId xmlns:p14="http://schemas.microsoft.com/office/powerpoint/2010/main" val="2361622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rationale of ITAPs and mentors who worked with us last year how they thought the ITAPs went (and their involvement in them). </a:t>
            </a:r>
          </a:p>
          <a:p>
            <a:r>
              <a:rPr lang="en-GB" dirty="0"/>
              <a:t>These are the three ITAPs that RPTs will complete whilst in school A. </a:t>
            </a:r>
          </a:p>
          <a:p>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34</a:t>
            </a:fld>
            <a:endParaRPr lang="en-GB" altLang="en-US"/>
          </a:p>
        </p:txBody>
      </p:sp>
    </p:spTree>
    <p:extLst>
      <p:ext uri="{BB962C8B-B14F-4D97-AF65-F5344CB8AC3E}">
        <p14:creationId xmlns:p14="http://schemas.microsoft.com/office/powerpoint/2010/main" val="2294670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suggestions for how mentors might help facilitate the ‘enact’ part of ITAP2 (professional behaviours).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35</a:t>
            </a:fld>
            <a:endParaRPr lang="en-GB" altLang="en-US"/>
          </a:p>
        </p:txBody>
      </p:sp>
    </p:spTree>
    <p:extLst>
      <p:ext uri="{BB962C8B-B14F-4D97-AF65-F5344CB8AC3E}">
        <p14:creationId xmlns:p14="http://schemas.microsoft.com/office/powerpoint/2010/main" val="807289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mentor involvement in ITAP 2</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3766493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b="0" i="0" u="none" strike="noStrike" dirty="0">
                <a:solidFill>
                  <a:srgbClr val="242424"/>
                </a:solidFill>
                <a:effectLst/>
                <a:latin typeface="Calibri" panose="020F0502020204030204" pitchFamily="34" charset="0"/>
              </a:rPr>
              <a:t>Explain focus of this visit</a:t>
            </a:r>
            <a:endParaRPr lang="en-US" b="0" i="0" dirty="0">
              <a:solidFill>
                <a:srgbClr val="000000"/>
              </a:solidFill>
              <a:effectLst/>
              <a:latin typeface="Arial" panose="020B0604020202020204" pitchFamily="34" charset="0"/>
            </a:endParaRPr>
          </a:p>
          <a:p>
            <a:r>
              <a:rPr lang="en-GB" dirty="0"/>
              <a:t>What does this look like?  Ask mentors who have worked with us previously to share ideas.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38</a:t>
            </a:fld>
            <a:endParaRPr lang="en-GB" altLang="en-US"/>
          </a:p>
        </p:txBody>
      </p:sp>
    </p:spTree>
    <p:extLst>
      <p:ext uri="{BB962C8B-B14F-4D97-AF65-F5344CB8AC3E}">
        <p14:creationId xmlns:p14="http://schemas.microsoft.com/office/powerpoint/2010/main" val="1883110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What might these ‘look like’ in practice?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N.B. the RPT does not have to have demonstrated all the ‘exceeding’ indicators from CCP1 to ‘meet’ the indicators at CCP2. They must, however, continue to demonstrate they are still meeting the ‘meeting’ indicators from CCP1 </a:t>
            </a:r>
            <a:r>
              <a:rPr lang="en-GB" sz="1800" i="1" dirty="0">
                <a:effectLst/>
                <a:latin typeface="Calibri" panose="020F0502020204030204" pitchFamily="34" charset="0"/>
                <a:ea typeface="Calibri" panose="020F0502020204030204" pitchFamily="34" charset="0"/>
                <a:cs typeface="Arial" panose="020B0604020202020204" pitchFamily="34" charset="0"/>
              </a:rPr>
              <a:t>throughout</a:t>
            </a:r>
            <a:r>
              <a:rPr lang="en-GB" sz="1800" dirty="0">
                <a:effectLst/>
                <a:latin typeface="Calibri" panose="020F0502020204030204" pitchFamily="34" charset="0"/>
                <a:ea typeface="Calibri" panose="020F0502020204030204" pitchFamily="34" charset="0"/>
                <a:cs typeface="Arial" panose="020B0604020202020204" pitchFamily="34" charset="0"/>
              </a:rPr>
              <a:t> the course.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This will lead to the </a:t>
            </a:r>
            <a:r>
              <a:rPr lang="en-GB" sz="1800" dirty="0" err="1">
                <a:effectLst/>
                <a:latin typeface="Calibri" panose="020F0502020204030204" pitchFamily="34" charset="0"/>
                <a:ea typeface="Calibri" panose="020F0502020204030204" pitchFamily="34" charset="0"/>
                <a:cs typeface="Arial" panose="020B0604020202020204" pitchFamily="34" charset="0"/>
              </a:rPr>
              <a:t>AoP</a:t>
            </a:r>
            <a:r>
              <a:rPr lang="en-GB" sz="1800" dirty="0">
                <a:effectLst/>
                <a:latin typeface="Calibri" panose="020F0502020204030204" pitchFamily="34" charset="0"/>
                <a:ea typeface="Calibri" panose="020F0502020204030204" pitchFamily="34" charset="0"/>
                <a:cs typeface="Arial" panose="020B0604020202020204" pitchFamily="34" charset="0"/>
              </a:rPr>
              <a:t>/Report 1 due in December.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39</a:t>
            </a:fld>
            <a:endParaRPr lang="en-GB" altLang="en-US"/>
          </a:p>
        </p:txBody>
      </p:sp>
    </p:spTree>
    <p:extLst>
      <p:ext uri="{BB962C8B-B14F-4D97-AF65-F5344CB8AC3E}">
        <p14:creationId xmlns:p14="http://schemas.microsoft.com/office/powerpoint/2010/main" val="3590437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a:p>
        </p:txBody>
      </p:sp>
    </p:spTree>
    <p:extLst>
      <p:ext uri="{BB962C8B-B14F-4D97-AF65-F5344CB8AC3E}">
        <p14:creationId xmlns:p14="http://schemas.microsoft.com/office/powerpoint/2010/main" val="387069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Check that everyone has watched the mentor training that has taken place so far, has read the mentor handbook and has access the Mentor Hub.</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a:p>
        </p:txBody>
      </p:sp>
    </p:spTree>
    <p:extLst>
      <p:ext uri="{BB962C8B-B14F-4D97-AF65-F5344CB8AC3E}">
        <p14:creationId xmlns:p14="http://schemas.microsoft.com/office/powerpoint/2010/main" val="105219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1.3 and 2.1 is one video (overviews of both the induction and shared stages) </a:t>
            </a:r>
          </a:p>
          <a:p>
            <a:endParaRPr lang="en-GB" dirty="0"/>
          </a:p>
          <a:p>
            <a:r>
              <a:rPr lang="en-GB" dirty="0"/>
              <a:t>Briefly talk through the mentor curriculum expectations for this term.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414071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Showcase the </a:t>
            </a:r>
            <a:r>
              <a:rPr lang="en-GB" dirty="0" err="1"/>
              <a:t>UoR</a:t>
            </a:r>
            <a:r>
              <a:rPr lang="en-GB" dirty="0"/>
              <a:t> mentor hub (and where to find things): </a:t>
            </a:r>
            <a:r>
              <a:rPr lang="en-GB" dirty="0">
                <a:latin typeface="Effra"/>
              </a:rPr>
              <a:t>https://sitesb.reading.ac.uk/ioe-mentoring/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309946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mentor handbook and first mentor training video – check that they have all been able to access these.  </a:t>
            </a:r>
          </a:p>
          <a:p>
            <a:r>
              <a:rPr lang="en-GB" dirty="0"/>
              <a:t>You could also check that they have completed the mentor audit (link in the hub).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53937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a:p>
        </p:txBody>
      </p:sp>
    </p:spTree>
    <p:extLst>
      <p:ext uri="{BB962C8B-B14F-4D97-AF65-F5344CB8AC3E}">
        <p14:creationId xmlns:p14="http://schemas.microsoft.com/office/powerpoint/2010/main" val="1280588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1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a:p>
        </p:txBody>
      </p:sp>
      <p:sp>
        <p:nvSpPr>
          <p:cNvPr id="28" name="TextBox 27"/>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a:solidFill>
                  <a:schemeClr val="bg1"/>
                </a:solidFill>
                <a:latin typeface="Effra Light" pitchFamily="34" charset="0"/>
              </a:rPr>
              <a:t>LIMITLESS </a:t>
            </a:r>
            <a:r>
              <a:rPr lang="en-GB" altLang="en-US" sz="1400">
                <a:solidFill>
                  <a:schemeClr val="bg1"/>
                </a:solidFill>
                <a:latin typeface="Effra Heavy" pitchFamily="34" charset="0"/>
              </a:rPr>
              <a:t>POTENTIAL</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OPPORTUNITIES</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IMPACT</a:t>
            </a:r>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a:solidFill>
                  <a:schemeClr val="bg1"/>
                </a:solidFill>
                <a:latin typeface="Effra Light" pitchFamily="34" charset="0"/>
              </a:rPr>
              <a:t>LIMITLESS </a:t>
            </a:r>
            <a:r>
              <a:rPr lang="en-GB" altLang="en-US" sz="1400">
                <a:solidFill>
                  <a:schemeClr val="bg1"/>
                </a:solidFill>
                <a:latin typeface="Effra Heavy" pitchFamily="34" charset="0"/>
              </a:rPr>
              <a:t>POTENTIAL</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OPPORTUNITIES</a:t>
            </a:r>
            <a:r>
              <a:rPr lang="en-GB" altLang="en-US" sz="1400">
                <a:solidFill>
                  <a:schemeClr val="bg1"/>
                </a:solidFill>
                <a:latin typeface="Effra Light" pitchFamily="34" charset="0"/>
              </a:rPr>
              <a:t> | LIMITLESS </a:t>
            </a:r>
            <a:r>
              <a:rPr lang="en-GB" altLang="en-US" sz="140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a:t>Unit name here, max 2 line, adjust width of box if required</a:t>
            </a:r>
            <a:endParaRPr lang="en-GB"/>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a:t>Click icon to add picture. Visit www.reading.ac.uk/imagebank for more.</a:t>
            </a:r>
          </a:p>
        </p:txBody>
      </p:sp>
      <p:sp>
        <p:nvSpPr>
          <p:cNvPr id="17" name="TextBox 16"/>
          <p:cNvSpPr txBox="1"/>
          <p:nvPr userDrawn="1"/>
        </p:nvSpPr>
        <p:spPr>
          <a:xfrm>
            <a:off x="566400" y="6646908"/>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325506349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1"/>
          </p:nvPr>
        </p:nvSpPr>
        <p:spPr>
          <a:xfrm>
            <a:off x="1007534" y="6021389"/>
            <a:ext cx="3168253" cy="498475"/>
          </a:xfrm>
        </p:spPr>
        <p:txBody>
          <a:bodyPr/>
          <a:lstStyle>
            <a:lvl1pPr marL="0" indent="0">
              <a:buNone/>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3"/>
          <p:cNvSpPr>
            <a:spLocks noGrp="1" noChangeArrowheads="1"/>
          </p:cNvSpPr>
          <p:nvPr>
            <p:ph type="sldNum" sz="quarter" idx="12"/>
          </p:nvPr>
        </p:nvSpPr>
        <p:spPr>
          <a:ln/>
        </p:spPr>
        <p:txBody>
          <a:bodyPr/>
          <a:lstStyle>
            <a:lvl1pPr>
              <a:defRPr/>
            </a:lvl1pPr>
          </a:lstStyle>
          <a:p>
            <a:pPr>
              <a:defRPr/>
            </a:pPr>
            <a:fld id="{65F16F53-7CE2-498D-B8D8-85018BC54B97}" type="slidenum">
              <a:rPr lang="en-US" altLang="en-US"/>
              <a:pPr>
                <a:defRPr/>
              </a:pPr>
              <a:t>‹#›</a:t>
            </a:fld>
            <a:endParaRPr lang="en-US" altLang="en-US"/>
          </a:p>
        </p:txBody>
      </p:sp>
    </p:spTree>
    <p:extLst>
      <p:ext uri="{BB962C8B-B14F-4D97-AF65-F5344CB8AC3E}">
        <p14:creationId xmlns:p14="http://schemas.microsoft.com/office/powerpoint/2010/main" val="39855144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2F2DC-6FE1-80D3-3127-27CBF15B9866}"/>
              </a:ext>
            </a:extLst>
          </p:cNvPr>
          <p:cNvSpPr>
            <a:spLocks noGrp="1"/>
          </p:cNvSpPr>
          <p:nvPr>
            <p:ph type="dt" sz="half" idx="10"/>
          </p:nvPr>
        </p:nvSpPr>
        <p:spPr/>
        <p:txBody>
          <a:bodyPr/>
          <a:lstStyle/>
          <a:p>
            <a:fld id="{3D4DD907-3264-40D4-B1D0-6AE8176698D8}" type="datetimeFigureOut">
              <a:rPr lang="en-GB" smtClean="0"/>
              <a:t>30/09/2024</a:t>
            </a:fld>
            <a:endParaRPr lang="en-GB"/>
          </a:p>
        </p:txBody>
      </p:sp>
      <p:sp>
        <p:nvSpPr>
          <p:cNvPr id="3" name="Footer Placeholder 2">
            <a:extLst>
              <a:ext uri="{FF2B5EF4-FFF2-40B4-BE49-F238E27FC236}">
                <a16:creationId xmlns:a16="http://schemas.microsoft.com/office/drawing/2014/main" id="{668150BD-8A93-5BBE-0D73-423FFCE6AF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123FD9-8358-82A4-5FDE-B03811C2AEFF}"/>
              </a:ext>
            </a:extLst>
          </p:cNvPr>
          <p:cNvSpPr>
            <a:spLocks noGrp="1"/>
          </p:cNvSpPr>
          <p:nvPr>
            <p:ph type="sldNum" sz="quarter" idx="12"/>
          </p:nvPr>
        </p:nvSpPr>
        <p:spPr/>
        <p:txBody>
          <a:bodyPr/>
          <a:lstStyle/>
          <a:p>
            <a:fld id="{374C9A9F-DE6E-4B1C-A37A-5168D4038E5D}" type="slidenum">
              <a:rPr lang="en-GB" smtClean="0"/>
              <a:t>‹#›</a:t>
            </a:fld>
            <a:endParaRPr lang="en-GB"/>
          </a:p>
        </p:txBody>
      </p:sp>
    </p:spTree>
    <p:extLst>
      <p:ext uri="{BB962C8B-B14F-4D97-AF65-F5344CB8AC3E}">
        <p14:creationId xmlns:p14="http://schemas.microsoft.com/office/powerpoint/2010/main" val="312209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 id="2147483747" r:id="rId19"/>
    <p:sldLayoutId id="2147483748" r:id="rId20"/>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2.png"/><Relationship Id="rId5" Type="http://schemas.openxmlformats.org/officeDocument/2006/relationships/hyperlink" Target="https://forms.office.com/e/cBQXrjUiNz" TargetMode="Externa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pgcesecondary@reading.ac.uk"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2.png"/><Relationship Id="rId5" Type="http://schemas.openxmlformats.org/officeDocument/2006/relationships/image" Target="../media/image5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customXml" Target="../ink/ink11.xml"/><Relationship Id="rId10" Type="http://schemas.openxmlformats.org/officeDocument/2006/relationships/image" Target="../media/image430.png"/><Relationship Id="rId4" Type="http://schemas.openxmlformats.org/officeDocument/2006/relationships/image" Target="../media/image400.png"/><Relationship Id="rId9" Type="http://schemas.openxmlformats.org/officeDocument/2006/relationships/customXml" Target="../ink/ink13.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49.png"/><Relationship Id="rId4" Type="http://schemas.openxmlformats.org/officeDocument/2006/relationships/hyperlink" Target="https://earlycareer.chartered.colleg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jpe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jpeg"/><Relationship Id="rId1" Type="http://schemas.openxmlformats.org/officeDocument/2006/relationships/slideLayout" Target="../slideLayouts/slideLayout19.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jpe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7.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10.png"/><Relationship Id="rId2" Type="http://schemas.openxmlformats.org/officeDocument/2006/relationships/notesSlide" Target="../notesSlides/notesSlide6.xml"/><Relationship Id="rId16"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customXml" Target="../ink/ink6.xml"/><Relationship Id="rId5" Type="http://schemas.openxmlformats.org/officeDocument/2006/relationships/customXml" Target="../ink/ink2.xml"/><Relationship Id="rId15" Type="http://schemas.openxmlformats.org/officeDocument/2006/relationships/customXml" Target="../ink/ink8.xml"/><Relationship Id="rId10" Type="http://schemas.openxmlformats.org/officeDocument/2006/relationships/customXml" Target="../ink/ink5.xml"/><Relationship Id="rId4" Type="http://schemas.openxmlformats.org/officeDocument/2006/relationships/image" Target="../media/image18.png"/><Relationship Id="rId9" Type="http://schemas.openxmlformats.org/officeDocument/2006/relationships/customXml" Target="../ink/ink4.xml"/><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2800" dirty="0"/>
              <a:t>2.2) Implementing the ITE Curriculum:</a:t>
            </a:r>
            <a:br>
              <a:rPr lang="en-GB" sz="2800" dirty="0"/>
            </a:br>
            <a:r>
              <a:rPr lang="en-GB" sz="2800" dirty="0"/>
              <a:t>Contextualising your mentoring</a:t>
            </a:r>
          </a:p>
        </p:txBody>
      </p:sp>
      <p:sp>
        <p:nvSpPr>
          <p:cNvPr id="3" name="Subtitle 2"/>
          <p:cNvSpPr>
            <a:spLocks noGrp="1"/>
          </p:cNvSpPr>
          <p:nvPr>
            <p:ph type="subTitle" idx="1"/>
          </p:nvPr>
        </p:nvSpPr>
        <p:spPr>
          <a:xfrm>
            <a:off x="1948800" y="5515280"/>
            <a:ext cx="8280000" cy="722032"/>
          </a:xfrm>
        </p:spPr>
        <p:txBody>
          <a:bodyPr/>
          <a:lstStyle/>
          <a:p>
            <a:pPr algn="ctr"/>
            <a:r>
              <a:rPr lang="en-GB" dirty="0"/>
              <a:t>Subject Mentor Training</a:t>
            </a:r>
          </a:p>
          <a:p>
            <a:pPr algn="ctr"/>
            <a:r>
              <a:rPr lang="en-GB" dirty="0"/>
              <a:t>3.40-5pm Microsoft Teams</a:t>
            </a:r>
          </a:p>
          <a:p>
            <a:pPr algn="ctr"/>
            <a:r>
              <a:rPr lang="en-GB" dirty="0"/>
              <a:t>17.9.24</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a:p>
        </p:txBody>
      </p:sp>
      <p:sp>
        <p:nvSpPr>
          <p:cNvPr id="5" name="Text Placeholder 4"/>
          <p:cNvSpPr>
            <a:spLocks noGrp="1"/>
          </p:cNvSpPr>
          <p:nvPr>
            <p:ph type="body" sz="quarter" idx="13"/>
          </p:nvPr>
        </p:nvSpPr>
        <p:spPr>
          <a:xfrm>
            <a:off x="263352" y="-197"/>
            <a:ext cx="2483768" cy="620885"/>
          </a:xfrm>
        </p:spPr>
        <p:txBody>
          <a:bodyPr/>
          <a:lstStyle/>
          <a:p>
            <a:r>
              <a:rPr lang="en-GB" sz="1200" dirty="0"/>
              <a:t>Secondary PGCE 2024-25</a:t>
            </a:r>
          </a:p>
        </p:txBody>
      </p:sp>
      <p:pic>
        <p:nvPicPr>
          <p:cNvPr id="6" name="Picture Placeholder 5">
            <a:extLst>
              <a:ext uri="{FF2B5EF4-FFF2-40B4-BE49-F238E27FC236}">
                <a16:creationId xmlns:a16="http://schemas.microsoft.com/office/drawing/2014/main" id="{6D9757D6-7201-AC48-7CAB-E5CD1EF8EA3B}"/>
              </a:ext>
            </a:extLst>
          </p:cNvPr>
          <p:cNvPicPr>
            <a:picLocks noGrp="1" noChangeAspect="1"/>
          </p:cNvPicPr>
          <p:nvPr>
            <p:ph type="pic" sz="quarter" idx="16"/>
          </p:nvPr>
        </p:nvPicPr>
        <p:blipFill rotWithShape="1">
          <a:blip r:embed="rId3"/>
          <a:srcRect t="27499" b="52168"/>
          <a:stretch/>
        </p:blipFill>
        <p:spPr>
          <a:xfrm>
            <a:off x="-96688" y="2285999"/>
            <a:ext cx="12288688" cy="2509201"/>
          </a:xfrm>
          <a:prstGeom prst="rect">
            <a:avLst/>
          </a:prstGeom>
        </p:spPr>
      </p:pic>
    </p:spTree>
    <p:extLst>
      <p:ext uri="{BB962C8B-B14F-4D97-AF65-F5344CB8AC3E}">
        <p14:creationId xmlns:p14="http://schemas.microsoft.com/office/powerpoint/2010/main" val="1062026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C7E963-ACE1-480A-9053-DEB0F7C52903}"/>
              </a:ext>
            </a:extLst>
          </p:cNvPr>
          <p:cNvSpPr>
            <a:spLocks noGrp="1"/>
          </p:cNvSpPr>
          <p:nvPr>
            <p:ph type="title"/>
          </p:nvPr>
        </p:nvSpPr>
        <p:spPr>
          <a:xfrm>
            <a:off x="335360" y="188640"/>
            <a:ext cx="8280000" cy="828000"/>
          </a:xfrm>
        </p:spPr>
        <p:txBody>
          <a:bodyPr wrap="none" anchor="b">
            <a:normAutofit/>
          </a:bodyPr>
          <a:lstStyle/>
          <a:p>
            <a:r>
              <a:rPr lang="en-GB" dirty="0"/>
              <a:t>Being A Mentor</a:t>
            </a:r>
          </a:p>
        </p:txBody>
      </p:sp>
      <p:sp>
        <p:nvSpPr>
          <p:cNvPr id="2" name="Slide Number Placeholder 1">
            <a:extLst>
              <a:ext uri="{FF2B5EF4-FFF2-40B4-BE49-F238E27FC236}">
                <a16:creationId xmlns:a16="http://schemas.microsoft.com/office/drawing/2014/main" id="{7BCA4398-4F7C-43F8-8ED8-1B249F0C21AA}"/>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8CAE96E1-FE19-476C-9CF0-3BB4903735D9}" type="slidenum">
              <a:rPr lang="en-GB" altLang="en-US" smtClean="0"/>
              <a:pPr>
                <a:spcAft>
                  <a:spcPts val="600"/>
                </a:spcAft>
              </a:pPr>
              <a:t>10</a:t>
            </a:fld>
            <a:endParaRPr lang="en-GB" altLang="en-US"/>
          </a:p>
        </p:txBody>
      </p:sp>
      <p:sp>
        <p:nvSpPr>
          <p:cNvPr id="7" name="Content Placeholder 6">
            <a:extLst>
              <a:ext uri="{FF2B5EF4-FFF2-40B4-BE49-F238E27FC236}">
                <a16:creationId xmlns:a16="http://schemas.microsoft.com/office/drawing/2014/main" id="{B323413A-21C1-4FF0-9C5B-3677F04835A2}"/>
              </a:ext>
            </a:extLst>
          </p:cNvPr>
          <p:cNvSpPr>
            <a:spLocks noGrp="1"/>
          </p:cNvSpPr>
          <p:nvPr>
            <p:ph idx="11"/>
          </p:nvPr>
        </p:nvSpPr>
        <p:spPr>
          <a:xfrm>
            <a:off x="587360" y="1484784"/>
            <a:ext cx="5076592" cy="5112568"/>
          </a:xfrm>
        </p:spPr>
        <p:txBody>
          <a:bodyPr wrap="square" anchor="t">
            <a:normAutofit lnSpcReduction="10000"/>
          </a:bodyPr>
          <a:lstStyle/>
          <a:p>
            <a:pPr marL="179705" indent="-179705"/>
            <a:r>
              <a:rPr lang="en-GB" b="1" dirty="0"/>
              <a:t>Professional role</a:t>
            </a:r>
            <a:r>
              <a:rPr lang="en-GB" dirty="0"/>
              <a:t>: mentoring a beginning teacher is as much about enabling them to make informed choices as it is about technical skill</a:t>
            </a:r>
            <a:endParaRPr lang="en-US" dirty="0"/>
          </a:p>
          <a:p>
            <a:pPr marL="179705" indent="-179705"/>
            <a:r>
              <a:rPr lang="en-GB" dirty="0"/>
              <a:t>PCK</a:t>
            </a:r>
          </a:p>
          <a:p>
            <a:pPr marL="179705" indent="-179705"/>
            <a:r>
              <a:rPr lang="en-GB" dirty="0"/>
              <a:t>Make a personal connection</a:t>
            </a:r>
          </a:p>
          <a:p>
            <a:pPr marL="179705" indent="-179705"/>
            <a:r>
              <a:rPr lang="en-GB" dirty="0"/>
              <a:t>Needs analysis</a:t>
            </a:r>
          </a:p>
          <a:p>
            <a:pPr marL="179705" indent="-179705"/>
            <a:r>
              <a:rPr lang="en-GB" dirty="0"/>
              <a:t>Expectations &amp; boundaries</a:t>
            </a:r>
          </a:p>
          <a:p>
            <a:pPr marL="179705" indent="-179705"/>
            <a:r>
              <a:rPr lang="en-GB" dirty="0"/>
              <a:t>Support </a:t>
            </a:r>
          </a:p>
          <a:p>
            <a:pPr marL="539750" lvl="1" indent="-179705"/>
            <a:r>
              <a:rPr lang="en-GB" dirty="0"/>
              <a:t>Professional</a:t>
            </a:r>
          </a:p>
          <a:p>
            <a:pPr marL="539750" lvl="1" indent="-179705"/>
            <a:r>
              <a:rPr lang="en-GB" dirty="0"/>
              <a:t>Pedagogic</a:t>
            </a:r>
          </a:p>
          <a:p>
            <a:pPr marL="539750" lvl="1" indent="-179705"/>
            <a:r>
              <a:rPr lang="en-GB" dirty="0"/>
              <a:t>Academic</a:t>
            </a:r>
          </a:p>
          <a:p>
            <a:pPr marL="539750" lvl="1" indent="-179705"/>
            <a:r>
              <a:rPr lang="en-GB" dirty="0"/>
              <a:t>Emotional </a:t>
            </a:r>
          </a:p>
        </p:txBody>
      </p:sp>
      <p:pic>
        <p:nvPicPr>
          <p:cNvPr id="1026" name="Picture 2">
            <a:extLst>
              <a:ext uri="{FF2B5EF4-FFF2-40B4-BE49-F238E27FC236}">
                <a16:creationId xmlns:a16="http://schemas.microsoft.com/office/drawing/2014/main" id="{0D7F58AA-6D13-4A62-AAB8-2EA88E44BD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9533" y="1628800"/>
            <a:ext cx="5076591" cy="4124730"/>
          </a:xfrm>
          <a:prstGeom prst="rect">
            <a:avLst/>
          </a:prstGeom>
          <a:solidFill>
            <a:srgbClr val="FFFFFF"/>
          </a:solidFill>
        </p:spPr>
      </p:pic>
    </p:spTree>
    <p:extLst>
      <p:ext uri="{BB962C8B-B14F-4D97-AF65-F5344CB8AC3E}">
        <p14:creationId xmlns:p14="http://schemas.microsoft.com/office/powerpoint/2010/main" val="1435596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1000"/>
                                        <p:tgtEl>
                                          <p:spTgt spid="7">
                                            <p:txEl>
                                              <p:pRg st="6" end="6"/>
                                            </p:txEl>
                                          </p:spTgt>
                                        </p:tgtEl>
                                      </p:cBhvr>
                                    </p:animEffect>
                                    <p:anim calcmode="lin" valueType="num">
                                      <p:cBhvr>
                                        <p:cTn id="4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Effect transition="in" filter="fade">
                                      <p:cBhvr>
                                        <p:cTn id="52" dur="1000"/>
                                        <p:tgtEl>
                                          <p:spTgt spid="7">
                                            <p:txEl>
                                              <p:pRg st="7" end="7"/>
                                            </p:txEl>
                                          </p:spTgt>
                                        </p:tgtEl>
                                      </p:cBhvr>
                                    </p:animEffect>
                                    <p:anim calcmode="lin" valueType="num">
                                      <p:cBhvr>
                                        <p:cTn id="5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animEffect transition="in" filter="fade">
                                      <p:cBhvr>
                                        <p:cTn id="57" dur="1000"/>
                                        <p:tgtEl>
                                          <p:spTgt spid="7">
                                            <p:txEl>
                                              <p:pRg st="8" end="8"/>
                                            </p:txEl>
                                          </p:spTgt>
                                        </p:tgtEl>
                                      </p:cBhvr>
                                    </p:animEffect>
                                    <p:anim calcmode="lin" valueType="num">
                                      <p:cBhvr>
                                        <p:cTn id="5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fade">
                                      <p:cBhvr>
                                        <p:cTn id="62" dur="1000"/>
                                        <p:tgtEl>
                                          <p:spTgt spid="7">
                                            <p:txEl>
                                              <p:pRg st="9" end="9"/>
                                            </p:txEl>
                                          </p:spTgt>
                                        </p:tgtEl>
                                      </p:cBhvr>
                                    </p:animEffect>
                                    <p:anim calcmode="lin" valueType="num">
                                      <p:cBhvr>
                                        <p:cTn id="63"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E6A71B-CDA0-AD5B-FD83-CEFE88260031}"/>
              </a:ext>
            </a:extLst>
          </p:cNvPr>
          <p:cNvSpPr>
            <a:spLocks noGrp="1"/>
          </p:cNvSpPr>
          <p:nvPr>
            <p:ph idx="1"/>
          </p:nvPr>
        </p:nvSpPr>
        <p:spPr>
          <a:xfrm>
            <a:off x="566400" y="1243517"/>
            <a:ext cx="11040000" cy="3960000"/>
          </a:xfrm>
        </p:spPr>
        <p:txBody>
          <a:bodyPr/>
          <a:lstStyle/>
          <a:p>
            <a:pPr marL="179705" indent="-179705"/>
            <a:r>
              <a:rPr lang="en-GB" dirty="0">
                <a:latin typeface="Arial"/>
                <a:cs typeface="Arial"/>
              </a:rPr>
              <a:t>What is special about teaching science? Ideas in chat</a:t>
            </a:r>
            <a:endParaRPr lang="en-US" dirty="0"/>
          </a:p>
          <a:p>
            <a:pPr marL="179705" indent="-179705"/>
            <a:endParaRPr lang="en-GB" dirty="0">
              <a:latin typeface="Arial"/>
              <a:cs typeface="Arial"/>
            </a:endParaRPr>
          </a:p>
          <a:p>
            <a:pPr marL="179705" indent="-179705"/>
            <a:r>
              <a:rPr lang="en-US" dirty="0">
                <a:latin typeface="Arial"/>
                <a:cs typeface="Arial"/>
              </a:rPr>
              <a:t>In summary</a:t>
            </a:r>
            <a:endParaRPr lang="en-GB" dirty="0">
              <a:latin typeface="Arial"/>
              <a:cs typeface="Arial"/>
            </a:endParaRPr>
          </a:p>
          <a:p>
            <a:pPr marL="539750" lvl="1" indent="-179705">
              <a:buFont typeface="Courier New" charset="0"/>
              <a:buChar char="o"/>
            </a:pPr>
            <a:r>
              <a:rPr lang="en-US" dirty="0">
                <a:latin typeface="Arial"/>
                <a:cs typeface="Arial"/>
              </a:rPr>
              <a:t>Practical subject: demos, room </a:t>
            </a:r>
            <a:r>
              <a:rPr lang="en-US" dirty="0" err="1">
                <a:latin typeface="Arial"/>
                <a:cs typeface="Arial"/>
              </a:rPr>
              <a:t>organisation</a:t>
            </a:r>
            <a:r>
              <a:rPr lang="en-US" dirty="0">
                <a:latin typeface="Arial"/>
                <a:cs typeface="Arial"/>
              </a:rPr>
              <a:t> for practical work, practical skills</a:t>
            </a:r>
          </a:p>
          <a:p>
            <a:pPr marL="539750" lvl="1" indent="-179705">
              <a:buFont typeface="Courier New" charset="0"/>
              <a:buChar char="o"/>
            </a:pPr>
            <a:r>
              <a:rPr lang="en-US" dirty="0">
                <a:latin typeface="Arial"/>
                <a:cs typeface="Arial"/>
              </a:rPr>
              <a:t>Knowledge can be abstract, break down appropriately</a:t>
            </a:r>
          </a:p>
          <a:p>
            <a:pPr marL="539750" lvl="1" indent="-179705">
              <a:buFont typeface="Courier New" charset="0"/>
              <a:buChar char="o"/>
            </a:pPr>
            <a:r>
              <a:rPr lang="en-US" dirty="0">
                <a:latin typeface="Arial"/>
                <a:cs typeface="Arial"/>
              </a:rPr>
              <a:t>Need to develop literacy and numeracy skills</a:t>
            </a:r>
          </a:p>
          <a:p>
            <a:pPr marL="539750" lvl="1" indent="-179705">
              <a:buFont typeface="Courier New" charset="0"/>
              <a:buChar char="o"/>
            </a:pPr>
            <a:r>
              <a:rPr lang="en-US" dirty="0">
                <a:latin typeface="Arial"/>
                <a:cs typeface="Arial"/>
              </a:rPr>
              <a:t>Teaching outside specialism</a:t>
            </a:r>
          </a:p>
          <a:p>
            <a:pPr marL="539750" lvl="1" indent="-179705">
              <a:buFont typeface="Courier New" charset="0"/>
              <a:buChar char="o"/>
            </a:pPr>
            <a:r>
              <a:rPr lang="en-US" dirty="0">
                <a:latin typeface="Arial"/>
                <a:cs typeface="Arial"/>
              </a:rPr>
              <a:t>Opportunity to make real life connections</a:t>
            </a:r>
          </a:p>
          <a:p>
            <a:pPr marL="539750" lvl="1" indent="-179705">
              <a:buFont typeface="Courier New" charset="0"/>
              <a:buChar char="o"/>
            </a:pPr>
            <a:endParaRPr lang="en-US" dirty="0">
              <a:latin typeface="Arial"/>
              <a:cs typeface="Arial"/>
            </a:endParaRPr>
          </a:p>
          <a:p>
            <a:pPr marL="179705" indent="-179705"/>
            <a:endParaRPr lang="en-GB" dirty="0">
              <a:latin typeface="Arial"/>
              <a:cs typeface="Arial"/>
            </a:endParaRPr>
          </a:p>
          <a:p>
            <a:pPr marL="179705" indent="-179705"/>
            <a:r>
              <a:rPr lang="en-GB" sz="1100" dirty="0">
                <a:latin typeface="Arial"/>
                <a:cs typeface="Arial"/>
              </a:rPr>
              <a:t> </a:t>
            </a:r>
            <a:endParaRPr lang="en-GB" dirty="0">
              <a:latin typeface="Arial"/>
              <a:cs typeface="Arial"/>
            </a:endParaRPr>
          </a:p>
          <a:p>
            <a:pPr marL="179705" indent="-179705"/>
            <a:endParaRPr lang="en-GB" dirty="0"/>
          </a:p>
        </p:txBody>
      </p:sp>
      <p:sp>
        <p:nvSpPr>
          <p:cNvPr id="2" name="Slide Number Placeholder 1">
            <a:extLst>
              <a:ext uri="{FF2B5EF4-FFF2-40B4-BE49-F238E27FC236}">
                <a16:creationId xmlns:a16="http://schemas.microsoft.com/office/drawing/2014/main" id="{D86D700F-8E2D-E16B-E7F5-507E5F48C4CA}"/>
              </a:ext>
            </a:extLst>
          </p:cNvPr>
          <p:cNvSpPr>
            <a:spLocks noGrp="1"/>
          </p:cNvSpPr>
          <p:nvPr>
            <p:ph type="sldNum" sz="quarter" idx="10"/>
          </p:nvPr>
        </p:nvSpPr>
        <p:spPr/>
        <p:txBody>
          <a:bodyPr/>
          <a:lstStyle/>
          <a:p>
            <a:fld id="{374C9A9F-DE6E-4B1C-A37A-5168D4038E5D}" type="slidenum">
              <a:rPr lang="en-GB" smtClean="0"/>
              <a:t>11</a:t>
            </a:fld>
            <a:endParaRPr lang="en-GB"/>
          </a:p>
        </p:txBody>
      </p:sp>
      <p:sp>
        <p:nvSpPr>
          <p:cNvPr id="3" name="Title 2">
            <a:extLst>
              <a:ext uri="{FF2B5EF4-FFF2-40B4-BE49-F238E27FC236}">
                <a16:creationId xmlns:a16="http://schemas.microsoft.com/office/drawing/2014/main" id="{0E2062D7-7F78-58FF-39B3-63223EE81734}"/>
              </a:ext>
            </a:extLst>
          </p:cNvPr>
          <p:cNvSpPr>
            <a:spLocks noGrp="1"/>
          </p:cNvSpPr>
          <p:nvPr>
            <p:ph type="title"/>
          </p:nvPr>
        </p:nvSpPr>
        <p:spPr>
          <a:xfrm>
            <a:off x="765692" y="123640"/>
            <a:ext cx="11040000" cy="828000"/>
          </a:xfrm>
        </p:spPr>
        <p:txBody>
          <a:bodyPr/>
          <a:lstStyle/>
          <a:p>
            <a:r>
              <a:rPr lang="en-GB" dirty="0"/>
              <a:t>Being a </a:t>
            </a:r>
            <a:r>
              <a:rPr lang="en-GB" i="1" dirty="0"/>
              <a:t>Subject</a:t>
            </a:r>
            <a:r>
              <a:rPr lang="en-GB" dirty="0"/>
              <a:t> Mentor</a:t>
            </a:r>
          </a:p>
        </p:txBody>
      </p:sp>
      <p:pic>
        <p:nvPicPr>
          <p:cNvPr id="5" name="Subject Mentor">
            <a:hlinkClick r:id="" action="ppaction://media"/>
            <a:extLst>
              <a:ext uri="{FF2B5EF4-FFF2-40B4-BE49-F238E27FC236}">
                <a16:creationId xmlns:a16="http://schemas.microsoft.com/office/drawing/2014/main" id="{7B7E8C1B-001C-8379-A311-63ED0E667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04112" y="487979"/>
            <a:ext cx="406400" cy="406400"/>
          </a:xfrm>
          <a:prstGeom prst="rect">
            <a:avLst/>
          </a:prstGeom>
        </p:spPr>
      </p:pic>
    </p:spTree>
    <p:extLst>
      <p:ext uri="{BB962C8B-B14F-4D97-AF65-F5344CB8AC3E}">
        <p14:creationId xmlns:p14="http://schemas.microsoft.com/office/powerpoint/2010/main" val="1739554285"/>
      </p:ext>
    </p:extLst>
  </p:cSld>
  <p:clrMapOvr>
    <a:masterClrMapping/>
  </p:clrMapOvr>
  <p:transition advTm="1777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2B8A40-C228-17CA-45C0-E25CFF036288}"/>
              </a:ext>
            </a:extLst>
          </p:cNvPr>
          <p:cNvSpPr>
            <a:spLocks noGrp="1"/>
          </p:cNvSpPr>
          <p:nvPr>
            <p:ph type="sldNum" sz="quarter" idx="10"/>
          </p:nvPr>
        </p:nvSpPr>
        <p:spPr/>
        <p:txBody>
          <a:bodyPr/>
          <a:lstStyle/>
          <a:p>
            <a:fld id="{DCF6A46F-80AB-49F3-8C7E-9717ED945456}" type="slidenum">
              <a:rPr lang="en-GB" altLang="en-US" smtClean="0"/>
              <a:pPr/>
              <a:t>12</a:t>
            </a:fld>
            <a:endParaRPr lang="en-GB" altLang="en-US"/>
          </a:p>
        </p:txBody>
      </p:sp>
      <p:pic>
        <p:nvPicPr>
          <p:cNvPr id="6" name="Picture 5">
            <a:extLst>
              <a:ext uri="{FF2B5EF4-FFF2-40B4-BE49-F238E27FC236}">
                <a16:creationId xmlns:a16="http://schemas.microsoft.com/office/drawing/2014/main" id="{97EF17B7-9AA7-DB8B-8ED1-396D1BE18266}"/>
              </a:ext>
            </a:extLst>
          </p:cNvPr>
          <p:cNvPicPr>
            <a:picLocks noChangeAspect="1"/>
          </p:cNvPicPr>
          <p:nvPr/>
        </p:nvPicPr>
        <p:blipFill>
          <a:blip r:embed="rId3"/>
          <a:stretch>
            <a:fillRect/>
          </a:stretch>
        </p:blipFill>
        <p:spPr>
          <a:xfrm>
            <a:off x="2351584" y="188640"/>
            <a:ext cx="7180640" cy="6669360"/>
          </a:xfrm>
          <a:prstGeom prst="rect">
            <a:avLst/>
          </a:prstGeom>
        </p:spPr>
      </p:pic>
    </p:spTree>
    <p:extLst>
      <p:ext uri="{BB962C8B-B14F-4D97-AF65-F5344CB8AC3E}">
        <p14:creationId xmlns:p14="http://schemas.microsoft.com/office/powerpoint/2010/main" val="8138322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8EFB-895F-1FAD-8108-4512920CFAC5}"/>
              </a:ext>
            </a:extLst>
          </p:cNvPr>
          <p:cNvSpPr>
            <a:spLocks noGrp="1"/>
          </p:cNvSpPr>
          <p:nvPr>
            <p:ph type="title"/>
          </p:nvPr>
        </p:nvSpPr>
        <p:spPr>
          <a:xfrm>
            <a:off x="551384" y="10319"/>
            <a:ext cx="8280000" cy="828000"/>
          </a:xfrm>
        </p:spPr>
        <p:txBody>
          <a:bodyPr/>
          <a:lstStyle/>
          <a:p>
            <a:r>
              <a:rPr lang="en-GB" dirty="0"/>
              <a:t>Example</a:t>
            </a:r>
          </a:p>
        </p:txBody>
      </p:sp>
      <p:sp>
        <p:nvSpPr>
          <p:cNvPr id="4" name="Slide Number Placeholder 3">
            <a:extLst>
              <a:ext uri="{FF2B5EF4-FFF2-40B4-BE49-F238E27FC236}">
                <a16:creationId xmlns:a16="http://schemas.microsoft.com/office/drawing/2014/main" id="{75EBCA28-829A-E5E0-0120-E3729FF776F9}"/>
              </a:ext>
            </a:extLst>
          </p:cNvPr>
          <p:cNvSpPr>
            <a:spLocks noGrp="1"/>
          </p:cNvSpPr>
          <p:nvPr>
            <p:ph type="sldNum" sz="quarter" idx="10"/>
          </p:nvPr>
        </p:nvSpPr>
        <p:spPr/>
        <p:txBody>
          <a:bodyPr/>
          <a:lstStyle/>
          <a:p>
            <a:fld id="{DCF6A46F-80AB-49F3-8C7E-9717ED945456}" type="slidenum">
              <a:rPr lang="en-GB" altLang="en-US" smtClean="0"/>
              <a:pPr/>
              <a:t>13</a:t>
            </a:fld>
            <a:endParaRPr lang="en-GB" altLang="en-US"/>
          </a:p>
        </p:txBody>
      </p:sp>
      <p:pic>
        <p:nvPicPr>
          <p:cNvPr id="10" name="Picture 9" descr="A white text on a white background&#10;&#10;Description automatically generated">
            <a:extLst>
              <a:ext uri="{FF2B5EF4-FFF2-40B4-BE49-F238E27FC236}">
                <a16:creationId xmlns:a16="http://schemas.microsoft.com/office/drawing/2014/main" id="{2884D58B-1395-DD53-DF93-AA34F5553885}"/>
              </a:ext>
            </a:extLst>
          </p:cNvPr>
          <p:cNvPicPr>
            <a:picLocks noChangeAspect="1"/>
          </p:cNvPicPr>
          <p:nvPr/>
        </p:nvPicPr>
        <p:blipFill>
          <a:blip r:embed="rId3"/>
          <a:stretch>
            <a:fillRect/>
          </a:stretch>
        </p:blipFill>
        <p:spPr>
          <a:xfrm>
            <a:off x="1077686" y="1040488"/>
            <a:ext cx="10156237" cy="5519535"/>
          </a:xfrm>
          <a:prstGeom prst="rect">
            <a:avLst/>
          </a:prstGeom>
        </p:spPr>
      </p:pic>
    </p:spTree>
    <p:extLst>
      <p:ext uri="{BB962C8B-B14F-4D97-AF65-F5344CB8AC3E}">
        <p14:creationId xmlns:p14="http://schemas.microsoft.com/office/powerpoint/2010/main" val="24358543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C784-35F2-3D61-B053-38E367F4E7A8}"/>
              </a:ext>
            </a:extLst>
          </p:cNvPr>
          <p:cNvSpPr>
            <a:spLocks noGrp="1"/>
          </p:cNvSpPr>
          <p:nvPr>
            <p:ph type="title"/>
          </p:nvPr>
        </p:nvSpPr>
        <p:spPr>
          <a:xfrm>
            <a:off x="438911" y="166519"/>
            <a:ext cx="8280000" cy="828000"/>
          </a:xfrm>
        </p:spPr>
        <p:txBody>
          <a:bodyPr/>
          <a:lstStyle/>
          <a:p>
            <a:r>
              <a:rPr lang="en-GB" dirty="0"/>
              <a:t>RPT Needs Analysis</a:t>
            </a:r>
          </a:p>
        </p:txBody>
      </p:sp>
      <p:sp>
        <p:nvSpPr>
          <p:cNvPr id="4" name="Slide Number Placeholder 3">
            <a:extLst>
              <a:ext uri="{FF2B5EF4-FFF2-40B4-BE49-F238E27FC236}">
                <a16:creationId xmlns:a16="http://schemas.microsoft.com/office/drawing/2014/main" id="{7DE93718-3F96-35A4-E171-E6D18AE1CB95}"/>
              </a:ext>
            </a:extLst>
          </p:cNvPr>
          <p:cNvSpPr>
            <a:spLocks noGrp="1"/>
          </p:cNvSpPr>
          <p:nvPr>
            <p:ph type="sldNum" sz="quarter" idx="10"/>
          </p:nvPr>
        </p:nvSpPr>
        <p:spPr/>
        <p:txBody>
          <a:bodyPr/>
          <a:lstStyle/>
          <a:p>
            <a:fld id="{DCF6A46F-80AB-49F3-8C7E-9717ED945456}" type="slidenum">
              <a:rPr lang="en-GB" altLang="en-US" smtClean="0"/>
              <a:pPr/>
              <a:t>14</a:t>
            </a:fld>
            <a:endParaRPr lang="en-GB" altLang="en-US"/>
          </a:p>
        </p:txBody>
      </p:sp>
      <p:pic>
        <p:nvPicPr>
          <p:cNvPr id="3" name="Picture 2" descr="A close-up of a list of information&#10;&#10;Description automatically generated">
            <a:extLst>
              <a:ext uri="{FF2B5EF4-FFF2-40B4-BE49-F238E27FC236}">
                <a16:creationId xmlns:a16="http://schemas.microsoft.com/office/drawing/2014/main" id="{66087721-DE4D-E3FF-5D0F-3D9AE2A74080}"/>
              </a:ext>
            </a:extLst>
          </p:cNvPr>
          <p:cNvPicPr>
            <a:picLocks noChangeAspect="1"/>
          </p:cNvPicPr>
          <p:nvPr/>
        </p:nvPicPr>
        <p:blipFill>
          <a:blip r:embed="rId3"/>
          <a:stretch>
            <a:fillRect/>
          </a:stretch>
        </p:blipFill>
        <p:spPr>
          <a:xfrm>
            <a:off x="1836326" y="1049486"/>
            <a:ext cx="7757348" cy="5511620"/>
          </a:xfrm>
          <a:prstGeom prst="rect">
            <a:avLst/>
          </a:prstGeom>
        </p:spPr>
      </p:pic>
    </p:spTree>
    <p:extLst>
      <p:ext uri="{BB962C8B-B14F-4D97-AF65-F5344CB8AC3E}">
        <p14:creationId xmlns:p14="http://schemas.microsoft.com/office/powerpoint/2010/main" val="14844091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1011A307-6E46-8959-54F6-D677FE9E63D9}"/>
              </a:ext>
            </a:extLst>
          </p:cNvPr>
          <p:cNvSpPr>
            <a:spLocks noGrp="1"/>
          </p:cNvSpPr>
          <p:nvPr>
            <p:ph type="sldNum" sz="quarter" idx="12"/>
          </p:nvPr>
        </p:nvSpPr>
        <p:spPr/>
        <p:txBody>
          <a:bodyPr/>
          <a:lstStyle/>
          <a:p>
            <a:pPr>
              <a:spcAft>
                <a:spcPts val="600"/>
              </a:spcAft>
            </a:pPr>
            <a:fld id="{DCF6A46F-80AB-49F3-8C7E-9717ED945456}" type="slidenum">
              <a:rPr lang="en-GB" altLang="en-US" smtClean="0"/>
              <a:pPr>
                <a:spcAft>
                  <a:spcPts val="600"/>
                </a:spcAft>
              </a:pPr>
              <a:t>15</a:t>
            </a:fld>
            <a:endParaRPr lang="en-GB" altLang="en-US"/>
          </a:p>
        </p:txBody>
      </p:sp>
      <p:graphicFrame>
        <p:nvGraphicFramePr>
          <p:cNvPr id="5" name="Content Placeholder 4">
            <a:extLst>
              <a:ext uri="{FF2B5EF4-FFF2-40B4-BE49-F238E27FC236}">
                <a16:creationId xmlns:a16="http://schemas.microsoft.com/office/drawing/2014/main" id="{30CAF0CB-1253-9259-B64D-62A686327756}"/>
              </a:ext>
            </a:extLst>
          </p:cNvPr>
          <p:cNvGraphicFramePr>
            <a:graphicFrameLocks noGrp="1"/>
          </p:cNvGraphicFramePr>
          <p:nvPr>
            <p:ph type="tbl" sz="quarter" idx="4294967295"/>
            <p:extLst>
              <p:ext uri="{D42A27DB-BD31-4B8C-83A1-F6EECF244321}">
                <p14:modId xmlns:p14="http://schemas.microsoft.com/office/powerpoint/2010/main" val="786780685"/>
              </p:ext>
            </p:extLst>
          </p:nvPr>
        </p:nvGraphicFramePr>
        <p:xfrm>
          <a:off x="0" y="116632"/>
          <a:ext cx="10272464" cy="6735200"/>
        </p:xfrm>
        <a:graphic>
          <a:graphicData uri="http://schemas.openxmlformats.org/drawingml/2006/table">
            <a:tbl>
              <a:tblPr firstRow="1" bandRow="1"/>
              <a:tblGrid>
                <a:gridCol w="4583832">
                  <a:extLst>
                    <a:ext uri="{9D8B030D-6E8A-4147-A177-3AD203B41FA5}">
                      <a16:colId xmlns:a16="http://schemas.microsoft.com/office/drawing/2014/main" val="2160590896"/>
                    </a:ext>
                  </a:extLst>
                </a:gridCol>
                <a:gridCol w="3514706">
                  <a:extLst>
                    <a:ext uri="{9D8B030D-6E8A-4147-A177-3AD203B41FA5}">
                      <a16:colId xmlns:a16="http://schemas.microsoft.com/office/drawing/2014/main" val="2183065488"/>
                    </a:ext>
                  </a:extLst>
                </a:gridCol>
                <a:gridCol w="2173926">
                  <a:extLst>
                    <a:ext uri="{9D8B030D-6E8A-4147-A177-3AD203B41FA5}">
                      <a16:colId xmlns:a16="http://schemas.microsoft.com/office/drawing/2014/main" val="4120237525"/>
                    </a:ext>
                  </a:extLst>
                </a:gridCol>
              </a:tblGrid>
              <a:tr h="1115477">
                <a:tc>
                  <a:txBody>
                    <a:bodyPr/>
                    <a:lstStyle/>
                    <a:p>
                      <a:pPr fontAlgn="t"/>
                      <a:endParaRPr lang="en-GB" sz="4000" dirty="0">
                        <a:effectLst/>
                      </a:endParaRPr>
                    </a:p>
                    <a:p>
                      <a:pPr algn="l" rtl="0" fontAlgn="base"/>
                      <a:r>
                        <a:rPr lang="en-GB" sz="1800" b="1" i="0" dirty="0">
                          <a:effectLst/>
                          <a:latin typeface="Calibri" panose="020F0502020204030204" pitchFamily="34" charset="0"/>
                        </a:rPr>
                        <a:t>RPT’s Needs</a:t>
                      </a:r>
                      <a:r>
                        <a:rPr lang="en-GB" sz="1800" b="0" i="0" dirty="0">
                          <a:effectLst/>
                          <a:latin typeface="Calibri" panose="020F0502020204030204" pitchFamily="34" charset="0"/>
                        </a:rPr>
                        <a:t> </a:t>
                      </a:r>
                      <a:endParaRPr lang="en-GB" sz="4000" b="0" i="0" dirty="0">
                        <a:effectLst/>
                      </a:endParaRPr>
                    </a:p>
                    <a:p>
                      <a:pPr algn="l" rtl="0" fontAlgn="base"/>
                      <a:r>
                        <a:rPr lang="en-GB" sz="1800" b="0" i="0" dirty="0">
                          <a:effectLst/>
                          <a:latin typeface="Calibri" panose="020F0502020204030204" pitchFamily="34" charset="0"/>
                        </a:rPr>
                        <a:t>(Linked with the ITE Curriculum Strands)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4000" dirty="0">
                        <a:effectLst/>
                      </a:endParaRPr>
                    </a:p>
                    <a:p>
                      <a:pPr algn="l" rtl="0" fontAlgn="base"/>
                      <a:r>
                        <a:rPr lang="en-GB" sz="1800" b="1" i="0" dirty="0">
                          <a:effectLst/>
                          <a:latin typeface="Calibri" panose="020F0502020204030204" pitchFamily="34" charset="0"/>
                        </a:rPr>
                        <a:t>Support Strategies</a:t>
                      </a:r>
                      <a:r>
                        <a:rPr lang="en-GB" sz="1800" b="0" i="0" dirty="0">
                          <a:effectLst/>
                          <a:latin typeface="Calibri" panose="020F0502020204030204" pitchFamily="34" charset="0"/>
                        </a:rPr>
                        <a:t>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GB" sz="4000" dirty="0">
                        <a:effectLst/>
                      </a:endParaRPr>
                    </a:p>
                    <a:p>
                      <a:pPr algn="l" rtl="0" fontAlgn="base"/>
                      <a:r>
                        <a:rPr lang="en-GB" sz="1800" b="1" i="0" dirty="0">
                          <a:effectLst/>
                          <a:latin typeface="Calibri" panose="020F0502020204030204" pitchFamily="34" charset="0"/>
                        </a:rPr>
                        <a:t>Date for completion </a:t>
                      </a:r>
                      <a:r>
                        <a:rPr lang="en-GB" sz="1800" b="0" i="0" dirty="0">
                          <a:effectLst/>
                          <a:latin typeface="Calibri" panose="020F0502020204030204" pitchFamily="34" charset="0"/>
                        </a:rPr>
                        <a:t>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5031509"/>
                  </a:ext>
                </a:extLst>
              </a:tr>
              <a:tr h="1097080">
                <a:tc>
                  <a:txBody>
                    <a:bodyPr/>
                    <a:lstStyle/>
                    <a:p>
                      <a:pPr fontAlgn="t"/>
                      <a:endParaRPr lang="en-GB" sz="4000" dirty="0">
                        <a:effectLst/>
                      </a:endParaRPr>
                    </a:p>
                    <a:p>
                      <a:pPr algn="l" rtl="0" fontAlgn="base"/>
                      <a:r>
                        <a:rPr lang="en-GB" sz="1800" b="0" i="0" dirty="0">
                          <a:effectLst/>
                          <a:latin typeface="Calibri" panose="020F0502020204030204" pitchFamily="34" charset="0"/>
                        </a:rPr>
                        <a:t>Professional Behaviours &amp; Teacher Wellbeing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99"/>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8779361"/>
                  </a:ext>
                </a:extLst>
              </a:tr>
              <a:tr h="1097080">
                <a:tc>
                  <a:txBody>
                    <a:bodyPr/>
                    <a:lstStyle/>
                    <a:p>
                      <a:pPr fontAlgn="t"/>
                      <a:endParaRPr lang="en-GB" sz="4000" dirty="0">
                        <a:effectLst/>
                      </a:endParaRPr>
                    </a:p>
                    <a:p>
                      <a:pPr algn="l" rtl="0" fontAlgn="base"/>
                      <a:r>
                        <a:rPr lang="en-GB" sz="1800" b="0" i="0" dirty="0">
                          <a:effectLst/>
                          <a:latin typeface="Calibri" panose="020F0502020204030204" pitchFamily="34" charset="0"/>
                        </a:rPr>
                        <a:t>High Expectations &amp; Managing Behaviours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CC"/>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5231650"/>
                  </a:ext>
                </a:extLst>
              </a:tr>
              <a:tr h="1097080">
                <a:tc>
                  <a:txBody>
                    <a:bodyPr/>
                    <a:lstStyle/>
                    <a:p>
                      <a:pPr fontAlgn="t"/>
                      <a:endParaRPr lang="en-GB" sz="4000" dirty="0">
                        <a:solidFill>
                          <a:srgbClr val="000000"/>
                        </a:solidFill>
                        <a:effectLst/>
                      </a:endParaRPr>
                    </a:p>
                    <a:p>
                      <a:pPr algn="l" rtl="0" fontAlgn="base"/>
                      <a:r>
                        <a:rPr lang="en-GB" sz="1800" b="0" i="0" dirty="0">
                          <a:solidFill>
                            <a:srgbClr val="000000"/>
                          </a:solidFill>
                          <a:effectLst/>
                          <a:latin typeface="Calibri" panose="020F0502020204030204" pitchFamily="34" charset="0"/>
                        </a:rPr>
                        <a:t>Subject &amp; Curriculum Knowledge </a:t>
                      </a:r>
                      <a:endParaRPr lang="en-GB" sz="4000" b="0" i="0" dirty="0">
                        <a:solidFill>
                          <a:srgbClr val="000000"/>
                        </a:solidFill>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DC8DD"/>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91861099"/>
                  </a:ext>
                </a:extLst>
              </a:tr>
              <a:tr h="1097080">
                <a:tc>
                  <a:txBody>
                    <a:bodyPr/>
                    <a:lstStyle/>
                    <a:p>
                      <a:pPr fontAlgn="t"/>
                      <a:endParaRPr lang="en-GB" sz="4000">
                        <a:effectLst/>
                      </a:endParaRPr>
                    </a:p>
                    <a:p>
                      <a:pPr algn="l" rtl="0" fontAlgn="base"/>
                      <a:r>
                        <a:rPr lang="en-GB" sz="1800" b="0" i="0">
                          <a:effectLst/>
                          <a:latin typeface="Calibri" panose="020F0502020204030204" pitchFamily="34" charset="0"/>
                        </a:rPr>
                        <a:t>Planning, Teaching and Adapting Practice </a:t>
                      </a:r>
                      <a:endParaRPr lang="en-GB" sz="40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EE7A3"/>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a:effectLst/>
                      </a:endParaRPr>
                    </a:p>
                    <a:p>
                      <a:pPr algn="l" rtl="0" fontAlgn="base"/>
                      <a:r>
                        <a:rPr lang="en-GB" sz="1100" b="0" i="0">
                          <a:effectLst/>
                          <a:latin typeface="Calibri" panose="020F0502020204030204" pitchFamily="34" charset="0"/>
                        </a:rPr>
                        <a:t> </a:t>
                      </a:r>
                      <a:endParaRPr lang="en-GB" sz="2400" b="0" i="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775112"/>
                  </a:ext>
                </a:extLst>
              </a:tr>
              <a:tr h="1097080">
                <a:tc>
                  <a:txBody>
                    <a:bodyPr/>
                    <a:lstStyle/>
                    <a:p>
                      <a:pPr fontAlgn="t"/>
                      <a:endParaRPr lang="en-GB" sz="4000" dirty="0">
                        <a:effectLst/>
                      </a:endParaRPr>
                    </a:p>
                    <a:p>
                      <a:pPr algn="l" rtl="0" fontAlgn="base"/>
                      <a:r>
                        <a:rPr lang="en-GB" sz="1800" b="0" i="0" dirty="0">
                          <a:effectLst/>
                          <a:latin typeface="Calibri" panose="020F0502020204030204" pitchFamily="34" charset="0"/>
                        </a:rPr>
                        <a:t>Progress, Outcomes and Assessment </a:t>
                      </a:r>
                      <a:endParaRPr lang="en-GB" sz="40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9D9D9"/>
                    </a:solidFill>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GB" sz="2400" dirty="0">
                        <a:effectLst/>
                      </a:endParaRPr>
                    </a:p>
                    <a:p>
                      <a:pPr algn="l" rtl="0" fontAlgn="base"/>
                      <a:r>
                        <a:rPr lang="en-GB" sz="1100" b="0" i="0" dirty="0">
                          <a:effectLst/>
                          <a:latin typeface="Calibri" panose="020F0502020204030204" pitchFamily="34" charset="0"/>
                        </a:rPr>
                        <a:t> </a:t>
                      </a:r>
                      <a:endParaRPr lang="en-GB" sz="2400" b="0" i="0" dirty="0">
                        <a:effectLst/>
                      </a:endParaRPr>
                    </a:p>
                  </a:txBody>
                  <a:tcPr marL="91558" marR="91558" marT="45780" marB="4578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6744626"/>
                  </a:ext>
                </a:extLst>
              </a:tr>
            </a:tbl>
          </a:graphicData>
        </a:graphic>
      </p:graphicFrame>
    </p:spTree>
    <p:extLst>
      <p:ext uri="{BB962C8B-B14F-4D97-AF65-F5344CB8AC3E}">
        <p14:creationId xmlns:p14="http://schemas.microsoft.com/office/powerpoint/2010/main" val="1655835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45E333-55BB-FB42-BC47-385F80D169F9}"/>
              </a:ext>
            </a:extLst>
          </p:cNvPr>
          <p:cNvSpPr>
            <a:spLocks noGrp="1"/>
          </p:cNvSpPr>
          <p:nvPr>
            <p:ph type="sldNum" sz="quarter" idx="10"/>
          </p:nvPr>
        </p:nvSpPr>
        <p:spPr/>
        <p:txBody>
          <a:bodyPr/>
          <a:lstStyle/>
          <a:p>
            <a:fld id="{8CAE96E1-FE19-476C-9CF0-3BB4903735D9}" type="slidenum">
              <a:rPr lang="en-GB" altLang="en-US" smtClean="0"/>
              <a:pPr/>
              <a:t>16</a:t>
            </a:fld>
            <a:endParaRPr lang="en-GB" altLang="en-US"/>
          </a:p>
        </p:txBody>
      </p:sp>
      <p:pic>
        <p:nvPicPr>
          <p:cNvPr id="4" name="Picture 3">
            <a:extLst>
              <a:ext uri="{FF2B5EF4-FFF2-40B4-BE49-F238E27FC236}">
                <a16:creationId xmlns:a16="http://schemas.microsoft.com/office/drawing/2014/main" id="{FBD2B9A5-06E0-DAB3-6188-DA2565AF2193}"/>
              </a:ext>
            </a:extLst>
          </p:cNvPr>
          <p:cNvPicPr>
            <a:picLocks noChangeAspect="1"/>
          </p:cNvPicPr>
          <p:nvPr/>
        </p:nvPicPr>
        <p:blipFill>
          <a:blip r:embed="rId3"/>
          <a:stretch>
            <a:fillRect/>
          </a:stretch>
        </p:blipFill>
        <p:spPr>
          <a:xfrm>
            <a:off x="263352" y="260648"/>
            <a:ext cx="11343050" cy="6699844"/>
          </a:xfrm>
          <a:prstGeom prst="rect">
            <a:avLst/>
          </a:prstGeom>
        </p:spPr>
      </p:pic>
      <p:sp>
        <p:nvSpPr>
          <p:cNvPr id="9" name="Arrow: Down 8">
            <a:extLst>
              <a:ext uri="{FF2B5EF4-FFF2-40B4-BE49-F238E27FC236}">
                <a16:creationId xmlns:a16="http://schemas.microsoft.com/office/drawing/2014/main" id="{8C4ECE54-E2C5-07DB-8FD9-F54E5EEB486E}"/>
              </a:ext>
            </a:extLst>
          </p:cNvPr>
          <p:cNvSpPr/>
          <p:nvPr/>
        </p:nvSpPr>
        <p:spPr>
          <a:xfrm>
            <a:off x="9624392" y="1556792"/>
            <a:ext cx="366960" cy="489109"/>
          </a:xfrm>
          <a:prstGeom prst="downArrow">
            <a:avLst/>
          </a:prstGeom>
          <a:solidFill>
            <a:schemeClr val="accent1"/>
          </a:solidFill>
          <a:ln w="38100">
            <a:solidFill>
              <a:schemeClr val="accent1"/>
            </a:solidFill>
          </a:ln>
        </p:spPr>
        <p:txBody>
          <a:bodyPr wrap="none" rtlCol="0" anchor="ctr">
            <a:spAutoFit/>
          </a:bodyPr>
          <a:lstStyle/>
          <a:p>
            <a:pPr algn="ctr"/>
            <a:endParaRPr lang="en-GB" dirty="0"/>
          </a:p>
        </p:txBody>
      </p:sp>
    </p:spTree>
    <p:extLst>
      <p:ext uri="{BB962C8B-B14F-4D97-AF65-F5344CB8AC3E}">
        <p14:creationId xmlns:p14="http://schemas.microsoft.com/office/powerpoint/2010/main" val="2949473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6300-0B9E-7CE4-CC0A-4355A3709C40}"/>
              </a:ext>
            </a:extLst>
          </p:cNvPr>
          <p:cNvSpPr>
            <a:spLocks noGrp="1"/>
          </p:cNvSpPr>
          <p:nvPr>
            <p:ph type="title"/>
          </p:nvPr>
        </p:nvSpPr>
        <p:spPr>
          <a:xfrm>
            <a:off x="1948800" y="1234800"/>
            <a:ext cx="8280000" cy="828000"/>
          </a:xfrm>
        </p:spPr>
        <p:txBody>
          <a:bodyPr wrap="none" anchor="b">
            <a:normAutofit/>
          </a:bodyPr>
          <a:lstStyle/>
          <a:p>
            <a:r>
              <a:rPr lang="en-GB" dirty="0"/>
              <a:t>Mentor guidance (Section 7)</a:t>
            </a:r>
          </a:p>
        </p:txBody>
      </p:sp>
      <p:sp>
        <p:nvSpPr>
          <p:cNvPr id="11" name="Slide Number Placeholder 3">
            <a:extLst>
              <a:ext uri="{FF2B5EF4-FFF2-40B4-BE49-F238E27FC236}">
                <a16:creationId xmlns:a16="http://schemas.microsoft.com/office/drawing/2014/main" id="{0FE03D3C-AA0D-60FB-6358-A9C3C8FBCE03}"/>
              </a:ext>
            </a:extLst>
          </p:cNvPr>
          <p:cNvSpPr>
            <a:spLocks noGrp="1"/>
          </p:cNvSpPr>
          <p:nvPr>
            <p:ph type="sldNum" sz="quarter" idx="10"/>
          </p:nvPr>
        </p:nvSpPr>
        <p:spPr>
          <a:xfrm>
            <a:off x="9552526" y="6237312"/>
            <a:ext cx="676275" cy="252000"/>
          </a:xfrm>
        </p:spPr>
        <p:txBody>
          <a:bodyPr/>
          <a:lstStyle/>
          <a:p>
            <a:pPr>
              <a:spcAft>
                <a:spcPts val="600"/>
              </a:spcAft>
            </a:pPr>
            <a:fld id="{DCF6A46F-80AB-49F3-8C7E-9717ED945456}" type="slidenum">
              <a:rPr lang="en-GB" altLang="en-US" smtClean="0"/>
              <a:pPr>
                <a:spcAft>
                  <a:spcPts val="600"/>
                </a:spcAft>
              </a:pPr>
              <a:t>17</a:t>
            </a:fld>
            <a:endParaRPr lang="en-GB" altLang="en-US"/>
          </a:p>
        </p:txBody>
      </p:sp>
      <p:sp>
        <p:nvSpPr>
          <p:cNvPr id="4" name="Slide Number Placeholder 3" hidden="1">
            <a:extLst>
              <a:ext uri="{FF2B5EF4-FFF2-40B4-BE49-F238E27FC236}">
                <a16:creationId xmlns:a16="http://schemas.microsoft.com/office/drawing/2014/main" id="{DF9270F5-B381-FE5C-E511-932E033D0EB4}"/>
              </a:ext>
            </a:extLst>
          </p:cNvPr>
          <p:cNvSpPr>
            <a:spLocks noGrp="1"/>
          </p:cNvSpPr>
          <p:nvPr>
            <p:ph type="sldNum" sz="quarter" idx="4294967295"/>
          </p:nvPr>
        </p:nvSpPr>
        <p:spPr>
          <a:xfrm>
            <a:off x="9552526" y="6237312"/>
            <a:ext cx="676275" cy="252000"/>
          </a:xfrm>
        </p:spPr>
        <p:txBody>
          <a:bodyPr/>
          <a:lstStyle/>
          <a:p>
            <a:pPr>
              <a:spcAft>
                <a:spcPts val="600"/>
              </a:spcAft>
            </a:pPr>
            <a:fld id="{DCF6A46F-80AB-49F3-8C7E-9717ED945456}" type="slidenum">
              <a:rPr lang="en-GB" altLang="en-US" smtClean="0"/>
              <a:pPr>
                <a:spcAft>
                  <a:spcPts val="600"/>
                </a:spcAft>
              </a:pPr>
              <a:t>17</a:t>
            </a:fld>
            <a:endParaRPr lang="en-GB" altLang="en-US"/>
          </a:p>
        </p:txBody>
      </p:sp>
      <p:graphicFrame>
        <p:nvGraphicFramePr>
          <p:cNvPr id="6" name="Content Placeholder 2">
            <a:extLst>
              <a:ext uri="{FF2B5EF4-FFF2-40B4-BE49-F238E27FC236}">
                <a16:creationId xmlns:a16="http://schemas.microsoft.com/office/drawing/2014/main" id="{0C7A5E69-934B-BD89-7F24-3CD78E4784F7}"/>
              </a:ext>
            </a:extLst>
          </p:cNvPr>
          <p:cNvGraphicFramePr>
            <a:graphicFrameLocks noGrp="1"/>
          </p:cNvGraphicFramePr>
          <p:nvPr>
            <p:ph idx="1"/>
          </p:nvPr>
        </p:nvGraphicFramePr>
        <p:xfrm>
          <a:off x="1948800" y="2214000"/>
          <a:ext cx="8280000" cy="39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2636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566400" y="1052736"/>
            <a:ext cx="11040000" cy="828000"/>
          </a:xfrm>
        </p:spPr>
        <p:txBody>
          <a:bodyPr wrap="none" anchor="b">
            <a:normAutofit/>
          </a:bodyPr>
          <a:lstStyle/>
          <a:p>
            <a:r>
              <a:rPr lang="en-GB" dirty="0"/>
              <a:t>UoR Curriculum Focus: Behaviour Management</a:t>
            </a:r>
          </a:p>
        </p:txBody>
      </p:sp>
      <p:sp>
        <p:nvSpPr>
          <p:cNvPr id="9" name="Slide Number Placeholder 2">
            <a:extLst>
              <a:ext uri="{FF2B5EF4-FFF2-40B4-BE49-F238E27FC236}">
                <a16:creationId xmlns:a16="http://schemas.microsoft.com/office/drawing/2014/main" id="{75DCAB0A-4ED6-2E72-E454-FAF4FEDB0C86}"/>
              </a:ext>
            </a:extLst>
          </p:cNvPr>
          <p:cNvSpPr>
            <a:spLocks noGrp="1"/>
          </p:cNvSpPr>
          <p:nvPr>
            <p:ph type="sldNum" sz="quarter" idx="10"/>
          </p:nvPr>
        </p:nvSpPr>
        <p:spPr>
          <a:xfrm>
            <a:off x="10704702" y="6345352"/>
            <a:ext cx="901700" cy="252000"/>
          </a:xfrm>
        </p:spPr>
        <p:txBody>
          <a:bodyPr/>
          <a:lstStyle/>
          <a:p>
            <a:pPr>
              <a:spcAft>
                <a:spcPts val="600"/>
              </a:spcAft>
            </a:pPr>
            <a:fld id="{7D9A8A42-CDD3-483B-A525-DE73108F9D72}" type="slidenum">
              <a:rPr lang="en-GB" altLang="en-US"/>
              <a:pPr>
                <a:spcAft>
                  <a:spcPts val="600"/>
                </a:spcAft>
              </a:pPr>
              <a:t>18</a:t>
            </a:fld>
            <a:endParaRPr lang="en-GB" altLang="en-US"/>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1"/>
          </p:nvPr>
        </p:nvSpPr>
        <p:spPr>
          <a:xfrm>
            <a:off x="1199456" y="2955436"/>
            <a:ext cx="5184000" cy="3951304"/>
          </a:xfrm>
        </p:spPr>
        <p:txBody>
          <a:bodyPr wrap="square" anchor="t">
            <a:normAutofit/>
          </a:bodyPr>
          <a:lstStyle/>
          <a:p>
            <a:pPr marL="0" indent="0">
              <a:buNone/>
            </a:pPr>
            <a:r>
              <a:rPr lang="en-GB" dirty="0"/>
              <a:t>‘Behaviour in school is inseparable from academic achievement, safety, welfare and well-being, and all other aspects of learning. It is the key to all other aims, and therefore crucial.’ </a:t>
            </a:r>
          </a:p>
          <a:p>
            <a:pPr marL="0" indent="0">
              <a:buNone/>
            </a:pPr>
            <a:r>
              <a:rPr lang="en-GB" dirty="0"/>
              <a:t>(Bennett, 2017, p. 12) </a:t>
            </a:r>
          </a:p>
          <a:p>
            <a:pPr marL="0" indent="0">
              <a:buNone/>
            </a:pPr>
            <a:endParaRPr lang="en-GB" dirty="0"/>
          </a:p>
        </p:txBody>
      </p:sp>
      <p:pic>
        <p:nvPicPr>
          <p:cNvPr id="4" name="Picture 3">
            <a:extLst>
              <a:ext uri="{FF2B5EF4-FFF2-40B4-BE49-F238E27FC236}">
                <a16:creationId xmlns:a16="http://schemas.microsoft.com/office/drawing/2014/main" id="{DC14C5C1-2D05-B695-DAA6-17649A61E5E9}"/>
              </a:ext>
            </a:extLst>
          </p:cNvPr>
          <p:cNvPicPr>
            <a:picLocks noChangeAspect="1"/>
          </p:cNvPicPr>
          <p:nvPr/>
        </p:nvPicPr>
        <p:blipFill rotWithShape="1">
          <a:blip r:embed="rId3"/>
          <a:srcRect l="27163" t="15682" r="42913" b="7290"/>
          <a:stretch/>
        </p:blipFill>
        <p:spPr>
          <a:xfrm>
            <a:off x="7335982" y="2322040"/>
            <a:ext cx="2728908" cy="3951304"/>
          </a:xfrm>
          <a:prstGeom prst="rect">
            <a:avLst/>
          </a:prstGeom>
          <a:noFill/>
          <a:ln>
            <a:solidFill>
              <a:schemeClr val="tx1"/>
            </a:solidFill>
          </a:ln>
        </p:spPr>
      </p:pic>
    </p:spTree>
    <p:extLst>
      <p:ext uri="{BB962C8B-B14F-4D97-AF65-F5344CB8AC3E}">
        <p14:creationId xmlns:p14="http://schemas.microsoft.com/office/powerpoint/2010/main" val="35865611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695400" y="2636912"/>
            <a:ext cx="10533845" cy="4351338"/>
          </a:xfrm>
        </p:spPr>
        <p:txBody>
          <a:bodyPr/>
          <a:lstStyle/>
          <a:p>
            <a:r>
              <a:rPr lang="en-GB" dirty="0"/>
              <a:t>In 2024, behaviour management will have a renewed focus on the UoR PGCE, in response to:</a:t>
            </a:r>
          </a:p>
          <a:p>
            <a:endParaRPr lang="en-GB" dirty="0"/>
          </a:p>
          <a:p>
            <a:pPr lvl="1"/>
            <a:r>
              <a:rPr lang="en-GB" dirty="0"/>
              <a:t>RPT wellbeing and enjoyment of their work</a:t>
            </a:r>
          </a:p>
          <a:p>
            <a:pPr lvl="1"/>
            <a:r>
              <a:rPr lang="en-GB" dirty="0"/>
              <a:t>RPT feedback about their experiences on placement</a:t>
            </a:r>
          </a:p>
          <a:p>
            <a:pPr lvl="1"/>
            <a:r>
              <a:rPr lang="en-GB" dirty="0"/>
              <a:t>Mentor and school feedback about the contemporary challenges </a:t>
            </a:r>
          </a:p>
        </p:txBody>
      </p:sp>
    </p:spTree>
    <p:extLst>
      <p:ext uri="{BB962C8B-B14F-4D97-AF65-F5344CB8AC3E}">
        <p14:creationId xmlns:p14="http://schemas.microsoft.com/office/powerpoint/2010/main" val="13201152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8B9EA4-1A58-F64A-BFC6-FABE94E1EDAD}"/>
              </a:ext>
            </a:extLst>
          </p:cNvPr>
          <p:cNvSpPr>
            <a:spLocks noGrp="1"/>
          </p:cNvSpPr>
          <p:nvPr>
            <p:ph type="title"/>
          </p:nvPr>
        </p:nvSpPr>
        <p:spPr>
          <a:xfrm>
            <a:off x="335360" y="188640"/>
            <a:ext cx="11425269" cy="955498"/>
          </a:xfrm>
        </p:spPr>
        <p:txBody>
          <a:bodyPr wrap="square" anchor="b">
            <a:normAutofit/>
          </a:bodyPr>
          <a:lstStyle/>
          <a:p>
            <a:r>
              <a:rPr lang="en-US"/>
              <a:t>Agenda</a:t>
            </a:r>
          </a:p>
        </p:txBody>
      </p:sp>
      <p:sp>
        <p:nvSpPr>
          <p:cNvPr id="4" name="Slide Number Placeholder 3" hidden="1">
            <a:extLst>
              <a:ext uri="{FF2B5EF4-FFF2-40B4-BE49-F238E27FC236}">
                <a16:creationId xmlns:a16="http://schemas.microsoft.com/office/drawing/2014/main" id="{0F181204-AAAF-D344-9AFC-B31BCEA593B7}"/>
              </a:ext>
            </a:extLst>
          </p:cNvPr>
          <p:cNvSpPr>
            <a:spLocks noGrp="1"/>
          </p:cNvSpPr>
          <p:nvPr>
            <p:ph type="sldNum" sz="quarter" idx="4294967295"/>
          </p:nvPr>
        </p:nvSpPr>
        <p:spPr>
          <a:xfrm>
            <a:off x="9552526" y="6237312"/>
            <a:ext cx="676275" cy="252000"/>
          </a:xfrm>
        </p:spPr>
        <p:txBody>
          <a:bodyPr/>
          <a:lstStyle/>
          <a:p>
            <a:pPr>
              <a:spcAft>
                <a:spcPts val="600"/>
              </a:spcAft>
            </a:pPr>
            <a:fld id="{44C01B32-D1A0-401C-8867-70456BBB1E87}" type="slidenum">
              <a:rPr lang="en-GB" altLang="en-US" smtClean="0"/>
              <a:pPr>
                <a:spcAft>
                  <a:spcPts val="600"/>
                </a:spcAft>
              </a:pPr>
              <a:t>2</a:t>
            </a:fld>
            <a:endParaRPr lang="en-GB" altLang="en-US"/>
          </a:p>
        </p:txBody>
      </p:sp>
      <p:sp>
        <p:nvSpPr>
          <p:cNvPr id="15" name="Slide Number Placeholder 3" hidden="1">
            <a:extLst>
              <a:ext uri="{FF2B5EF4-FFF2-40B4-BE49-F238E27FC236}">
                <a16:creationId xmlns:a16="http://schemas.microsoft.com/office/drawing/2014/main" id="{628130C4-A2F7-47D2-8FF2-B8CD0B037ECF}"/>
              </a:ext>
            </a:extLst>
          </p:cNvPr>
          <p:cNvSpPr>
            <a:spLocks noGrp="1"/>
          </p:cNvSpPr>
          <p:nvPr>
            <p:ph type="sldNum" sz="quarter" idx="4294967295"/>
          </p:nvPr>
        </p:nvSpPr>
        <p:spPr>
          <a:xfrm>
            <a:off x="9552526" y="6237312"/>
            <a:ext cx="676275" cy="252000"/>
          </a:xfrm>
        </p:spPr>
        <p:txBody>
          <a:bodyPr/>
          <a:lstStyle/>
          <a:p>
            <a:pPr>
              <a:spcAft>
                <a:spcPts val="600"/>
              </a:spcAft>
            </a:pPr>
            <a:fld id="{DCF6A46F-80AB-49F3-8C7E-9717ED945456}" type="slidenum">
              <a:rPr lang="en-GB" altLang="en-US"/>
              <a:pPr>
                <a:spcAft>
                  <a:spcPts val="600"/>
                </a:spcAft>
              </a:pPr>
              <a:t>2</a:t>
            </a:fld>
            <a:endParaRPr lang="en-GB" altLang="en-US"/>
          </a:p>
        </p:txBody>
      </p:sp>
      <p:graphicFrame>
        <p:nvGraphicFramePr>
          <p:cNvPr id="17" name="Content Placeholder 2">
            <a:extLst>
              <a:ext uri="{FF2B5EF4-FFF2-40B4-BE49-F238E27FC236}">
                <a16:creationId xmlns:a16="http://schemas.microsoft.com/office/drawing/2014/main" id="{C4727A9B-E09B-B604-7768-EDE8E442F87D}"/>
              </a:ext>
            </a:extLst>
          </p:cNvPr>
          <p:cNvGraphicFramePr>
            <a:graphicFrameLocks noGrp="1"/>
          </p:cNvGraphicFramePr>
          <p:nvPr>
            <p:ph type="tbl" sz="quarter" idx="11"/>
            <p:extLst>
              <p:ext uri="{D42A27DB-BD31-4B8C-83A1-F6EECF244321}">
                <p14:modId xmlns:p14="http://schemas.microsoft.com/office/powerpoint/2010/main" val="2671932052"/>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44704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191344" y="0"/>
            <a:ext cx="10997485" cy="1325563"/>
          </a:xfrm>
        </p:spPr>
        <p:txBody>
          <a:bodyPr/>
          <a:lstStyle/>
          <a:p>
            <a:r>
              <a:rPr lang="en-GB" dirty="0"/>
              <a:t>UoR Curriculum Focus: </a:t>
            </a:r>
            <a:br>
              <a:rPr lang="en-GB" dirty="0"/>
            </a:br>
            <a:r>
              <a:rPr lang="en-GB" dirty="0"/>
              <a:t>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911424" y="1628800"/>
            <a:ext cx="10533845" cy="4922905"/>
          </a:xfrm>
        </p:spPr>
        <p:txBody>
          <a:bodyPr>
            <a:normAutofit lnSpcReduction="10000"/>
          </a:bodyPr>
          <a:lstStyle/>
          <a:p>
            <a:r>
              <a:rPr lang="en-GB" dirty="0"/>
              <a:t>Historically, the PGCE curriculum covered:</a:t>
            </a:r>
          </a:p>
          <a:p>
            <a:pPr lvl="1">
              <a:buFontTx/>
              <a:buChar char="-"/>
            </a:pPr>
            <a:r>
              <a:rPr lang="en-GB" dirty="0"/>
              <a:t>Different possible approaches to managing behaviours</a:t>
            </a:r>
          </a:p>
          <a:p>
            <a:pPr lvl="1">
              <a:buFontTx/>
              <a:buChar char="-"/>
            </a:pPr>
            <a:r>
              <a:rPr lang="en-GB" dirty="0"/>
              <a:t>Importance of planning, subject specialism, motivation and inclusion</a:t>
            </a:r>
          </a:p>
          <a:p>
            <a:pPr lvl="1">
              <a:buFontTx/>
              <a:buChar char="-"/>
            </a:pPr>
            <a:r>
              <a:rPr lang="en-GB" dirty="0"/>
              <a:t>Support for conversations to have with departments</a:t>
            </a:r>
          </a:p>
          <a:p>
            <a:pPr lvl="1">
              <a:buFontTx/>
              <a:buChar char="-"/>
            </a:pPr>
            <a:r>
              <a:rPr lang="en-GB" dirty="0"/>
              <a:t>Lesson feedback</a:t>
            </a:r>
          </a:p>
          <a:p>
            <a:pPr lvl="1">
              <a:buFontTx/>
              <a:buChar char="-"/>
            </a:pPr>
            <a:endParaRPr lang="en-GB" dirty="0"/>
          </a:p>
          <a:p>
            <a:r>
              <a:rPr lang="en-GB" dirty="0"/>
              <a:t>This year, alongside these existing components of the curriculum, all RPTs will be taught to implement </a:t>
            </a:r>
            <a:r>
              <a:rPr lang="en-GB" b="1" dirty="0"/>
              <a:t>seven foundational actions in every single lesson</a:t>
            </a:r>
            <a:r>
              <a:rPr lang="en-GB" dirty="0"/>
              <a:t>.</a:t>
            </a:r>
          </a:p>
          <a:p>
            <a:endParaRPr lang="en-GB" dirty="0"/>
          </a:p>
          <a:p>
            <a:r>
              <a:rPr lang="en-GB" dirty="0"/>
              <a:t>Mentors will need to support RPTs with the consistent and effective implementation of these foundational actions, as well as support them use other actions depending on the school policies and contexts.</a:t>
            </a:r>
          </a:p>
        </p:txBody>
      </p:sp>
    </p:spTree>
    <p:extLst>
      <p:ext uri="{BB962C8B-B14F-4D97-AF65-F5344CB8AC3E}">
        <p14:creationId xmlns:p14="http://schemas.microsoft.com/office/powerpoint/2010/main" val="14806750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566400" y="1342840"/>
            <a:ext cx="11040000" cy="828000"/>
          </a:xfrm>
        </p:spPr>
        <p:txBody>
          <a:bodyPr wrap="none" anchor="b">
            <a:normAutofit/>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566400" y="2322040"/>
            <a:ext cx="11040000" cy="3960000"/>
          </a:xfrm>
        </p:spPr>
        <p:txBody>
          <a:bodyPr wrap="square" anchor="t">
            <a:normAutofit/>
          </a:bodyPr>
          <a:lstStyle/>
          <a:p>
            <a:pPr marL="0" rtl="0" eaLnBrk="1" fontAlgn="t" latinLnBrk="0" hangingPunct="1">
              <a:lnSpc>
                <a:spcPct val="90000"/>
              </a:lnSpc>
              <a:spcBef>
                <a:spcPts val="0"/>
              </a:spcBef>
              <a:spcAft>
                <a:spcPts val="800"/>
              </a:spcAft>
            </a:pPr>
            <a:r>
              <a:rPr lang="en-GB" b="1" i="0" u="sng" strike="noStrike" kern="100">
                <a:effectLst/>
              </a:rPr>
              <a:t>Greet</a:t>
            </a:r>
            <a:r>
              <a:rPr lang="en-GB" b="0" i="0" u="none" strike="noStrike" kern="100">
                <a:effectLst/>
              </a:rPr>
              <a:t> class positively (individually and/or as a group) to establish presence and mark a fresh start to the lesson.</a:t>
            </a:r>
            <a:endParaRPr lang="en-GB" b="0" i="0" u="none" strike="noStrike">
              <a:effectLst/>
            </a:endParaRPr>
          </a:p>
          <a:p>
            <a:pPr marL="0" rtl="0" eaLnBrk="1" fontAlgn="t" latinLnBrk="0" hangingPunct="1">
              <a:lnSpc>
                <a:spcPct val="90000"/>
              </a:lnSpc>
              <a:spcBef>
                <a:spcPts val="0"/>
              </a:spcBef>
              <a:spcAft>
                <a:spcPts val="800"/>
              </a:spcAft>
            </a:pPr>
            <a:r>
              <a:rPr lang="en-GB" b="0" i="0" u="none" strike="noStrike" kern="100">
                <a:effectLst/>
              </a:rPr>
              <a:t>Make expectations of desired behaviours </a:t>
            </a:r>
            <a:r>
              <a:rPr lang="en-GB" b="1" i="0" u="sng" strike="noStrike" kern="100">
                <a:effectLst/>
              </a:rPr>
              <a:t>explicit</a:t>
            </a:r>
            <a:r>
              <a:rPr lang="en-GB" b="0" i="0" u="none" strike="noStrike" kern="100">
                <a:effectLst/>
              </a:rPr>
              <a:t>.</a:t>
            </a:r>
            <a:endParaRPr lang="en-GB" b="0" i="0" u="none" strike="noStrike">
              <a:effectLst/>
            </a:endParaRPr>
          </a:p>
          <a:p>
            <a:pPr marL="0" rtl="0" eaLnBrk="1" fontAlgn="t" latinLnBrk="0" hangingPunct="1">
              <a:lnSpc>
                <a:spcPct val="90000"/>
              </a:lnSpc>
              <a:spcBef>
                <a:spcPts val="0"/>
              </a:spcBef>
              <a:spcAft>
                <a:spcPts val="800"/>
              </a:spcAft>
            </a:pPr>
            <a:r>
              <a:rPr lang="en-GB" b="0" i="0" u="none" strike="noStrike" kern="100">
                <a:effectLst/>
              </a:rPr>
              <a:t>Highlight </a:t>
            </a:r>
            <a:r>
              <a:rPr lang="en-GB" b="1" i="0" u="sng" strike="noStrike" kern="100">
                <a:effectLst/>
              </a:rPr>
              <a:t>positive</a:t>
            </a:r>
            <a:r>
              <a:rPr lang="en-GB" b="0" i="0" u="none" strike="noStrike" kern="100">
                <a:effectLst/>
              </a:rPr>
              <a:t> pupil behaviours where possible.</a:t>
            </a:r>
            <a:endParaRPr lang="en-GB" b="0" i="0" u="none" strike="noStrike">
              <a:effectLst/>
            </a:endParaRPr>
          </a:p>
          <a:p>
            <a:pPr marL="0" rtl="0" eaLnBrk="1" fontAlgn="t" latinLnBrk="0" hangingPunct="1">
              <a:lnSpc>
                <a:spcPct val="90000"/>
              </a:lnSpc>
              <a:spcBef>
                <a:spcPts val="0"/>
              </a:spcBef>
              <a:spcAft>
                <a:spcPts val="800"/>
              </a:spcAft>
            </a:pPr>
            <a:r>
              <a:rPr lang="en-GB" b="0" i="0" u="none" strike="noStrike" kern="100">
                <a:effectLst/>
              </a:rPr>
              <a:t>Implement a clear and consistent method of gaining </a:t>
            </a:r>
            <a:r>
              <a:rPr lang="en-GB" b="1" i="0" u="sng" strike="noStrike" kern="100">
                <a:effectLst/>
              </a:rPr>
              <a:t>attention</a:t>
            </a:r>
            <a:r>
              <a:rPr lang="en-GB" b="0" i="0" u="none" strike="noStrike" kern="100">
                <a:effectLst/>
              </a:rPr>
              <a:t> and achieving silence.</a:t>
            </a:r>
            <a:endParaRPr lang="en-GB" b="0" i="0" u="none" strike="noStrike">
              <a:effectLst/>
            </a:endParaRPr>
          </a:p>
          <a:p>
            <a:pPr marL="0" rtl="0" eaLnBrk="1" fontAlgn="t" latinLnBrk="0" hangingPunct="1">
              <a:lnSpc>
                <a:spcPct val="90000"/>
              </a:lnSpc>
              <a:spcBef>
                <a:spcPts val="0"/>
              </a:spcBef>
              <a:spcAft>
                <a:spcPts val="800"/>
              </a:spcAft>
            </a:pPr>
            <a:r>
              <a:rPr lang="en-GB" b="0" i="0" u="none" strike="noStrike" kern="100">
                <a:effectLst/>
              </a:rPr>
              <a:t>Use pupils’ </a:t>
            </a:r>
            <a:r>
              <a:rPr lang="en-GB" b="1" i="0" u="sng" strike="noStrike" kern="100">
                <a:effectLst/>
              </a:rPr>
              <a:t>names</a:t>
            </a:r>
            <a:r>
              <a:rPr lang="en-GB" b="0" i="0" u="none" strike="noStrike" kern="100">
                <a:effectLst/>
              </a:rPr>
              <a:t> whenever addressing them individually.</a:t>
            </a:r>
            <a:endParaRPr lang="en-GB" b="0" i="0" u="none" strike="noStrike">
              <a:effectLst/>
            </a:endParaRPr>
          </a:p>
          <a:p>
            <a:pPr marL="0" rtl="0" eaLnBrk="1" fontAlgn="t" latinLnBrk="0" hangingPunct="1">
              <a:lnSpc>
                <a:spcPct val="90000"/>
              </a:lnSpc>
              <a:spcBef>
                <a:spcPts val="0"/>
              </a:spcBef>
              <a:spcAft>
                <a:spcPts val="800"/>
              </a:spcAft>
            </a:pPr>
            <a:r>
              <a:rPr lang="en-GB" b="0" i="0" u="none" strike="noStrike" kern="100">
                <a:effectLst/>
              </a:rPr>
              <a:t>Only teach or give instructions to the whole group when there is </a:t>
            </a:r>
            <a:r>
              <a:rPr lang="en-GB" b="1" i="0" u="sng" strike="noStrike" kern="100">
                <a:effectLst/>
              </a:rPr>
              <a:t>silence</a:t>
            </a:r>
            <a:r>
              <a:rPr lang="en-GB" b="0" i="0" u="none" strike="noStrike" kern="100">
                <a:effectLst/>
              </a:rPr>
              <a:t>.</a:t>
            </a:r>
            <a:endParaRPr lang="en-GB" b="0" i="0" u="none" strike="noStrike">
              <a:effectLst/>
            </a:endParaRPr>
          </a:p>
          <a:p>
            <a:pPr marL="0" rtl="0" eaLnBrk="1" fontAlgn="t" latinLnBrk="0" hangingPunct="1">
              <a:lnSpc>
                <a:spcPct val="90000"/>
              </a:lnSpc>
              <a:spcBef>
                <a:spcPts val="0"/>
              </a:spcBef>
              <a:spcAft>
                <a:spcPts val="800"/>
              </a:spcAft>
            </a:pPr>
            <a:r>
              <a:rPr lang="en-GB" b="1" i="0" u="sng" strike="noStrike" kern="100">
                <a:effectLst/>
              </a:rPr>
              <a:t>Follow through</a:t>
            </a:r>
            <a:r>
              <a:rPr lang="en-GB" b="0" i="0" u="none" strike="noStrike" kern="100">
                <a:effectLst/>
              </a:rPr>
              <a:t> on rewards, sanctions and promises.</a:t>
            </a:r>
            <a:endParaRPr lang="en-GB" b="0" i="0" u="none" strike="noStrike">
              <a:effectLst/>
            </a:endParaRPr>
          </a:p>
          <a:p>
            <a:pPr>
              <a:lnSpc>
                <a:spcPct val="90000"/>
              </a:lnSpc>
            </a:pPr>
            <a:endParaRPr lang="en-GB"/>
          </a:p>
        </p:txBody>
      </p:sp>
      <p:sp>
        <p:nvSpPr>
          <p:cNvPr id="8" name="Slide Number Placeholder 3">
            <a:extLst>
              <a:ext uri="{FF2B5EF4-FFF2-40B4-BE49-F238E27FC236}">
                <a16:creationId xmlns:a16="http://schemas.microsoft.com/office/drawing/2014/main" id="{0956ACC5-A1B3-45A9-31F4-3667D3C5907A}"/>
              </a:ext>
            </a:extLst>
          </p:cNvPr>
          <p:cNvSpPr>
            <a:spLocks noGrp="1"/>
          </p:cNvSpPr>
          <p:nvPr>
            <p:ph type="sldNum" sz="quarter" idx="10"/>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21</a:t>
            </a:fld>
            <a:endParaRPr lang="en-GB" altLang="en-US"/>
          </a:p>
        </p:txBody>
      </p:sp>
    </p:spTree>
    <p:extLst>
      <p:ext uri="{BB962C8B-B14F-4D97-AF65-F5344CB8AC3E}">
        <p14:creationId xmlns:p14="http://schemas.microsoft.com/office/powerpoint/2010/main" val="406556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761B43-A50A-76A8-D9B8-9FB7B940E797}"/>
              </a:ext>
            </a:extLst>
          </p:cNvPr>
          <p:cNvGraphicFramePr>
            <a:graphicFrameLocks noGrp="1"/>
          </p:cNvGraphicFramePr>
          <p:nvPr>
            <p:ph idx="1"/>
            <p:extLst>
              <p:ext uri="{D42A27DB-BD31-4B8C-83A1-F6EECF244321}">
                <p14:modId xmlns:p14="http://schemas.microsoft.com/office/powerpoint/2010/main" val="1037733268"/>
              </p:ext>
            </p:extLst>
          </p:nvPr>
        </p:nvGraphicFramePr>
        <p:xfrm>
          <a:off x="838200" y="324600"/>
          <a:ext cx="10515599" cy="6612088"/>
        </p:xfrm>
        <a:graphic>
          <a:graphicData uri="http://schemas.openxmlformats.org/drawingml/2006/table">
            <a:tbl>
              <a:tblPr firstRow="1" firstCol="1" bandRow="1"/>
              <a:tblGrid>
                <a:gridCol w="3669406">
                  <a:extLst>
                    <a:ext uri="{9D8B030D-6E8A-4147-A177-3AD203B41FA5}">
                      <a16:colId xmlns:a16="http://schemas.microsoft.com/office/drawing/2014/main" val="948949150"/>
                    </a:ext>
                  </a:extLst>
                </a:gridCol>
                <a:gridCol w="3593205">
                  <a:extLst>
                    <a:ext uri="{9D8B030D-6E8A-4147-A177-3AD203B41FA5}">
                      <a16:colId xmlns:a16="http://schemas.microsoft.com/office/drawing/2014/main" val="3839559364"/>
                    </a:ext>
                  </a:extLst>
                </a:gridCol>
                <a:gridCol w="3252988">
                  <a:extLst>
                    <a:ext uri="{9D8B030D-6E8A-4147-A177-3AD203B41FA5}">
                      <a16:colId xmlns:a16="http://schemas.microsoft.com/office/drawing/2014/main" val="1541863602"/>
                    </a:ext>
                  </a:extLst>
                </a:gridCol>
              </a:tblGrid>
              <a:tr h="190863">
                <a:tc>
                  <a:txBody>
                    <a:bodyPr/>
                    <a:lstStyle/>
                    <a:p>
                      <a:pPr>
                        <a:lnSpc>
                          <a:spcPct val="107000"/>
                        </a:lnSpc>
                        <a:spcAft>
                          <a:spcPts val="800"/>
                        </a:spcAft>
                      </a:pPr>
                      <a:r>
                        <a:rPr lang="en-GB" sz="1200" kern="100" dirty="0">
                          <a:effectLst/>
                          <a:latin typeface="Calibri"/>
                          <a:ea typeface="Calibri"/>
                          <a:cs typeface="Times New Roman"/>
                        </a:rPr>
                        <a:t> </a:t>
                      </a:r>
                      <a:r>
                        <a:rPr lang="en-GB" sz="1800" b="1" i="0" u="none" strike="noStrike" kern="100" noProof="0" dirty="0">
                          <a:solidFill>
                            <a:srgbClr val="FF0000"/>
                          </a:solidFill>
                          <a:effectLst/>
                          <a:hlinkClick r:id="rId5"/>
                        </a:rPr>
                        <a:t>https://forms.office.com/e/cBQXrjUiNz</a:t>
                      </a:r>
                      <a:endParaRPr lang="en-GB"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None/>
                      </a:pPr>
                      <a:endParaRPr lang="en-GB" sz="1800" b="1" i="0" u="none" strike="noStrike" kern="100" noProof="0" dirty="0">
                        <a:solidFill>
                          <a:srgbClr val="FF0000"/>
                        </a:solidFill>
                        <a:effectLst/>
                      </a:endParaRP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Potential challenges to implementing this action in your subject: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What strategies mentors might give RPTs for implementing effectively in your subject: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4718595"/>
                  </a:ext>
                </a:extLst>
              </a:tr>
              <a:tr h="661757">
                <a:tc>
                  <a:txBody>
                    <a:bodyPr/>
                    <a:lstStyle/>
                    <a:p>
                      <a:pPr>
                        <a:lnSpc>
                          <a:spcPct val="107000"/>
                        </a:lnSpc>
                        <a:spcAft>
                          <a:spcPts val="800"/>
                        </a:spcAft>
                      </a:pP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Greet</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class positively (individually and/or as a group) to establish presence and mark a fresh start to the lesson.</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1013860"/>
                  </a:ext>
                </a:extLst>
              </a:tr>
              <a:tr h="661757">
                <a:tc>
                  <a:txBody>
                    <a:bodyPr/>
                    <a:lstStyle/>
                    <a:p>
                      <a:pPr>
                        <a:lnSpc>
                          <a:spcPct val="107000"/>
                        </a:lnSpc>
                        <a:spcAft>
                          <a:spcPts val="800"/>
                        </a:spcAft>
                      </a:pPr>
                      <a:r>
                        <a:rPr lang="en-GB" sz="1600" kern="100" dirty="0">
                          <a:effectLst/>
                          <a:latin typeface="Calibri"/>
                          <a:ea typeface="Calibri"/>
                          <a:cs typeface="Times New Roman"/>
                        </a:rPr>
                        <a:t>Make expectations of desired behaviours </a:t>
                      </a:r>
                      <a:r>
                        <a:rPr lang="en-GB" sz="1600" b="1" u="sng" kern="100" dirty="0">
                          <a:effectLst/>
                          <a:latin typeface="Calibri"/>
                          <a:ea typeface="Calibri"/>
                          <a:cs typeface="Times New Roman"/>
                        </a:rPr>
                        <a:t>explicit</a:t>
                      </a:r>
                      <a:r>
                        <a:rPr lang="en-GB" sz="1600" kern="100" dirty="0">
                          <a:effectLst/>
                          <a:latin typeface="Calibri"/>
                          <a:ea typeface="Calibri"/>
                          <a:cs typeface="Times New Roman"/>
                        </a:rPr>
                        <a:t>.</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endParaRPr lang="en-GB" sz="1200" kern="100" dirty="0">
                        <a:effectLst/>
                        <a:latin typeface="Calibri"/>
                        <a:ea typeface="Calibri"/>
                        <a:cs typeface="Times New Roman"/>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00302"/>
                  </a:ext>
                </a:extLst>
              </a:tr>
              <a:tr h="543800">
                <a:tc>
                  <a:txBody>
                    <a:bodyPr/>
                    <a:lstStyle/>
                    <a:p>
                      <a:pPr>
                        <a:lnSpc>
                          <a:spcPct val="107000"/>
                        </a:lnSpc>
                        <a:spcAft>
                          <a:spcPts val="8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Highlight </a:t>
                      </a: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positive</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pupil behaviours where possible.</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endParaRPr lang="en-GB" sz="1200" kern="100" dirty="0">
                        <a:effectLst/>
                        <a:latin typeface="Calibri"/>
                        <a:ea typeface="Calibri"/>
                        <a:cs typeface="Times New Roman"/>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4200855"/>
                  </a:ext>
                </a:extLst>
              </a:tr>
              <a:tr h="543800">
                <a:tc>
                  <a:txBody>
                    <a:bodyPr/>
                    <a:lstStyle/>
                    <a:p>
                      <a:pPr>
                        <a:lnSpc>
                          <a:spcPct val="107000"/>
                        </a:lnSpc>
                        <a:spcAft>
                          <a:spcPts val="800"/>
                        </a:spcAft>
                      </a:pPr>
                      <a:r>
                        <a:rPr lang="en-GB" sz="1600" kern="100" dirty="0">
                          <a:effectLst/>
                          <a:latin typeface="Calibri"/>
                          <a:ea typeface="Calibri"/>
                          <a:cs typeface="Times New Roman"/>
                        </a:rPr>
                        <a:t>Implement a clear and consistent method of gaining </a:t>
                      </a:r>
                      <a:r>
                        <a:rPr lang="en-GB" sz="1600" b="1" u="sng" kern="100" dirty="0">
                          <a:effectLst/>
                          <a:latin typeface="Calibri"/>
                          <a:ea typeface="Calibri"/>
                          <a:cs typeface="Times New Roman"/>
                        </a:rPr>
                        <a:t>attention</a:t>
                      </a:r>
                      <a:r>
                        <a:rPr lang="en-GB" sz="1600" kern="100" dirty="0">
                          <a:effectLst/>
                          <a:latin typeface="Calibri"/>
                          <a:ea typeface="Calibri"/>
                          <a:cs typeface="Times New Roman"/>
                        </a:rPr>
                        <a:t> and achieving silence.</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endParaRPr lang="en-GB" sz="1200" kern="100" dirty="0">
                        <a:effectLst/>
                        <a:latin typeface="Calibri"/>
                        <a:ea typeface="Calibri"/>
                        <a:cs typeface="Times New Roman"/>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170878"/>
                  </a:ext>
                </a:extLst>
              </a:tr>
              <a:tr h="543800">
                <a:tc>
                  <a:txBody>
                    <a:bodyPr/>
                    <a:lstStyle/>
                    <a:p>
                      <a:pPr>
                        <a:lnSpc>
                          <a:spcPct val="107000"/>
                        </a:lnSpc>
                        <a:spcAft>
                          <a:spcPts val="800"/>
                        </a:spcAft>
                      </a:pPr>
                      <a:r>
                        <a:rPr lang="en-GB" sz="1600" kern="100" dirty="0">
                          <a:effectLst/>
                          <a:latin typeface="Calibri"/>
                          <a:ea typeface="Calibri"/>
                          <a:cs typeface="Times New Roman"/>
                        </a:rPr>
                        <a:t>Use pupils’ </a:t>
                      </a:r>
                      <a:r>
                        <a:rPr lang="en-GB" sz="1600" b="1" u="sng" kern="100" dirty="0">
                          <a:effectLst/>
                          <a:latin typeface="Calibri"/>
                          <a:ea typeface="Calibri"/>
                          <a:cs typeface="Times New Roman"/>
                        </a:rPr>
                        <a:t>names</a:t>
                      </a:r>
                      <a:r>
                        <a:rPr lang="en-GB" sz="1600" kern="100" dirty="0">
                          <a:effectLst/>
                          <a:latin typeface="Calibri"/>
                          <a:ea typeface="Calibri"/>
                          <a:cs typeface="Times New Roman"/>
                        </a:rPr>
                        <a:t> whenever addressing them individually.</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endParaRPr lang="en-GB" sz="1200" kern="100" dirty="0">
                        <a:effectLst/>
                        <a:latin typeface="Calibri"/>
                        <a:ea typeface="Calibri"/>
                        <a:cs typeface="Times New Roman"/>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9953954"/>
                  </a:ext>
                </a:extLst>
              </a:tr>
              <a:tr h="543800">
                <a:tc>
                  <a:txBody>
                    <a:bodyPr/>
                    <a:lstStyle/>
                    <a:p>
                      <a:pPr>
                        <a:lnSpc>
                          <a:spcPct val="107000"/>
                        </a:lnSpc>
                        <a:spcAft>
                          <a:spcPts val="8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Only teach or give instructions to the whole group when there is </a:t>
                      </a: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silence</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endParaRPr lang="en-GB" sz="1200" kern="100" dirty="0">
                        <a:effectLst/>
                        <a:latin typeface="Calibri"/>
                        <a:ea typeface="Calibri"/>
                        <a:cs typeface="Times New Roman"/>
                      </a:endParaRP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6476825"/>
                  </a:ext>
                </a:extLst>
              </a:tr>
              <a:tr h="661757">
                <a:tc>
                  <a:txBody>
                    <a:bodyPr/>
                    <a:lstStyle/>
                    <a:p>
                      <a:pPr>
                        <a:lnSpc>
                          <a:spcPct val="107000"/>
                        </a:lnSpc>
                        <a:spcAft>
                          <a:spcPts val="800"/>
                        </a:spcAft>
                      </a:pPr>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Follow through</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on rewards, sanctions and promises.</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28789" marR="28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5380738"/>
                  </a:ext>
                </a:extLst>
              </a:tr>
            </a:tbl>
          </a:graphicData>
        </a:graphic>
      </p:graphicFrame>
      <p:pic>
        <p:nvPicPr>
          <p:cNvPr id="2" name="Behaviour management ">
            <a:hlinkClick r:id="" action="ppaction://media"/>
            <a:extLst>
              <a:ext uri="{FF2B5EF4-FFF2-40B4-BE49-F238E27FC236}">
                <a16:creationId xmlns:a16="http://schemas.microsoft.com/office/drawing/2014/main" id="{A375A5C7-4CB9-8659-9BDE-9DBAEE56CF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95600" y="836712"/>
            <a:ext cx="406400" cy="406400"/>
          </a:xfrm>
          <a:prstGeom prst="rect">
            <a:avLst/>
          </a:prstGeom>
        </p:spPr>
      </p:pic>
    </p:spTree>
    <p:extLst>
      <p:ext uri="{BB962C8B-B14F-4D97-AF65-F5344CB8AC3E}">
        <p14:creationId xmlns:p14="http://schemas.microsoft.com/office/powerpoint/2010/main" val="1371609340"/>
      </p:ext>
    </p:extLst>
  </p:cSld>
  <p:clrMapOvr>
    <a:masterClrMapping/>
  </p:clrMapOvr>
  <p:transition advTm="1097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43B39-A225-C70A-1B93-AE23964BCA94}"/>
              </a:ext>
            </a:extLst>
          </p:cNvPr>
          <p:cNvSpPr>
            <a:spLocks noGrp="1"/>
          </p:cNvSpPr>
          <p:nvPr>
            <p:ph idx="1"/>
          </p:nvPr>
        </p:nvSpPr>
        <p:spPr>
          <a:xfrm>
            <a:off x="838200" y="1825625"/>
            <a:ext cx="4802746" cy="4794116"/>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algn="l" rtl="0" eaLnBrk="1" fontAlgn="t" latinLnBrk="0" hangingPunct="1">
              <a:lnSpc>
                <a:spcPct val="107000"/>
              </a:lnSpc>
              <a:spcBef>
                <a:spcPts val="0"/>
              </a:spcBef>
              <a:spcAft>
                <a:spcPts val="800"/>
              </a:spcAft>
            </a:pP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Greet</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class positively (individually and/or as a group) to establish presence and mark a fresh start to the lesson.</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expectations of desired behaviours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explicit</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Highlight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positive</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pupil behaviours where possible.</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Implement a clear and consistent method of gaining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attention</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achieving silence.</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 pupils’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names</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whenever addressing them individually.</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teach or give instructions to the whole group when there is </a:t>
            </a: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silence</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800"/>
              </a:spcAft>
            </a:pPr>
            <a:r>
              <a:rPr lang="en-GB" sz="2800" b="1" i="0" u="sng"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 through</a:t>
            </a:r>
            <a:r>
              <a:rPr lang="en-GB" sz="2800" b="0" i="0" u="none" strike="noStrike"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 rewards, sanctions and promises.</a:t>
            </a:r>
            <a:endParaRPr lang="en-GB" sz="2800" b="0" i="0" u="none" strike="noStrike" dirty="0">
              <a:effectLst/>
              <a:latin typeface="Arial" panose="020B0604020202020204" pitchFamily="34" charset="0"/>
            </a:endParaRPr>
          </a:p>
          <a:p>
            <a:endParaRPr lang="en-GB" dirty="0"/>
          </a:p>
        </p:txBody>
      </p:sp>
      <p:sp>
        <p:nvSpPr>
          <p:cNvPr id="5" name="Content Placeholder 2">
            <a:extLst>
              <a:ext uri="{FF2B5EF4-FFF2-40B4-BE49-F238E27FC236}">
                <a16:creationId xmlns:a16="http://schemas.microsoft.com/office/drawing/2014/main" id="{D3FE8597-FF8A-B3B3-155D-7DC7AD1D5071}"/>
              </a:ext>
            </a:extLst>
          </p:cNvPr>
          <p:cNvSpPr txBox="1">
            <a:spLocks/>
          </p:cNvSpPr>
          <p:nvPr/>
        </p:nvSpPr>
        <p:spPr>
          <a:xfrm>
            <a:off x="6361090" y="1833182"/>
            <a:ext cx="4802746" cy="479411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a:t> </a:t>
            </a:r>
          </a:p>
          <a:p>
            <a:endParaRPr lang="en-GB" dirty="0"/>
          </a:p>
          <a:p>
            <a:r>
              <a:rPr lang="en-GB" dirty="0"/>
              <a:t> </a:t>
            </a:r>
          </a:p>
          <a:p>
            <a:endParaRPr lang="en-GB" dirty="0"/>
          </a:p>
          <a:p>
            <a:r>
              <a:rPr lang="en-GB" dirty="0"/>
              <a:t> </a:t>
            </a:r>
          </a:p>
          <a:p>
            <a:endParaRPr lang="en-GB" dirty="0"/>
          </a:p>
          <a:p>
            <a:r>
              <a:rPr lang="en-GB" dirty="0"/>
              <a:t> </a:t>
            </a:r>
          </a:p>
        </p:txBody>
      </p:sp>
      <p:sp>
        <p:nvSpPr>
          <p:cNvPr id="6" name="Rectangle 5">
            <a:extLst>
              <a:ext uri="{FF2B5EF4-FFF2-40B4-BE49-F238E27FC236}">
                <a16:creationId xmlns:a16="http://schemas.microsoft.com/office/drawing/2014/main" id="{D2C83031-846A-1935-DC73-60CD35483B71}"/>
              </a:ext>
            </a:extLst>
          </p:cNvPr>
          <p:cNvSpPr/>
          <p:nvPr/>
        </p:nvSpPr>
        <p:spPr>
          <a:xfrm>
            <a:off x="838200" y="1017431"/>
            <a:ext cx="10314904" cy="5537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dirty="0"/>
              <a:t>Is there anything else that you would argue every single RPT should be doing to support their behaviour management in every single lesson in your subject?</a:t>
            </a:r>
          </a:p>
        </p:txBody>
      </p:sp>
    </p:spTree>
    <p:extLst>
      <p:ext uri="{BB962C8B-B14F-4D97-AF65-F5344CB8AC3E}">
        <p14:creationId xmlns:p14="http://schemas.microsoft.com/office/powerpoint/2010/main" val="12019697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A1BA-F6C0-16CB-775F-7EBF6B1B2ECA}"/>
              </a:ext>
            </a:extLst>
          </p:cNvPr>
          <p:cNvSpPr>
            <a:spLocks noGrp="1"/>
          </p:cNvSpPr>
          <p:nvPr>
            <p:ph type="title"/>
          </p:nvPr>
        </p:nvSpPr>
        <p:spPr>
          <a:xfrm>
            <a:off x="838199" y="365125"/>
            <a:ext cx="10997485" cy="1325563"/>
          </a:xfrm>
        </p:spPr>
        <p:txBody>
          <a:bodyPr/>
          <a:lstStyle/>
          <a:p>
            <a:r>
              <a:rPr lang="en-GB" dirty="0"/>
              <a:t>UoR Curriculum Focus: Behaviour Management</a:t>
            </a:r>
          </a:p>
        </p:txBody>
      </p:sp>
      <p:sp>
        <p:nvSpPr>
          <p:cNvPr id="3" name="Content Placeholder 2">
            <a:extLst>
              <a:ext uri="{FF2B5EF4-FFF2-40B4-BE49-F238E27FC236}">
                <a16:creationId xmlns:a16="http://schemas.microsoft.com/office/drawing/2014/main" id="{246B6156-81DA-B924-7E04-AEE6C66CFCF4}"/>
              </a:ext>
            </a:extLst>
          </p:cNvPr>
          <p:cNvSpPr>
            <a:spLocks noGrp="1"/>
          </p:cNvSpPr>
          <p:nvPr>
            <p:ph idx="1"/>
          </p:nvPr>
        </p:nvSpPr>
        <p:spPr>
          <a:xfrm>
            <a:off x="838200" y="1825624"/>
            <a:ext cx="10533845" cy="4922905"/>
          </a:xfrm>
        </p:spPr>
        <p:txBody>
          <a:bodyPr>
            <a:normAutofit/>
          </a:bodyPr>
          <a:lstStyle/>
          <a:p>
            <a:r>
              <a:rPr lang="en-GB" dirty="0"/>
              <a:t>Any questions about the curriculum focus on behaviour management?</a:t>
            </a:r>
          </a:p>
        </p:txBody>
      </p:sp>
    </p:spTree>
    <p:extLst>
      <p:ext uri="{BB962C8B-B14F-4D97-AF65-F5344CB8AC3E}">
        <p14:creationId xmlns:p14="http://schemas.microsoft.com/office/powerpoint/2010/main" val="9131005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D7640D-FD1A-04D2-5CD1-78CFE37C4134}"/>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DCF6A46F-80AB-49F3-8C7E-9717ED945456}" type="slidenum">
              <a:rPr lang="en-GB" altLang="en-US" smtClean="0"/>
              <a:pPr>
                <a:spcAft>
                  <a:spcPts val="600"/>
                </a:spcAft>
              </a:pPr>
              <a:t>25</a:t>
            </a:fld>
            <a:endParaRPr lang="en-GB" altLang="en-US"/>
          </a:p>
        </p:txBody>
      </p:sp>
      <p:pic>
        <p:nvPicPr>
          <p:cNvPr id="8" name="Picture 7" descr="Cathedral ceiling in yellow sunlight design">
            <a:extLst>
              <a:ext uri="{FF2B5EF4-FFF2-40B4-BE49-F238E27FC236}">
                <a16:creationId xmlns:a16="http://schemas.microsoft.com/office/drawing/2014/main" id="{C925E1D4-1038-2CD2-6117-16077B9476F7}"/>
              </a:ext>
            </a:extLst>
          </p:cNvPr>
          <p:cNvPicPr>
            <a:picLocks noChangeAspect="1"/>
          </p:cNvPicPr>
          <p:nvPr/>
        </p:nvPicPr>
        <p:blipFill rotWithShape="1">
          <a:blip r:embed="rId3"/>
          <a:srcRect t="9438" b="7969"/>
          <a:stretch/>
        </p:blipFill>
        <p:spPr>
          <a:xfrm>
            <a:off x="1524020" y="10"/>
            <a:ext cx="9143980" cy="5664194"/>
          </a:xfrm>
          <a:prstGeom prst="rect">
            <a:avLst/>
          </a:prstGeom>
          <a:noFill/>
          <a:ln>
            <a:noFill/>
          </a:ln>
        </p:spPr>
      </p:pic>
      <p:sp>
        <p:nvSpPr>
          <p:cNvPr id="5" name="Title 4">
            <a:extLst>
              <a:ext uri="{FF2B5EF4-FFF2-40B4-BE49-F238E27FC236}">
                <a16:creationId xmlns:a16="http://schemas.microsoft.com/office/drawing/2014/main" id="{E5E1ED8F-BB53-EDED-D207-7A7A36A39D9F}"/>
              </a:ext>
            </a:extLst>
          </p:cNvPr>
          <p:cNvSpPr>
            <a:spLocks noGrp="1"/>
          </p:cNvSpPr>
          <p:nvPr>
            <p:ph type="title"/>
          </p:nvPr>
        </p:nvSpPr>
        <p:spPr>
          <a:xfrm>
            <a:off x="1775520" y="5785870"/>
            <a:ext cx="8568952" cy="955498"/>
          </a:xfrm>
        </p:spPr>
        <p:txBody>
          <a:bodyPr wrap="square" anchor="t">
            <a:normAutofit/>
          </a:bodyPr>
          <a:lstStyle/>
          <a:p>
            <a:r>
              <a:rPr lang="en-GB" dirty="0"/>
              <a:t>The PGCE Course</a:t>
            </a:r>
          </a:p>
        </p:txBody>
      </p:sp>
    </p:spTree>
    <p:extLst>
      <p:ext uri="{BB962C8B-B14F-4D97-AF65-F5344CB8AC3E}">
        <p14:creationId xmlns:p14="http://schemas.microsoft.com/office/powerpoint/2010/main" val="189316281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4AD09A-CD1F-03A8-ED95-7C3AD6C82810}"/>
              </a:ext>
            </a:extLst>
          </p:cNvPr>
          <p:cNvSpPr>
            <a:spLocks noGrp="1"/>
          </p:cNvSpPr>
          <p:nvPr>
            <p:ph type="sldNum" sz="quarter" idx="10"/>
          </p:nvPr>
        </p:nvSpPr>
        <p:spPr>
          <a:xfrm>
            <a:off x="10704702" y="6345352"/>
            <a:ext cx="901700" cy="252000"/>
          </a:xfrm>
        </p:spPr>
        <p:txBody>
          <a:bodyPr vert="horz" wrap="square" lIns="0" tIns="0" rIns="0" bIns="0" numCol="1" anchor="t" anchorCtr="0" compatLnSpc="1">
            <a:prstTxWarp prst="textNoShape">
              <a:avLst/>
            </a:prstTxWarp>
            <a:normAutofit/>
          </a:bodyPr>
          <a:lstStyle/>
          <a:p>
            <a:pPr>
              <a:spcAft>
                <a:spcPts val="600"/>
              </a:spcAft>
            </a:pPr>
            <a:fld id="{44C01B32-D1A0-401C-8867-70456BBB1E87}" type="slidenum">
              <a:rPr lang="en-GB" altLang="en-US" kern="1200">
                <a:latin typeface="Arial" panose="020B0604020202020204" pitchFamily="34" charset="0"/>
                <a:ea typeface="+mn-ea"/>
                <a:cs typeface="Arial" panose="020B0604020202020204" pitchFamily="34" charset="0"/>
              </a:rPr>
              <a:pPr>
                <a:spcAft>
                  <a:spcPts val="600"/>
                </a:spcAft>
              </a:pPr>
              <a:t>26</a:t>
            </a:fld>
            <a:endParaRPr lang="en-GB" altLang="en-US" kern="1200">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71FE775-82AB-D39C-EE5B-94CD3FA2CA80}"/>
              </a:ext>
            </a:extLst>
          </p:cNvPr>
          <p:cNvSpPr txBox="1"/>
          <p:nvPr/>
        </p:nvSpPr>
        <p:spPr bwMode="auto">
          <a:xfrm>
            <a:off x="566400" y="1342840"/>
            <a:ext cx="11040000" cy="828000"/>
          </a:xfrm>
          <a:prstGeom prst="rect">
            <a:avLst/>
          </a:prstGeom>
          <a:noFill/>
          <a:ln>
            <a:noFill/>
          </a:ln>
          <a:effectLst/>
        </p:spPr>
        <p:txBody>
          <a:bodyPr rot="0" spcFirstLastPara="0" vertOverflow="overflow" horzOverflow="overflow" vert="horz" wrap="none" lIns="0" tIns="0" rIns="0" bIns="0" numCol="1" spcCol="0" rtlCol="0" fromWordArt="0" anchor="b" anchorCtr="0" forceAA="0" compatLnSpc="1">
            <a:prstTxWarp prst="textNoShape">
              <a:avLst/>
            </a:prstTxWarp>
            <a:normAutofit/>
          </a:bodyPr>
          <a:lstStyle/>
          <a:p>
            <a:pPr>
              <a:spcAft>
                <a:spcPts val="600"/>
              </a:spcAft>
            </a:pPr>
            <a:r>
              <a:rPr lang="en-US" sz="3800">
                <a:solidFill>
                  <a:schemeClr val="accent1"/>
                </a:solidFill>
                <a:latin typeface="Arial Bold" panose="020B0704020202020204" pitchFamily="34" charset="0"/>
                <a:ea typeface="+mj-ea"/>
                <a:cs typeface="Arial Bold" panose="020B0704020202020204" pitchFamily="34" charset="0"/>
              </a:rPr>
              <a:t>RPT Traits</a:t>
            </a:r>
          </a:p>
        </p:txBody>
      </p:sp>
      <p:graphicFrame>
        <p:nvGraphicFramePr>
          <p:cNvPr id="2" name="Table 1">
            <a:extLst>
              <a:ext uri="{FF2B5EF4-FFF2-40B4-BE49-F238E27FC236}">
                <a16:creationId xmlns:a16="http://schemas.microsoft.com/office/drawing/2014/main" id="{7C05CB38-981A-7247-E7A0-8130C1E313AC}"/>
              </a:ext>
            </a:extLst>
          </p:cNvPr>
          <p:cNvGraphicFramePr>
            <a:graphicFrameLocks noGrp="1"/>
          </p:cNvGraphicFramePr>
          <p:nvPr>
            <p:extLst>
              <p:ext uri="{D42A27DB-BD31-4B8C-83A1-F6EECF244321}">
                <p14:modId xmlns:p14="http://schemas.microsoft.com/office/powerpoint/2010/main" val="2952241291"/>
              </p:ext>
            </p:extLst>
          </p:nvPr>
        </p:nvGraphicFramePr>
        <p:xfrm>
          <a:off x="-2662177" y="11005594"/>
          <a:ext cx="14323931" cy="12222480"/>
        </p:xfrm>
        <a:graphic>
          <a:graphicData uri="http://schemas.openxmlformats.org/drawingml/2006/table">
            <a:tbl>
              <a:tblPr firstRow="1" bandRow="1">
                <a:tableStyleId>{6E25E649-3F16-4E02-A733-19D2CDBF48F0}</a:tableStyleId>
              </a:tblPr>
              <a:tblGrid>
                <a:gridCol w="741524">
                  <a:extLst>
                    <a:ext uri="{9D8B030D-6E8A-4147-A177-3AD203B41FA5}">
                      <a16:colId xmlns:a16="http://schemas.microsoft.com/office/drawing/2014/main" val="3513421947"/>
                    </a:ext>
                  </a:extLst>
                </a:gridCol>
                <a:gridCol w="4527469">
                  <a:extLst>
                    <a:ext uri="{9D8B030D-6E8A-4147-A177-3AD203B41FA5}">
                      <a16:colId xmlns:a16="http://schemas.microsoft.com/office/drawing/2014/main" val="1753366453"/>
                    </a:ext>
                  </a:extLst>
                </a:gridCol>
                <a:gridCol w="4527469">
                  <a:extLst>
                    <a:ext uri="{9D8B030D-6E8A-4147-A177-3AD203B41FA5}">
                      <a16:colId xmlns:a16="http://schemas.microsoft.com/office/drawing/2014/main" val="3957868773"/>
                    </a:ext>
                  </a:extLst>
                </a:gridCol>
                <a:gridCol w="4527469">
                  <a:extLst>
                    <a:ext uri="{9D8B030D-6E8A-4147-A177-3AD203B41FA5}">
                      <a16:colId xmlns:a16="http://schemas.microsoft.com/office/drawing/2014/main" val="4231195867"/>
                    </a:ext>
                  </a:extLst>
                </a:gridCol>
              </a:tblGrid>
              <a:tr h="855165">
                <a:tc>
                  <a:txBody>
                    <a:bodyPr/>
                    <a:lstStyle/>
                    <a:p>
                      <a:r>
                        <a:rPr lang="en-US"/>
                        <a:t>Critical curriculum thinker</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r>
                        <a:rPr lang="en-US"/>
                        <a:t>Responsive and reflective practitioner</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2"/>
                    </a:solidFill>
                  </a:tcPr>
                </a:tc>
                <a:tc>
                  <a:txBody>
                    <a:bodyPr/>
                    <a:lstStyle/>
                    <a:p>
                      <a:r>
                        <a:rPr lang="en-US"/>
                        <a:t>Ethical, community participant</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3"/>
                    </a:solidFill>
                  </a:tcPr>
                </a:tc>
                <a:tc>
                  <a:txBody>
                    <a:bodyPr/>
                    <a:lstStyle/>
                    <a:p>
                      <a:r>
                        <a:rPr lang="en-US"/>
                        <a:t>Research-informed professional</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5"/>
                    </a:solidFill>
                  </a:tcPr>
                </a:tc>
                <a:extLst>
                  <a:ext uri="{0D108BD9-81ED-4DB2-BD59-A6C34878D82A}">
                    <a16:rowId xmlns:a16="http://schemas.microsoft.com/office/drawing/2014/main" val="776378605"/>
                  </a:ext>
                </a:extLst>
              </a:tr>
              <a:tr h="1027845">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plan with intent and consider what, who, why and how when planning and </a:t>
                      </a:r>
                      <a:br>
                        <a:rPr lang="en-GB" sz="1200" b="0" i="0" u="none" strike="noStrike" noProof="0" dirty="0">
                          <a:solidFill>
                            <a:srgbClr val="000000"/>
                          </a:solidFill>
                          <a:latin typeface="Calibri"/>
                        </a:rPr>
                      </a:br>
                      <a:r>
                        <a:rPr lang="en-GB" sz="1200" b="0" i="0" u="none" strike="noStrike" noProof="0">
                          <a:solidFill>
                            <a:srgbClr val="000000"/>
                          </a:solidFill>
                          <a:latin typeface="Calibri"/>
                        </a:rPr>
                        <a:t>teaching.</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understand the individual needs of their students and adapt their practice accordingly.</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2">
                        <a:lumMod val="60000"/>
                        <a:lumOff val="40000"/>
                      </a:schemeClr>
                    </a:solidFill>
                  </a:tcPr>
                </a:tc>
                <a:tc>
                  <a:txBody>
                    <a:bodyPr/>
                    <a:lstStyle/>
                    <a:p>
                      <a:pPr lvl="0" algn="l">
                        <a:buNone/>
                      </a:pPr>
                      <a:r>
                        <a:rPr lang="en-GB" sz="1200" b="0" i="0" u="none" strike="noStrike" noProof="0">
                          <a:solidFill>
                            <a:srgbClr val="000000"/>
                          </a:solidFill>
                          <a:latin typeface="Calibri"/>
                        </a:rPr>
                        <a:t>Science teachers who enable students to develop their scientific knowledge to draw their own ethical conclusions.</a:t>
                      </a:r>
                      <a:endParaRPr lang="en-US" sz="1200"/>
                    </a:p>
                  </a:txBody>
                  <a:tcPr>
                    <a:lnL w="12700">
                      <a:solidFill>
                        <a:schemeClr val="tx1"/>
                      </a:solidFill>
                    </a:lnL>
                    <a:lnR w="12700">
                      <a:solidFill>
                        <a:schemeClr val="tx1"/>
                      </a:solidFill>
                    </a:lnR>
                    <a:lnT w="12700">
                      <a:solidFill>
                        <a:schemeClr val="tx1"/>
                      </a:solidFill>
                    </a:lnT>
                    <a:lnB w="12700">
                      <a:solidFill>
                        <a:schemeClr val="tx1"/>
                      </a:solidFill>
                    </a:lnB>
                    <a:solidFill>
                      <a:srgbClr val="7DD4B7"/>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draw upon subject specific pedagogical content knowledge and use research to ensure their lessons are continually up to date. </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5">
                        <a:lumMod val="40000"/>
                        <a:lumOff val="60000"/>
                      </a:schemeClr>
                    </a:solidFill>
                  </a:tcPr>
                </a:tc>
                <a:extLst>
                  <a:ext uri="{0D108BD9-81ED-4DB2-BD59-A6C34878D82A}">
                    <a16:rowId xmlns:a16="http://schemas.microsoft.com/office/drawing/2014/main" val="1054787219"/>
                  </a:ext>
                </a:extLst>
              </a:tr>
              <a:tr h="888056">
                <a:tc>
                  <a:txBody>
                    <a:bodyPr/>
                    <a:lstStyle/>
                    <a:p>
                      <a:pPr lvl="0" algn="l">
                        <a:buNone/>
                      </a:pPr>
                      <a:r>
                        <a:rPr lang="en-GB" sz="1200" b="0" i="0" u="none" strike="noStrike" noProof="0">
                          <a:solidFill>
                            <a:srgbClr val="000000"/>
                          </a:solidFill>
                          <a:latin typeface="Calibri"/>
                        </a:rPr>
                        <a:t>Science teachers who deliver the curriculum creatively to make it more representative and relevant to all students’ lives</a:t>
                      </a:r>
                      <a:r>
                        <a:rPr lang="en-GB" sz="1600" b="0" i="0" u="none" strike="noStrike" noProof="0">
                          <a:solidFill>
                            <a:srgbClr val="000000"/>
                          </a:solidFill>
                          <a:latin typeface="Calibri"/>
                        </a:rPr>
                        <a:t>. </a:t>
                      </a:r>
                      <a:endParaRPr lang="en-US" sz="1600"/>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consistently reflect on the impact of their teaching and explore how to extend student learning. </a:t>
                      </a:r>
                      <a:endParaRPr lang="en-US" sz="1200" b="0" i="0" u="none" strike="noStrike" noProof="0">
                        <a:solidFill>
                          <a:srgbClr val="000000"/>
                        </a:solidFill>
                        <a:latin typeface="Calibri"/>
                      </a:endParaRPr>
                    </a:p>
                    <a:p>
                      <a:pPr lvl="0" algn="l">
                        <a:buNone/>
                      </a:pPr>
                      <a:endParaRPr lang="en-US" sz="2800"/>
                    </a:p>
                  </a:txBody>
                  <a:tcPr>
                    <a:lnL w="12700">
                      <a:solidFill>
                        <a:schemeClr val="tx1"/>
                      </a:solidFill>
                    </a:lnL>
                    <a:lnR w="12700">
                      <a:solidFill>
                        <a:schemeClr val="tx1"/>
                      </a:solidFill>
                    </a:lnR>
                    <a:lnT w="12700">
                      <a:solidFill>
                        <a:schemeClr val="tx1"/>
                      </a:solidFill>
                    </a:lnT>
                    <a:lnB w="12700">
                      <a:solidFill>
                        <a:schemeClr val="tx1"/>
                      </a:solidFill>
                    </a:lnB>
                    <a:solidFill>
                      <a:schemeClr val="accent2">
                        <a:lumMod val="60000"/>
                        <a:lumOff val="40000"/>
                      </a:schemeClr>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act as champions in their departments for student-centred extra-curricular activities. </a:t>
                      </a:r>
                      <a:endParaRPr lang="en-US" sz="1200" b="0" i="0" u="none" strike="noStrike" noProof="0">
                        <a:solidFill>
                          <a:srgbClr val="000000"/>
                        </a:solidFill>
                        <a:latin typeface="Calibri"/>
                      </a:endParaRPr>
                    </a:p>
                    <a:p>
                      <a:pPr lvl="0" algn="l">
                        <a:buNone/>
                      </a:pPr>
                      <a:endParaRPr lang="en-US" sz="2800"/>
                    </a:p>
                  </a:txBody>
                  <a:tcPr>
                    <a:lnL w="12700">
                      <a:solidFill>
                        <a:schemeClr val="tx1"/>
                      </a:solidFill>
                    </a:lnL>
                    <a:lnR w="12700">
                      <a:solidFill>
                        <a:schemeClr val="tx1"/>
                      </a:solidFill>
                    </a:lnR>
                    <a:lnT w="12700">
                      <a:solidFill>
                        <a:schemeClr val="tx1"/>
                      </a:solidFill>
                    </a:lnT>
                    <a:lnB w="12700">
                      <a:solidFill>
                        <a:schemeClr val="tx1"/>
                      </a:solidFill>
                    </a:lnB>
                    <a:solidFill>
                      <a:srgbClr val="7DD4B7"/>
                    </a:solidFill>
                  </a:tcPr>
                </a:tc>
                <a:tc>
                  <a:txBody>
                    <a:bodyPr/>
                    <a:lstStyle/>
                    <a:p>
                      <a:pPr lvl="0" algn="l">
                        <a:buNone/>
                      </a:pPr>
                      <a:r>
                        <a:rPr lang="en-GB" sz="1200" b="0" i="0" u="none" strike="noStrike" noProof="0">
                          <a:solidFill>
                            <a:srgbClr val="000000"/>
                          </a:solidFill>
                          <a:latin typeface="Calibri"/>
                        </a:rPr>
                        <a:t>Science teachers who demonstrate a passion for continuing scientific developments and incorporate them </a:t>
                      </a:r>
                      <a:endParaRPr lang="en-US" sz="1200"/>
                    </a:p>
                  </a:txBody>
                  <a:tcPr>
                    <a:lnL w="12700">
                      <a:solidFill>
                        <a:schemeClr val="tx1"/>
                      </a:solidFill>
                    </a:lnL>
                    <a:lnR w="12700">
                      <a:solidFill>
                        <a:schemeClr val="tx1"/>
                      </a:solidFill>
                    </a:lnR>
                    <a:lnT w="12700">
                      <a:solidFill>
                        <a:schemeClr val="tx1"/>
                      </a:solidFill>
                    </a:lnT>
                    <a:lnB w="12700">
                      <a:solidFill>
                        <a:schemeClr val="tx1"/>
                      </a:solidFill>
                    </a:lnB>
                    <a:solidFill>
                      <a:schemeClr val="accent5">
                        <a:lumMod val="40000"/>
                        <a:lumOff val="60000"/>
                      </a:schemeClr>
                    </a:solidFill>
                  </a:tcPr>
                </a:tc>
                <a:extLst>
                  <a:ext uri="{0D108BD9-81ED-4DB2-BD59-A6C34878D82A}">
                    <a16:rowId xmlns:a16="http://schemas.microsoft.com/office/drawing/2014/main" val="1860734611"/>
                  </a:ext>
                </a:extLst>
              </a:tr>
              <a:tr h="1512981">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critique the sequencing of existing specifications and work across departments to introduce cross-curricula links where possible. </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understand how to recognise misconceptions and address them effectively </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2">
                        <a:lumMod val="60000"/>
                        <a:lumOff val="40000"/>
                      </a:schemeClr>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use their expertise to create and critique extended curricula opportunities and act as advocates of school wide initiatives. </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7DD4B7"/>
                    </a:solidFill>
                  </a:tcPr>
                </a:tc>
                <a:tc>
                  <a:txBody>
                    <a:bodyPr/>
                    <a:lstStyle/>
                    <a:p>
                      <a:pPr lvl="0" algn="l">
                        <a:lnSpc>
                          <a:spcPct val="100000"/>
                        </a:lnSpc>
                        <a:spcBef>
                          <a:spcPts val="0"/>
                        </a:spcBef>
                        <a:spcAft>
                          <a:spcPts val="0"/>
                        </a:spcAft>
                        <a:buNone/>
                      </a:pPr>
                      <a:r>
                        <a:rPr lang="en-GB" sz="1200" b="0" i="0" u="none" strike="noStrike" noProof="0">
                          <a:solidFill>
                            <a:srgbClr val="000000"/>
                          </a:solidFill>
                          <a:latin typeface="Calibri"/>
                        </a:rPr>
                        <a:t>Science teachers who build networks with professional bodies and leverage these to develop their own expertise and bring creative ideas to the classroom. </a:t>
                      </a:r>
                      <a:endParaRPr lang="en-US" sz="1200" b="0" i="0" u="none" strike="noStrike" noProof="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5">
                        <a:lumMod val="40000"/>
                        <a:lumOff val="60000"/>
                      </a:schemeClr>
                    </a:solidFill>
                  </a:tcPr>
                </a:tc>
                <a:extLst>
                  <a:ext uri="{0D108BD9-81ED-4DB2-BD59-A6C34878D82A}">
                    <a16:rowId xmlns:a16="http://schemas.microsoft.com/office/drawing/2014/main" val="2160540458"/>
                  </a:ext>
                </a:extLst>
              </a:tr>
            </a:tbl>
          </a:graphicData>
        </a:graphic>
      </p:graphicFrame>
      <p:graphicFrame>
        <p:nvGraphicFramePr>
          <p:cNvPr id="7" name="Table 6">
            <a:extLst>
              <a:ext uri="{FF2B5EF4-FFF2-40B4-BE49-F238E27FC236}">
                <a16:creationId xmlns:a16="http://schemas.microsoft.com/office/drawing/2014/main" id="{71027A88-0A97-2400-AFB7-29B5639C0784}"/>
              </a:ext>
            </a:extLst>
          </p:cNvPr>
          <p:cNvGraphicFramePr>
            <a:graphicFrameLocks noGrp="1"/>
          </p:cNvGraphicFramePr>
          <p:nvPr>
            <p:extLst>
              <p:ext uri="{D42A27DB-BD31-4B8C-83A1-F6EECF244321}">
                <p14:modId xmlns:p14="http://schemas.microsoft.com/office/powerpoint/2010/main" val="241140074"/>
              </p:ext>
            </p:extLst>
          </p:nvPr>
        </p:nvGraphicFramePr>
        <p:xfrm>
          <a:off x="566400" y="2745486"/>
          <a:ext cx="11039994" cy="3323972"/>
        </p:xfrm>
        <a:graphic>
          <a:graphicData uri="http://schemas.openxmlformats.org/drawingml/2006/table">
            <a:tbl>
              <a:tblPr firstRow="1" bandRow="1">
                <a:tableStyleId>{6E25E649-3F16-4E02-A733-19D2CDBF48F0}</a:tableStyleId>
              </a:tblPr>
              <a:tblGrid>
                <a:gridCol w="2725615">
                  <a:extLst>
                    <a:ext uri="{9D8B030D-6E8A-4147-A177-3AD203B41FA5}">
                      <a16:colId xmlns:a16="http://schemas.microsoft.com/office/drawing/2014/main" val="2760374889"/>
                    </a:ext>
                  </a:extLst>
                </a:gridCol>
                <a:gridCol w="2532184">
                  <a:extLst>
                    <a:ext uri="{9D8B030D-6E8A-4147-A177-3AD203B41FA5}">
                      <a16:colId xmlns:a16="http://schemas.microsoft.com/office/drawing/2014/main" val="295005325"/>
                    </a:ext>
                  </a:extLst>
                </a:gridCol>
                <a:gridCol w="2601397">
                  <a:extLst>
                    <a:ext uri="{9D8B030D-6E8A-4147-A177-3AD203B41FA5}">
                      <a16:colId xmlns:a16="http://schemas.microsoft.com/office/drawing/2014/main" val="2276188486"/>
                    </a:ext>
                  </a:extLst>
                </a:gridCol>
                <a:gridCol w="3180798">
                  <a:extLst>
                    <a:ext uri="{9D8B030D-6E8A-4147-A177-3AD203B41FA5}">
                      <a16:colId xmlns:a16="http://schemas.microsoft.com/office/drawing/2014/main" val="2862807682"/>
                    </a:ext>
                  </a:extLst>
                </a:gridCol>
              </a:tblGrid>
              <a:tr h="602013">
                <a:tc>
                  <a:txBody>
                    <a:bodyPr/>
                    <a:lstStyle/>
                    <a:p>
                      <a:pPr fontAlgn="base"/>
                      <a:r>
                        <a:rPr lang="en-US" sz="1600" b="1">
                          <a:solidFill>
                            <a:srgbClr val="FFFFFF"/>
                          </a:solidFill>
                          <a:effectLst/>
                          <a:latin typeface="Effra" panose="020B0604020202020204" charset="0"/>
                        </a:rPr>
                        <a:t>Critical curriculum thinker</a:t>
                      </a:r>
                      <a:endParaRPr lang="en-US" sz="1600" b="1">
                        <a:solidFill>
                          <a:srgbClr val="FFFFFF"/>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D2002E"/>
                    </a:solidFill>
                  </a:tcPr>
                </a:tc>
                <a:tc>
                  <a:txBody>
                    <a:bodyPr/>
                    <a:lstStyle/>
                    <a:p>
                      <a:pPr fontAlgn="base"/>
                      <a:r>
                        <a:rPr lang="en-US" sz="1600" b="1">
                          <a:solidFill>
                            <a:srgbClr val="FFFFFF"/>
                          </a:solidFill>
                          <a:effectLst/>
                          <a:latin typeface="Effra" panose="020B0604020202020204" charset="0"/>
                        </a:rPr>
                        <a:t>Responsive and reflective practitioner</a:t>
                      </a:r>
                      <a:endParaRPr lang="en-US" sz="1600" b="1">
                        <a:solidFill>
                          <a:srgbClr val="FFFFFF"/>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EF7945"/>
                    </a:solidFill>
                  </a:tcPr>
                </a:tc>
                <a:tc>
                  <a:txBody>
                    <a:bodyPr/>
                    <a:lstStyle/>
                    <a:p>
                      <a:pPr fontAlgn="base"/>
                      <a:r>
                        <a:rPr lang="en-US" sz="1600" b="1" dirty="0">
                          <a:solidFill>
                            <a:srgbClr val="FFFFFF"/>
                          </a:solidFill>
                          <a:effectLst/>
                          <a:latin typeface="Effra"/>
                        </a:rPr>
                        <a:t>Ethical, community participant</a:t>
                      </a: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009A84"/>
                    </a:solidFill>
                  </a:tcPr>
                </a:tc>
                <a:tc>
                  <a:txBody>
                    <a:bodyPr/>
                    <a:lstStyle/>
                    <a:p>
                      <a:pPr fontAlgn="base"/>
                      <a:r>
                        <a:rPr lang="en-US" sz="1600" b="1" dirty="0">
                          <a:solidFill>
                            <a:srgbClr val="FFFFFF"/>
                          </a:solidFill>
                          <a:effectLst/>
                          <a:latin typeface="Effra"/>
                        </a:rPr>
                        <a:t>Research-informed professional</a:t>
                      </a: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00AEEF"/>
                    </a:solidFill>
                  </a:tcPr>
                </a:tc>
                <a:extLst>
                  <a:ext uri="{0D108BD9-81ED-4DB2-BD59-A6C34878D82A}">
                    <a16:rowId xmlns:a16="http://schemas.microsoft.com/office/drawing/2014/main" val="744663168"/>
                  </a:ext>
                </a:extLst>
              </a:tr>
              <a:tr h="764719">
                <a:tc>
                  <a:txBody>
                    <a:bodyPr/>
                    <a:lstStyle/>
                    <a:p>
                      <a:pPr fontAlgn="base"/>
                      <a:r>
                        <a:rPr lang="en-GB" sz="1100" dirty="0">
                          <a:solidFill>
                            <a:srgbClr val="000000"/>
                          </a:solidFill>
                          <a:effectLst/>
                          <a:latin typeface="Calibri"/>
                        </a:rPr>
                        <a:t>Science teachers who plan with intent and consider what, who, why and how when planning and </a:t>
                      </a:r>
                      <a:br>
                        <a:rPr lang="en-GB" sz="1100" dirty="0">
                          <a:solidFill>
                            <a:srgbClr val="50535A"/>
                          </a:solidFill>
                          <a:effectLst/>
                          <a:latin typeface="Calibri"/>
                        </a:rPr>
                      </a:br>
                      <a:r>
                        <a:rPr lang="en-GB" sz="1100" dirty="0">
                          <a:solidFill>
                            <a:srgbClr val="000000"/>
                          </a:solidFill>
                          <a:effectLst/>
                          <a:latin typeface="Calibri"/>
                        </a:rPr>
                        <a:t>teaching.</a:t>
                      </a:r>
                      <a:endParaRPr lang="en-GB" sz="1600" dirty="0">
                        <a:solidFill>
                          <a:srgbClr val="50535A"/>
                        </a:solidFill>
                        <a:effectLst/>
                        <a:latin typeface="Calibri"/>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FF87A1"/>
                    </a:solidFill>
                  </a:tcPr>
                </a:tc>
                <a:tc>
                  <a:txBody>
                    <a:bodyPr/>
                    <a:lstStyle/>
                    <a:p>
                      <a:pPr fontAlgn="base"/>
                      <a:r>
                        <a:rPr lang="en-GB" sz="1100" dirty="0">
                          <a:solidFill>
                            <a:srgbClr val="000000"/>
                          </a:solidFill>
                          <a:effectLst/>
                          <a:latin typeface="Calibri"/>
                        </a:rPr>
                        <a:t>Science teachers who understand the individual needs of their students and adapt their practice accordingly.</a:t>
                      </a:r>
                      <a:endParaRPr lang="en-GB" sz="1600" dirty="0">
                        <a:solidFill>
                          <a:srgbClr val="50535A"/>
                        </a:solidFill>
                        <a:effectLst/>
                        <a:latin typeface="Calibri"/>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F5AF8F"/>
                    </a:solidFill>
                  </a:tcPr>
                </a:tc>
                <a:tc>
                  <a:txBody>
                    <a:bodyPr/>
                    <a:lstStyle/>
                    <a:p>
                      <a:pPr fontAlgn="base"/>
                      <a:r>
                        <a:rPr lang="en-GB" sz="1100">
                          <a:solidFill>
                            <a:srgbClr val="000000"/>
                          </a:solidFill>
                          <a:effectLst/>
                          <a:latin typeface="Calibri" panose="020F0502020204030204" pitchFamily="34" charset="0"/>
                        </a:rPr>
                        <a:t>Science teachers who enable students to develop their scientific knowledge to draw their own ethical conclusions.</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7DD4B7"/>
                    </a:solidFill>
                  </a:tcPr>
                </a:tc>
                <a:tc>
                  <a:txBody>
                    <a:bodyPr/>
                    <a:lstStyle/>
                    <a:p>
                      <a:pPr fontAlgn="base"/>
                      <a:r>
                        <a:rPr lang="en-GB" sz="1100">
                          <a:solidFill>
                            <a:srgbClr val="000000"/>
                          </a:solidFill>
                          <a:effectLst/>
                          <a:latin typeface="Calibri" panose="020F0502020204030204" pitchFamily="34" charset="0"/>
                        </a:rPr>
                        <a:t>Science teachers who draw upon subject specific pedagogical content knowledge and use research to ensure their lessons are continually up to date.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93E2FF"/>
                    </a:solidFill>
                  </a:tcPr>
                </a:tc>
                <a:extLst>
                  <a:ext uri="{0D108BD9-81ED-4DB2-BD59-A6C34878D82A}">
                    <a16:rowId xmlns:a16="http://schemas.microsoft.com/office/drawing/2014/main" val="3755131281"/>
                  </a:ext>
                </a:extLst>
              </a:tr>
              <a:tr h="818954">
                <a:tc>
                  <a:txBody>
                    <a:bodyPr/>
                    <a:lstStyle/>
                    <a:p>
                      <a:pPr fontAlgn="base"/>
                      <a:r>
                        <a:rPr lang="en-GB" sz="1100" dirty="0">
                          <a:solidFill>
                            <a:srgbClr val="000000"/>
                          </a:solidFill>
                          <a:effectLst/>
                          <a:latin typeface="Calibri"/>
                        </a:rPr>
                        <a:t>Science teachers who deliver the curriculum creatively to make it more representative and relevant to all students’ lives</a:t>
                      </a:r>
                      <a:r>
                        <a:rPr lang="en-GB" sz="1400" dirty="0">
                          <a:solidFill>
                            <a:srgbClr val="000000"/>
                          </a:solidFill>
                          <a:effectLst/>
                          <a:latin typeface="Calibri"/>
                        </a:rPr>
                        <a:t>. </a:t>
                      </a:r>
                      <a:endParaRPr lang="en-GB" sz="1600" dirty="0">
                        <a:solidFill>
                          <a:srgbClr val="50535A"/>
                        </a:solidFill>
                        <a:effectLst/>
                        <a:latin typeface="Calibri"/>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FF87A1"/>
                    </a:solidFill>
                  </a:tcPr>
                </a:tc>
                <a:tc>
                  <a:txBody>
                    <a:bodyPr/>
                    <a:lstStyle/>
                    <a:p>
                      <a:pPr fontAlgn="base"/>
                      <a:r>
                        <a:rPr lang="en-GB" sz="1100">
                          <a:solidFill>
                            <a:srgbClr val="000000"/>
                          </a:solidFill>
                          <a:effectLst/>
                          <a:latin typeface="Calibri" panose="020F0502020204030204" pitchFamily="34" charset="0"/>
                        </a:rPr>
                        <a:t>Science teachers who consistently reflect on the impact of their teaching and explore how to extend student learning.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F5AF8F"/>
                    </a:solidFill>
                  </a:tcPr>
                </a:tc>
                <a:tc>
                  <a:txBody>
                    <a:bodyPr/>
                    <a:lstStyle/>
                    <a:p>
                      <a:pPr fontAlgn="base"/>
                      <a:r>
                        <a:rPr lang="en-GB" sz="1100">
                          <a:solidFill>
                            <a:srgbClr val="000000"/>
                          </a:solidFill>
                          <a:effectLst/>
                          <a:latin typeface="Calibri" panose="020F0502020204030204" pitchFamily="34" charset="0"/>
                        </a:rPr>
                        <a:t>Science teachers who act as champions in their departments for student-centred extra-curricular activities.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7DD4B7"/>
                    </a:solidFill>
                  </a:tcPr>
                </a:tc>
                <a:tc>
                  <a:txBody>
                    <a:bodyPr/>
                    <a:lstStyle/>
                    <a:p>
                      <a:pPr fontAlgn="base"/>
                      <a:r>
                        <a:rPr lang="en-GB" sz="1100" dirty="0">
                          <a:solidFill>
                            <a:srgbClr val="000000"/>
                          </a:solidFill>
                          <a:effectLst/>
                          <a:latin typeface="Calibri"/>
                        </a:rPr>
                        <a:t>Science teachers who demonstrate a passion for continuing scientific developments and incorporate them </a:t>
                      </a:r>
                      <a:endParaRPr lang="en-GB" sz="1600" dirty="0">
                        <a:solidFill>
                          <a:srgbClr val="50535A"/>
                        </a:solidFill>
                        <a:effectLst/>
                        <a:latin typeface="Calibri"/>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93E2FF"/>
                    </a:solidFill>
                  </a:tcPr>
                </a:tc>
                <a:extLst>
                  <a:ext uri="{0D108BD9-81ED-4DB2-BD59-A6C34878D82A}">
                    <a16:rowId xmlns:a16="http://schemas.microsoft.com/office/drawing/2014/main" val="3127783206"/>
                  </a:ext>
                </a:extLst>
              </a:tr>
              <a:tr h="927425">
                <a:tc>
                  <a:txBody>
                    <a:bodyPr/>
                    <a:lstStyle/>
                    <a:p>
                      <a:pPr fontAlgn="base"/>
                      <a:r>
                        <a:rPr lang="en-GB" sz="1100">
                          <a:solidFill>
                            <a:srgbClr val="000000"/>
                          </a:solidFill>
                          <a:effectLst/>
                          <a:latin typeface="Calibri" panose="020F0502020204030204" pitchFamily="34" charset="0"/>
                        </a:rPr>
                        <a:t>Science teachers who critique the sequencing of existing specifications and work across departments to introduce cross-curricula links where possible.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FF87A1"/>
                    </a:solidFill>
                  </a:tcPr>
                </a:tc>
                <a:tc>
                  <a:txBody>
                    <a:bodyPr/>
                    <a:lstStyle/>
                    <a:p>
                      <a:pPr fontAlgn="base"/>
                      <a:r>
                        <a:rPr lang="en-GB" sz="1100">
                          <a:solidFill>
                            <a:srgbClr val="000000"/>
                          </a:solidFill>
                          <a:effectLst/>
                          <a:latin typeface="Calibri" panose="020F0502020204030204" pitchFamily="34" charset="0"/>
                        </a:rPr>
                        <a:t>Science teachers who understand how to recognise misconceptions and address them effectively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F5AF8F"/>
                    </a:solidFill>
                  </a:tcPr>
                </a:tc>
                <a:tc>
                  <a:txBody>
                    <a:bodyPr/>
                    <a:lstStyle/>
                    <a:p>
                      <a:pPr fontAlgn="base"/>
                      <a:r>
                        <a:rPr lang="en-GB" sz="1100">
                          <a:solidFill>
                            <a:srgbClr val="000000"/>
                          </a:solidFill>
                          <a:effectLst/>
                          <a:latin typeface="Calibri" panose="020F0502020204030204" pitchFamily="34" charset="0"/>
                        </a:rPr>
                        <a:t>Science teachers who use their expertise to create and critique extended curricula opportunities and act as advocates of school wide initiatives.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7DD4B7"/>
                    </a:solidFill>
                  </a:tcPr>
                </a:tc>
                <a:tc>
                  <a:txBody>
                    <a:bodyPr/>
                    <a:lstStyle/>
                    <a:p>
                      <a:pPr fontAlgn="base"/>
                      <a:r>
                        <a:rPr lang="en-GB" sz="1100">
                          <a:solidFill>
                            <a:srgbClr val="000000"/>
                          </a:solidFill>
                          <a:effectLst/>
                          <a:latin typeface="Calibri" panose="020F0502020204030204" pitchFamily="34" charset="0"/>
                        </a:rPr>
                        <a:t>Science teachers who build networks with professional bodies and leverage these to develop their own expertise and bring creative ideas to the classroom. </a:t>
                      </a:r>
                      <a:endParaRPr lang="en-GB" sz="1600">
                        <a:solidFill>
                          <a:srgbClr val="50535A"/>
                        </a:solidFill>
                        <a:effectLst/>
                      </a:endParaRPr>
                    </a:p>
                  </a:txBody>
                  <a:tcPr marL="81353" marR="81353" marT="40677" marB="40677">
                    <a:lnL w="10363" cap="flat" cmpd="sng" algn="ctr">
                      <a:solidFill>
                        <a:srgbClr val="50535A"/>
                      </a:solidFill>
                      <a:prstDash val="solid"/>
                      <a:round/>
                      <a:headEnd type="none" w="med" len="med"/>
                      <a:tailEnd type="none" w="med" len="med"/>
                    </a:lnL>
                    <a:lnR w="10363" cap="flat" cmpd="sng" algn="ctr">
                      <a:solidFill>
                        <a:srgbClr val="50535A"/>
                      </a:solidFill>
                      <a:prstDash val="solid"/>
                      <a:round/>
                      <a:headEnd type="none" w="med" len="med"/>
                      <a:tailEnd type="none" w="med" len="med"/>
                    </a:lnR>
                    <a:lnT w="10363" cap="flat" cmpd="sng" algn="ctr">
                      <a:solidFill>
                        <a:srgbClr val="50535A"/>
                      </a:solidFill>
                      <a:prstDash val="solid"/>
                      <a:round/>
                      <a:headEnd type="none" w="med" len="med"/>
                      <a:tailEnd type="none" w="med" len="med"/>
                    </a:lnT>
                    <a:lnB w="10363" cap="flat" cmpd="sng" algn="ctr">
                      <a:solidFill>
                        <a:srgbClr val="50535A"/>
                      </a:solidFill>
                      <a:prstDash val="solid"/>
                      <a:round/>
                      <a:headEnd type="none" w="med" len="med"/>
                      <a:tailEnd type="none" w="med" len="med"/>
                    </a:lnB>
                    <a:solidFill>
                      <a:srgbClr val="93E2FF"/>
                    </a:solidFill>
                  </a:tcPr>
                </a:tc>
                <a:extLst>
                  <a:ext uri="{0D108BD9-81ED-4DB2-BD59-A6C34878D82A}">
                    <a16:rowId xmlns:a16="http://schemas.microsoft.com/office/drawing/2014/main" val="691693487"/>
                  </a:ext>
                </a:extLst>
              </a:tr>
            </a:tbl>
          </a:graphicData>
        </a:graphic>
      </p:graphicFrame>
    </p:spTree>
    <p:extLst>
      <p:ext uri="{BB962C8B-B14F-4D97-AF65-F5344CB8AC3E}">
        <p14:creationId xmlns:p14="http://schemas.microsoft.com/office/powerpoint/2010/main" val="143469414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D9AD-1806-43D9-80CB-21F0EEB9E9F0}"/>
              </a:ext>
            </a:extLst>
          </p:cNvPr>
          <p:cNvSpPr>
            <a:spLocks noGrp="1"/>
          </p:cNvSpPr>
          <p:nvPr>
            <p:ph type="title"/>
          </p:nvPr>
        </p:nvSpPr>
        <p:spPr>
          <a:xfrm>
            <a:off x="335360" y="188640"/>
            <a:ext cx="11425269" cy="955498"/>
          </a:xfrm>
        </p:spPr>
        <p:txBody>
          <a:bodyPr wrap="square" anchor="b">
            <a:normAutofit/>
          </a:bodyPr>
          <a:lstStyle/>
          <a:p>
            <a:r>
              <a:rPr lang="en-GB" dirty="0"/>
              <a:t>Subject Method Content</a:t>
            </a:r>
          </a:p>
        </p:txBody>
      </p:sp>
      <p:sp>
        <p:nvSpPr>
          <p:cNvPr id="4" name="Slide Number Placeholder 3" hidden="1">
            <a:extLst>
              <a:ext uri="{FF2B5EF4-FFF2-40B4-BE49-F238E27FC236}">
                <a16:creationId xmlns:a16="http://schemas.microsoft.com/office/drawing/2014/main" id="{82E8A5B3-D391-46D2-B41B-87124F4BEFDE}"/>
              </a:ext>
            </a:extLst>
          </p:cNvPr>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27</a:t>
            </a:fld>
            <a:endParaRPr lang="en-GB" altLang="en-US"/>
          </a:p>
        </p:txBody>
      </p:sp>
      <p:graphicFrame>
        <p:nvGraphicFramePr>
          <p:cNvPr id="5" name="Table 4">
            <a:extLst>
              <a:ext uri="{FF2B5EF4-FFF2-40B4-BE49-F238E27FC236}">
                <a16:creationId xmlns:a16="http://schemas.microsoft.com/office/drawing/2014/main" id="{5FF23779-122A-66CD-ECBD-48A1AF2A5F7A}"/>
              </a:ext>
            </a:extLst>
          </p:cNvPr>
          <p:cNvGraphicFramePr>
            <a:graphicFrameLocks noGrp="1"/>
          </p:cNvGraphicFramePr>
          <p:nvPr/>
        </p:nvGraphicFramePr>
        <p:xfrm>
          <a:off x="362921" y="1484784"/>
          <a:ext cx="11370147" cy="5134190"/>
        </p:xfrm>
        <a:graphic>
          <a:graphicData uri="http://schemas.openxmlformats.org/drawingml/2006/table">
            <a:tbl>
              <a:tblPr bandRow="1">
                <a:tableStyleId>{6E25E649-3F16-4E02-A733-19D2CDBF48F0}</a:tableStyleId>
              </a:tblPr>
              <a:tblGrid>
                <a:gridCol w="3685758">
                  <a:extLst>
                    <a:ext uri="{9D8B030D-6E8A-4147-A177-3AD203B41FA5}">
                      <a16:colId xmlns:a16="http://schemas.microsoft.com/office/drawing/2014/main" val="287081914"/>
                    </a:ext>
                  </a:extLst>
                </a:gridCol>
                <a:gridCol w="3926501">
                  <a:extLst>
                    <a:ext uri="{9D8B030D-6E8A-4147-A177-3AD203B41FA5}">
                      <a16:colId xmlns:a16="http://schemas.microsoft.com/office/drawing/2014/main" val="1662365497"/>
                    </a:ext>
                  </a:extLst>
                </a:gridCol>
                <a:gridCol w="3757888">
                  <a:extLst>
                    <a:ext uri="{9D8B030D-6E8A-4147-A177-3AD203B41FA5}">
                      <a16:colId xmlns:a16="http://schemas.microsoft.com/office/drawing/2014/main" val="3167443713"/>
                    </a:ext>
                  </a:extLst>
                </a:gridCol>
              </a:tblGrid>
              <a:tr h="415773">
                <a:tc>
                  <a:txBody>
                    <a:bodyPr/>
                    <a:lstStyle/>
                    <a:p>
                      <a:pPr fontAlgn="auto"/>
                      <a:endParaRPr lang="en-US" sz="1600" b="1">
                        <a:solidFill>
                          <a:srgbClr val="FFFFFF"/>
                        </a:solidFill>
                        <a:effectLst/>
                        <a:latin typeface="Effra" panose="020B0604020202020204" charset="0"/>
                      </a:endParaRPr>
                    </a:p>
                  </a:txBody>
                  <a:tcPr marL="81393" marR="81393" marT="40691" marB="4069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736" cap="flat" cmpd="sng" algn="ctr">
                      <a:solidFill>
                        <a:srgbClr val="50535A"/>
                      </a:solidFill>
                      <a:prstDash val="solid"/>
                      <a:round/>
                      <a:headEnd type="none" w="med" len="med"/>
                      <a:tailEnd type="none" w="med" len="med"/>
                    </a:lnT>
                    <a:lnB w="20736" cap="flat" cmpd="sng" algn="ctr">
                      <a:solidFill>
                        <a:srgbClr val="50535A"/>
                      </a:solidFill>
                      <a:prstDash val="solid"/>
                      <a:round/>
                      <a:headEnd type="none" w="med" len="med"/>
                      <a:tailEnd type="none" w="med" len="med"/>
                    </a:lnB>
                    <a:solidFill>
                      <a:srgbClr val="D2002E"/>
                    </a:solidFill>
                  </a:tcPr>
                </a:tc>
                <a:tc>
                  <a:txBody>
                    <a:bodyPr/>
                    <a:lstStyle/>
                    <a:p>
                      <a:pPr fontAlgn="auto"/>
                      <a:endParaRPr lang="en-US" sz="1600" b="1">
                        <a:solidFill>
                          <a:srgbClr val="FFFFFF"/>
                        </a:solidFill>
                        <a:effectLst/>
                        <a:latin typeface="Effra" panose="020B0604020202020204" charset="0"/>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736" cap="flat" cmpd="sng" algn="ctr">
                      <a:solidFill>
                        <a:srgbClr val="50535A"/>
                      </a:solidFill>
                      <a:prstDash val="solid"/>
                      <a:round/>
                      <a:headEnd type="none" w="med" len="med"/>
                      <a:tailEnd type="none" w="med" len="med"/>
                    </a:lnT>
                    <a:lnB w="20736" cap="flat" cmpd="sng" algn="ctr">
                      <a:solidFill>
                        <a:srgbClr val="50535A"/>
                      </a:solidFill>
                      <a:prstDash val="solid"/>
                      <a:round/>
                      <a:headEnd type="none" w="med" len="med"/>
                      <a:tailEnd type="none" w="med" len="med"/>
                    </a:lnB>
                    <a:solidFill>
                      <a:srgbClr val="D2002E"/>
                    </a:solidFill>
                  </a:tcPr>
                </a:tc>
                <a:tc>
                  <a:txBody>
                    <a:bodyPr/>
                    <a:lstStyle/>
                    <a:p>
                      <a:pPr fontAlgn="auto"/>
                      <a:endParaRPr lang="en-US" sz="1600" b="1">
                        <a:solidFill>
                          <a:srgbClr val="FFFFFF"/>
                        </a:solidFill>
                        <a:effectLst/>
                        <a:latin typeface="Effra" panose="020B0604020202020204" charset="0"/>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736" cap="flat" cmpd="sng" algn="ctr">
                      <a:solidFill>
                        <a:srgbClr val="50535A"/>
                      </a:solidFill>
                      <a:prstDash val="solid"/>
                      <a:round/>
                      <a:headEnd type="none" w="med" len="med"/>
                      <a:tailEnd type="none" w="med" len="med"/>
                    </a:lnT>
                    <a:lnB w="20736" cap="flat" cmpd="sng" algn="ctr">
                      <a:solidFill>
                        <a:srgbClr val="50535A"/>
                      </a:solidFill>
                      <a:prstDash val="solid"/>
                      <a:round/>
                      <a:headEnd type="none" w="med" len="med"/>
                      <a:tailEnd type="none" w="med" len="med"/>
                    </a:lnB>
                    <a:solidFill>
                      <a:srgbClr val="D2002E"/>
                    </a:solidFill>
                  </a:tcPr>
                </a:tc>
                <a:extLst>
                  <a:ext uri="{0D108BD9-81ED-4DB2-BD59-A6C34878D82A}">
                    <a16:rowId xmlns:a16="http://schemas.microsoft.com/office/drawing/2014/main" val="4130509725"/>
                  </a:ext>
                </a:extLst>
              </a:tr>
              <a:tr h="372302">
                <a:tc>
                  <a:txBody>
                    <a:bodyPr/>
                    <a:lstStyle/>
                    <a:p>
                      <a:pPr fontAlgn="base"/>
                      <a:r>
                        <a:rPr lang="en-US" sz="1600">
                          <a:solidFill>
                            <a:srgbClr val="50535A"/>
                          </a:solidFill>
                          <a:effectLst/>
                          <a:latin typeface="Effra" panose="020B0604020202020204" charset="0"/>
                        </a:rPr>
                        <a:t>Lesson Observation</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736" cap="flat" cmpd="sng" algn="ctr">
                      <a:solidFill>
                        <a:srgbClr val="50535A"/>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Teaching Science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736" cap="flat" cmpd="sng" algn="ctr">
                      <a:solidFill>
                        <a:srgbClr val="50535A"/>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Voice and presence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736" cap="flat" cmpd="sng" algn="ctr">
                      <a:solidFill>
                        <a:srgbClr val="50535A"/>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extLst>
                  <a:ext uri="{0D108BD9-81ED-4DB2-BD59-A6C34878D82A}">
                    <a16:rowId xmlns:a16="http://schemas.microsoft.com/office/drawing/2014/main" val="2448771859"/>
                  </a:ext>
                </a:extLst>
              </a:tr>
              <a:tr h="372302">
                <a:tc>
                  <a:txBody>
                    <a:bodyPr/>
                    <a:lstStyle/>
                    <a:p>
                      <a:pPr fontAlgn="base"/>
                      <a:r>
                        <a:rPr lang="en-US" sz="1600">
                          <a:solidFill>
                            <a:srgbClr val="50535A"/>
                          </a:solidFill>
                          <a:effectLst/>
                          <a:latin typeface="Effra" panose="020B0604020202020204" charset="0"/>
                        </a:rPr>
                        <a:t>Planning Microteach</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Planning parts of lessons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Topical Issues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21449053"/>
                  </a:ext>
                </a:extLst>
              </a:tr>
              <a:tr h="372302">
                <a:tc>
                  <a:txBody>
                    <a:bodyPr/>
                    <a:lstStyle/>
                    <a:p>
                      <a:pPr fontAlgn="base"/>
                      <a:r>
                        <a:rPr lang="en-US" sz="1600">
                          <a:solidFill>
                            <a:srgbClr val="50535A"/>
                          </a:solidFill>
                          <a:effectLst/>
                          <a:latin typeface="Effra" panose="020B0604020202020204" charset="0"/>
                        </a:rPr>
                        <a:t>Feedback</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Planning whole lessons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Purpose of Practical Work</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extLst>
                  <a:ext uri="{0D108BD9-81ED-4DB2-BD59-A6C34878D82A}">
                    <a16:rowId xmlns:a16="http://schemas.microsoft.com/office/drawing/2014/main" val="2047718117"/>
                  </a:ext>
                </a:extLst>
              </a:tr>
              <a:tr h="372302">
                <a:tc>
                  <a:txBody>
                    <a:bodyPr/>
                    <a:lstStyle/>
                    <a:p>
                      <a:pPr fontAlgn="base"/>
                      <a:r>
                        <a:rPr lang="en-US" sz="1600">
                          <a:solidFill>
                            <a:srgbClr val="50535A"/>
                          </a:solidFill>
                          <a:effectLst/>
                          <a:latin typeface="Effra" panose="020B0604020202020204" charset="0"/>
                        </a:rPr>
                        <a:t>Reflection &amp; Wrops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Planning lesson sequences </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Demonstrations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0790707"/>
                  </a:ext>
                </a:extLst>
              </a:tr>
              <a:tr h="372302">
                <a:tc>
                  <a:txBody>
                    <a:bodyPr/>
                    <a:lstStyle/>
                    <a:p>
                      <a:pPr fontAlgn="base"/>
                      <a:r>
                        <a:rPr lang="en-US" sz="1600">
                          <a:solidFill>
                            <a:srgbClr val="50535A"/>
                          </a:solidFill>
                          <a:effectLst/>
                          <a:latin typeface="Effra" panose="020B0604020202020204" charset="0"/>
                        </a:rPr>
                        <a:t>e-portfolio &amp; evidence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Assessment</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KS3 SK </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extLst>
                  <a:ext uri="{0D108BD9-81ED-4DB2-BD59-A6C34878D82A}">
                    <a16:rowId xmlns:a16="http://schemas.microsoft.com/office/drawing/2014/main" val="3628737058"/>
                  </a:ext>
                </a:extLst>
              </a:tr>
              <a:tr h="372302">
                <a:tc>
                  <a:txBody>
                    <a:bodyPr/>
                    <a:lstStyle/>
                    <a:p>
                      <a:pPr fontAlgn="base"/>
                      <a:r>
                        <a:rPr lang="en-US" sz="1600">
                          <a:solidFill>
                            <a:srgbClr val="50535A"/>
                          </a:solidFill>
                          <a:effectLst/>
                          <a:latin typeface="Effra" panose="020B0604020202020204" charset="0"/>
                        </a:rPr>
                        <a:t>Cognitive load</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BF0071"/>
                          </a:solidFill>
                          <a:effectLst/>
                          <a:latin typeface="Effra" panose="020B0604020202020204" charset="0"/>
                        </a:rPr>
                        <a:t>Group work and talk *</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GSCE SK Practicals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15579241"/>
                  </a:ext>
                </a:extLst>
              </a:tr>
              <a:tr h="372302">
                <a:tc>
                  <a:txBody>
                    <a:bodyPr/>
                    <a:lstStyle/>
                    <a:p>
                      <a:pPr fontAlgn="base"/>
                      <a:r>
                        <a:rPr lang="en-US" sz="1600">
                          <a:solidFill>
                            <a:srgbClr val="50535A"/>
                          </a:solidFill>
                          <a:effectLst/>
                          <a:latin typeface="Effra" panose="020B0604020202020204" charset="0"/>
                        </a:rPr>
                        <a:t>Metacognition &amp; neuroscience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Literacy &amp; Phonics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Biology SK – Plants &amp; Evolution </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extLst>
                  <a:ext uri="{0D108BD9-81ED-4DB2-BD59-A6C34878D82A}">
                    <a16:rowId xmlns:a16="http://schemas.microsoft.com/office/drawing/2014/main" val="3351042708"/>
                  </a:ext>
                </a:extLst>
              </a:tr>
              <a:tr h="372302">
                <a:tc>
                  <a:txBody>
                    <a:bodyPr/>
                    <a:lstStyle/>
                    <a:p>
                      <a:pPr fontAlgn="base"/>
                      <a:r>
                        <a:rPr lang="en-US" sz="1600">
                          <a:solidFill>
                            <a:srgbClr val="BF0071"/>
                          </a:solidFill>
                          <a:effectLst/>
                          <a:latin typeface="Effra" panose="020B0604020202020204" charset="0"/>
                        </a:rPr>
                        <a:t>Motivation *</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Numeracy</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Physics SK - IoP</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841070613"/>
                  </a:ext>
                </a:extLst>
              </a:tr>
              <a:tr h="372302">
                <a:tc>
                  <a:txBody>
                    <a:bodyPr/>
                    <a:lstStyle/>
                    <a:p>
                      <a:pPr fontAlgn="base"/>
                      <a:r>
                        <a:rPr lang="en-US" sz="1600">
                          <a:solidFill>
                            <a:srgbClr val="50535A"/>
                          </a:solidFill>
                          <a:effectLst/>
                          <a:latin typeface="Effra" panose="020B0604020202020204" charset="0"/>
                        </a:rPr>
                        <a:t>Questioning</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Adaptive practice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Chemistry SK - Climate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extLst>
                  <a:ext uri="{0D108BD9-81ED-4DB2-BD59-A6C34878D82A}">
                    <a16:rowId xmlns:a16="http://schemas.microsoft.com/office/drawing/2014/main" val="2730446572"/>
                  </a:ext>
                </a:extLst>
              </a:tr>
              <a:tr h="372302">
                <a:tc>
                  <a:txBody>
                    <a:bodyPr/>
                    <a:lstStyle/>
                    <a:p>
                      <a:pPr fontAlgn="base"/>
                      <a:r>
                        <a:rPr lang="en-US" sz="1600">
                          <a:solidFill>
                            <a:srgbClr val="50535A"/>
                          </a:solidFill>
                          <a:effectLst/>
                          <a:latin typeface="Effra" panose="020B0604020202020204" charset="0"/>
                        </a:rPr>
                        <a:t>Transition</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Differentiation </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A-level SK</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813154721"/>
                  </a:ext>
                </a:extLst>
              </a:tr>
              <a:tr h="372302">
                <a:tc>
                  <a:txBody>
                    <a:bodyPr/>
                    <a:lstStyle/>
                    <a:p>
                      <a:pPr fontAlgn="base"/>
                      <a:r>
                        <a:rPr lang="en-US" sz="1600">
                          <a:solidFill>
                            <a:srgbClr val="50535A"/>
                          </a:solidFill>
                          <a:effectLst/>
                          <a:latin typeface="Effra" panose="020B0604020202020204" charset="0"/>
                        </a:rPr>
                        <a:t>Models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SEND and inclusion in Science</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tc>
                  <a:txBody>
                    <a:bodyPr/>
                    <a:lstStyle/>
                    <a:p>
                      <a:pPr fontAlgn="base"/>
                      <a:r>
                        <a:rPr lang="en-US" sz="1600">
                          <a:solidFill>
                            <a:srgbClr val="50535A"/>
                          </a:solidFill>
                          <a:effectLst/>
                          <a:latin typeface="Effra" panose="020B0604020202020204" charset="0"/>
                        </a:rPr>
                        <a:t>IoP/ASE/RSC/RSB</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9EA"/>
                    </a:solidFill>
                  </a:tcPr>
                </a:tc>
                <a:extLst>
                  <a:ext uri="{0D108BD9-81ED-4DB2-BD59-A6C34878D82A}">
                    <a16:rowId xmlns:a16="http://schemas.microsoft.com/office/drawing/2014/main" val="3263378474"/>
                  </a:ext>
                </a:extLst>
              </a:tr>
              <a:tr h="623095">
                <a:tc>
                  <a:txBody>
                    <a:bodyPr/>
                    <a:lstStyle/>
                    <a:p>
                      <a:pPr fontAlgn="base"/>
                      <a:r>
                        <a:rPr lang="en-US" sz="1600">
                          <a:solidFill>
                            <a:srgbClr val="50535A"/>
                          </a:solidFill>
                          <a:effectLst/>
                          <a:latin typeface="Effra" panose="020B0604020202020204" charset="0"/>
                        </a:rPr>
                        <a:t>Misconceptions</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0736" cap="flat" cmpd="sng" algn="ctr">
                      <a:solidFill>
                        <a:srgbClr val="50535A"/>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Problem Based Learning/ project-based learning</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0736" cap="flat" cmpd="sng" algn="ctr">
                      <a:solidFill>
                        <a:srgbClr val="50535A"/>
                      </a:solidFill>
                      <a:prstDash val="solid"/>
                      <a:round/>
                      <a:headEnd type="none" w="med" len="med"/>
                      <a:tailEnd type="none" w="med" len="med"/>
                    </a:lnB>
                    <a:solidFill>
                      <a:srgbClr val="FFFFFF"/>
                    </a:solidFill>
                  </a:tcPr>
                </a:tc>
                <a:tc>
                  <a:txBody>
                    <a:bodyPr/>
                    <a:lstStyle/>
                    <a:p>
                      <a:pPr fontAlgn="base"/>
                      <a:r>
                        <a:rPr lang="en-US" sz="1600">
                          <a:solidFill>
                            <a:srgbClr val="50535A"/>
                          </a:solidFill>
                          <a:effectLst/>
                          <a:latin typeface="Effra" panose="020B0604020202020204" charset="0"/>
                        </a:rPr>
                        <a:t>Wellbeing and workload</a:t>
                      </a:r>
                      <a:endParaRPr lang="en-US" sz="2000">
                        <a:solidFill>
                          <a:srgbClr val="50535A"/>
                        </a:solidFill>
                        <a:effectLst/>
                      </a:endParaRPr>
                    </a:p>
                  </a:txBody>
                  <a:tcPr marL="81393" marR="81393" marT="40691" marB="4069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0736" cap="flat" cmpd="sng" algn="ctr">
                      <a:solidFill>
                        <a:srgbClr val="50535A"/>
                      </a:solidFill>
                      <a:prstDash val="solid"/>
                      <a:round/>
                      <a:headEnd type="none" w="med" len="med"/>
                      <a:tailEnd type="none" w="med" len="med"/>
                    </a:lnB>
                    <a:solidFill>
                      <a:srgbClr val="FFFFFF"/>
                    </a:solidFill>
                  </a:tcPr>
                </a:tc>
                <a:extLst>
                  <a:ext uri="{0D108BD9-81ED-4DB2-BD59-A6C34878D82A}">
                    <a16:rowId xmlns:a16="http://schemas.microsoft.com/office/drawing/2014/main" val="3625746862"/>
                  </a:ext>
                </a:extLst>
              </a:tr>
            </a:tbl>
          </a:graphicData>
        </a:graphic>
      </p:graphicFrame>
      <p:pic>
        <p:nvPicPr>
          <p:cNvPr id="3" name="Subject Content">
            <a:hlinkClick r:id="" action="ppaction://media"/>
            <a:extLst>
              <a:ext uri="{FF2B5EF4-FFF2-40B4-BE49-F238E27FC236}">
                <a16:creationId xmlns:a16="http://schemas.microsoft.com/office/drawing/2014/main" id="{65103F3C-E21F-6407-E967-5123EB9256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6040" y="463189"/>
            <a:ext cx="406400" cy="406400"/>
          </a:xfrm>
          <a:prstGeom prst="rect">
            <a:avLst/>
          </a:prstGeom>
        </p:spPr>
      </p:pic>
    </p:spTree>
    <p:extLst>
      <p:ext uri="{BB962C8B-B14F-4D97-AF65-F5344CB8AC3E}">
        <p14:creationId xmlns:p14="http://schemas.microsoft.com/office/powerpoint/2010/main" val="3133238000"/>
      </p:ext>
    </p:extLst>
  </p:cSld>
  <p:clrMapOvr>
    <a:masterClrMapping/>
  </p:clrMapOvr>
  <p:transition advTm="482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7ECCB1-87CF-4F0B-8736-EA791B27AF34}"/>
              </a:ext>
            </a:extLst>
          </p:cNvPr>
          <p:cNvSpPr>
            <a:spLocks noGrp="1"/>
          </p:cNvSpPr>
          <p:nvPr>
            <p:ph type="title"/>
          </p:nvPr>
        </p:nvSpPr>
        <p:spPr>
          <a:xfrm>
            <a:off x="246509" y="-178347"/>
            <a:ext cx="8280000" cy="828000"/>
          </a:xfrm>
        </p:spPr>
        <p:txBody>
          <a:bodyPr/>
          <a:lstStyle/>
          <a:p>
            <a:r>
              <a:rPr lang="en-GB" dirty="0"/>
              <a:t>Classroom Practice</a:t>
            </a:r>
          </a:p>
        </p:txBody>
      </p:sp>
      <p:sp>
        <p:nvSpPr>
          <p:cNvPr id="3" name="Content Placeholder 2">
            <a:extLst>
              <a:ext uri="{FF2B5EF4-FFF2-40B4-BE49-F238E27FC236}">
                <a16:creationId xmlns:a16="http://schemas.microsoft.com/office/drawing/2014/main" id="{B2EC1123-B45E-4C4A-855C-C0636A0B9D8E}"/>
              </a:ext>
            </a:extLst>
          </p:cNvPr>
          <p:cNvSpPr>
            <a:spLocks noGrp="1"/>
          </p:cNvSpPr>
          <p:nvPr>
            <p:ph idx="1"/>
          </p:nvPr>
        </p:nvSpPr>
        <p:spPr>
          <a:xfrm>
            <a:off x="398283" y="766292"/>
            <a:ext cx="4147200" cy="3960000"/>
          </a:xfrm>
        </p:spPr>
        <p:txBody>
          <a:bodyPr/>
          <a:lstStyle/>
          <a:p>
            <a:pPr marL="0" indent="0">
              <a:buNone/>
            </a:pPr>
            <a:r>
              <a:rPr lang="en-GB" b="1" dirty="0"/>
              <a:t>Learn that…</a:t>
            </a:r>
          </a:p>
          <a:p>
            <a:r>
              <a:rPr lang="en-GB" dirty="0"/>
              <a:t>4.3 </a:t>
            </a:r>
            <a:r>
              <a:rPr lang="en-GB" i="1" dirty="0"/>
              <a:t>Learn that modelling helps pupils understand new processes and ideas; good models make abstract ideas concrete and accessible.</a:t>
            </a:r>
          </a:p>
          <a:p>
            <a:r>
              <a:rPr lang="en-GB" dirty="0"/>
              <a:t>4.4 </a:t>
            </a:r>
            <a:r>
              <a:rPr lang="en-GB" i="1" dirty="0"/>
              <a:t>Guides, scaffolds and worked examples can help pupils apply new ideas, but should be gradually removed as pupil expertise increases.  </a:t>
            </a:r>
            <a:endParaRPr lang="en-GB" dirty="0"/>
          </a:p>
        </p:txBody>
      </p:sp>
      <p:sp>
        <p:nvSpPr>
          <p:cNvPr id="4" name="Slide Number Placeholder 3">
            <a:extLst>
              <a:ext uri="{FF2B5EF4-FFF2-40B4-BE49-F238E27FC236}">
                <a16:creationId xmlns:a16="http://schemas.microsoft.com/office/drawing/2014/main" id="{08193448-D77E-463B-9623-F28D31849A2C}"/>
              </a:ext>
            </a:extLst>
          </p:cNvPr>
          <p:cNvSpPr>
            <a:spLocks noGrp="1"/>
          </p:cNvSpPr>
          <p:nvPr>
            <p:ph type="sldNum" sz="quarter" idx="10"/>
          </p:nvPr>
        </p:nvSpPr>
        <p:spPr/>
        <p:txBody>
          <a:bodyPr/>
          <a:lstStyle/>
          <a:p>
            <a:fld id="{DCF6A46F-80AB-49F3-8C7E-9717ED945456}" type="slidenum">
              <a:rPr lang="en-GB" altLang="en-US" smtClean="0"/>
              <a:pPr/>
              <a:t>28</a:t>
            </a:fld>
            <a:endParaRPr lang="en-GB" altLang="en-US"/>
          </a:p>
        </p:txBody>
      </p:sp>
      <p:pic>
        <p:nvPicPr>
          <p:cNvPr id="5" name="Picture 4">
            <a:extLst>
              <a:ext uri="{FF2B5EF4-FFF2-40B4-BE49-F238E27FC236}">
                <a16:creationId xmlns:a16="http://schemas.microsoft.com/office/drawing/2014/main" id="{63E84F9C-7233-43D1-B0FB-0A52BB4FEB42}"/>
              </a:ext>
            </a:extLst>
          </p:cNvPr>
          <p:cNvPicPr>
            <a:picLocks noChangeAspect="1"/>
          </p:cNvPicPr>
          <p:nvPr/>
        </p:nvPicPr>
        <p:blipFill>
          <a:blip r:embed="rId3"/>
          <a:stretch>
            <a:fillRect/>
          </a:stretch>
        </p:blipFill>
        <p:spPr>
          <a:xfrm>
            <a:off x="9048328" y="3934798"/>
            <a:ext cx="2267266" cy="2734057"/>
          </a:xfrm>
          <a:prstGeom prst="rect">
            <a:avLst/>
          </a:prstGeom>
        </p:spPr>
      </p:pic>
      <p:sp>
        <p:nvSpPr>
          <p:cNvPr id="6" name="TextBox 5">
            <a:extLst>
              <a:ext uri="{FF2B5EF4-FFF2-40B4-BE49-F238E27FC236}">
                <a16:creationId xmlns:a16="http://schemas.microsoft.com/office/drawing/2014/main" id="{80E2C548-DD9B-457A-9D79-50A67D88B1B9}"/>
              </a:ext>
            </a:extLst>
          </p:cNvPr>
          <p:cNvSpPr txBox="1"/>
          <p:nvPr/>
        </p:nvSpPr>
        <p:spPr>
          <a:xfrm>
            <a:off x="6536528" y="1335110"/>
            <a:ext cx="4600032" cy="2308324"/>
          </a:xfrm>
          <a:prstGeom prst="rect">
            <a:avLst/>
          </a:prstGeom>
          <a:noFill/>
        </p:spPr>
        <p:txBody>
          <a:bodyPr wrap="square" rtlCol="0">
            <a:spAutoFit/>
          </a:bodyPr>
          <a:lstStyle/>
          <a:p>
            <a:r>
              <a:rPr lang="en-GB" sz="2400" b="1" dirty="0"/>
              <a:t>Learn how to…</a:t>
            </a:r>
          </a:p>
          <a:p>
            <a:r>
              <a:rPr lang="en-GB" sz="2400" dirty="0"/>
              <a:t>Plan effective lessons, by:</a:t>
            </a:r>
          </a:p>
          <a:p>
            <a:r>
              <a:rPr lang="en-GB" sz="2400" i="1" dirty="0"/>
              <a:t>Using modelling, explanations and scaffolds, acknowledging that novices need more structure early in a domain. </a:t>
            </a:r>
          </a:p>
        </p:txBody>
      </p:sp>
      <p:sp>
        <p:nvSpPr>
          <p:cNvPr id="8" name="Arrow: Right 7">
            <a:extLst>
              <a:ext uri="{FF2B5EF4-FFF2-40B4-BE49-F238E27FC236}">
                <a16:creationId xmlns:a16="http://schemas.microsoft.com/office/drawing/2014/main" id="{9A3E9D2F-E4F4-486D-97F6-E96C5858D0AE}"/>
              </a:ext>
            </a:extLst>
          </p:cNvPr>
          <p:cNvSpPr/>
          <p:nvPr/>
        </p:nvSpPr>
        <p:spPr>
          <a:xfrm>
            <a:off x="5375920" y="2208195"/>
            <a:ext cx="820622" cy="794802"/>
          </a:xfrm>
          <a:prstGeom prst="rightArrow">
            <a:avLst/>
          </a:prstGeom>
          <a:solidFill>
            <a:schemeClr val="accent1"/>
          </a:solidFill>
          <a:ln w="38100">
            <a:solidFill>
              <a:schemeClr val="accent1"/>
            </a:solidFill>
          </a:ln>
        </p:spPr>
        <p:txBody>
          <a:bodyPr wrap="square" rtlCol="0" anchor="ctr">
            <a:spAutoFit/>
          </a:bodyPr>
          <a:lstStyle/>
          <a:p>
            <a:pPr algn="ctr"/>
            <a:endParaRPr lang="en-GB"/>
          </a:p>
        </p:txBody>
      </p:sp>
      <p:sp>
        <p:nvSpPr>
          <p:cNvPr id="9" name="Rectangle: Rounded Corners 8">
            <a:extLst>
              <a:ext uri="{FF2B5EF4-FFF2-40B4-BE49-F238E27FC236}">
                <a16:creationId xmlns:a16="http://schemas.microsoft.com/office/drawing/2014/main" id="{744B87C1-7D6A-4BFB-B137-4AD1E4C86BAA}"/>
              </a:ext>
            </a:extLst>
          </p:cNvPr>
          <p:cNvSpPr/>
          <p:nvPr/>
        </p:nvSpPr>
        <p:spPr>
          <a:xfrm>
            <a:off x="1055440" y="5162021"/>
            <a:ext cx="4731798" cy="1464231"/>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GB">
                <a:solidFill>
                  <a:schemeClr val="tx2"/>
                </a:solidFill>
              </a:rPr>
              <a:t>Cognitive load theory</a:t>
            </a:r>
          </a:p>
          <a:p>
            <a:pPr algn="ctr"/>
            <a:r>
              <a:rPr lang="en-GB">
                <a:solidFill>
                  <a:schemeClr val="tx2"/>
                </a:solidFill>
              </a:rPr>
              <a:t>Abstract into concrete</a:t>
            </a:r>
          </a:p>
          <a:p>
            <a:pPr algn="ctr"/>
            <a:r>
              <a:rPr lang="en-GB">
                <a:solidFill>
                  <a:schemeClr val="tx2"/>
                </a:solidFill>
              </a:rPr>
              <a:t>Explicit demonstration of skill</a:t>
            </a:r>
          </a:p>
          <a:p>
            <a:pPr algn="ctr"/>
            <a:r>
              <a:rPr lang="en-GB">
                <a:solidFill>
                  <a:schemeClr val="tx2"/>
                </a:solidFill>
              </a:rPr>
              <a:t>I, we, you</a:t>
            </a:r>
          </a:p>
        </p:txBody>
      </p:sp>
    </p:spTree>
    <p:extLst>
      <p:ext uri="{BB962C8B-B14F-4D97-AF65-F5344CB8AC3E}">
        <p14:creationId xmlns:p14="http://schemas.microsoft.com/office/powerpoint/2010/main" val="3175461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4BC316-B105-5F25-364B-18D409FDBE39}"/>
              </a:ext>
            </a:extLst>
          </p:cNvPr>
          <p:cNvSpPr>
            <a:spLocks noGrp="1"/>
          </p:cNvSpPr>
          <p:nvPr>
            <p:ph idx="1"/>
          </p:nvPr>
        </p:nvSpPr>
        <p:spPr>
          <a:xfrm>
            <a:off x="566400" y="1124744"/>
            <a:ext cx="11040000" cy="1250976"/>
          </a:xfrm>
        </p:spPr>
        <p:txBody>
          <a:bodyPr/>
          <a:lstStyle/>
          <a:p>
            <a:pPr algn="l" rtl="0" fontAlgn="base">
              <a:buFont typeface="+mj-lt"/>
              <a:buAutoNum type="arabicPeriod"/>
            </a:pPr>
            <a:r>
              <a:rPr lang="en-GB" sz="1800" b="0" i="0" dirty="0">
                <a:solidFill>
                  <a:srgbClr val="000000"/>
                </a:solidFill>
                <a:effectLst/>
                <a:latin typeface="Calibri" panose="020F0502020204030204" pitchFamily="34" charset="0"/>
              </a:rPr>
              <a:t>What do I want them to learn? </a:t>
            </a:r>
          </a:p>
          <a:p>
            <a:pPr algn="l" rtl="0" fontAlgn="base">
              <a:buFont typeface="+mj-lt"/>
              <a:buAutoNum type="arabicPeriod" startAt="2"/>
            </a:pPr>
            <a:r>
              <a:rPr lang="en-GB" sz="1800" b="0" i="0" dirty="0">
                <a:solidFill>
                  <a:srgbClr val="000000"/>
                </a:solidFill>
                <a:effectLst/>
                <a:latin typeface="Calibri" panose="020F0502020204030204" pitchFamily="34" charset="0"/>
              </a:rPr>
              <a:t>Why do I want them to learn it?  </a:t>
            </a:r>
          </a:p>
          <a:p>
            <a:pPr algn="l" rtl="0" fontAlgn="base">
              <a:buFont typeface="+mj-lt"/>
              <a:buAutoNum type="arabicPeriod" startAt="3"/>
            </a:pPr>
            <a:r>
              <a:rPr lang="en-GB" sz="1800" b="0" i="0" dirty="0">
                <a:solidFill>
                  <a:srgbClr val="000000"/>
                </a:solidFill>
                <a:effectLst/>
                <a:latin typeface="Calibri" panose="020F0502020204030204" pitchFamily="34" charset="0"/>
              </a:rPr>
              <a:t>What do I need to do to enable them to learn it? (Savage, 2015 p17) </a:t>
            </a:r>
          </a:p>
          <a:p>
            <a:pPr marL="0" indent="0" algn="l" rtl="0" fontAlgn="base">
              <a:buNone/>
            </a:pPr>
            <a:endParaRPr lang="en-GB" b="0" i="0" dirty="0">
              <a:solidFill>
                <a:srgbClr val="000000"/>
              </a:solidFill>
              <a:effectLst/>
              <a:latin typeface="Segoe UI" panose="020B0502040204020203" pitchFamily="34" charset="0"/>
            </a:endParaRPr>
          </a:p>
          <a:p>
            <a:endParaRPr lang="en-GB" dirty="0"/>
          </a:p>
        </p:txBody>
      </p:sp>
      <p:sp>
        <p:nvSpPr>
          <p:cNvPr id="3" name="Slide Number Placeholder 2">
            <a:extLst>
              <a:ext uri="{FF2B5EF4-FFF2-40B4-BE49-F238E27FC236}">
                <a16:creationId xmlns:a16="http://schemas.microsoft.com/office/drawing/2014/main" id="{F9DDCF2C-D38F-5B96-997F-F5FFE0C2B957}"/>
              </a:ext>
            </a:extLst>
          </p:cNvPr>
          <p:cNvSpPr>
            <a:spLocks noGrp="1"/>
          </p:cNvSpPr>
          <p:nvPr>
            <p:ph type="sldNum" sz="quarter" idx="10"/>
          </p:nvPr>
        </p:nvSpPr>
        <p:spPr/>
        <p:txBody>
          <a:bodyPr/>
          <a:lstStyle/>
          <a:p>
            <a:fld id="{DCF6A46F-80AB-49F3-8C7E-9717ED945456}" type="slidenum">
              <a:rPr lang="en-GB" altLang="en-US" smtClean="0"/>
              <a:pPr/>
              <a:t>29</a:t>
            </a:fld>
            <a:endParaRPr lang="en-GB" altLang="en-US"/>
          </a:p>
        </p:txBody>
      </p:sp>
      <p:sp>
        <p:nvSpPr>
          <p:cNvPr id="4" name="Title 3">
            <a:extLst>
              <a:ext uri="{FF2B5EF4-FFF2-40B4-BE49-F238E27FC236}">
                <a16:creationId xmlns:a16="http://schemas.microsoft.com/office/drawing/2014/main" id="{E90B2930-6B4C-3955-9990-A20F99E150BE}"/>
              </a:ext>
            </a:extLst>
          </p:cNvPr>
          <p:cNvSpPr>
            <a:spLocks noGrp="1"/>
          </p:cNvSpPr>
          <p:nvPr>
            <p:ph type="title"/>
          </p:nvPr>
        </p:nvSpPr>
        <p:spPr>
          <a:xfrm>
            <a:off x="566400" y="170606"/>
            <a:ext cx="11040000" cy="828000"/>
          </a:xfrm>
        </p:spPr>
        <p:txBody>
          <a:bodyPr/>
          <a:lstStyle/>
          <a:p>
            <a:r>
              <a:rPr lang="en-GB" dirty="0"/>
              <a:t>Planning – what they’ve learnt</a:t>
            </a:r>
          </a:p>
        </p:txBody>
      </p:sp>
      <p:pic>
        <p:nvPicPr>
          <p:cNvPr id="7" name="Picture 6">
            <a:extLst>
              <a:ext uri="{FF2B5EF4-FFF2-40B4-BE49-F238E27FC236}">
                <a16:creationId xmlns:a16="http://schemas.microsoft.com/office/drawing/2014/main" id="{E3C9A3EE-9D84-A0B4-CC3E-E8FED2D7B3D6}"/>
              </a:ext>
            </a:extLst>
          </p:cNvPr>
          <p:cNvPicPr>
            <a:picLocks noChangeAspect="1"/>
          </p:cNvPicPr>
          <p:nvPr/>
        </p:nvPicPr>
        <p:blipFill>
          <a:blip r:embed="rId3"/>
          <a:stretch>
            <a:fillRect/>
          </a:stretch>
        </p:blipFill>
        <p:spPr>
          <a:xfrm>
            <a:off x="767408" y="2375720"/>
            <a:ext cx="7611537" cy="3762900"/>
          </a:xfrm>
          <a:prstGeom prst="rect">
            <a:avLst/>
          </a:prstGeom>
        </p:spPr>
      </p:pic>
    </p:spTree>
    <p:extLst>
      <p:ext uri="{BB962C8B-B14F-4D97-AF65-F5344CB8AC3E}">
        <p14:creationId xmlns:p14="http://schemas.microsoft.com/office/powerpoint/2010/main" val="7651701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260648"/>
            <a:ext cx="8280000" cy="828000"/>
          </a:xfrm>
        </p:spPr>
        <p:txBody>
          <a:bodyPr/>
          <a:lstStyle/>
          <a:p>
            <a:r>
              <a:rPr lang="en-GB" dirty="0"/>
              <a:t>Welcome</a:t>
            </a:r>
          </a:p>
        </p:txBody>
      </p:sp>
      <p:sp>
        <p:nvSpPr>
          <p:cNvPr id="3" name="Content Placeholder 2"/>
          <p:cNvSpPr>
            <a:spLocks noGrp="1"/>
          </p:cNvSpPr>
          <p:nvPr>
            <p:ph idx="1"/>
          </p:nvPr>
        </p:nvSpPr>
        <p:spPr>
          <a:xfrm>
            <a:off x="839416" y="1453177"/>
            <a:ext cx="11138129" cy="3960000"/>
          </a:xfrm>
        </p:spPr>
        <p:txBody>
          <a:bodyPr/>
          <a:lstStyle/>
          <a:p>
            <a:pPr marL="0" indent="0">
              <a:buNone/>
            </a:pPr>
            <a:r>
              <a:rPr lang="en-US" altLang="en-US" sz="2800" u="sng" dirty="0"/>
              <a:t> </a:t>
            </a:r>
          </a:p>
          <a:p>
            <a:pPr marL="179705" indent="-179705"/>
            <a:r>
              <a:rPr lang="en-US" altLang="en-US" sz="2800" b="1" dirty="0"/>
              <a:t>Administrator: </a:t>
            </a:r>
            <a:r>
              <a:rPr lang="en-US" altLang="en-US" sz="2800" dirty="0">
                <a:hlinkClick r:id="rId3"/>
              </a:rPr>
              <a:t>pgcesecondary@reading.ac.uk</a:t>
            </a:r>
            <a:endParaRPr lang="en-US" altLang="en-US" sz="2800" dirty="0"/>
          </a:p>
          <a:p>
            <a:pPr marL="179705" indent="-179705"/>
            <a:r>
              <a:rPr lang="en-US" altLang="en-US" sz="2800" b="1" dirty="0"/>
              <a:t>Head of School</a:t>
            </a:r>
            <a:r>
              <a:rPr lang="en-US" altLang="en-US" sz="2800" dirty="0"/>
              <a:t>: Dr Sarah Marston</a:t>
            </a:r>
          </a:p>
          <a:p>
            <a:pPr marL="179705" indent="-179705"/>
            <a:r>
              <a:rPr lang="en-US" altLang="en-US" sz="2800" b="1" dirty="0"/>
              <a:t>Director of Teaching and Learning</a:t>
            </a:r>
            <a:r>
              <a:rPr lang="en-US" altLang="en-US" sz="2800" dirty="0"/>
              <a:t>: Dr Jo-Anna Reed-Johnson</a:t>
            </a:r>
          </a:p>
          <a:p>
            <a:pPr marL="179705" indent="-179705"/>
            <a:r>
              <a:rPr lang="en-US" altLang="en-US" sz="2800" b="1" dirty="0"/>
              <a:t>Head of ITT</a:t>
            </a:r>
            <a:r>
              <a:rPr lang="en-US" altLang="en-US" sz="2800" dirty="0"/>
              <a:t>: Dr Catherine Foley</a:t>
            </a:r>
          </a:p>
          <a:p>
            <a:pPr marL="179705" indent="-179705"/>
            <a:r>
              <a:rPr lang="en-US" altLang="en-US" sz="2800" b="1" dirty="0"/>
              <a:t>Director of Secondary</a:t>
            </a:r>
            <a:r>
              <a:rPr lang="en-US" altLang="en-US" sz="2800" dirty="0"/>
              <a:t>: Will Bailey-Watson</a:t>
            </a:r>
          </a:p>
          <a:p>
            <a:pPr marL="179705" indent="-179705"/>
            <a:r>
              <a:rPr lang="en-US" altLang="en-US" sz="2800" b="1" dirty="0">
                <a:latin typeface="Arial"/>
                <a:cs typeface="Arial"/>
              </a:rPr>
              <a:t>Subject Lead: </a:t>
            </a:r>
            <a:r>
              <a:rPr lang="en-US" altLang="en-US" sz="2800" dirty="0">
                <a:latin typeface="Arial"/>
                <a:cs typeface="Arial"/>
              </a:rPr>
              <a:t>Andrew Happle and Caroline Foulkes</a:t>
            </a:r>
            <a:endParaRPr lang="en-US" altLang="en-US" sz="2800" dirty="0"/>
          </a:p>
          <a:p>
            <a:pPr marL="539750" lvl="1" indent="-179705"/>
            <a:endParaRPr lang="en-US" altLang="en-US" dirty="0"/>
          </a:p>
          <a:p>
            <a:pPr marL="179705" indent="-179705"/>
            <a:endParaRPr lang="en-GB" dirty="0"/>
          </a:p>
        </p:txBody>
      </p:sp>
      <p:sp>
        <p:nvSpPr>
          <p:cNvPr id="5" name="Slide Number Placeholder 4"/>
          <p:cNvSpPr>
            <a:spLocks noGrp="1"/>
          </p:cNvSpPr>
          <p:nvPr>
            <p:ph type="sldNum" sz="quarter" idx="12"/>
          </p:nvPr>
        </p:nvSpPr>
        <p:spPr/>
        <p:txBody>
          <a:bodyPr/>
          <a:lstStyle/>
          <a:p>
            <a:pPr>
              <a:defRPr/>
            </a:pPr>
            <a:fld id="{65F16F53-7CE2-498D-B8D8-85018BC54B97}" type="slidenum">
              <a:rPr lang="en-US" altLang="en-US" smtClean="0"/>
              <a:pPr>
                <a:defRPr/>
              </a:pPr>
              <a:t>3</a:t>
            </a:fld>
            <a:endParaRPr lang="en-US" altLang="en-US"/>
          </a:p>
        </p:txBody>
      </p:sp>
    </p:spTree>
    <p:extLst>
      <p:ext uri="{BB962C8B-B14F-4D97-AF65-F5344CB8AC3E}">
        <p14:creationId xmlns:p14="http://schemas.microsoft.com/office/powerpoint/2010/main" val="248809099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0AAF71-AB6D-36B6-3D70-6BCB3D8D4A54}"/>
              </a:ext>
            </a:extLst>
          </p:cNvPr>
          <p:cNvSpPr>
            <a:spLocks noGrp="1"/>
          </p:cNvSpPr>
          <p:nvPr>
            <p:ph type="sldNum" sz="quarter" idx="10"/>
          </p:nvPr>
        </p:nvSpPr>
        <p:spPr/>
        <p:txBody>
          <a:bodyPr/>
          <a:lstStyle/>
          <a:p>
            <a:fld id="{DCF6A46F-80AB-49F3-8C7E-9717ED945456}" type="slidenum">
              <a:rPr lang="en-GB" altLang="en-US" smtClean="0"/>
              <a:pPr/>
              <a:t>30</a:t>
            </a:fld>
            <a:endParaRPr lang="en-GB" altLang="en-US"/>
          </a:p>
        </p:txBody>
      </p:sp>
      <p:sp>
        <p:nvSpPr>
          <p:cNvPr id="4" name="Title 3">
            <a:extLst>
              <a:ext uri="{FF2B5EF4-FFF2-40B4-BE49-F238E27FC236}">
                <a16:creationId xmlns:a16="http://schemas.microsoft.com/office/drawing/2014/main" id="{A8ABBA9E-78AE-98C6-5FE9-B6B99FD1C615}"/>
              </a:ext>
            </a:extLst>
          </p:cNvPr>
          <p:cNvSpPr>
            <a:spLocks noGrp="1"/>
          </p:cNvSpPr>
          <p:nvPr>
            <p:ph type="title"/>
          </p:nvPr>
        </p:nvSpPr>
        <p:spPr>
          <a:xfrm>
            <a:off x="576000" y="404664"/>
            <a:ext cx="11040000" cy="828000"/>
          </a:xfrm>
        </p:spPr>
        <p:txBody>
          <a:bodyPr/>
          <a:lstStyle/>
          <a:p>
            <a:r>
              <a:rPr lang="en-GB" dirty="0"/>
              <a:t>Using departmental resources</a:t>
            </a:r>
          </a:p>
        </p:txBody>
      </p:sp>
      <p:cxnSp>
        <p:nvCxnSpPr>
          <p:cNvPr id="6" name="Straight Arrow Connector 5">
            <a:extLst>
              <a:ext uri="{FF2B5EF4-FFF2-40B4-BE49-F238E27FC236}">
                <a16:creationId xmlns:a16="http://schemas.microsoft.com/office/drawing/2014/main" id="{7C2CBD1E-407D-1540-E703-DDEF245B1D2D}"/>
              </a:ext>
            </a:extLst>
          </p:cNvPr>
          <p:cNvCxnSpPr/>
          <p:nvPr/>
        </p:nvCxnSpPr>
        <p:spPr bwMode="auto">
          <a:xfrm flipH="1">
            <a:off x="1118396" y="2996952"/>
            <a:ext cx="9433238" cy="0"/>
          </a:xfrm>
          <a:prstGeom prst="straightConnector1">
            <a:avLst/>
          </a:prstGeom>
          <a:noFill/>
          <a:ln w="38100" cap="flat" cmpd="sng" algn="ctr">
            <a:solidFill>
              <a:schemeClr val="accent1"/>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TextBox 9">
            <a:extLst>
              <a:ext uri="{FF2B5EF4-FFF2-40B4-BE49-F238E27FC236}">
                <a16:creationId xmlns:a16="http://schemas.microsoft.com/office/drawing/2014/main" id="{78A827C8-7827-5F83-6D00-BD2B24DEB02B}"/>
              </a:ext>
            </a:extLst>
          </p:cNvPr>
          <p:cNvSpPr txBox="1"/>
          <p:nvPr/>
        </p:nvSpPr>
        <p:spPr>
          <a:xfrm>
            <a:off x="1072639" y="1725553"/>
            <a:ext cx="2808312" cy="1015663"/>
          </a:xfrm>
          <a:prstGeom prst="rect">
            <a:avLst/>
          </a:prstGeom>
          <a:noFill/>
        </p:spPr>
        <p:txBody>
          <a:bodyPr wrap="square" rtlCol="0">
            <a:spAutoFit/>
          </a:bodyPr>
          <a:lstStyle/>
          <a:p>
            <a:r>
              <a:rPr lang="en-GB" dirty="0">
                <a:solidFill>
                  <a:schemeClr val="tx2"/>
                </a:solidFill>
                <a:latin typeface="+mn-lt"/>
              </a:rPr>
              <a:t>Dept SoW</a:t>
            </a:r>
          </a:p>
          <a:p>
            <a:r>
              <a:rPr lang="en-GB" dirty="0">
                <a:solidFill>
                  <a:schemeClr val="tx2"/>
                </a:solidFill>
                <a:latin typeface="+mn-lt"/>
              </a:rPr>
              <a:t>Dept PP and workbooks</a:t>
            </a:r>
          </a:p>
          <a:p>
            <a:r>
              <a:rPr lang="en-GB" dirty="0"/>
              <a:t>Used consistently</a:t>
            </a:r>
            <a:endParaRPr lang="en-GB" dirty="0">
              <a:solidFill>
                <a:schemeClr val="tx2"/>
              </a:solidFill>
              <a:latin typeface="+mn-lt"/>
            </a:endParaRPr>
          </a:p>
        </p:txBody>
      </p:sp>
      <p:sp>
        <p:nvSpPr>
          <p:cNvPr id="11" name="TextBox 10">
            <a:extLst>
              <a:ext uri="{FF2B5EF4-FFF2-40B4-BE49-F238E27FC236}">
                <a16:creationId xmlns:a16="http://schemas.microsoft.com/office/drawing/2014/main" id="{CE9A4CE5-5D90-FE2A-9091-1D4D5CC54421}"/>
              </a:ext>
            </a:extLst>
          </p:cNvPr>
          <p:cNvSpPr txBox="1"/>
          <p:nvPr/>
        </p:nvSpPr>
        <p:spPr>
          <a:xfrm>
            <a:off x="602797" y="3394498"/>
            <a:ext cx="3278154" cy="2862322"/>
          </a:xfrm>
          <a:prstGeom prst="rect">
            <a:avLst/>
          </a:prstGeom>
          <a:noFill/>
        </p:spPr>
        <p:txBody>
          <a:bodyPr wrap="square" rtlCol="0">
            <a:spAutoFit/>
          </a:bodyPr>
          <a:lstStyle/>
          <a:p>
            <a:r>
              <a:rPr lang="en-GB" dirty="0">
                <a:solidFill>
                  <a:schemeClr val="tx2"/>
                </a:solidFill>
                <a:latin typeface="+mn-lt"/>
              </a:rPr>
              <a:t>Minimal opportunity to modify but adaptable to specific class</a:t>
            </a:r>
          </a:p>
          <a:p>
            <a:endParaRPr lang="en-GB" dirty="0"/>
          </a:p>
          <a:p>
            <a:r>
              <a:rPr lang="en-GB" dirty="0"/>
              <a:t>RPT</a:t>
            </a:r>
            <a:r>
              <a:rPr lang="en-GB" dirty="0">
                <a:solidFill>
                  <a:schemeClr val="tx2"/>
                </a:solidFill>
                <a:latin typeface="+mn-lt"/>
              </a:rPr>
              <a:t> MUST be able to create a written plan that explains how they will deliver that lesson to that class using ideas from CCF </a:t>
            </a:r>
          </a:p>
        </p:txBody>
      </p:sp>
      <p:sp>
        <p:nvSpPr>
          <p:cNvPr id="12" name="TextBox 11">
            <a:extLst>
              <a:ext uri="{FF2B5EF4-FFF2-40B4-BE49-F238E27FC236}">
                <a16:creationId xmlns:a16="http://schemas.microsoft.com/office/drawing/2014/main" id="{62D2F0B9-BFA6-6CD2-6C6E-EB7F3BF877DD}"/>
              </a:ext>
            </a:extLst>
          </p:cNvPr>
          <p:cNvSpPr txBox="1"/>
          <p:nvPr/>
        </p:nvSpPr>
        <p:spPr>
          <a:xfrm>
            <a:off x="8040216" y="1738398"/>
            <a:ext cx="2172390" cy="1015663"/>
          </a:xfrm>
          <a:prstGeom prst="rect">
            <a:avLst/>
          </a:prstGeom>
          <a:noFill/>
        </p:spPr>
        <p:txBody>
          <a:bodyPr wrap="none" rtlCol="0">
            <a:spAutoFit/>
          </a:bodyPr>
          <a:lstStyle/>
          <a:p>
            <a:r>
              <a:rPr lang="en-GB" dirty="0">
                <a:solidFill>
                  <a:schemeClr val="tx2"/>
                </a:solidFill>
                <a:latin typeface="+mn-lt"/>
              </a:rPr>
              <a:t>Dept shared drive</a:t>
            </a:r>
          </a:p>
          <a:p>
            <a:r>
              <a:rPr lang="en-GB" dirty="0"/>
              <a:t>Bank of resources</a:t>
            </a:r>
          </a:p>
          <a:p>
            <a:r>
              <a:rPr lang="en-GB" dirty="0">
                <a:solidFill>
                  <a:schemeClr val="tx2"/>
                </a:solidFill>
                <a:latin typeface="+mn-lt"/>
              </a:rPr>
              <a:t>Dept SoW</a:t>
            </a:r>
          </a:p>
        </p:txBody>
      </p:sp>
      <p:sp>
        <p:nvSpPr>
          <p:cNvPr id="13" name="TextBox 12">
            <a:extLst>
              <a:ext uri="{FF2B5EF4-FFF2-40B4-BE49-F238E27FC236}">
                <a16:creationId xmlns:a16="http://schemas.microsoft.com/office/drawing/2014/main" id="{D9711884-27AA-4596-BA58-AEE92922F605}"/>
              </a:ext>
            </a:extLst>
          </p:cNvPr>
          <p:cNvSpPr txBox="1"/>
          <p:nvPr/>
        </p:nvSpPr>
        <p:spPr>
          <a:xfrm>
            <a:off x="7828207" y="3289581"/>
            <a:ext cx="3278154" cy="2862322"/>
          </a:xfrm>
          <a:prstGeom prst="rect">
            <a:avLst/>
          </a:prstGeom>
          <a:noFill/>
        </p:spPr>
        <p:txBody>
          <a:bodyPr wrap="square" rtlCol="0">
            <a:spAutoFit/>
          </a:bodyPr>
          <a:lstStyle/>
          <a:p>
            <a:r>
              <a:rPr lang="en-GB" dirty="0">
                <a:solidFill>
                  <a:schemeClr val="tx2"/>
                </a:solidFill>
                <a:latin typeface="+mn-lt"/>
              </a:rPr>
              <a:t>Staff have autonomy to create own lessons.</a:t>
            </a:r>
          </a:p>
          <a:p>
            <a:endParaRPr lang="en-GB" dirty="0"/>
          </a:p>
          <a:p>
            <a:r>
              <a:rPr lang="en-GB" dirty="0">
                <a:solidFill>
                  <a:schemeClr val="tx2"/>
                </a:solidFill>
                <a:latin typeface="+mn-lt"/>
              </a:rPr>
              <a:t>RPT have opportunity to plan from LO on SoW drawing on ‘tried and tested’ resources. </a:t>
            </a:r>
          </a:p>
          <a:p>
            <a:r>
              <a:rPr lang="en-GB" dirty="0"/>
              <a:t>Lesson plan must draw on ideas from CCF</a:t>
            </a:r>
            <a:endParaRPr lang="en-GB" dirty="0">
              <a:solidFill>
                <a:schemeClr val="tx2"/>
              </a:solidFill>
              <a:latin typeface="+mn-lt"/>
            </a:endParaRPr>
          </a:p>
        </p:txBody>
      </p:sp>
      <p:sp>
        <p:nvSpPr>
          <p:cNvPr id="14" name="TextBox 13">
            <a:extLst>
              <a:ext uri="{FF2B5EF4-FFF2-40B4-BE49-F238E27FC236}">
                <a16:creationId xmlns:a16="http://schemas.microsoft.com/office/drawing/2014/main" id="{1BA67DB0-3161-81C8-5CC8-39056A990766}"/>
              </a:ext>
            </a:extLst>
          </p:cNvPr>
          <p:cNvSpPr txBox="1"/>
          <p:nvPr/>
        </p:nvSpPr>
        <p:spPr>
          <a:xfrm>
            <a:off x="4896312" y="2295743"/>
            <a:ext cx="1872208" cy="3170099"/>
          </a:xfrm>
          <a:prstGeom prst="rect">
            <a:avLst/>
          </a:prstGeom>
          <a:solidFill>
            <a:schemeClr val="bg1"/>
          </a:solidFill>
        </p:spPr>
        <p:txBody>
          <a:bodyPr wrap="square" lIns="91440" tIns="45720" rIns="91440" bIns="45720" rtlCol="0" anchor="t">
            <a:spAutoFit/>
          </a:bodyPr>
          <a:lstStyle/>
          <a:p>
            <a:r>
              <a:rPr lang="en-GB" dirty="0">
                <a:solidFill>
                  <a:srgbClr val="00B050"/>
                </a:solidFill>
                <a:latin typeface="+mn-lt"/>
              </a:rPr>
              <a:t>Where is your dept on this continuum?</a:t>
            </a:r>
          </a:p>
          <a:p>
            <a:r>
              <a:rPr lang="en-GB" dirty="0">
                <a:solidFill>
                  <a:srgbClr val="00B050"/>
                </a:solidFill>
              </a:rPr>
              <a:t>How will you ensure your RPT can articulate their planning and collect evidence </a:t>
            </a:r>
            <a:endParaRPr lang="en-GB" dirty="0">
              <a:solidFill>
                <a:srgbClr val="00B050"/>
              </a:solidFill>
              <a:latin typeface="+mn-lt"/>
            </a:endParaRPr>
          </a:p>
        </p:txBody>
      </p:sp>
      <p:pic>
        <p:nvPicPr>
          <p:cNvPr id="2" name="Lesson Planning">
            <a:hlinkClick r:id="" action="ppaction://media"/>
            <a:extLst>
              <a:ext uri="{FF2B5EF4-FFF2-40B4-BE49-F238E27FC236}">
                <a16:creationId xmlns:a16="http://schemas.microsoft.com/office/drawing/2014/main" id="{E8BB46AA-C79B-AB6F-31DD-4466B2D920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6205" y="719789"/>
            <a:ext cx="406400" cy="406400"/>
          </a:xfrm>
          <a:prstGeom prst="rect">
            <a:avLst/>
          </a:prstGeom>
        </p:spPr>
      </p:pic>
    </p:spTree>
    <p:extLst>
      <p:ext uri="{BB962C8B-B14F-4D97-AF65-F5344CB8AC3E}">
        <p14:creationId xmlns:p14="http://schemas.microsoft.com/office/powerpoint/2010/main" val="991596121"/>
      </p:ext>
    </p:extLst>
  </p:cSld>
  <p:clrMapOvr>
    <a:masterClrMapping/>
  </p:clrMapOvr>
  <p:transition advTm="780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BA523-D551-A0A4-F40F-AEF9628CD7C5}"/>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DA2E13A7-3AC6-FB2F-9A0A-6F08529C5FDF}"/>
              </a:ext>
            </a:extLst>
          </p:cNvPr>
          <p:cNvSpPr>
            <a:spLocks noGrp="1"/>
          </p:cNvSpPr>
          <p:nvPr>
            <p:ph type="sldNum" sz="quarter" idx="10"/>
          </p:nvPr>
        </p:nvSpPr>
        <p:spPr/>
        <p:txBody>
          <a:bodyPr/>
          <a:lstStyle/>
          <a:p>
            <a:fld id="{DCF6A46F-80AB-49F3-8C7E-9717ED945456}" type="slidenum">
              <a:rPr lang="en-GB" altLang="en-US" smtClean="0"/>
              <a:pPr/>
              <a:t>31</a:t>
            </a:fld>
            <a:endParaRPr lang="en-GB" altLang="en-US"/>
          </a:p>
        </p:txBody>
      </p:sp>
      <p:sp>
        <p:nvSpPr>
          <p:cNvPr id="4" name="Title 3">
            <a:extLst>
              <a:ext uri="{FF2B5EF4-FFF2-40B4-BE49-F238E27FC236}">
                <a16:creationId xmlns:a16="http://schemas.microsoft.com/office/drawing/2014/main" id="{BDABA65F-93EB-CA2D-6289-72B3666472E6}"/>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D2F8EA60-AC9C-2EE4-6703-7CD85C30EF05}"/>
              </a:ext>
            </a:extLst>
          </p:cNvPr>
          <p:cNvPicPr>
            <a:picLocks noChangeAspect="1"/>
          </p:cNvPicPr>
          <p:nvPr/>
        </p:nvPicPr>
        <p:blipFill>
          <a:blip r:embed="rId5"/>
          <a:stretch>
            <a:fillRect/>
          </a:stretch>
        </p:blipFill>
        <p:spPr>
          <a:xfrm>
            <a:off x="298484" y="260648"/>
            <a:ext cx="11595031" cy="5904656"/>
          </a:xfrm>
          <a:prstGeom prst="rect">
            <a:avLst/>
          </a:prstGeom>
        </p:spPr>
      </p:pic>
      <p:pic>
        <p:nvPicPr>
          <p:cNvPr id="5" name="Lesson Plans">
            <a:hlinkClick r:id="" action="ppaction://media"/>
            <a:extLst>
              <a:ext uri="{FF2B5EF4-FFF2-40B4-BE49-F238E27FC236}">
                <a16:creationId xmlns:a16="http://schemas.microsoft.com/office/drawing/2014/main" id="{D57D4AB3-D475-C884-9E58-033FD69F1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599" y="1756840"/>
            <a:ext cx="406400" cy="406400"/>
          </a:xfrm>
          <a:prstGeom prst="rect">
            <a:avLst/>
          </a:prstGeom>
        </p:spPr>
      </p:pic>
    </p:spTree>
    <p:extLst>
      <p:ext uri="{BB962C8B-B14F-4D97-AF65-F5344CB8AC3E}">
        <p14:creationId xmlns:p14="http://schemas.microsoft.com/office/powerpoint/2010/main" val="1432722765"/>
      </p:ext>
    </p:extLst>
  </p:cSld>
  <p:clrMapOvr>
    <a:masterClrMapping/>
  </p:clrMapOvr>
  <p:transition advTm="1055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BF35C45-968C-6F27-4EA5-10CD231BD638}"/>
              </a:ext>
            </a:extLst>
          </p:cNvPr>
          <p:cNvSpPr>
            <a:spLocks noGrp="1"/>
          </p:cNvSpPr>
          <p:nvPr>
            <p:ph type="title"/>
          </p:nvPr>
        </p:nvSpPr>
        <p:spPr>
          <a:xfrm>
            <a:off x="591946" y="404664"/>
            <a:ext cx="11040000" cy="828000"/>
          </a:xfrm>
        </p:spPr>
        <p:txBody>
          <a:bodyPr wrap="none" anchor="b">
            <a:normAutofit/>
          </a:bodyPr>
          <a:lstStyle/>
          <a:p>
            <a:r>
              <a:rPr lang="en-GB" dirty="0"/>
              <a:t>Observation &amp; Feedback </a:t>
            </a:r>
          </a:p>
        </p:txBody>
      </p:sp>
      <p:sp>
        <p:nvSpPr>
          <p:cNvPr id="2" name="Slide Number Placeholder 1">
            <a:extLst>
              <a:ext uri="{FF2B5EF4-FFF2-40B4-BE49-F238E27FC236}">
                <a16:creationId xmlns:a16="http://schemas.microsoft.com/office/drawing/2014/main" id="{FA85A5B4-4F56-C13E-23AA-62982C63E44E}"/>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32</a:t>
            </a:fld>
            <a:endParaRPr lang="en-GB" altLang="en-US"/>
          </a:p>
        </p:txBody>
      </p:sp>
      <p:sp>
        <p:nvSpPr>
          <p:cNvPr id="8" name="Content Placeholder 7">
            <a:extLst>
              <a:ext uri="{FF2B5EF4-FFF2-40B4-BE49-F238E27FC236}">
                <a16:creationId xmlns:a16="http://schemas.microsoft.com/office/drawing/2014/main" id="{598CD85A-A1F0-B056-7A65-B430F94F020B}"/>
              </a:ext>
            </a:extLst>
          </p:cNvPr>
          <p:cNvSpPr txBox="1">
            <a:spLocks noGrp="1"/>
          </p:cNvSpPr>
          <p:nvPr>
            <p:ph idx="11"/>
          </p:nvPr>
        </p:nvSpPr>
        <p:spPr>
          <a:xfrm>
            <a:off x="335360" y="1628800"/>
            <a:ext cx="7272808" cy="2016224"/>
          </a:xfrm>
        </p:spPr>
        <p:txBody>
          <a:bodyPr rot="0" spcFirstLastPara="0" vertOverflow="overflow" horzOverflow="overflow" vert="horz" wrap="square" lIns="60960" tIns="30480" rIns="60960" bIns="30480" numCol="1" spcCol="0" rtlCol="0" fromWordArt="0" anchor="t" anchorCtr="0" forceAA="0" compatLnSpc="1">
            <a:prstTxWarp prst="textNoShape">
              <a:avLst/>
            </a:prstTxWarp>
            <a:normAutofit/>
          </a:bodyPr>
          <a:lstStyle/>
          <a:p>
            <a:pPr marL="304815" indent="-304815">
              <a:lnSpc>
                <a:spcPct val="90000"/>
              </a:lnSpc>
              <a:buFont typeface="Arial,Sans-Serif"/>
              <a:buChar char="•"/>
            </a:pPr>
            <a:r>
              <a:rPr lang="en-US" dirty="0"/>
              <a:t>What is your current practice?</a:t>
            </a:r>
          </a:p>
          <a:p>
            <a:pPr marL="664815" lvl="1" indent="-304815">
              <a:lnSpc>
                <a:spcPct val="90000"/>
              </a:lnSpc>
              <a:buFont typeface="Arial,Sans-Serif"/>
              <a:buChar char="•"/>
            </a:pPr>
            <a:r>
              <a:rPr lang="en-US" dirty="0"/>
              <a:t>Do you provide a live ‘account’ of lesson? How do you frame/word what you see? </a:t>
            </a:r>
          </a:p>
          <a:p>
            <a:pPr marL="664815" lvl="1" indent="-304815">
              <a:lnSpc>
                <a:spcPct val="90000"/>
              </a:lnSpc>
              <a:buFont typeface="Arial,Sans-Serif"/>
              <a:buChar char="•"/>
            </a:pPr>
            <a:r>
              <a:rPr lang="en-US" dirty="0"/>
              <a:t>When you give verbal feedback, how do you structure this? </a:t>
            </a:r>
          </a:p>
        </p:txBody>
      </p:sp>
      <p:pic>
        <p:nvPicPr>
          <p:cNvPr id="17" name="Picture 16">
            <a:extLst>
              <a:ext uri="{FF2B5EF4-FFF2-40B4-BE49-F238E27FC236}">
                <a16:creationId xmlns:a16="http://schemas.microsoft.com/office/drawing/2014/main" id="{8811D9DD-B0B6-AE8B-2BB8-0B4DD4A1E53B}"/>
              </a:ext>
            </a:extLst>
          </p:cNvPr>
          <p:cNvPicPr>
            <a:picLocks noChangeAspect="1"/>
          </p:cNvPicPr>
          <p:nvPr/>
        </p:nvPicPr>
        <p:blipFill>
          <a:blip r:embed="rId3"/>
          <a:stretch>
            <a:fillRect/>
          </a:stretch>
        </p:blipFill>
        <p:spPr>
          <a:xfrm>
            <a:off x="8184232" y="1628800"/>
            <a:ext cx="3762080" cy="4644544"/>
          </a:xfrm>
          <a:prstGeom prst="rect">
            <a:avLst/>
          </a:prstGeom>
          <a:noFill/>
        </p:spPr>
      </p:pic>
      <p:sp>
        <p:nvSpPr>
          <p:cNvPr id="19" name="TextBox 18">
            <a:extLst>
              <a:ext uri="{FF2B5EF4-FFF2-40B4-BE49-F238E27FC236}">
                <a16:creationId xmlns:a16="http://schemas.microsoft.com/office/drawing/2014/main" id="{34633FD3-CEF8-19A5-3173-DC6EE2060609}"/>
              </a:ext>
            </a:extLst>
          </p:cNvPr>
          <p:cNvSpPr txBox="1"/>
          <p:nvPr/>
        </p:nvSpPr>
        <p:spPr>
          <a:xfrm>
            <a:off x="83333" y="3558005"/>
            <a:ext cx="8100899" cy="3083921"/>
          </a:xfrm>
          <a:prstGeom prst="rect">
            <a:avLst/>
          </a:prstGeom>
          <a:solidFill>
            <a:srgbClr val="FFFF00"/>
          </a:solidFill>
        </p:spPr>
        <p:txBody>
          <a:bodyPr wrap="square">
            <a:spAutoFit/>
          </a:bodyPr>
          <a:lstStyle/>
          <a:p>
            <a:pPr>
              <a:lnSpc>
                <a:spcPct val="90000"/>
              </a:lnSpc>
            </a:pPr>
            <a:r>
              <a:rPr lang="en-US" sz="2400" u="sng" dirty="0" err="1"/>
              <a:t>Utilise</a:t>
            </a:r>
            <a:r>
              <a:rPr lang="en-US" sz="2400" u="sng" dirty="0"/>
              <a:t> Reflective Practice</a:t>
            </a:r>
          </a:p>
          <a:p>
            <a:pPr>
              <a:lnSpc>
                <a:spcPct val="90000"/>
              </a:lnSpc>
            </a:pPr>
            <a:endParaRPr lang="en-US" sz="2400" i="1" dirty="0"/>
          </a:p>
          <a:p>
            <a:pPr>
              <a:lnSpc>
                <a:spcPct val="90000"/>
              </a:lnSpc>
            </a:pPr>
            <a:r>
              <a:rPr lang="en-US" sz="2400" b="1" i="1" dirty="0"/>
              <a:t>Instead</a:t>
            </a:r>
            <a:r>
              <a:rPr lang="en-US" sz="2400" i="1" dirty="0"/>
              <a:t> of asking ‘How do you think that went?’</a:t>
            </a:r>
          </a:p>
          <a:p>
            <a:pPr>
              <a:lnSpc>
                <a:spcPct val="90000"/>
              </a:lnSpc>
            </a:pPr>
            <a:endParaRPr lang="en-US" sz="2400" dirty="0"/>
          </a:p>
          <a:p>
            <a:pPr>
              <a:lnSpc>
                <a:spcPct val="90000"/>
              </a:lnSpc>
            </a:pPr>
            <a:r>
              <a:rPr lang="en-GB" sz="2400" b="1" i="1" dirty="0"/>
              <a:t>Ask</a:t>
            </a:r>
            <a:r>
              <a:rPr lang="en-GB" sz="2400" i="1" dirty="0"/>
              <a:t>: </a:t>
            </a:r>
            <a:r>
              <a:rPr lang="en-GB" sz="2400" i="1" dirty="0">
                <a:solidFill>
                  <a:schemeClr val="accent1"/>
                </a:solidFill>
              </a:rPr>
              <a:t>‘What did you want the pupils to learn?’</a:t>
            </a:r>
          </a:p>
          <a:p>
            <a:pPr>
              <a:lnSpc>
                <a:spcPct val="90000"/>
              </a:lnSpc>
            </a:pPr>
            <a:endParaRPr lang="en-GB" sz="2400" i="1" dirty="0"/>
          </a:p>
          <a:p>
            <a:pPr>
              <a:lnSpc>
                <a:spcPct val="90000"/>
              </a:lnSpc>
            </a:pPr>
            <a:endParaRPr lang="en-GB" sz="2400" i="1" dirty="0"/>
          </a:p>
          <a:p>
            <a:pPr>
              <a:lnSpc>
                <a:spcPct val="90000"/>
              </a:lnSpc>
            </a:pPr>
            <a:r>
              <a:rPr lang="en-GB" sz="2400" i="1" dirty="0"/>
              <a:t>Ensuring other colleagues who will provide feedback are aware of how to do this – trickle down of mentor training! </a:t>
            </a:r>
          </a:p>
        </p:txBody>
      </p:sp>
    </p:spTree>
    <p:extLst>
      <p:ext uri="{BB962C8B-B14F-4D97-AF65-F5344CB8AC3E}">
        <p14:creationId xmlns:p14="http://schemas.microsoft.com/office/powerpoint/2010/main" val="173963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D8F87A-99CB-ECB9-EC49-B0CA460B3EA5}"/>
              </a:ext>
            </a:extLst>
          </p:cNvPr>
          <p:cNvSpPr>
            <a:spLocks noGrp="1"/>
          </p:cNvSpPr>
          <p:nvPr>
            <p:ph type="sldNum" sz="quarter" idx="10"/>
          </p:nvPr>
        </p:nvSpPr>
        <p:spPr/>
        <p:txBody>
          <a:bodyPr/>
          <a:lstStyle/>
          <a:p>
            <a:fld id="{DCF6A46F-80AB-49F3-8C7E-9717ED945456}" type="slidenum">
              <a:rPr lang="en-GB" altLang="en-US" smtClean="0"/>
              <a:pPr/>
              <a:t>33</a:t>
            </a:fld>
            <a:endParaRPr lang="en-GB" altLang="en-US"/>
          </a:p>
        </p:txBody>
      </p:sp>
      <p:pic>
        <p:nvPicPr>
          <p:cNvPr id="6" name="Picture 5">
            <a:extLst>
              <a:ext uri="{FF2B5EF4-FFF2-40B4-BE49-F238E27FC236}">
                <a16:creationId xmlns:a16="http://schemas.microsoft.com/office/drawing/2014/main" id="{96C13B5F-EDF6-70FB-C6D1-6F858C47D686}"/>
              </a:ext>
            </a:extLst>
          </p:cNvPr>
          <p:cNvPicPr>
            <a:picLocks noChangeAspect="1"/>
          </p:cNvPicPr>
          <p:nvPr/>
        </p:nvPicPr>
        <p:blipFill>
          <a:blip r:embed="rId3"/>
          <a:stretch>
            <a:fillRect/>
          </a:stretch>
        </p:blipFill>
        <p:spPr>
          <a:xfrm>
            <a:off x="2562123" y="33141"/>
            <a:ext cx="6264377" cy="6494905"/>
          </a:xfrm>
          <a:prstGeom prst="rect">
            <a:avLst/>
          </a:prstGeom>
        </p:spPr>
      </p:pic>
    </p:spTree>
    <p:extLst>
      <p:ext uri="{BB962C8B-B14F-4D97-AF65-F5344CB8AC3E}">
        <p14:creationId xmlns:p14="http://schemas.microsoft.com/office/powerpoint/2010/main" val="40226549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63BD2B-F4A6-2615-946B-EBF31AD5CFE3}"/>
              </a:ext>
            </a:extLst>
          </p:cNvPr>
          <p:cNvSpPr>
            <a:spLocks noGrp="1"/>
          </p:cNvSpPr>
          <p:nvPr>
            <p:ph type="title"/>
          </p:nvPr>
        </p:nvSpPr>
        <p:spPr>
          <a:xfrm>
            <a:off x="695400" y="-232751"/>
            <a:ext cx="8280000" cy="828000"/>
          </a:xfrm>
        </p:spPr>
        <p:txBody>
          <a:bodyPr/>
          <a:lstStyle/>
          <a:p>
            <a:r>
              <a:rPr lang="en-GB" dirty="0"/>
              <a:t>ITAPs</a:t>
            </a:r>
          </a:p>
        </p:txBody>
      </p:sp>
      <p:sp>
        <p:nvSpPr>
          <p:cNvPr id="2" name="Slide Number Placeholder 1">
            <a:extLst>
              <a:ext uri="{FF2B5EF4-FFF2-40B4-BE49-F238E27FC236}">
                <a16:creationId xmlns:a16="http://schemas.microsoft.com/office/drawing/2014/main" id="{23E8AFFF-23DF-33CA-9483-4E1CA2C37FE6}"/>
              </a:ext>
            </a:extLst>
          </p:cNvPr>
          <p:cNvSpPr>
            <a:spLocks noGrp="1"/>
          </p:cNvSpPr>
          <p:nvPr>
            <p:ph type="sldNum" sz="quarter" idx="10"/>
          </p:nvPr>
        </p:nvSpPr>
        <p:spPr/>
        <p:txBody>
          <a:bodyPr/>
          <a:lstStyle/>
          <a:p>
            <a:fld id="{8CAE96E1-FE19-476C-9CF0-3BB4903735D9}" type="slidenum">
              <a:rPr lang="en-GB" altLang="en-US" smtClean="0"/>
              <a:pPr/>
              <a:t>34</a:t>
            </a:fld>
            <a:endParaRPr lang="en-GB" altLang="en-US"/>
          </a:p>
        </p:txBody>
      </p:sp>
      <p:sp>
        <p:nvSpPr>
          <p:cNvPr id="12" name="Rectangle 1">
            <a:extLst>
              <a:ext uri="{FF2B5EF4-FFF2-40B4-BE49-F238E27FC236}">
                <a16:creationId xmlns:a16="http://schemas.microsoft.com/office/drawing/2014/main" id="{BE54F282-679A-7638-1601-DD519D6CD482}"/>
              </a:ext>
            </a:extLst>
          </p:cNvPr>
          <p:cNvSpPr>
            <a:spLocks noChangeArrowheads="1"/>
          </p:cNvSpPr>
          <p:nvPr/>
        </p:nvSpPr>
        <p:spPr bwMode="auto">
          <a:xfrm>
            <a:off x="3813175" y="188346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a:solidFill>
                  <a:srgbClr val="000000"/>
                </a:solidFill>
                <a:latin typeface="Times New Roman" panose="02020603050405020304" pitchFamily="18" charset="0"/>
                <a:cs typeface="Times New Roman" panose="02020603050405020304" pitchFamily="18" charset="0"/>
              </a:rPr>
              <a:t> </a:t>
            </a:r>
            <a:endParaRPr lang="en-US" altLang="en-US" sz="1800"/>
          </a:p>
          <a:p>
            <a:endParaRPr lang="en-US" altLang="en-US" sz="1800"/>
          </a:p>
        </p:txBody>
      </p:sp>
      <p:sp>
        <p:nvSpPr>
          <p:cNvPr id="14" name="TextBox 13">
            <a:extLst>
              <a:ext uri="{FF2B5EF4-FFF2-40B4-BE49-F238E27FC236}">
                <a16:creationId xmlns:a16="http://schemas.microsoft.com/office/drawing/2014/main" id="{0056A83A-BA58-DAB5-E7BB-47617E1F425B}"/>
              </a:ext>
            </a:extLst>
          </p:cNvPr>
          <p:cNvSpPr txBox="1"/>
          <p:nvPr/>
        </p:nvSpPr>
        <p:spPr>
          <a:xfrm>
            <a:off x="479376" y="2206626"/>
            <a:ext cx="1579278" cy="400110"/>
          </a:xfrm>
          <a:prstGeom prst="rect">
            <a:avLst/>
          </a:prstGeom>
          <a:solidFill>
            <a:srgbClr val="FF0000"/>
          </a:solidFill>
        </p:spPr>
        <p:txBody>
          <a:bodyPr wrap="none" rtlCol="0">
            <a:spAutoFit/>
          </a:bodyPr>
          <a:lstStyle/>
          <a:p>
            <a:r>
              <a:rPr lang="en-GB" dirty="0"/>
              <a:t>UNIVERSITY</a:t>
            </a:r>
          </a:p>
        </p:txBody>
      </p:sp>
      <p:sp>
        <p:nvSpPr>
          <p:cNvPr id="15" name="TextBox 14">
            <a:extLst>
              <a:ext uri="{FF2B5EF4-FFF2-40B4-BE49-F238E27FC236}">
                <a16:creationId xmlns:a16="http://schemas.microsoft.com/office/drawing/2014/main" id="{E08E005D-F7D3-0CA7-4351-48072D061190}"/>
              </a:ext>
            </a:extLst>
          </p:cNvPr>
          <p:cNvSpPr txBox="1"/>
          <p:nvPr/>
        </p:nvSpPr>
        <p:spPr>
          <a:xfrm>
            <a:off x="6744072" y="324342"/>
            <a:ext cx="1268296" cy="400110"/>
          </a:xfrm>
          <a:prstGeom prst="rect">
            <a:avLst/>
          </a:prstGeom>
          <a:solidFill>
            <a:srgbClr val="00B050"/>
          </a:solidFill>
        </p:spPr>
        <p:txBody>
          <a:bodyPr wrap="none" rtlCol="0">
            <a:spAutoFit/>
          </a:bodyPr>
          <a:lstStyle/>
          <a:p>
            <a:r>
              <a:rPr lang="en-GB" dirty="0"/>
              <a:t>SCHOOL</a:t>
            </a:r>
          </a:p>
        </p:txBody>
      </p:sp>
      <p:pic>
        <p:nvPicPr>
          <p:cNvPr id="4" name="Picture 3">
            <a:extLst>
              <a:ext uri="{FF2B5EF4-FFF2-40B4-BE49-F238E27FC236}">
                <a16:creationId xmlns:a16="http://schemas.microsoft.com/office/drawing/2014/main" id="{B3EC0CE4-AC7C-6545-AC95-7BD9FBFEEC4D}"/>
              </a:ext>
            </a:extLst>
          </p:cNvPr>
          <p:cNvPicPr>
            <a:picLocks noChangeAspect="1"/>
          </p:cNvPicPr>
          <p:nvPr/>
        </p:nvPicPr>
        <p:blipFill>
          <a:blip r:embed="rId3"/>
          <a:stretch>
            <a:fillRect/>
          </a:stretch>
        </p:blipFill>
        <p:spPr>
          <a:xfrm>
            <a:off x="2334133" y="724452"/>
            <a:ext cx="6223425" cy="6021520"/>
          </a:xfrm>
          <a:prstGeom prst="rect">
            <a:avLst/>
          </a:prstGeom>
        </p:spPr>
      </p:pic>
      <p:cxnSp>
        <p:nvCxnSpPr>
          <p:cNvPr id="9" name="Straight Arrow Connector 8">
            <a:extLst>
              <a:ext uri="{FF2B5EF4-FFF2-40B4-BE49-F238E27FC236}">
                <a16:creationId xmlns:a16="http://schemas.microsoft.com/office/drawing/2014/main" id="{23808E7D-6917-7CB7-C663-9CD9B24979F5}"/>
              </a:ext>
            </a:extLst>
          </p:cNvPr>
          <p:cNvCxnSpPr/>
          <p:nvPr/>
        </p:nvCxnSpPr>
        <p:spPr bwMode="auto">
          <a:xfrm>
            <a:off x="2058654" y="2206626"/>
            <a:ext cx="436946" cy="0"/>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Arrow Connector 12">
            <a:extLst>
              <a:ext uri="{FF2B5EF4-FFF2-40B4-BE49-F238E27FC236}">
                <a16:creationId xmlns:a16="http://schemas.microsoft.com/office/drawing/2014/main" id="{1FF2F125-2E42-8880-F8AD-18A201F30E6A}"/>
              </a:ext>
            </a:extLst>
          </p:cNvPr>
          <p:cNvCxnSpPr>
            <a:stCxn id="14" idx="2"/>
          </p:cNvCxnSpPr>
          <p:nvPr/>
        </p:nvCxnSpPr>
        <p:spPr bwMode="auto">
          <a:xfrm>
            <a:off x="1269015" y="2606736"/>
            <a:ext cx="1298593" cy="966280"/>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Arrow Connector 16">
            <a:extLst>
              <a:ext uri="{FF2B5EF4-FFF2-40B4-BE49-F238E27FC236}">
                <a16:creationId xmlns:a16="http://schemas.microsoft.com/office/drawing/2014/main" id="{37C84D47-0615-DF3F-A243-813098C69118}"/>
              </a:ext>
            </a:extLst>
          </p:cNvPr>
          <p:cNvCxnSpPr/>
          <p:nvPr/>
        </p:nvCxnSpPr>
        <p:spPr bwMode="auto">
          <a:xfrm>
            <a:off x="1127448" y="2606736"/>
            <a:ext cx="1355481" cy="352681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Arrow Connector 18">
            <a:extLst>
              <a:ext uri="{FF2B5EF4-FFF2-40B4-BE49-F238E27FC236}">
                <a16:creationId xmlns:a16="http://schemas.microsoft.com/office/drawing/2014/main" id="{A04C1DAF-4BFD-643C-375E-DCA2F9FDBB70}"/>
              </a:ext>
            </a:extLst>
          </p:cNvPr>
          <p:cNvCxnSpPr/>
          <p:nvPr/>
        </p:nvCxnSpPr>
        <p:spPr bwMode="auto">
          <a:xfrm flipH="1">
            <a:off x="6672064" y="724452"/>
            <a:ext cx="576064" cy="688324"/>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Arrow Connector 20">
            <a:extLst>
              <a:ext uri="{FF2B5EF4-FFF2-40B4-BE49-F238E27FC236}">
                <a16:creationId xmlns:a16="http://schemas.microsoft.com/office/drawing/2014/main" id="{260E9807-A343-2FD4-33BC-BC2D72D835E9}"/>
              </a:ext>
            </a:extLst>
          </p:cNvPr>
          <p:cNvCxnSpPr/>
          <p:nvPr/>
        </p:nvCxnSpPr>
        <p:spPr bwMode="auto">
          <a:xfrm flipH="1">
            <a:off x="7248128" y="830591"/>
            <a:ext cx="130092" cy="2742425"/>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a:extLst>
              <a:ext uri="{FF2B5EF4-FFF2-40B4-BE49-F238E27FC236}">
                <a16:creationId xmlns:a16="http://schemas.microsoft.com/office/drawing/2014/main" id="{7A5B3BE7-51B1-3971-2B36-2C4B2FA72E12}"/>
              </a:ext>
            </a:extLst>
          </p:cNvPr>
          <p:cNvCxnSpPr/>
          <p:nvPr/>
        </p:nvCxnSpPr>
        <p:spPr bwMode="auto">
          <a:xfrm flipH="1">
            <a:off x="7378220" y="724452"/>
            <a:ext cx="145387" cy="508081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84556339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1CD0B3-C3FA-F028-9A4B-B5D90B6501EE}"/>
              </a:ext>
            </a:extLst>
          </p:cNvPr>
          <p:cNvSpPr>
            <a:spLocks noGrp="1"/>
          </p:cNvSpPr>
          <p:nvPr>
            <p:ph type="sldNum" sz="quarter" idx="10"/>
          </p:nvPr>
        </p:nvSpPr>
        <p:spPr/>
        <p:txBody>
          <a:bodyPr/>
          <a:lstStyle/>
          <a:p>
            <a:fld id="{DCF6A46F-80AB-49F3-8C7E-9717ED945456}" type="slidenum">
              <a:rPr lang="en-GB" altLang="en-US" smtClean="0"/>
              <a:pPr/>
              <a:t>35</a:t>
            </a:fld>
            <a:endParaRPr lang="en-GB" altLang="en-US"/>
          </a:p>
        </p:txBody>
      </p:sp>
      <p:sp>
        <p:nvSpPr>
          <p:cNvPr id="6" name="TextBox 5">
            <a:extLst>
              <a:ext uri="{FF2B5EF4-FFF2-40B4-BE49-F238E27FC236}">
                <a16:creationId xmlns:a16="http://schemas.microsoft.com/office/drawing/2014/main" id="{597801AC-ABDA-B3A6-1FB8-5A9CAE7F652B}"/>
              </a:ext>
            </a:extLst>
          </p:cNvPr>
          <p:cNvSpPr txBox="1"/>
          <p:nvPr/>
        </p:nvSpPr>
        <p:spPr>
          <a:xfrm>
            <a:off x="6291015" y="4509120"/>
            <a:ext cx="3759200" cy="1077218"/>
          </a:xfrm>
          <a:prstGeom prst="rect">
            <a:avLst/>
          </a:prstGeom>
          <a:noFill/>
        </p:spPr>
        <p:txBody>
          <a:bodyPr wrap="square" rtlCol="0">
            <a:spAutoFit/>
          </a:bodyPr>
          <a:lstStyle/>
          <a:p>
            <a:r>
              <a:rPr lang="en-GB" sz="3200" i="1" dirty="0"/>
              <a:t>What might this look like in [subject]?  </a:t>
            </a:r>
          </a:p>
        </p:txBody>
      </p:sp>
      <p:pic>
        <p:nvPicPr>
          <p:cNvPr id="8" name="Picture 7">
            <a:extLst>
              <a:ext uri="{FF2B5EF4-FFF2-40B4-BE49-F238E27FC236}">
                <a16:creationId xmlns:a16="http://schemas.microsoft.com/office/drawing/2014/main" id="{F28A2151-CEC0-B358-AC96-B7DD1033692D}"/>
              </a:ext>
            </a:extLst>
          </p:cNvPr>
          <p:cNvPicPr>
            <a:picLocks noChangeAspect="1"/>
          </p:cNvPicPr>
          <p:nvPr/>
        </p:nvPicPr>
        <p:blipFill>
          <a:blip r:embed="rId3"/>
          <a:stretch>
            <a:fillRect/>
          </a:stretch>
        </p:blipFill>
        <p:spPr>
          <a:xfrm>
            <a:off x="839415" y="1026458"/>
            <a:ext cx="3725615" cy="5066837"/>
          </a:xfrm>
          <a:prstGeom prst="rect">
            <a:avLst/>
          </a:prstGeom>
        </p:spPr>
      </p:pic>
      <p:sp>
        <p:nvSpPr>
          <p:cNvPr id="9" name="Arrow: Right 8">
            <a:extLst>
              <a:ext uri="{FF2B5EF4-FFF2-40B4-BE49-F238E27FC236}">
                <a16:creationId xmlns:a16="http://schemas.microsoft.com/office/drawing/2014/main" id="{34A9C0E3-DCC9-78FE-3B16-D1F7FD2EA0B0}"/>
              </a:ext>
            </a:extLst>
          </p:cNvPr>
          <p:cNvSpPr/>
          <p:nvPr/>
        </p:nvSpPr>
        <p:spPr>
          <a:xfrm rot="10800000">
            <a:off x="4007768" y="5047729"/>
            <a:ext cx="2283247" cy="109463"/>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65211654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6F9E-DB33-2C1D-ECA1-12E0B371BF79}"/>
              </a:ext>
            </a:extLst>
          </p:cNvPr>
          <p:cNvSpPr>
            <a:spLocks noGrp="1"/>
          </p:cNvSpPr>
          <p:nvPr>
            <p:ph type="title"/>
          </p:nvPr>
        </p:nvSpPr>
        <p:spPr>
          <a:xfrm>
            <a:off x="133351" y="12524"/>
            <a:ext cx="11925298" cy="1325563"/>
          </a:xfrm>
        </p:spPr>
        <p:txBody>
          <a:bodyPr>
            <a:normAutofit/>
          </a:bodyPr>
          <a:lstStyle/>
          <a:p>
            <a:r>
              <a:rPr lang="en-GB" sz="2000" b="1" kern="100" dirty="0">
                <a:latin typeface="Calibri"/>
                <a:ea typeface="Calibri"/>
                <a:cs typeface="Times New Roman"/>
              </a:rPr>
              <a:t>ITAP 2 Embedding Professional Behaviours within a School Context: School </a:t>
            </a:r>
            <a:r>
              <a:rPr lang="en-GB" sz="2000" b="1" dirty="0">
                <a:effectLst/>
                <a:latin typeface="Calibri"/>
                <a:ea typeface="Calibri"/>
                <a:cs typeface="Times New Roman"/>
              </a:rPr>
              <a:t>Expectations</a:t>
            </a:r>
            <a:br>
              <a:rPr lang="en-GB" sz="2000" b="1" kern="100" dirty="0">
                <a:latin typeface="Calibri" panose="020F0502020204030204" pitchFamily="34" charset="0"/>
                <a:ea typeface="Calibri" panose="020F0502020204030204" pitchFamily="34" charset="0"/>
                <a:cs typeface="Times New Roman" panose="02020603050405020304" pitchFamily="18" charset="0"/>
              </a:rPr>
            </a:br>
            <a:br>
              <a:rPr lang="en-GB" sz="2000" b="1" kern="100" dirty="0">
                <a:latin typeface="Calibri" panose="020F0502020204030204" pitchFamily="34" charset="0"/>
                <a:ea typeface="Calibri" panose="020F0502020204030204" pitchFamily="34" charset="0"/>
                <a:cs typeface="Times New Roman" panose="02020603050405020304" pitchFamily="18" charset="0"/>
              </a:rPr>
            </a:br>
            <a:r>
              <a:rPr lang="en-GB" sz="2000" b="1" kern="100" dirty="0">
                <a:effectLst/>
                <a:latin typeface="Calibri"/>
                <a:ea typeface="Calibri"/>
                <a:cs typeface="Times New Roman"/>
              </a:rPr>
              <a:t>Wednesday 27</a:t>
            </a:r>
            <a:r>
              <a:rPr lang="en-GB" sz="2000" b="1" kern="100" baseline="30000" dirty="0">
                <a:effectLst/>
                <a:latin typeface="Calibri"/>
                <a:ea typeface="Calibri"/>
                <a:cs typeface="Times New Roman"/>
              </a:rPr>
              <a:t>th</a:t>
            </a:r>
            <a:r>
              <a:rPr lang="en-GB" sz="2000" b="1" kern="100" dirty="0">
                <a:effectLst/>
                <a:latin typeface="Calibri"/>
                <a:ea typeface="Calibri"/>
                <a:cs typeface="Times New Roman"/>
              </a:rPr>
              <a:t> September: School-based Implementation</a:t>
            </a:r>
            <a:br>
              <a:rPr lang="en-GB" sz="2000" b="1" kern="100" dirty="0">
                <a:effectLst/>
                <a:latin typeface="Calibri" panose="020F0502020204030204" pitchFamily="34" charset="0"/>
                <a:ea typeface="Calibri" panose="020F0502020204030204" pitchFamily="34" charset="0"/>
                <a:cs typeface="Times New Roman" panose="02020603050405020304" pitchFamily="18" charset="0"/>
              </a:rPr>
            </a:br>
            <a:r>
              <a:rPr lang="en-GB" sz="2000" b="1" kern="100" dirty="0">
                <a:effectLst/>
                <a:latin typeface="Calibri"/>
                <a:ea typeface="Calibri"/>
                <a:cs typeface="Times New Roman"/>
              </a:rPr>
              <a:t>Thursday </a:t>
            </a:r>
            <a:r>
              <a:rPr lang="en-GB" sz="2000" b="1" kern="100" dirty="0">
                <a:latin typeface="Calibri"/>
                <a:ea typeface="Calibri"/>
                <a:cs typeface="Times New Roman"/>
              </a:rPr>
              <a:t>28</a:t>
            </a:r>
            <a:r>
              <a:rPr lang="en-GB" sz="2000" b="1" kern="100" baseline="30000" dirty="0">
                <a:effectLst/>
                <a:latin typeface="Calibri"/>
                <a:ea typeface="Calibri"/>
                <a:cs typeface="Times New Roman"/>
              </a:rPr>
              <a:t>th</a:t>
            </a:r>
            <a:r>
              <a:rPr lang="en-GB" sz="2000" b="1" kern="100" dirty="0">
                <a:effectLst/>
                <a:latin typeface="Calibri"/>
                <a:ea typeface="Calibri"/>
                <a:cs typeface="Times New Roman"/>
              </a:rPr>
              <a:t> September: School-based Implementation and Review</a:t>
            </a:r>
            <a:endParaRPr lang="en-GB" dirty="0">
              <a:latin typeface="Calibri"/>
              <a:ea typeface="Calibri"/>
              <a:cs typeface="Times New Roman"/>
            </a:endParaRPr>
          </a:p>
        </p:txBody>
      </p:sp>
      <p:graphicFrame>
        <p:nvGraphicFramePr>
          <p:cNvPr id="4" name="Table 4">
            <a:extLst>
              <a:ext uri="{FF2B5EF4-FFF2-40B4-BE49-F238E27FC236}">
                <a16:creationId xmlns:a16="http://schemas.microsoft.com/office/drawing/2014/main" id="{48811E63-3796-3352-C4F9-816E4D23C7B8}"/>
              </a:ext>
            </a:extLst>
          </p:cNvPr>
          <p:cNvGraphicFramePr>
            <a:graphicFrameLocks noGrp="1"/>
          </p:cNvGraphicFramePr>
          <p:nvPr>
            <p:ph idx="1"/>
            <p:extLst>
              <p:ext uri="{D42A27DB-BD31-4B8C-83A1-F6EECF244321}">
                <p14:modId xmlns:p14="http://schemas.microsoft.com/office/powerpoint/2010/main" val="2683657816"/>
              </p:ext>
            </p:extLst>
          </p:nvPr>
        </p:nvGraphicFramePr>
        <p:xfrm>
          <a:off x="1" y="1334008"/>
          <a:ext cx="12285806" cy="5539023"/>
        </p:xfrm>
        <a:graphic>
          <a:graphicData uri="http://schemas.openxmlformats.org/drawingml/2006/table">
            <a:tbl>
              <a:tblPr firstRow="1" bandRow="1">
                <a:tableStyleId>{5940675A-B579-460E-94D1-54222C63F5DA}</a:tableStyleId>
              </a:tblPr>
              <a:tblGrid>
                <a:gridCol w="1975787">
                  <a:extLst>
                    <a:ext uri="{9D8B030D-6E8A-4147-A177-3AD203B41FA5}">
                      <a16:colId xmlns:a16="http://schemas.microsoft.com/office/drawing/2014/main" val="1177634523"/>
                    </a:ext>
                  </a:extLst>
                </a:gridCol>
                <a:gridCol w="4958650">
                  <a:extLst>
                    <a:ext uri="{9D8B030D-6E8A-4147-A177-3AD203B41FA5}">
                      <a16:colId xmlns:a16="http://schemas.microsoft.com/office/drawing/2014/main" val="670368197"/>
                    </a:ext>
                  </a:extLst>
                </a:gridCol>
                <a:gridCol w="5351369">
                  <a:extLst>
                    <a:ext uri="{9D8B030D-6E8A-4147-A177-3AD203B41FA5}">
                      <a16:colId xmlns:a16="http://schemas.microsoft.com/office/drawing/2014/main" val="2073496988"/>
                    </a:ext>
                  </a:extLst>
                </a:gridCol>
              </a:tblGrid>
              <a:tr h="529873">
                <a:tc>
                  <a:txBody>
                    <a:bodyPr/>
                    <a:lstStyle/>
                    <a:p>
                      <a:r>
                        <a:rPr lang="en-GB" sz="1400" b="1"/>
                        <a:t>Time spent during the ITAP day(s)</a:t>
                      </a:r>
                    </a:p>
                  </a:txBody>
                  <a:tcPr/>
                </a:tc>
                <a:tc>
                  <a:txBody>
                    <a:bodyPr/>
                    <a:lstStyle/>
                    <a:p>
                      <a:r>
                        <a:rPr lang="en-GB" sz="1600" b="1"/>
                        <a:t>Activities</a:t>
                      </a:r>
                    </a:p>
                  </a:txBody>
                  <a:tcPr/>
                </a:tc>
                <a:tc>
                  <a:txBody>
                    <a:bodyPr/>
                    <a:lstStyle/>
                    <a:p>
                      <a:r>
                        <a:rPr lang="en-GB" sz="1600" b="1"/>
                        <a:t>Responsibilities</a:t>
                      </a:r>
                    </a:p>
                  </a:txBody>
                  <a:tcPr/>
                </a:tc>
                <a:extLst>
                  <a:ext uri="{0D108BD9-81ED-4DB2-BD59-A6C34878D82A}">
                    <a16:rowId xmlns:a16="http://schemas.microsoft.com/office/drawing/2014/main" val="3886898163"/>
                  </a:ext>
                </a:extLst>
              </a:tr>
              <a:tr h="898558">
                <a:tc>
                  <a:txBody>
                    <a:bodyPr/>
                    <a:lstStyle/>
                    <a:p>
                      <a:r>
                        <a:rPr lang="en-GB" sz="1200"/>
                        <a:t>Day 1 – c. 10 minutes each</a:t>
                      </a:r>
                    </a:p>
                    <a:p>
                      <a:r>
                        <a:rPr lang="en-GB" sz="1200"/>
                        <a:t>(Prepare)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SENDCO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behaviour lead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DSL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Discussion with Senior Leader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ITTCo to arrange group interviews.</a:t>
                      </a:r>
                    </a:p>
                  </a:txBody>
                  <a:tcPr/>
                </a:tc>
                <a:extLst>
                  <a:ext uri="{0D108BD9-81ED-4DB2-BD59-A6C34878D82A}">
                    <a16:rowId xmlns:a16="http://schemas.microsoft.com/office/drawing/2014/main" val="1754085330"/>
                  </a:ext>
                </a:extLst>
              </a:tr>
              <a:tr h="467535">
                <a:tc>
                  <a:txBody>
                    <a:bodyPr/>
                    <a:lstStyle/>
                    <a:p>
                      <a:r>
                        <a:rPr lang="en-GB" sz="1200"/>
                        <a:t>Day 1 – c. 20 minutes</a:t>
                      </a:r>
                    </a:p>
                    <a:p>
                      <a:r>
                        <a:rPr lang="en-GB" sz="1200"/>
                        <a:t>(Prepare)</a:t>
                      </a:r>
                    </a:p>
                  </a:txBody>
                  <a:tcPr/>
                </a:tc>
                <a:tc>
                  <a:txBody>
                    <a:bodyPr/>
                    <a:lstStyle/>
                    <a:p>
                      <a:r>
                        <a:rPr lang="en-GB" sz="1200"/>
                        <a:t>Critically observe tutor time.</a:t>
                      </a:r>
                    </a:p>
                  </a:txBody>
                  <a:tcPr/>
                </a:tc>
                <a:tc>
                  <a:txBody>
                    <a:bodyPr/>
                    <a:lstStyle/>
                    <a:p>
                      <a:r>
                        <a:rPr lang="en-GB" sz="1200"/>
                        <a:t>ITTCo to identify expert tutors.</a:t>
                      </a:r>
                    </a:p>
                  </a:txBody>
                  <a:tcPr/>
                </a:tc>
                <a:extLst>
                  <a:ext uri="{0D108BD9-81ED-4DB2-BD59-A6C34878D82A}">
                    <a16:rowId xmlns:a16="http://schemas.microsoft.com/office/drawing/2014/main" val="549505065"/>
                  </a:ext>
                </a:extLst>
              </a:tr>
              <a:tr h="492757">
                <a:tc>
                  <a:txBody>
                    <a:bodyPr/>
                    <a:lstStyle/>
                    <a:p>
                      <a:r>
                        <a:rPr lang="en-GB" sz="1200"/>
                        <a:t>Day 1 and 2 – c. 60 minutes (Prepare)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Shadow experienced teachers on different school duties.</a:t>
                      </a:r>
                    </a:p>
                    <a:p>
                      <a:endParaRPr lang="en-GB" sz="1200" b="1"/>
                    </a:p>
                  </a:txBody>
                  <a:tcPr/>
                </a:tc>
                <a:tc>
                  <a:txBody>
                    <a:bodyPr/>
                    <a:lstStyle/>
                    <a:p>
                      <a:r>
                        <a:rPr lang="en-GB" sz="1200" b="0"/>
                        <a:t>Mentors to identify experienced duty staff in appropriate locations.</a:t>
                      </a:r>
                    </a:p>
                  </a:txBody>
                  <a:tcPr/>
                </a:tc>
                <a:extLst>
                  <a:ext uri="{0D108BD9-81ED-4DB2-BD59-A6C34878D82A}">
                    <a16:rowId xmlns:a16="http://schemas.microsoft.com/office/drawing/2014/main" val="2091904257"/>
                  </a:ext>
                </a:extLst>
              </a:tr>
              <a:tr h="467535">
                <a:tc>
                  <a:txBody>
                    <a:bodyPr/>
                    <a:lstStyle/>
                    <a:p>
                      <a:r>
                        <a:rPr lang="en-GB" sz="1200"/>
                        <a:t>Day 1 – c. 60 minutes (Prepare)</a:t>
                      </a:r>
                    </a:p>
                  </a:txBody>
                  <a:tcPr/>
                </a:tc>
                <a:tc>
                  <a:txBody>
                    <a:bodyPr/>
                    <a:lstStyle/>
                    <a:p>
                      <a:r>
                        <a:rPr lang="en-GB" sz="1200" b="0"/>
                        <a:t>Collate school priorities and shared language.</a:t>
                      </a:r>
                    </a:p>
                  </a:txBody>
                  <a:tcPr/>
                </a:tc>
                <a:tc>
                  <a:txBody>
                    <a:bodyPr/>
                    <a:lstStyle/>
                    <a:p>
                      <a:r>
                        <a:rPr lang="en-GB" sz="1200" b="0"/>
                        <a:t>ITTCo and/or SLT to signpost school documents, policies, procedures and language.</a:t>
                      </a:r>
                    </a:p>
                  </a:txBody>
                  <a:tcPr/>
                </a:tc>
                <a:extLst>
                  <a:ext uri="{0D108BD9-81ED-4DB2-BD59-A6C34878D82A}">
                    <a16:rowId xmlns:a16="http://schemas.microsoft.com/office/drawing/2014/main" val="820290029"/>
                  </a:ext>
                </a:extLst>
              </a:tr>
              <a:tr h="467535">
                <a:tc>
                  <a:txBody>
                    <a:bodyPr/>
                    <a:lstStyle/>
                    <a:p>
                      <a:r>
                        <a:rPr lang="en-GB" sz="1200"/>
                        <a:t>Day 1 – c. 60 minutes (Prepare)</a:t>
                      </a:r>
                    </a:p>
                  </a:txBody>
                  <a:tcPr/>
                </a:tc>
                <a:tc>
                  <a:txBody>
                    <a:bodyPr/>
                    <a:lstStyle/>
                    <a:p>
                      <a:r>
                        <a:rPr lang="en-GB" sz="1200"/>
                        <a:t>Simulation activities with peers for different scenarios around the school.</a:t>
                      </a:r>
                    </a:p>
                  </a:txBody>
                  <a:tcPr/>
                </a:tc>
                <a:tc>
                  <a:txBody>
                    <a:bodyPr/>
                    <a:lstStyle/>
                    <a:p>
                      <a:r>
                        <a:rPr lang="en-GB" sz="1200"/>
                        <a:t>Programme Director to produce scenarios.</a:t>
                      </a:r>
                    </a:p>
                  </a:txBody>
                  <a:tcPr/>
                </a:tc>
                <a:extLst>
                  <a:ext uri="{0D108BD9-81ED-4DB2-BD59-A6C34878D82A}">
                    <a16:rowId xmlns:a16="http://schemas.microsoft.com/office/drawing/2014/main" val="643663483"/>
                  </a:ext>
                </a:extLst>
              </a:tr>
              <a:tr h="467535">
                <a:tc>
                  <a:txBody>
                    <a:bodyPr/>
                    <a:lstStyle/>
                    <a:p>
                      <a:r>
                        <a:rPr lang="en-GB" sz="1200"/>
                        <a:t>Day 2 – c. 30 minutes (Enact)</a:t>
                      </a:r>
                    </a:p>
                  </a:txBody>
                  <a:tcPr/>
                </a:tc>
                <a:tc>
                  <a:txBody>
                    <a:bodyPr/>
                    <a:lstStyle/>
                    <a:p>
                      <a:r>
                        <a:rPr lang="en-GB" sz="1200"/>
                        <a:t>Lead tutor time and critical reflection.</a:t>
                      </a:r>
                    </a:p>
                  </a:txBody>
                  <a:tcPr/>
                </a:tc>
                <a:tc>
                  <a:txBody>
                    <a:bodyPr/>
                    <a:lstStyle/>
                    <a:p>
                      <a:r>
                        <a:rPr lang="en-GB" sz="1200"/>
                        <a:t>Expert tutors to support.</a:t>
                      </a:r>
                    </a:p>
                  </a:txBody>
                  <a:tcPr/>
                </a:tc>
                <a:extLst>
                  <a:ext uri="{0D108BD9-81ED-4DB2-BD59-A6C34878D82A}">
                    <a16:rowId xmlns:a16="http://schemas.microsoft.com/office/drawing/2014/main" val="1730381226"/>
                  </a:ext>
                </a:extLst>
              </a:tr>
              <a:tr h="467535">
                <a:tc>
                  <a:txBody>
                    <a:bodyPr/>
                    <a:lstStyle/>
                    <a:p>
                      <a:r>
                        <a:rPr lang="en-GB" sz="1200"/>
                        <a:t>Day 2 – 120 minutes (Prepare)</a:t>
                      </a:r>
                    </a:p>
                  </a:txBody>
                  <a:tcPr/>
                </a:tc>
                <a:tc>
                  <a:txBody>
                    <a:bodyPr/>
                    <a:lstStyle/>
                    <a:p>
                      <a:r>
                        <a:rPr lang="en-GB" sz="1200" kern="1200">
                          <a:solidFill>
                            <a:schemeClr val="dk1"/>
                          </a:solidFill>
                          <a:effectLst/>
                        </a:rPr>
                        <a:t>Produce scripts for setting up expectations and participation in upcoming lessons.</a:t>
                      </a:r>
                      <a:endParaRPr lang="en-GB" sz="1200"/>
                    </a:p>
                  </a:txBody>
                  <a:tcPr/>
                </a:tc>
                <a:tc>
                  <a:txBody>
                    <a:bodyPr/>
                    <a:lstStyle/>
                    <a:p>
                      <a:r>
                        <a:rPr lang="en-GB" sz="1200"/>
                        <a:t>Programme Director to produce guidelines.</a:t>
                      </a:r>
                    </a:p>
                  </a:txBody>
                  <a:tcPr/>
                </a:tc>
                <a:extLst>
                  <a:ext uri="{0D108BD9-81ED-4DB2-BD59-A6C34878D82A}">
                    <a16:rowId xmlns:a16="http://schemas.microsoft.com/office/drawing/2014/main" val="2115987048"/>
                  </a:ext>
                </a:extLst>
              </a:tr>
              <a:tr h="797677">
                <a:tc>
                  <a:txBody>
                    <a:bodyPr/>
                    <a:lstStyle/>
                    <a:p>
                      <a:r>
                        <a:rPr lang="en-GB" sz="1200"/>
                        <a:t>Day 2 – c. 60 minutes (Enact)</a:t>
                      </a:r>
                    </a:p>
                  </a:txBody>
                  <a:tcPr/>
                </a:tc>
                <a:tc>
                  <a:txBody>
                    <a:bodyPr/>
                    <a:lstStyle/>
                    <a:p>
                      <a:r>
                        <a:rPr lang="en-GB" sz="1200"/>
                        <a:t>Involvement in lesson (after midday) where RPT is given some responsibility for displaying explicit professional behaviours (such as utilising school routine, using school language, following departmental priority).</a:t>
                      </a:r>
                    </a:p>
                  </a:txBody>
                  <a:tcPr/>
                </a:tc>
                <a:tc>
                  <a:txBody>
                    <a:bodyPr/>
                    <a:lstStyle/>
                    <a:p>
                      <a:r>
                        <a:rPr lang="en-GB" sz="1200"/>
                        <a:t>Mentor to identify appropriate opportunities.</a:t>
                      </a:r>
                    </a:p>
                  </a:txBody>
                  <a:tcPr/>
                </a:tc>
                <a:extLst>
                  <a:ext uri="{0D108BD9-81ED-4DB2-BD59-A6C34878D82A}">
                    <a16:rowId xmlns:a16="http://schemas.microsoft.com/office/drawing/2014/main" val="281369304"/>
                  </a:ext>
                </a:extLst>
              </a:tr>
              <a:tr h="443154">
                <a:tc>
                  <a:txBody>
                    <a:bodyPr/>
                    <a:lstStyle/>
                    <a:p>
                      <a:r>
                        <a:rPr lang="en-GB" sz="1200"/>
                        <a:t>Day 2 – 30 minutes (Review)</a:t>
                      </a:r>
                    </a:p>
                  </a:txBody>
                  <a:tcPr/>
                </a:tc>
                <a:tc>
                  <a:txBody>
                    <a:bodyPr/>
                    <a:lstStyle/>
                    <a:p>
                      <a:r>
                        <a:rPr lang="en-GB" sz="1200"/>
                        <a:t>Plan of action for how you will display professionalism within that school, completed in ITAP booklet.</a:t>
                      </a:r>
                    </a:p>
                  </a:txBody>
                  <a:tcPr/>
                </a:tc>
                <a:tc>
                  <a:txBody>
                    <a:bodyPr/>
                    <a:lstStyle/>
                    <a:p>
                      <a:r>
                        <a:rPr lang="en-GB" sz="1200" dirty="0" err="1"/>
                        <a:t>ITTCo</a:t>
                      </a:r>
                      <a:r>
                        <a:rPr lang="en-GB" sz="1200" dirty="0"/>
                        <a:t>, mentor and tutor to review. Mentor to discuss at next mentor meeting. </a:t>
                      </a:r>
                      <a:r>
                        <a:rPr lang="en-GB" sz="1200" b="0" i="0" u="none" strike="noStrike" noProof="0" dirty="0">
                          <a:solidFill>
                            <a:srgbClr val="000000"/>
                          </a:solidFill>
                          <a:latin typeface="Calibri"/>
                        </a:rPr>
                        <a:t>RPTs to ensure ITAP booklets uploaded to E-Portfolio by end of the day.</a:t>
                      </a:r>
                      <a:endParaRPr lang="en-GB" sz="1200" dirty="0"/>
                    </a:p>
                  </a:txBody>
                  <a:tcPr/>
                </a:tc>
                <a:extLst>
                  <a:ext uri="{0D108BD9-81ED-4DB2-BD59-A6C34878D82A}">
                    <a16:rowId xmlns:a16="http://schemas.microsoft.com/office/drawing/2014/main" val="3449574434"/>
                  </a:ext>
                </a:extLst>
              </a:tr>
            </a:tbl>
          </a:graphicData>
        </a:graphic>
      </p:graphicFrame>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8F53EB52-A95B-5320-C594-04A782A6CAD6}"/>
                  </a:ext>
                </a:extLst>
              </p14:cNvPr>
              <p14:cNvContentPartPr/>
              <p14:nvPr/>
            </p14:nvContentPartPr>
            <p14:xfrm>
              <a:off x="6793240" y="3098340"/>
              <a:ext cx="1043280" cy="637200"/>
            </p14:xfrm>
          </p:contentPart>
        </mc:Choice>
        <mc:Fallback xmlns="">
          <p:pic>
            <p:nvPicPr>
              <p:cNvPr id="5" name="Ink 4">
                <a:extLst>
                  <a:ext uri="{FF2B5EF4-FFF2-40B4-BE49-F238E27FC236}">
                    <a16:creationId xmlns:a16="http://schemas.microsoft.com/office/drawing/2014/main" id="{8F53EB52-A95B-5320-C594-04A782A6CAD6}"/>
                  </a:ext>
                </a:extLst>
              </p:cNvPr>
              <p:cNvPicPr/>
              <p:nvPr/>
            </p:nvPicPr>
            <p:blipFill>
              <a:blip r:embed="rId4"/>
              <a:stretch>
                <a:fillRect/>
              </a:stretch>
            </p:blipFill>
            <p:spPr>
              <a:xfrm>
                <a:off x="6784240" y="3089700"/>
                <a:ext cx="1060920" cy="65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316EB5B-5536-57F3-93DE-FE46FE3A8BF5}"/>
                  </a:ext>
                </a:extLst>
              </p14:cNvPr>
              <p14:cNvContentPartPr/>
              <p14:nvPr/>
            </p14:nvContentPartPr>
            <p14:xfrm>
              <a:off x="6437560" y="5697540"/>
              <a:ext cx="1247760" cy="526320"/>
            </p14:xfrm>
          </p:contentPart>
        </mc:Choice>
        <mc:Fallback xmlns="">
          <p:pic>
            <p:nvPicPr>
              <p:cNvPr id="6" name="Ink 5">
                <a:extLst>
                  <a:ext uri="{FF2B5EF4-FFF2-40B4-BE49-F238E27FC236}">
                    <a16:creationId xmlns:a16="http://schemas.microsoft.com/office/drawing/2014/main" id="{B316EB5B-5536-57F3-93DE-FE46FE3A8BF5}"/>
                  </a:ext>
                </a:extLst>
              </p:cNvPr>
              <p:cNvPicPr/>
              <p:nvPr/>
            </p:nvPicPr>
            <p:blipFill>
              <a:blip r:embed="rId6"/>
              <a:stretch>
                <a:fillRect/>
              </a:stretch>
            </p:blipFill>
            <p:spPr>
              <a:xfrm>
                <a:off x="6428560" y="5688540"/>
                <a:ext cx="1265400" cy="543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A8C5B36-A29E-AD59-9213-B7EEAF908208}"/>
                  </a:ext>
                </a:extLst>
              </p14:cNvPr>
              <p14:cNvContentPartPr/>
              <p14:nvPr/>
            </p14:nvContentPartPr>
            <p14:xfrm>
              <a:off x="7376800" y="6466860"/>
              <a:ext cx="829440" cy="367200"/>
            </p14:xfrm>
          </p:contentPart>
        </mc:Choice>
        <mc:Fallback xmlns="">
          <p:pic>
            <p:nvPicPr>
              <p:cNvPr id="7" name="Ink 6">
                <a:extLst>
                  <a:ext uri="{FF2B5EF4-FFF2-40B4-BE49-F238E27FC236}">
                    <a16:creationId xmlns:a16="http://schemas.microsoft.com/office/drawing/2014/main" id="{7A8C5B36-A29E-AD59-9213-B7EEAF908208}"/>
                  </a:ext>
                </a:extLst>
              </p:cNvPr>
              <p:cNvPicPr/>
              <p:nvPr/>
            </p:nvPicPr>
            <p:blipFill>
              <a:blip r:embed="rId8"/>
              <a:stretch>
                <a:fillRect/>
              </a:stretch>
            </p:blipFill>
            <p:spPr>
              <a:xfrm>
                <a:off x="7367800" y="6457860"/>
                <a:ext cx="84708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A7437B7A-5D43-31E8-4293-5167D5BDA56A}"/>
                  </a:ext>
                </a:extLst>
              </p14:cNvPr>
              <p14:cNvContentPartPr/>
              <p14:nvPr/>
            </p14:nvContentPartPr>
            <p14:xfrm>
              <a:off x="3492400" y="596800"/>
              <a:ext cx="360" cy="360"/>
            </p14:xfrm>
          </p:contentPart>
        </mc:Choice>
        <mc:Fallback xmlns="">
          <p:pic>
            <p:nvPicPr>
              <p:cNvPr id="8" name="Ink 7">
                <a:extLst>
                  <a:ext uri="{FF2B5EF4-FFF2-40B4-BE49-F238E27FC236}">
                    <a16:creationId xmlns:a16="http://schemas.microsoft.com/office/drawing/2014/main" id="{A7437B7A-5D43-31E8-4293-5167D5BDA56A}"/>
                  </a:ext>
                </a:extLst>
              </p:cNvPr>
              <p:cNvPicPr/>
              <p:nvPr/>
            </p:nvPicPr>
            <p:blipFill>
              <a:blip r:embed="rId10"/>
              <a:stretch>
                <a:fillRect/>
              </a:stretch>
            </p:blipFill>
            <p:spPr>
              <a:xfrm>
                <a:off x="3483760" y="588160"/>
                <a:ext cx="18000" cy="18000"/>
              </a:xfrm>
              <a:prstGeom prst="rect">
                <a:avLst/>
              </a:prstGeom>
            </p:spPr>
          </p:pic>
        </mc:Fallback>
      </mc:AlternateContent>
    </p:spTree>
    <p:extLst>
      <p:ext uri="{BB962C8B-B14F-4D97-AF65-F5344CB8AC3E}">
        <p14:creationId xmlns:p14="http://schemas.microsoft.com/office/powerpoint/2010/main" val="312965555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F4B9C999-AEA4-93AC-7568-AC96332A6438}"/>
              </a:ext>
            </a:extLst>
          </p:cNvPr>
          <p:cNvSpPr>
            <a:spLocks noGrp="1"/>
          </p:cNvSpPr>
          <p:nvPr>
            <p:ph type="sldNum" sz="quarter" idx="10"/>
          </p:nvPr>
        </p:nvSpPr>
        <p:spPr>
          <a:xfrm>
            <a:off x="9552526" y="6237312"/>
            <a:ext cx="676275" cy="252000"/>
          </a:xfrm>
        </p:spPr>
        <p:txBody>
          <a:bodyPr/>
          <a:lstStyle/>
          <a:p>
            <a:pPr>
              <a:spcAft>
                <a:spcPts val="600"/>
              </a:spcAft>
            </a:pPr>
            <a:fld id="{8CAE96E1-FE19-476C-9CF0-3BB4903735D9}" type="slidenum">
              <a:rPr lang="en-GB" altLang="en-US" smtClean="0"/>
              <a:pPr>
                <a:spcAft>
                  <a:spcPts val="600"/>
                </a:spcAft>
              </a:pPr>
              <a:t>37</a:t>
            </a:fld>
            <a:endParaRPr lang="en-GB" altLang="en-US"/>
          </a:p>
        </p:txBody>
      </p:sp>
      <p:pic>
        <p:nvPicPr>
          <p:cNvPr id="7" name="Picture 6" descr="Close-up of hopscotch on a sidewalk">
            <a:extLst>
              <a:ext uri="{FF2B5EF4-FFF2-40B4-BE49-F238E27FC236}">
                <a16:creationId xmlns:a16="http://schemas.microsoft.com/office/drawing/2014/main" id="{D3C40F5E-D933-E44A-E2EB-80E0E4072099}"/>
              </a:ext>
            </a:extLst>
          </p:cNvPr>
          <p:cNvPicPr>
            <a:picLocks noChangeAspect="1"/>
          </p:cNvPicPr>
          <p:nvPr/>
        </p:nvPicPr>
        <p:blipFill rotWithShape="1">
          <a:blip r:embed="rId2"/>
          <a:srcRect t="2831" b="4368"/>
          <a:stretch/>
        </p:blipFill>
        <p:spPr>
          <a:xfrm>
            <a:off x="1524020" y="10"/>
            <a:ext cx="9143980" cy="5664194"/>
          </a:xfrm>
          <a:prstGeom prst="rect">
            <a:avLst/>
          </a:prstGeom>
          <a:noFill/>
          <a:ln>
            <a:noFill/>
          </a:ln>
        </p:spPr>
      </p:pic>
      <p:sp>
        <p:nvSpPr>
          <p:cNvPr id="4" name="Title 3">
            <a:extLst>
              <a:ext uri="{FF2B5EF4-FFF2-40B4-BE49-F238E27FC236}">
                <a16:creationId xmlns:a16="http://schemas.microsoft.com/office/drawing/2014/main" id="{5F416440-B388-3A43-BEBE-0994F6F7AFFD}"/>
              </a:ext>
            </a:extLst>
          </p:cNvPr>
          <p:cNvSpPr>
            <a:spLocks noGrp="1"/>
          </p:cNvSpPr>
          <p:nvPr>
            <p:ph type="title"/>
          </p:nvPr>
        </p:nvSpPr>
        <p:spPr>
          <a:xfrm>
            <a:off x="1775520" y="5785870"/>
            <a:ext cx="8568952" cy="955498"/>
          </a:xfrm>
        </p:spPr>
        <p:txBody>
          <a:bodyPr wrap="square" anchor="t">
            <a:normAutofit/>
          </a:bodyPr>
          <a:lstStyle/>
          <a:p>
            <a:r>
              <a:rPr lang="en-GB" dirty="0"/>
              <a:t>PPRs and assessment of progress</a:t>
            </a:r>
          </a:p>
        </p:txBody>
      </p:sp>
    </p:spTree>
    <p:extLst>
      <p:ext uri="{BB962C8B-B14F-4D97-AF65-F5344CB8AC3E}">
        <p14:creationId xmlns:p14="http://schemas.microsoft.com/office/powerpoint/2010/main" val="167075375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6FDB0A8-CFEC-196C-284E-3A4BB9935F91}"/>
              </a:ext>
            </a:extLst>
          </p:cNvPr>
          <p:cNvSpPr>
            <a:spLocks noGrp="1"/>
          </p:cNvSpPr>
          <p:nvPr>
            <p:ph type="title"/>
          </p:nvPr>
        </p:nvSpPr>
        <p:spPr>
          <a:xfrm>
            <a:off x="1775520" y="188640"/>
            <a:ext cx="8568952" cy="955498"/>
          </a:xfrm>
        </p:spPr>
        <p:txBody>
          <a:bodyPr/>
          <a:lstStyle/>
          <a:p>
            <a:r>
              <a:rPr lang="en-US" dirty="0"/>
              <a:t>PROFESSIONAL PRACTICE REVIEW 1</a:t>
            </a:r>
          </a:p>
        </p:txBody>
      </p:sp>
      <p:graphicFrame>
        <p:nvGraphicFramePr>
          <p:cNvPr id="7" name="Content Placeholder 6">
            <a:extLst>
              <a:ext uri="{FF2B5EF4-FFF2-40B4-BE49-F238E27FC236}">
                <a16:creationId xmlns:a16="http://schemas.microsoft.com/office/drawing/2014/main" id="{70D04EC7-0EEA-8848-59C4-2BC2B26473D6}"/>
              </a:ext>
            </a:extLst>
          </p:cNvPr>
          <p:cNvGraphicFramePr>
            <a:graphicFrameLocks noGrp="1"/>
          </p:cNvGraphicFramePr>
          <p:nvPr>
            <p:ph type="tbl" sz="quarter" idx="11"/>
            <p:extLst>
              <p:ext uri="{D42A27DB-BD31-4B8C-83A1-F6EECF244321}">
                <p14:modId xmlns:p14="http://schemas.microsoft.com/office/powerpoint/2010/main" val="1752290201"/>
              </p:ext>
            </p:extLst>
          </p:nvPr>
        </p:nvGraphicFramePr>
        <p:xfrm>
          <a:off x="1588213" y="1283839"/>
          <a:ext cx="8978188" cy="5485261"/>
        </p:xfrm>
        <a:graphic>
          <a:graphicData uri="http://schemas.openxmlformats.org/drawingml/2006/table">
            <a:tbl>
              <a:tblPr/>
              <a:tblGrid>
                <a:gridCol w="1688071">
                  <a:extLst>
                    <a:ext uri="{9D8B030D-6E8A-4147-A177-3AD203B41FA5}">
                      <a16:colId xmlns:a16="http://schemas.microsoft.com/office/drawing/2014/main" val="2446027941"/>
                    </a:ext>
                  </a:extLst>
                </a:gridCol>
                <a:gridCol w="7290117">
                  <a:extLst>
                    <a:ext uri="{9D8B030D-6E8A-4147-A177-3AD203B41FA5}">
                      <a16:colId xmlns:a16="http://schemas.microsoft.com/office/drawing/2014/main" val="613897082"/>
                    </a:ext>
                  </a:extLst>
                </a:gridCol>
              </a:tblGrid>
              <a:tr h="601483">
                <a:tc>
                  <a:txBody>
                    <a:bodyPr/>
                    <a:lstStyle/>
                    <a:p>
                      <a:pPr algn="l" rtl="0" fontAlgn="base"/>
                      <a:r>
                        <a:rPr lang="en-GB" sz="1600" b="1" i="0" dirty="0">
                          <a:effectLst/>
                          <a:latin typeface="Calibri" panose="020F0502020204030204" pitchFamily="34" charset="0"/>
                        </a:rPr>
                        <a:t>ITE Curriculum Stage </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GB" sz="1800" b="0" i="0" dirty="0">
                          <a:effectLst/>
                          <a:latin typeface="Calibri" panose="020F0502020204030204" pitchFamily="34" charset="0"/>
                        </a:rPr>
                        <a:t>Shared Implementation </a:t>
                      </a:r>
                      <a:endParaRPr lang="en-GB"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715332"/>
                  </a:ext>
                </a:extLst>
              </a:tr>
              <a:tr h="437331">
                <a:tc>
                  <a:txBody>
                    <a:bodyPr/>
                    <a:lstStyle/>
                    <a:p>
                      <a:pPr algn="l" rtl="0" fontAlgn="base"/>
                      <a:r>
                        <a:rPr lang="en-GB" sz="1600" b="1" i="0" dirty="0">
                          <a:effectLst/>
                          <a:latin typeface="Calibri" panose="020F0502020204030204" pitchFamily="34" charset="0"/>
                        </a:rPr>
                        <a:t>Mentor Module</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2. Constructive Conversations and Modelling Practice  </a:t>
                      </a:r>
                      <a:endParaRPr lang="en-US"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226806"/>
                  </a:ext>
                </a:extLst>
              </a:tr>
              <a:tr h="379020">
                <a:tc>
                  <a:txBody>
                    <a:bodyPr/>
                    <a:lstStyle/>
                    <a:p>
                      <a:pPr algn="l" rtl="0" fontAlgn="base"/>
                      <a:r>
                        <a:rPr lang="en-GB" sz="1600" b="1" i="0" dirty="0">
                          <a:effectLst/>
                          <a:latin typeface="Calibri" panose="020F0502020204030204" pitchFamily="34" charset="0"/>
                        </a:rPr>
                        <a:t>When </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Tuesday 5 November – Friday 29 November </a:t>
                      </a:r>
                      <a:endParaRPr lang="en-US"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56651"/>
                  </a:ext>
                </a:extLst>
              </a:tr>
              <a:tr h="612264">
                <a:tc>
                  <a:txBody>
                    <a:bodyPr/>
                    <a:lstStyle/>
                    <a:p>
                      <a:pPr algn="l" rtl="0" fontAlgn="base"/>
                      <a:r>
                        <a:rPr lang="en-GB" sz="1600" b="1" i="0" dirty="0">
                          <a:effectLst/>
                          <a:latin typeface="Calibri" panose="020F0502020204030204" pitchFamily="34" charset="0"/>
                        </a:rPr>
                        <a:t>Format</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Tutor to decide whether a hybrid meeting (RPT and Mentor in same room, Tutor online) or on-site meeting is required. </a:t>
                      </a:r>
                      <a:r>
                        <a:rPr lang="en-US" sz="1800" b="1" i="0" dirty="0">
                          <a:effectLst/>
                          <a:latin typeface="Calibri" panose="020F0502020204030204" pitchFamily="34" charset="0"/>
                        </a:rPr>
                        <a:t>Co-planning conversation. </a:t>
                      </a:r>
                      <a:endParaRPr lang="en-US" sz="4400" b="1"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040875"/>
                  </a:ext>
                </a:extLst>
              </a:tr>
              <a:tr h="986334">
                <a:tc>
                  <a:txBody>
                    <a:bodyPr/>
                    <a:lstStyle/>
                    <a:p>
                      <a:pPr algn="l" rtl="0" fontAlgn="base"/>
                      <a:r>
                        <a:rPr lang="en-GB" sz="1600" b="1" i="0" dirty="0">
                          <a:effectLst/>
                          <a:latin typeface="Calibri" panose="020F0502020204030204" pitchFamily="34" charset="0"/>
                        </a:rPr>
                        <a:t>RPT Preparation</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2000" b="0" i="0" dirty="0">
                          <a:solidFill>
                            <a:schemeClr val="accent1"/>
                          </a:solidFill>
                          <a:effectLst/>
                          <a:latin typeface="Calibri" panose="020F0502020204030204" pitchFamily="34" charset="0"/>
                        </a:rPr>
                        <a:t>Preparation should include identifying a lesson to co-plan, discussing curriculum aims for that lesson with Mentor, and building subject knowledge in the relevant area. </a:t>
                      </a:r>
                      <a:endParaRPr lang="en-US" sz="4800" b="0" i="0" dirty="0">
                        <a:solidFill>
                          <a:schemeClr val="accent1"/>
                        </a:solidFill>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4296768"/>
                  </a:ext>
                </a:extLst>
              </a:tr>
              <a:tr h="986334">
                <a:tc>
                  <a:txBody>
                    <a:bodyPr/>
                    <a:lstStyle/>
                    <a:p>
                      <a:pPr algn="l" rtl="0" fontAlgn="base"/>
                      <a:r>
                        <a:rPr lang="en-GB" sz="1600" b="1" i="0" dirty="0">
                          <a:effectLst/>
                          <a:latin typeface="Calibri" panose="020F0502020204030204" pitchFamily="34" charset="0"/>
                        </a:rPr>
                        <a:t>Mentor development focus</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2000" b="0" i="0" dirty="0">
                          <a:solidFill>
                            <a:schemeClr val="accent3"/>
                          </a:solidFill>
                          <a:effectLst/>
                          <a:latin typeface="Calibri" panose="020F0502020204030204" pitchFamily="34" charset="0"/>
                        </a:rPr>
                        <a:t>Knowledge of key themes and content from ITE curriculum, capacity to conduct constructive conversations, and support for RPT in preparation of teaching. </a:t>
                      </a:r>
                      <a:endParaRPr lang="en-US" sz="4800" b="0" i="0" dirty="0">
                        <a:solidFill>
                          <a:schemeClr val="accent3"/>
                        </a:solidFill>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263092"/>
                  </a:ext>
                </a:extLst>
              </a:tr>
              <a:tr h="1482495">
                <a:tc>
                  <a:txBody>
                    <a:bodyPr/>
                    <a:lstStyle/>
                    <a:p>
                      <a:pPr algn="l" rtl="0" fontAlgn="base"/>
                      <a:r>
                        <a:rPr lang="en-GB" sz="1600" b="1" i="0" dirty="0">
                          <a:effectLst/>
                          <a:latin typeface="Calibri" panose="020F0502020204030204" pitchFamily="34" charset="0"/>
                        </a:rPr>
                        <a:t>RPT assessment focus </a:t>
                      </a:r>
                      <a:r>
                        <a:rPr lang="en-GB" sz="1600" b="0" i="0" dirty="0">
                          <a:effectLst/>
                          <a:latin typeface="Calibri" panose="020F0502020204030204" pitchFamily="34" charset="0"/>
                        </a:rPr>
                        <a:t> </a:t>
                      </a:r>
                      <a:endParaRPr lang="en-GB" sz="40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en-US" sz="1800" b="0" i="0" dirty="0">
                          <a:effectLst/>
                          <a:latin typeface="Calibri" panose="020F0502020204030204" pitchFamily="34" charset="0"/>
                        </a:rPr>
                        <a:t>RPT reveals how effectively they can draw upon subject knowledge, curriculum knowledge, and pedagogical content knowledge developed through the ITE curriculum, in order to plan lessons that reveal the quality of their learning and practice. </a:t>
                      </a:r>
                      <a:endParaRPr lang="en-US" sz="4400" b="0" i="0" dirty="0">
                        <a:effectLst/>
                      </a:endParaRPr>
                    </a:p>
                  </a:txBody>
                  <a:tcPr marL="36328" marR="36328" marT="18164" marB="181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665488"/>
                  </a:ext>
                </a:extLst>
              </a:tr>
            </a:tbl>
          </a:graphicData>
        </a:graphic>
      </p:graphicFrame>
      <p:sp>
        <p:nvSpPr>
          <p:cNvPr id="2" name="Slide Number Placeholder 1" hidden="1">
            <a:extLst>
              <a:ext uri="{FF2B5EF4-FFF2-40B4-BE49-F238E27FC236}">
                <a16:creationId xmlns:a16="http://schemas.microsoft.com/office/drawing/2014/main" id="{372227FE-14CA-1CBD-8B13-2236047B44C9}"/>
              </a:ext>
            </a:extLst>
          </p:cNvPr>
          <p:cNvSpPr>
            <a:spLocks noGrp="1"/>
          </p:cNvSpPr>
          <p:nvPr>
            <p:ph type="sldNum" sz="quarter" idx="4294967295"/>
          </p:nvPr>
        </p:nvSpPr>
        <p:spPr>
          <a:xfrm>
            <a:off x="9552526" y="6237312"/>
            <a:ext cx="676275" cy="252000"/>
          </a:xfrm>
        </p:spPr>
        <p:txBody>
          <a:bodyPr/>
          <a:lstStyle/>
          <a:p>
            <a:pPr>
              <a:spcAft>
                <a:spcPts val="600"/>
              </a:spcAft>
            </a:pPr>
            <a:fld id="{8CAE96E1-FE19-476C-9CF0-3BB4903735D9}" type="slidenum">
              <a:rPr lang="en-GB" altLang="en-US" smtClean="0"/>
              <a:pPr>
                <a:spcAft>
                  <a:spcPts val="600"/>
                </a:spcAft>
              </a:pPr>
              <a:t>38</a:t>
            </a:fld>
            <a:endParaRPr lang="en-GB" altLang="en-US"/>
          </a:p>
        </p:txBody>
      </p:sp>
    </p:spTree>
    <p:extLst>
      <p:ext uri="{BB962C8B-B14F-4D97-AF65-F5344CB8AC3E}">
        <p14:creationId xmlns:p14="http://schemas.microsoft.com/office/powerpoint/2010/main" val="295404073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4B4D79-A5A8-4F98-87B9-8C7986BBFC87}"/>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DCF6A46F-80AB-49F3-8C7E-9717ED945456}" type="slidenum">
              <a:rPr lang="en-GB" altLang="en-US" smtClean="0"/>
              <a:pPr>
                <a:spcAft>
                  <a:spcPts val="600"/>
                </a:spcAft>
              </a:pPr>
              <a:t>39</a:t>
            </a:fld>
            <a:endParaRPr lang="en-GB" altLang="en-US"/>
          </a:p>
        </p:txBody>
      </p:sp>
      <p:pic>
        <p:nvPicPr>
          <p:cNvPr id="6" name="Picture 5">
            <a:extLst>
              <a:ext uri="{FF2B5EF4-FFF2-40B4-BE49-F238E27FC236}">
                <a16:creationId xmlns:a16="http://schemas.microsoft.com/office/drawing/2014/main" id="{FB46FF53-1144-4117-966E-E606AF1ED2EA}"/>
              </a:ext>
            </a:extLst>
          </p:cNvPr>
          <p:cNvPicPr>
            <a:picLocks noChangeAspect="1"/>
          </p:cNvPicPr>
          <p:nvPr/>
        </p:nvPicPr>
        <p:blipFill>
          <a:blip r:embed="rId3"/>
          <a:stretch>
            <a:fillRect/>
          </a:stretch>
        </p:blipFill>
        <p:spPr>
          <a:xfrm>
            <a:off x="304312" y="133921"/>
            <a:ext cx="9254042" cy="5760640"/>
          </a:xfrm>
          <a:prstGeom prst="rect">
            <a:avLst/>
          </a:prstGeom>
          <a:noFill/>
        </p:spPr>
      </p:pic>
    </p:spTree>
    <p:extLst>
      <p:ext uri="{BB962C8B-B14F-4D97-AF65-F5344CB8AC3E}">
        <p14:creationId xmlns:p14="http://schemas.microsoft.com/office/powerpoint/2010/main" val="8105528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819802" y="569089"/>
            <a:ext cx="6192838" cy="1143000"/>
          </a:xfrm>
        </p:spPr>
        <p:txBody>
          <a:bodyPr/>
          <a:lstStyle/>
          <a:p>
            <a:pPr eaLnBrk="1" hangingPunct="1"/>
            <a:r>
              <a:rPr lang="en-GB" altLang="en-US" sz="5400" dirty="0"/>
              <a:t>The Subject Team</a:t>
            </a:r>
          </a:p>
        </p:txBody>
      </p:sp>
      <p:sp>
        <p:nvSpPr>
          <p:cNvPr id="1434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20000"/>
              </a:spcBef>
              <a:buClr>
                <a:schemeClr val="hlink"/>
              </a:buClr>
              <a:buChar char="•"/>
              <a:defRPr sz="2400">
                <a:solidFill>
                  <a:schemeClr val="tx1"/>
                </a:solidFill>
                <a:latin typeface="Rdg Vesta" pitchFamily="2" charset="0"/>
              </a:defRPr>
            </a:lvl1pPr>
            <a:lvl2pPr marL="37931725" indent="-37474525">
              <a:lnSpc>
                <a:spcPct val="110000"/>
              </a:lnSpc>
              <a:spcBef>
                <a:spcPct val="10000"/>
              </a:spcBef>
              <a:buClr>
                <a:schemeClr val="hlink"/>
              </a:buClr>
              <a:buFont typeface="Rdg Vesta" pitchFamily="2" charset="0"/>
              <a:buChar char="–"/>
              <a:defRPr sz="2000">
                <a:solidFill>
                  <a:schemeClr val="tx1"/>
                </a:solidFill>
                <a:latin typeface="Rdg Vesta" pitchFamily="2" charset="0"/>
              </a:defRPr>
            </a:lvl2pPr>
            <a:lvl3pPr marL="1143000" indent="-228600">
              <a:lnSpc>
                <a:spcPct val="110000"/>
              </a:lnSpc>
              <a:spcBef>
                <a:spcPct val="10000"/>
              </a:spcBef>
              <a:buClr>
                <a:schemeClr val="hlink"/>
              </a:buClr>
              <a:buChar char="•"/>
              <a:defRPr sz="2000">
                <a:solidFill>
                  <a:schemeClr val="tx1"/>
                </a:solidFill>
                <a:latin typeface="Rdg Vesta" pitchFamily="2" charset="0"/>
              </a:defRPr>
            </a:lvl3pPr>
            <a:lvl4pPr marL="1600200" indent="-228600">
              <a:lnSpc>
                <a:spcPct val="110000"/>
              </a:lnSpc>
              <a:spcBef>
                <a:spcPct val="10000"/>
              </a:spcBef>
              <a:buClr>
                <a:schemeClr val="hlink"/>
              </a:buClr>
              <a:buFont typeface="Rdg Vesta" pitchFamily="2" charset="0"/>
              <a:buChar char="–"/>
              <a:defRPr sz="2000">
                <a:solidFill>
                  <a:schemeClr val="tx1"/>
                </a:solidFill>
                <a:latin typeface="Rdg Vesta" pitchFamily="2" charset="0"/>
              </a:defRPr>
            </a:lvl4pPr>
            <a:lvl5pPr marL="2057400" indent="-228600">
              <a:lnSpc>
                <a:spcPct val="110000"/>
              </a:lnSpc>
              <a:spcBef>
                <a:spcPct val="10000"/>
              </a:spcBef>
              <a:buClr>
                <a:schemeClr val="hlink"/>
              </a:buClr>
              <a:buFont typeface="Rdg Vesta" pitchFamily="2" charset="0"/>
              <a:buChar char="»"/>
              <a:defRPr sz="2000">
                <a:solidFill>
                  <a:schemeClr val="tx1"/>
                </a:solidFill>
                <a:latin typeface="Rdg Vesta" pitchFamily="2" charset="0"/>
              </a:defRPr>
            </a:lvl5pPr>
            <a:lvl6pPr marL="25146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6pPr>
            <a:lvl7pPr marL="29718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7pPr>
            <a:lvl8pPr marL="34290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8pPr>
            <a:lvl9pPr marL="3886200" indent="-228600" eaLnBrk="0" fontAlgn="base" hangingPunct="0">
              <a:lnSpc>
                <a:spcPct val="110000"/>
              </a:lnSpc>
              <a:spcBef>
                <a:spcPct val="10000"/>
              </a:spcBef>
              <a:spcAft>
                <a:spcPct val="0"/>
              </a:spcAft>
              <a:buClr>
                <a:schemeClr val="hlink"/>
              </a:buClr>
              <a:buFont typeface="Rdg Vesta" pitchFamily="2" charset="0"/>
              <a:buChar char="»"/>
              <a:defRPr sz="2000">
                <a:solidFill>
                  <a:schemeClr val="tx1"/>
                </a:solidFill>
                <a:latin typeface="Rdg Vesta" pitchFamily="2" charset="0"/>
              </a:defRPr>
            </a:lvl9pPr>
          </a:lstStyle>
          <a:p>
            <a:pPr>
              <a:lnSpc>
                <a:spcPct val="100000"/>
              </a:lnSpc>
              <a:spcBef>
                <a:spcPct val="0"/>
              </a:spcBef>
              <a:buClrTx/>
              <a:buFontTx/>
              <a:buNone/>
            </a:pPr>
            <a:fld id="{B72FA092-C3DD-4D06-9950-04BB722E8E89}" type="slidenum">
              <a:rPr lang="en-GB" altLang="en-US" sz="1400">
                <a:ea typeface="MS PGothic" panose="020B0600070205080204" pitchFamily="34" charset="-128"/>
              </a:rPr>
              <a:pPr>
                <a:lnSpc>
                  <a:spcPct val="100000"/>
                </a:lnSpc>
                <a:spcBef>
                  <a:spcPct val="0"/>
                </a:spcBef>
                <a:buClrTx/>
                <a:buFontTx/>
                <a:buNone/>
              </a:pPr>
              <a:t>4</a:t>
            </a:fld>
            <a:endParaRPr lang="en-GB" altLang="en-US" sz="1400" dirty="0">
              <a:ea typeface="MS PGothic" panose="020B0600070205080204" pitchFamily="34" charset="-128"/>
            </a:endParaRPr>
          </a:p>
        </p:txBody>
      </p:sp>
      <p:graphicFrame>
        <p:nvGraphicFramePr>
          <p:cNvPr id="3" name="Table 2">
            <a:extLst>
              <a:ext uri="{FF2B5EF4-FFF2-40B4-BE49-F238E27FC236}">
                <a16:creationId xmlns:a16="http://schemas.microsoft.com/office/drawing/2014/main" id="{D4E6DAEB-8027-4E5D-42FC-810862E21C63}"/>
              </a:ext>
            </a:extLst>
          </p:cNvPr>
          <p:cNvGraphicFramePr>
            <a:graphicFrameLocks noGrp="1"/>
          </p:cNvGraphicFramePr>
          <p:nvPr>
            <p:extLst>
              <p:ext uri="{D42A27DB-BD31-4B8C-83A1-F6EECF244321}">
                <p14:modId xmlns:p14="http://schemas.microsoft.com/office/powerpoint/2010/main" val="4041740566"/>
              </p:ext>
            </p:extLst>
          </p:nvPr>
        </p:nvGraphicFramePr>
        <p:xfrm>
          <a:off x="1276451" y="2089193"/>
          <a:ext cx="9285627" cy="1854199"/>
        </p:xfrm>
        <a:graphic>
          <a:graphicData uri="http://schemas.openxmlformats.org/drawingml/2006/table">
            <a:tbl>
              <a:tblPr firstRow="1" bandRow="1">
                <a:tableStyleId>{6E25E649-3F16-4E02-A733-19D2CDBF48F0}</a:tableStyleId>
              </a:tblPr>
              <a:tblGrid>
                <a:gridCol w="2321407">
                  <a:extLst>
                    <a:ext uri="{9D8B030D-6E8A-4147-A177-3AD203B41FA5}">
                      <a16:colId xmlns:a16="http://schemas.microsoft.com/office/drawing/2014/main" val="884025853"/>
                    </a:ext>
                  </a:extLst>
                </a:gridCol>
                <a:gridCol w="1684930">
                  <a:extLst>
                    <a:ext uri="{9D8B030D-6E8A-4147-A177-3AD203B41FA5}">
                      <a16:colId xmlns:a16="http://schemas.microsoft.com/office/drawing/2014/main" val="1090938284"/>
                    </a:ext>
                  </a:extLst>
                </a:gridCol>
                <a:gridCol w="2957883">
                  <a:extLst>
                    <a:ext uri="{9D8B030D-6E8A-4147-A177-3AD203B41FA5}">
                      <a16:colId xmlns:a16="http://schemas.microsoft.com/office/drawing/2014/main" val="3744241666"/>
                    </a:ext>
                  </a:extLst>
                </a:gridCol>
                <a:gridCol w="2321407">
                  <a:extLst>
                    <a:ext uri="{9D8B030D-6E8A-4147-A177-3AD203B41FA5}">
                      <a16:colId xmlns:a16="http://schemas.microsoft.com/office/drawing/2014/main" val="2904714257"/>
                    </a:ext>
                  </a:extLst>
                </a:gridCol>
              </a:tblGrid>
              <a:tr h="370840">
                <a:tc>
                  <a:txBody>
                    <a:bodyPr/>
                    <a:lstStyle/>
                    <a:p>
                      <a:r>
                        <a:rPr lang="en-US" dirty="0"/>
                        <a:t>Name</a:t>
                      </a:r>
                    </a:p>
                  </a:txBody>
                  <a:tcPr/>
                </a:tc>
                <a:tc>
                  <a:txBody>
                    <a:bodyPr/>
                    <a:lstStyle/>
                    <a:p>
                      <a:r>
                        <a:rPr lang="en-US" dirty="0"/>
                        <a:t>Role</a:t>
                      </a:r>
                    </a:p>
                  </a:txBody>
                  <a:tcPr/>
                </a:tc>
                <a:tc>
                  <a:txBody>
                    <a:bodyPr/>
                    <a:lstStyle/>
                    <a:p>
                      <a:r>
                        <a:rPr lang="en-US" dirty="0"/>
                        <a:t>Email </a:t>
                      </a:r>
                    </a:p>
                  </a:txBody>
                  <a:tcPr/>
                </a:tc>
                <a:tc>
                  <a:txBody>
                    <a:bodyPr/>
                    <a:lstStyle/>
                    <a:p>
                      <a:r>
                        <a:rPr lang="en-US" dirty="0"/>
                        <a:t>Tel</a:t>
                      </a:r>
                    </a:p>
                  </a:txBody>
                  <a:tcPr/>
                </a:tc>
                <a:extLst>
                  <a:ext uri="{0D108BD9-81ED-4DB2-BD59-A6C34878D82A}">
                    <a16:rowId xmlns:a16="http://schemas.microsoft.com/office/drawing/2014/main" val="2380505542"/>
                  </a:ext>
                </a:extLst>
              </a:tr>
              <a:tr h="370840">
                <a:tc>
                  <a:txBody>
                    <a:bodyPr/>
                    <a:lstStyle/>
                    <a:p>
                      <a:r>
                        <a:rPr lang="en-US" dirty="0"/>
                        <a:t>Andrew Happle</a:t>
                      </a:r>
                    </a:p>
                  </a:txBody>
                  <a:tcPr/>
                </a:tc>
                <a:tc>
                  <a:txBody>
                    <a:bodyPr/>
                    <a:lstStyle/>
                    <a:p>
                      <a:r>
                        <a:rPr lang="en-US" dirty="0"/>
                        <a:t>Co-lead </a:t>
                      </a:r>
                    </a:p>
                  </a:txBody>
                  <a:tcPr/>
                </a:tc>
                <a:tc>
                  <a:txBody>
                    <a:bodyPr/>
                    <a:lstStyle/>
                    <a:p>
                      <a:pPr lvl="0">
                        <a:buNone/>
                      </a:pPr>
                      <a:r>
                        <a:rPr lang="en-US" sz="1800" b="0" i="0" u="none" strike="noStrike" noProof="0" dirty="0">
                          <a:latin typeface="Effra"/>
                        </a:rPr>
                        <a:t>a.j.happle@reading.ac.uk</a:t>
                      </a:r>
                      <a:endParaRPr lang="en-US" dirty="0"/>
                    </a:p>
                  </a:txBody>
                  <a:tcPr/>
                </a:tc>
                <a:tc>
                  <a:txBody>
                    <a:bodyPr/>
                    <a:lstStyle/>
                    <a:p>
                      <a:pPr lvl="0">
                        <a:buNone/>
                      </a:pPr>
                      <a:r>
                        <a:rPr lang="en-US" sz="1800" kern="1200" noProof="0" dirty="0">
                          <a:solidFill>
                            <a:schemeClr val="dk1"/>
                          </a:solidFill>
                          <a:latin typeface="+mn-lt"/>
                          <a:ea typeface="+mn-ea"/>
                          <a:cs typeface="+mn-cs"/>
                        </a:rPr>
                        <a:t>0118 378 2653 </a:t>
                      </a:r>
                      <a:r>
                        <a:rPr lang="en-US" sz="1100" b="0" i="0" u="none" strike="noStrike" noProof="0" dirty="0">
                          <a:solidFill>
                            <a:srgbClr val="808080"/>
                          </a:solidFill>
                          <a:latin typeface="Calibri"/>
                        </a:rPr>
                        <a:t>  </a:t>
                      </a:r>
                      <a:endParaRPr lang="en-US" dirty="0"/>
                    </a:p>
                  </a:txBody>
                  <a:tcPr/>
                </a:tc>
                <a:extLst>
                  <a:ext uri="{0D108BD9-81ED-4DB2-BD59-A6C34878D82A}">
                    <a16:rowId xmlns:a16="http://schemas.microsoft.com/office/drawing/2014/main" val="860484989"/>
                  </a:ext>
                </a:extLst>
              </a:tr>
              <a:tr h="370840">
                <a:tc>
                  <a:txBody>
                    <a:bodyPr/>
                    <a:lstStyle/>
                    <a:p>
                      <a:r>
                        <a:rPr lang="en-US" dirty="0"/>
                        <a:t>Caroline Foulkes</a:t>
                      </a:r>
                    </a:p>
                  </a:txBody>
                  <a:tcPr/>
                </a:tc>
                <a:tc>
                  <a:txBody>
                    <a:bodyPr/>
                    <a:lstStyle/>
                    <a:p>
                      <a:r>
                        <a:rPr lang="en-US" dirty="0"/>
                        <a:t>Co-lead</a:t>
                      </a:r>
                    </a:p>
                  </a:txBody>
                  <a:tcPr/>
                </a:tc>
                <a:tc>
                  <a:txBody>
                    <a:bodyPr/>
                    <a:lstStyle/>
                    <a:p>
                      <a:r>
                        <a:rPr lang="en-US" dirty="0"/>
                        <a:t>c.s.foulkes@reading.ac.uk</a:t>
                      </a:r>
                    </a:p>
                  </a:txBody>
                  <a:tcPr/>
                </a:tc>
                <a:tc>
                  <a:txBody>
                    <a:bodyPr/>
                    <a:lstStyle/>
                    <a:p>
                      <a:r>
                        <a:rPr lang="en-US" dirty="0"/>
                        <a:t>0118 378 7212</a:t>
                      </a:r>
                    </a:p>
                  </a:txBody>
                  <a:tcPr/>
                </a:tc>
                <a:extLst>
                  <a:ext uri="{0D108BD9-81ED-4DB2-BD59-A6C34878D82A}">
                    <a16:rowId xmlns:a16="http://schemas.microsoft.com/office/drawing/2014/main" val="3451457420"/>
                  </a:ext>
                </a:extLst>
              </a:tr>
              <a:tr h="370840">
                <a:tc>
                  <a:txBody>
                    <a:bodyPr/>
                    <a:lstStyle/>
                    <a:p>
                      <a:r>
                        <a:rPr lang="en-US" dirty="0"/>
                        <a:t>Will Prowse</a:t>
                      </a:r>
                    </a:p>
                  </a:txBody>
                  <a:tcPr/>
                </a:tc>
                <a:tc>
                  <a:txBody>
                    <a:bodyPr/>
                    <a:lstStyle/>
                    <a:p>
                      <a:r>
                        <a:rPr lang="en-US" dirty="0"/>
                        <a:t>Lecturer</a:t>
                      </a:r>
                    </a:p>
                  </a:txBody>
                  <a:tcPr/>
                </a:tc>
                <a:tc>
                  <a:txBody>
                    <a:bodyPr/>
                    <a:lstStyle/>
                    <a:p>
                      <a:pPr lvl="0">
                        <a:buNone/>
                      </a:pPr>
                      <a:r>
                        <a:rPr lang="en-US" sz="1800" b="0" i="0" u="none" strike="noStrike" noProof="0" dirty="0">
                          <a:latin typeface="Effra"/>
                        </a:rPr>
                        <a:t>w.g.prowse@reading.ac.uk</a:t>
                      </a:r>
                    </a:p>
                  </a:txBody>
                  <a:tcPr/>
                </a:tc>
                <a:tc>
                  <a:txBody>
                    <a:bodyPr/>
                    <a:lstStyle/>
                    <a:p>
                      <a:r>
                        <a:rPr lang="en-US" dirty="0"/>
                        <a:t>0118 378 5628</a:t>
                      </a:r>
                    </a:p>
                  </a:txBody>
                  <a:tcPr/>
                </a:tc>
                <a:extLst>
                  <a:ext uri="{0D108BD9-81ED-4DB2-BD59-A6C34878D82A}">
                    <a16:rowId xmlns:a16="http://schemas.microsoft.com/office/drawing/2014/main" val="1857038385"/>
                  </a:ext>
                </a:extLst>
              </a:tr>
              <a:tr h="370839">
                <a:tc>
                  <a:txBody>
                    <a:bodyPr/>
                    <a:lstStyle/>
                    <a:p>
                      <a:pPr lvl="0">
                        <a:buNone/>
                      </a:pPr>
                      <a:r>
                        <a:rPr lang="en-US" dirty="0"/>
                        <a:t>Carolyn Fox</a:t>
                      </a:r>
                    </a:p>
                  </a:txBody>
                  <a:tcPr/>
                </a:tc>
                <a:tc>
                  <a:txBody>
                    <a:bodyPr/>
                    <a:lstStyle/>
                    <a:p>
                      <a:pPr lvl="0">
                        <a:buNone/>
                      </a:pPr>
                      <a:r>
                        <a:rPr lang="en-US" dirty="0"/>
                        <a:t>Lab Technician</a:t>
                      </a:r>
                    </a:p>
                  </a:txBody>
                  <a:tcPr/>
                </a:tc>
                <a:tc>
                  <a:txBody>
                    <a:bodyPr/>
                    <a:lstStyle/>
                    <a:p>
                      <a:pPr lvl="0">
                        <a:buNone/>
                      </a:pPr>
                      <a:r>
                        <a:rPr lang="en-US" sz="1800" b="0" i="0" u="none" strike="noStrike" noProof="0" dirty="0">
                          <a:latin typeface="Effra"/>
                        </a:rPr>
                        <a:t>c.fox@reading.ac.uk</a:t>
                      </a:r>
                    </a:p>
                  </a:txBody>
                  <a:tcPr/>
                </a:tc>
                <a:tc>
                  <a:txBody>
                    <a:bodyPr/>
                    <a:lstStyle/>
                    <a:p>
                      <a:pPr lvl="0">
                        <a:buNone/>
                      </a:pPr>
                      <a:endParaRPr lang="en-US" dirty="0"/>
                    </a:p>
                  </a:txBody>
                  <a:tcPr/>
                </a:tc>
                <a:extLst>
                  <a:ext uri="{0D108BD9-81ED-4DB2-BD59-A6C34878D82A}">
                    <a16:rowId xmlns:a16="http://schemas.microsoft.com/office/drawing/2014/main" val="3301067318"/>
                  </a:ext>
                </a:extLst>
              </a:tr>
            </a:tbl>
          </a:graphicData>
        </a:graphic>
      </p:graphicFrame>
      <p:sp>
        <p:nvSpPr>
          <p:cNvPr id="4" name="TextBox 3">
            <a:extLst>
              <a:ext uri="{FF2B5EF4-FFF2-40B4-BE49-F238E27FC236}">
                <a16:creationId xmlns:a16="http://schemas.microsoft.com/office/drawing/2014/main" id="{AA8D38A1-DC4C-0B87-F411-E4D339F81BA2}"/>
              </a:ext>
            </a:extLst>
          </p:cNvPr>
          <p:cNvSpPr txBox="1"/>
          <p:nvPr/>
        </p:nvSpPr>
        <p:spPr>
          <a:xfrm>
            <a:off x="1377863" y="4665945"/>
            <a:ext cx="92828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Each RPT is assigned to either Andrew, Caroline or Will for Academic Tutoring – we will be the member of university staff that visits that student. </a:t>
            </a:r>
            <a:endParaRPr lang="en-US" dirty="0">
              <a:solidFill>
                <a:schemeClr val="tx2"/>
              </a:solidFill>
              <a:latin typeface="+mn-lt"/>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7712-AD1E-4E5D-84AB-15B3EF42E99C}"/>
              </a:ext>
            </a:extLst>
          </p:cNvPr>
          <p:cNvSpPr>
            <a:spLocks noGrp="1"/>
          </p:cNvSpPr>
          <p:nvPr>
            <p:ph type="title"/>
          </p:nvPr>
        </p:nvSpPr>
        <p:spPr>
          <a:xfrm>
            <a:off x="1855358" y="2462"/>
            <a:ext cx="8280000" cy="828000"/>
          </a:xfrm>
        </p:spPr>
        <p:txBody>
          <a:bodyPr/>
          <a:lstStyle/>
          <a:p>
            <a:r>
              <a:rPr lang="en-GB"/>
              <a:t>Useful resources</a:t>
            </a:r>
          </a:p>
        </p:txBody>
      </p:sp>
      <p:pic>
        <p:nvPicPr>
          <p:cNvPr id="5" name="Content Placeholder 4">
            <a:extLst>
              <a:ext uri="{FF2B5EF4-FFF2-40B4-BE49-F238E27FC236}">
                <a16:creationId xmlns:a16="http://schemas.microsoft.com/office/drawing/2014/main" id="{6E9D5378-B6D1-413D-81B8-A2FC33BEF450}"/>
              </a:ext>
            </a:extLst>
          </p:cNvPr>
          <p:cNvPicPr>
            <a:picLocks noGrp="1" noChangeAspect="1"/>
          </p:cNvPicPr>
          <p:nvPr>
            <p:ph idx="1"/>
          </p:nvPr>
        </p:nvPicPr>
        <p:blipFill rotWithShape="1">
          <a:blip r:embed="rId3"/>
          <a:srcRect t="14544" r="1834" b="9100"/>
          <a:stretch/>
        </p:blipFill>
        <p:spPr>
          <a:xfrm>
            <a:off x="3619500" y="4086056"/>
            <a:ext cx="4752001" cy="2079145"/>
          </a:xfrm>
          <a:prstGeom prst="rect">
            <a:avLst/>
          </a:prstGeom>
        </p:spPr>
      </p:pic>
      <p:sp>
        <p:nvSpPr>
          <p:cNvPr id="4" name="Slide Number Placeholder 3">
            <a:extLst>
              <a:ext uri="{FF2B5EF4-FFF2-40B4-BE49-F238E27FC236}">
                <a16:creationId xmlns:a16="http://schemas.microsoft.com/office/drawing/2014/main" id="{B27663C0-2E8F-4A2F-972D-7A0BF7CF4F41}"/>
              </a:ext>
            </a:extLst>
          </p:cNvPr>
          <p:cNvSpPr>
            <a:spLocks noGrp="1"/>
          </p:cNvSpPr>
          <p:nvPr>
            <p:ph type="sldNum" sz="quarter" idx="10"/>
          </p:nvPr>
        </p:nvSpPr>
        <p:spPr/>
        <p:txBody>
          <a:bodyPr/>
          <a:lstStyle/>
          <a:p>
            <a:fld id="{DCF6A46F-80AB-49F3-8C7E-9717ED945456}" type="slidenum">
              <a:rPr lang="en-GB" altLang="en-US" smtClean="0"/>
              <a:pPr/>
              <a:t>40</a:t>
            </a:fld>
            <a:endParaRPr lang="en-GB" altLang="en-US"/>
          </a:p>
        </p:txBody>
      </p:sp>
      <p:sp>
        <p:nvSpPr>
          <p:cNvPr id="7" name="TextBox 6">
            <a:extLst>
              <a:ext uri="{FF2B5EF4-FFF2-40B4-BE49-F238E27FC236}">
                <a16:creationId xmlns:a16="http://schemas.microsoft.com/office/drawing/2014/main" id="{3BE87434-AF39-48FE-A81B-31159B643BEB}"/>
              </a:ext>
            </a:extLst>
          </p:cNvPr>
          <p:cNvSpPr txBox="1"/>
          <p:nvPr/>
        </p:nvSpPr>
        <p:spPr>
          <a:xfrm>
            <a:off x="3711494" y="6163257"/>
            <a:ext cx="4572000" cy="400110"/>
          </a:xfrm>
          <a:prstGeom prst="rect">
            <a:avLst/>
          </a:prstGeom>
          <a:noFill/>
        </p:spPr>
        <p:txBody>
          <a:bodyPr wrap="square">
            <a:spAutoFit/>
          </a:bodyPr>
          <a:lstStyle/>
          <a:p>
            <a:r>
              <a:rPr lang="en-GB">
                <a:hlinkClick r:id="rId4"/>
              </a:rPr>
              <a:t>https://earlycareer.chartered.college/</a:t>
            </a:r>
            <a:r>
              <a:rPr lang="en-GB"/>
              <a:t> </a:t>
            </a:r>
          </a:p>
        </p:txBody>
      </p:sp>
      <p:pic>
        <p:nvPicPr>
          <p:cNvPr id="6" name="Picture 5">
            <a:extLst>
              <a:ext uri="{FF2B5EF4-FFF2-40B4-BE49-F238E27FC236}">
                <a16:creationId xmlns:a16="http://schemas.microsoft.com/office/drawing/2014/main" id="{8FF54347-4426-42F5-A687-ECBFA79DA593}"/>
              </a:ext>
            </a:extLst>
          </p:cNvPr>
          <p:cNvPicPr>
            <a:picLocks noChangeAspect="1"/>
          </p:cNvPicPr>
          <p:nvPr/>
        </p:nvPicPr>
        <p:blipFill>
          <a:blip r:embed="rId5"/>
          <a:stretch>
            <a:fillRect/>
          </a:stretch>
        </p:blipFill>
        <p:spPr>
          <a:xfrm>
            <a:off x="7324488" y="1152107"/>
            <a:ext cx="2267266" cy="2734057"/>
          </a:xfrm>
          <a:prstGeom prst="rect">
            <a:avLst/>
          </a:prstGeom>
        </p:spPr>
      </p:pic>
      <p:pic>
        <p:nvPicPr>
          <p:cNvPr id="3" name="Picture 2" descr="A picture containing website&#10;&#10;Description automatically generated">
            <a:extLst>
              <a:ext uri="{FF2B5EF4-FFF2-40B4-BE49-F238E27FC236}">
                <a16:creationId xmlns:a16="http://schemas.microsoft.com/office/drawing/2014/main" id="{68ABB308-6FD6-132A-00CE-585A24FFA45D}"/>
              </a:ext>
            </a:extLst>
          </p:cNvPr>
          <p:cNvPicPr>
            <a:picLocks noChangeAspect="1"/>
          </p:cNvPicPr>
          <p:nvPr/>
        </p:nvPicPr>
        <p:blipFill>
          <a:blip r:embed="rId6"/>
          <a:stretch>
            <a:fillRect/>
          </a:stretch>
        </p:blipFill>
        <p:spPr>
          <a:xfrm>
            <a:off x="2589112" y="834462"/>
            <a:ext cx="2171700" cy="3067050"/>
          </a:xfrm>
          <a:prstGeom prst="rect">
            <a:avLst/>
          </a:prstGeom>
        </p:spPr>
      </p:pic>
    </p:spTree>
    <p:extLst>
      <p:ext uri="{BB962C8B-B14F-4D97-AF65-F5344CB8AC3E}">
        <p14:creationId xmlns:p14="http://schemas.microsoft.com/office/powerpoint/2010/main" val="4615736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74E2-A87E-79A8-38F7-13AAA0628049}"/>
              </a:ext>
            </a:extLst>
          </p:cNvPr>
          <p:cNvSpPr>
            <a:spLocks noGrp="1"/>
          </p:cNvSpPr>
          <p:nvPr>
            <p:ph type="title"/>
          </p:nvPr>
        </p:nvSpPr>
        <p:spPr/>
        <p:txBody>
          <a:bodyPr/>
          <a:lstStyle/>
          <a:p>
            <a:r>
              <a:rPr lang="en-GB"/>
              <a:t>Questions? </a:t>
            </a:r>
          </a:p>
        </p:txBody>
      </p:sp>
      <p:sp>
        <p:nvSpPr>
          <p:cNvPr id="3" name="Content Placeholder 2">
            <a:extLst>
              <a:ext uri="{FF2B5EF4-FFF2-40B4-BE49-F238E27FC236}">
                <a16:creationId xmlns:a16="http://schemas.microsoft.com/office/drawing/2014/main" id="{EF1B179A-0833-B006-EBC0-EC896F4A8B9D}"/>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6C2F0BC-831A-DD26-352A-CCFD81643C3B}"/>
              </a:ext>
            </a:extLst>
          </p:cNvPr>
          <p:cNvSpPr>
            <a:spLocks noGrp="1"/>
          </p:cNvSpPr>
          <p:nvPr>
            <p:ph type="sldNum" sz="quarter" idx="10"/>
          </p:nvPr>
        </p:nvSpPr>
        <p:spPr/>
        <p:txBody>
          <a:bodyPr/>
          <a:lstStyle/>
          <a:p>
            <a:fld id="{DCF6A46F-80AB-49F3-8C7E-9717ED945456}" type="slidenum">
              <a:rPr lang="en-GB" altLang="en-US" smtClean="0"/>
              <a:pPr/>
              <a:t>41</a:t>
            </a:fld>
            <a:endParaRPr lang="en-GB" altLang="en-US"/>
          </a:p>
        </p:txBody>
      </p:sp>
    </p:spTree>
    <p:extLst>
      <p:ext uri="{BB962C8B-B14F-4D97-AF65-F5344CB8AC3E}">
        <p14:creationId xmlns:p14="http://schemas.microsoft.com/office/powerpoint/2010/main" val="1954786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D43E-961E-D012-EEFD-09CA76F4CCB7}"/>
              </a:ext>
            </a:extLst>
          </p:cNvPr>
          <p:cNvSpPr>
            <a:spLocks noGrp="1"/>
          </p:cNvSpPr>
          <p:nvPr>
            <p:ph type="title"/>
          </p:nvPr>
        </p:nvSpPr>
        <p:spPr>
          <a:xfrm>
            <a:off x="713241" y="632368"/>
            <a:ext cx="11040000" cy="828000"/>
          </a:xfrm>
        </p:spPr>
        <p:txBody>
          <a:bodyPr/>
          <a:lstStyle/>
          <a:p>
            <a:pPr algn="ctr"/>
            <a:r>
              <a:rPr lang="en-US"/>
              <a:t>Team Science </a:t>
            </a:r>
          </a:p>
        </p:txBody>
      </p:sp>
      <p:pic>
        <p:nvPicPr>
          <p:cNvPr id="6" name="Content Placeholder 5" descr="Flask outline">
            <a:extLst>
              <a:ext uri="{FF2B5EF4-FFF2-40B4-BE49-F238E27FC236}">
                <a16:creationId xmlns:a16="http://schemas.microsoft.com/office/drawing/2014/main" id="{C47336EA-6A80-18E1-6088-B23A220C5C8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118069" y="4474843"/>
            <a:ext cx="914400" cy="914400"/>
          </a:xfrm>
        </p:spPr>
      </p:pic>
      <p:sp>
        <p:nvSpPr>
          <p:cNvPr id="4" name="Text Placeholder 3">
            <a:extLst>
              <a:ext uri="{FF2B5EF4-FFF2-40B4-BE49-F238E27FC236}">
                <a16:creationId xmlns:a16="http://schemas.microsoft.com/office/drawing/2014/main" id="{309AB46E-65A6-160A-FFEA-9A61027DE5BB}"/>
              </a:ext>
            </a:extLst>
          </p:cNvPr>
          <p:cNvSpPr>
            <a:spLocks noGrp="1"/>
          </p:cNvSpPr>
          <p:nvPr>
            <p:ph type="body" sz="quarter" idx="11"/>
          </p:nvPr>
        </p:nvSpPr>
        <p:spPr>
          <a:xfrm>
            <a:off x="3031837" y="1955352"/>
            <a:ext cx="2882354" cy="326830"/>
          </a:xfrm>
        </p:spPr>
        <p:txBody>
          <a:bodyPr/>
          <a:lstStyle/>
          <a:p>
            <a:r>
              <a:rPr lang="en-US" sz="2000" dirty="0">
                <a:latin typeface="Effra"/>
                <a:cs typeface="Arial"/>
              </a:rPr>
              <a:t>Andrew Happle</a:t>
            </a:r>
          </a:p>
        </p:txBody>
      </p:sp>
      <p:sp>
        <p:nvSpPr>
          <p:cNvPr id="5" name="Slide Number Placeholder 4">
            <a:extLst>
              <a:ext uri="{FF2B5EF4-FFF2-40B4-BE49-F238E27FC236}">
                <a16:creationId xmlns:a16="http://schemas.microsoft.com/office/drawing/2014/main" id="{04853794-F315-FC0F-59CA-DDFE9365CFDE}"/>
              </a:ext>
            </a:extLst>
          </p:cNvPr>
          <p:cNvSpPr>
            <a:spLocks noGrp="1"/>
          </p:cNvSpPr>
          <p:nvPr>
            <p:ph type="sldNum" sz="quarter" idx="12"/>
          </p:nvPr>
        </p:nvSpPr>
        <p:spPr/>
        <p:txBody>
          <a:bodyPr/>
          <a:lstStyle/>
          <a:p>
            <a:pPr>
              <a:defRPr/>
            </a:pPr>
            <a:fld id="{65F16F53-7CE2-498D-B8D8-85018BC54B97}" type="slidenum">
              <a:rPr lang="en-US" altLang="en-US"/>
              <a:pPr>
                <a:defRPr/>
              </a:pPr>
              <a:t>5</a:t>
            </a:fld>
            <a:endParaRPr lang="en-US" altLang="en-US"/>
          </a:p>
        </p:txBody>
      </p:sp>
      <p:pic>
        <p:nvPicPr>
          <p:cNvPr id="7" name="Graphic 6" descr="Nerve outline">
            <a:extLst>
              <a:ext uri="{FF2B5EF4-FFF2-40B4-BE49-F238E27FC236}">
                <a16:creationId xmlns:a16="http://schemas.microsoft.com/office/drawing/2014/main" id="{3F7B4455-742C-07D5-03CE-80363D0908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7109" y="2459249"/>
            <a:ext cx="914400" cy="914400"/>
          </a:xfrm>
          <a:prstGeom prst="rect">
            <a:avLst/>
          </a:prstGeom>
        </p:spPr>
      </p:pic>
      <p:pic>
        <p:nvPicPr>
          <p:cNvPr id="8" name="Graphic 7" descr="Magnet with solid fill">
            <a:extLst>
              <a:ext uri="{FF2B5EF4-FFF2-40B4-BE49-F238E27FC236}">
                <a16:creationId xmlns:a16="http://schemas.microsoft.com/office/drawing/2014/main" id="{C48E7409-2BD0-F870-C6F5-AA0AE6FD02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00934" y="4471284"/>
            <a:ext cx="914400" cy="914400"/>
          </a:xfrm>
          <a:prstGeom prst="rect">
            <a:avLst/>
          </a:prstGeom>
        </p:spPr>
      </p:pic>
      <p:pic>
        <p:nvPicPr>
          <p:cNvPr id="9" name="Graphic 8" descr="Atom with solid fill">
            <a:extLst>
              <a:ext uri="{FF2B5EF4-FFF2-40B4-BE49-F238E27FC236}">
                <a16:creationId xmlns:a16="http://schemas.microsoft.com/office/drawing/2014/main" id="{C57A6961-372B-37E5-159F-8F1A7CC075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299" y="4465739"/>
            <a:ext cx="914400" cy="914400"/>
          </a:xfrm>
          <a:prstGeom prst="rect">
            <a:avLst/>
          </a:prstGeom>
        </p:spPr>
      </p:pic>
      <p:pic>
        <p:nvPicPr>
          <p:cNvPr id="10" name="Graphic 9" descr="Microscope with solid fill">
            <a:extLst>
              <a:ext uri="{FF2B5EF4-FFF2-40B4-BE49-F238E27FC236}">
                <a16:creationId xmlns:a16="http://schemas.microsoft.com/office/drawing/2014/main" id="{9339BA2B-401E-F6D5-148E-190574DEAA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95374" y="4068174"/>
            <a:ext cx="914400" cy="914400"/>
          </a:xfrm>
          <a:prstGeom prst="rect">
            <a:avLst/>
          </a:prstGeom>
        </p:spPr>
      </p:pic>
      <p:pic>
        <p:nvPicPr>
          <p:cNvPr id="11" name="Graphic 10" descr="Scientist male outline">
            <a:extLst>
              <a:ext uri="{FF2B5EF4-FFF2-40B4-BE49-F238E27FC236}">
                <a16:creationId xmlns:a16="http://schemas.microsoft.com/office/drawing/2014/main" id="{2C19B379-061B-77BC-3165-7214F7E4E5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94655" y="2713622"/>
            <a:ext cx="914400" cy="914400"/>
          </a:xfrm>
          <a:prstGeom prst="rect">
            <a:avLst/>
          </a:prstGeom>
        </p:spPr>
      </p:pic>
      <p:pic>
        <p:nvPicPr>
          <p:cNvPr id="12" name="Graphic 11" descr="DNA outline">
            <a:extLst>
              <a:ext uri="{FF2B5EF4-FFF2-40B4-BE49-F238E27FC236}">
                <a16:creationId xmlns:a16="http://schemas.microsoft.com/office/drawing/2014/main" id="{BD8A8752-5BC0-0C04-2DC0-46D6787E05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24914" y="4657588"/>
            <a:ext cx="914400" cy="914400"/>
          </a:xfrm>
          <a:prstGeom prst="rect">
            <a:avLst/>
          </a:prstGeom>
        </p:spPr>
      </p:pic>
      <p:pic>
        <p:nvPicPr>
          <p:cNvPr id="13" name="Graphic 12" descr="Petri Dish outline">
            <a:extLst>
              <a:ext uri="{FF2B5EF4-FFF2-40B4-BE49-F238E27FC236}">
                <a16:creationId xmlns:a16="http://schemas.microsoft.com/office/drawing/2014/main" id="{89CCCF58-2C5D-6785-1CD6-D5A8C8E33E0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00876" y="3585667"/>
            <a:ext cx="914400" cy="914400"/>
          </a:xfrm>
          <a:prstGeom prst="rect">
            <a:avLst/>
          </a:prstGeom>
        </p:spPr>
      </p:pic>
      <p:sp>
        <p:nvSpPr>
          <p:cNvPr id="14" name="Text Placeholder 3">
            <a:extLst>
              <a:ext uri="{FF2B5EF4-FFF2-40B4-BE49-F238E27FC236}">
                <a16:creationId xmlns:a16="http://schemas.microsoft.com/office/drawing/2014/main" id="{733B15DE-DC99-9366-4C95-1D534A5DBA9C}"/>
              </a:ext>
            </a:extLst>
          </p:cNvPr>
          <p:cNvSpPr txBox="1">
            <a:spLocks/>
          </p:cNvSpPr>
          <p:nvPr/>
        </p:nvSpPr>
        <p:spPr bwMode="auto">
          <a:xfrm>
            <a:off x="5205234" y="1960525"/>
            <a:ext cx="2043190" cy="4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
                <a:schemeClr val="accent1"/>
              </a:buClr>
              <a:buSzTx/>
              <a:buFont typeface="Arial" charset="0"/>
              <a:buNone/>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US" sz="2000" kern="0" dirty="0"/>
              <a:t>Caroline Foulkes</a:t>
            </a:r>
          </a:p>
        </p:txBody>
      </p:sp>
      <p:sp>
        <p:nvSpPr>
          <p:cNvPr id="16" name="Text Placeholder 3">
            <a:extLst>
              <a:ext uri="{FF2B5EF4-FFF2-40B4-BE49-F238E27FC236}">
                <a16:creationId xmlns:a16="http://schemas.microsoft.com/office/drawing/2014/main" id="{10341B83-C239-6AA3-8716-40737078B430}"/>
              </a:ext>
            </a:extLst>
          </p:cNvPr>
          <p:cNvSpPr txBox="1">
            <a:spLocks/>
          </p:cNvSpPr>
          <p:nvPr/>
        </p:nvSpPr>
        <p:spPr bwMode="auto">
          <a:xfrm>
            <a:off x="7616366" y="1958947"/>
            <a:ext cx="1395190" cy="33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
                <a:schemeClr val="accent1"/>
              </a:buClr>
              <a:buSzTx/>
              <a:buFont typeface="Arial" charset="0"/>
              <a:buNone/>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US" sz="2000" kern="0" dirty="0"/>
              <a:t>Will Prowse</a:t>
            </a:r>
          </a:p>
        </p:txBody>
      </p:sp>
      <p:pic>
        <p:nvPicPr>
          <p:cNvPr id="20" name="Picture 19" descr="will.jpg">
            <a:extLst>
              <a:ext uri="{FF2B5EF4-FFF2-40B4-BE49-F238E27FC236}">
                <a16:creationId xmlns:a16="http://schemas.microsoft.com/office/drawing/2014/main" id="{4AEAF824-A5C4-8C1C-1EBD-03B74F6CA0C3}"/>
              </a:ext>
            </a:extLst>
          </p:cNvPr>
          <p:cNvPicPr>
            <a:picLocks noChangeAspect="1"/>
          </p:cNvPicPr>
          <p:nvPr/>
        </p:nvPicPr>
        <p:blipFill rotWithShape="1">
          <a:blip r:embed="rId18"/>
          <a:srcRect l="39344" t="21111" r="18768" b="14847"/>
          <a:stretch/>
        </p:blipFill>
        <p:spPr>
          <a:xfrm>
            <a:off x="7617033" y="2319546"/>
            <a:ext cx="1491067" cy="1745741"/>
          </a:xfrm>
          <a:prstGeom prst="rect">
            <a:avLst/>
          </a:prstGeom>
        </p:spPr>
      </p:pic>
      <p:pic>
        <p:nvPicPr>
          <p:cNvPr id="21" name="Picture 20" descr="Andrew.jpg">
            <a:extLst>
              <a:ext uri="{FF2B5EF4-FFF2-40B4-BE49-F238E27FC236}">
                <a16:creationId xmlns:a16="http://schemas.microsoft.com/office/drawing/2014/main" id="{2F8A981F-2C29-7F66-D63E-1C0814BA1D4E}"/>
              </a:ext>
            </a:extLst>
          </p:cNvPr>
          <p:cNvPicPr>
            <a:picLocks noChangeAspect="1"/>
          </p:cNvPicPr>
          <p:nvPr/>
        </p:nvPicPr>
        <p:blipFill rotWithShape="1">
          <a:blip r:embed="rId19"/>
          <a:srcRect l="7043" t="9739" r="17503" b="25089"/>
          <a:stretch/>
        </p:blipFill>
        <p:spPr>
          <a:xfrm>
            <a:off x="3188037" y="2345017"/>
            <a:ext cx="1493380" cy="1699089"/>
          </a:xfrm>
          <a:prstGeom prst="rect">
            <a:avLst/>
          </a:prstGeom>
        </p:spPr>
      </p:pic>
      <p:pic>
        <p:nvPicPr>
          <p:cNvPr id="3" name="Picture 2" descr="caroline 2024.jpg">
            <a:extLst>
              <a:ext uri="{FF2B5EF4-FFF2-40B4-BE49-F238E27FC236}">
                <a16:creationId xmlns:a16="http://schemas.microsoft.com/office/drawing/2014/main" id="{78FF3766-F031-74DE-369B-186C25B0FC87}"/>
              </a:ext>
            </a:extLst>
          </p:cNvPr>
          <p:cNvPicPr>
            <a:picLocks noChangeAspect="1"/>
          </p:cNvPicPr>
          <p:nvPr/>
        </p:nvPicPr>
        <p:blipFill>
          <a:blip r:embed="rId20"/>
          <a:srcRect l="8571" t="-1041" r="5238" b="-637"/>
          <a:stretch/>
        </p:blipFill>
        <p:spPr>
          <a:xfrm rot="5400000" flipV="1">
            <a:off x="5244553" y="2428813"/>
            <a:ext cx="1753341" cy="1539031"/>
          </a:xfrm>
          <a:prstGeom prst="rect">
            <a:avLst/>
          </a:prstGeom>
        </p:spPr>
      </p:pic>
    </p:spTree>
    <p:extLst>
      <p:ext uri="{BB962C8B-B14F-4D97-AF65-F5344CB8AC3E}">
        <p14:creationId xmlns:p14="http://schemas.microsoft.com/office/powerpoint/2010/main" val="35850839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4D31F4-9D76-4FC4-9B27-B761E03A0FE8}"/>
              </a:ext>
            </a:extLst>
          </p:cNvPr>
          <p:cNvSpPr>
            <a:spLocks noGrp="1"/>
          </p:cNvSpPr>
          <p:nvPr>
            <p:ph type="sldNum" sz="quarter" idx="10"/>
          </p:nvPr>
        </p:nvSpPr>
        <p:spPr>
          <a:xfrm>
            <a:off x="9552526" y="6237312"/>
            <a:ext cx="676275" cy="252000"/>
          </a:xfrm>
        </p:spPr>
        <p:txBody>
          <a:bodyPr wrap="square" anchor="t">
            <a:normAutofit/>
          </a:bodyPr>
          <a:lstStyle/>
          <a:p>
            <a:pPr>
              <a:spcAft>
                <a:spcPts val="600"/>
              </a:spcAft>
            </a:pPr>
            <a:fld id="{44C01B32-D1A0-401C-8867-70456BBB1E87}" type="slidenum">
              <a:rPr lang="en-GB" altLang="en-US" smtClean="0"/>
              <a:pPr>
                <a:spcAft>
                  <a:spcPts val="600"/>
                </a:spcAft>
              </a:pPr>
              <a:t>6</a:t>
            </a:fld>
            <a:endParaRPr lang="en-GB" altLang="en-US"/>
          </a:p>
        </p:txBody>
      </p:sp>
      <p:pic>
        <p:nvPicPr>
          <p:cNvPr id="6" name="Picture 5" descr="Closeup of hands holding an open book">
            <a:extLst>
              <a:ext uri="{FF2B5EF4-FFF2-40B4-BE49-F238E27FC236}">
                <a16:creationId xmlns:a16="http://schemas.microsoft.com/office/drawing/2014/main" id="{22E97132-6F7A-6CBA-C420-24DF77126182}"/>
              </a:ext>
            </a:extLst>
          </p:cNvPr>
          <p:cNvPicPr>
            <a:picLocks noChangeAspect="1"/>
          </p:cNvPicPr>
          <p:nvPr/>
        </p:nvPicPr>
        <p:blipFill rotWithShape="1">
          <a:blip r:embed="rId3"/>
          <a:srcRect b="7199"/>
          <a:stretch/>
        </p:blipFill>
        <p:spPr>
          <a:xfrm>
            <a:off x="1524020" y="10"/>
            <a:ext cx="9143980" cy="5664194"/>
          </a:xfrm>
          <a:prstGeom prst="rect">
            <a:avLst/>
          </a:prstGeom>
          <a:noFill/>
          <a:ln>
            <a:noFill/>
          </a:ln>
        </p:spPr>
      </p:pic>
      <p:sp>
        <p:nvSpPr>
          <p:cNvPr id="2" name="Title 1">
            <a:extLst>
              <a:ext uri="{FF2B5EF4-FFF2-40B4-BE49-F238E27FC236}">
                <a16:creationId xmlns:a16="http://schemas.microsoft.com/office/drawing/2014/main" id="{FA84B63D-E023-A737-251C-A88A1520A223}"/>
              </a:ext>
            </a:extLst>
          </p:cNvPr>
          <p:cNvSpPr>
            <a:spLocks noGrp="1"/>
          </p:cNvSpPr>
          <p:nvPr>
            <p:ph type="title"/>
          </p:nvPr>
        </p:nvSpPr>
        <p:spPr>
          <a:xfrm>
            <a:off x="1775520" y="5785870"/>
            <a:ext cx="8568952" cy="955498"/>
          </a:xfrm>
        </p:spPr>
        <p:txBody>
          <a:bodyPr wrap="square" anchor="t">
            <a:normAutofit/>
          </a:bodyPr>
          <a:lstStyle/>
          <a:p>
            <a:r>
              <a:rPr lang="en-GB" sz="2800" dirty="0"/>
              <a:t>Being an Subject Reading Partnership Mentor </a:t>
            </a:r>
            <a:br>
              <a:rPr lang="en-US" sz="2800" dirty="0"/>
            </a:br>
            <a:endParaRPr lang="en-GB" sz="2800" dirty="0"/>
          </a:p>
        </p:txBody>
      </p:sp>
    </p:spTree>
    <p:extLst>
      <p:ext uri="{BB962C8B-B14F-4D97-AF65-F5344CB8AC3E}">
        <p14:creationId xmlns:p14="http://schemas.microsoft.com/office/powerpoint/2010/main" val="19865370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79644EB-DCCD-0A8B-1309-46FEC855115D}"/>
              </a:ext>
            </a:extLst>
          </p:cNvPr>
          <p:cNvGraphicFramePr>
            <a:graphicFrameLocks noGrp="1"/>
          </p:cNvGraphicFramePr>
          <p:nvPr>
            <p:extLst>
              <p:ext uri="{D42A27DB-BD31-4B8C-83A1-F6EECF244321}">
                <p14:modId xmlns:p14="http://schemas.microsoft.com/office/powerpoint/2010/main" val="4280197060"/>
              </p:ext>
            </p:extLst>
          </p:nvPr>
        </p:nvGraphicFramePr>
        <p:xfrm>
          <a:off x="119336" y="170592"/>
          <a:ext cx="12072664" cy="7103262"/>
        </p:xfrm>
        <a:graphic>
          <a:graphicData uri="http://schemas.openxmlformats.org/drawingml/2006/table">
            <a:tbl>
              <a:tblPr/>
              <a:tblGrid>
                <a:gridCol w="1368152">
                  <a:extLst>
                    <a:ext uri="{9D8B030D-6E8A-4147-A177-3AD203B41FA5}">
                      <a16:colId xmlns:a16="http://schemas.microsoft.com/office/drawing/2014/main" val="1743567739"/>
                    </a:ext>
                  </a:extLst>
                </a:gridCol>
                <a:gridCol w="4854662">
                  <a:extLst>
                    <a:ext uri="{9D8B030D-6E8A-4147-A177-3AD203B41FA5}">
                      <a16:colId xmlns:a16="http://schemas.microsoft.com/office/drawing/2014/main" val="1465743843"/>
                    </a:ext>
                  </a:extLst>
                </a:gridCol>
                <a:gridCol w="3786298">
                  <a:extLst>
                    <a:ext uri="{9D8B030D-6E8A-4147-A177-3AD203B41FA5}">
                      <a16:colId xmlns:a16="http://schemas.microsoft.com/office/drawing/2014/main" val="3322346581"/>
                    </a:ext>
                  </a:extLst>
                </a:gridCol>
                <a:gridCol w="2063552">
                  <a:extLst>
                    <a:ext uri="{9D8B030D-6E8A-4147-A177-3AD203B41FA5}">
                      <a16:colId xmlns:a16="http://schemas.microsoft.com/office/drawing/2014/main" val="4059195716"/>
                    </a:ext>
                  </a:extLst>
                </a:gridCol>
              </a:tblGrid>
              <a:tr h="344157">
                <a:tc>
                  <a:txBody>
                    <a:bodyPr/>
                    <a:lstStyle/>
                    <a:p>
                      <a:pPr fontAlgn="t"/>
                      <a:endParaRPr lang="en-GB" sz="140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en-GB" sz="1400" b="1" i="0" dirty="0">
                          <a:effectLst/>
                          <a:latin typeface="+mn-lt"/>
                        </a:rPr>
                        <a:t>Content </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en-GB" sz="1400" b="1" i="0" dirty="0">
                          <a:effectLst/>
                          <a:latin typeface="+mn-lt"/>
                        </a:rPr>
                        <a:t>Format </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rtl="0" fontAlgn="base"/>
                      <a:r>
                        <a:rPr lang="en-GB" sz="1400" b="1" i="0" dirty="0">
                          <a:effectLst/>
                          <a:latin typeface="+mn-lt"/>
                        </a:rPr>
                        <a:t>Date</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5164525"/>
                  </a:ext>
                </a:extLst>
              </a:tr>
              <a:tr h="961970">
                <a:tc rowSpan="3">
                  <a:txBody>
                    <a:bodyPr/>
                    <a:lstStyle/>
                    <a:p>
                      <a:pPr algn="l" rtl="0" fontAlgn="base"/>
                      <a:r>
                        <a:rPr lang="en-GB" sz="1400" b="1" i="0" dirty="0">
                          <a:effectLst/>
                          <a:latin typeface="+mn-lt"/>
                        </a:rPr>
                        <a:t>Mentor Module 1 ‘Being a Mentor’ </a:t>
                      </a:r>
                      <a:r>
                        <a:rPr lang="en-GB" sz="1400" b="0" i="0" dirty="0">
                          <a:effectLst/>
                          <a:latin typeface="+mn-lt"/>
                        </a:rPr>
                        <a:t> </a:t>
                      </a:r>
                    </a:p>
                    <a:p>
                      <a:pPr algn="l" rtl="0" fontAlgn="base"/>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1.1) Mentor knowledge &amp; skills ‘Mentor Professional Identity’</a:t>
                      </a:r>
                    </a:p>
                    <a:p>
                      <a:pPr algn="l" rtl="0" fontAlgn="base"/>
                      <a:endParaRPr lang="en-GB" sz="1600" b="0" i="0" dirty="0">
                        <a:effectLst/>
                        <a:latin typeface="+mn-lt"/>
                      </a:endParaRPr>
                    </a:p>
                    <a:p>
                      <a:pPr algn="l" rtl="0" fontAlgn="base"/>
                      <a:r>
                        <a:rPr lang="en-GB" sz="1600" b="0" i="0" dirty="0">
                          <a:effectLst/>
                          <a:latin typeface="+mn-lt"/>
                        </a:rPr>
                        <a:t>Mentor knowledge audit</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Online (recorded)</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Online form</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July 2024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476880248"/>
                  </a:ext>
                </a:extLst>
              </a:tr>
              <a:tr h="843873">
                <a:tc vMerge="1">
                  <a:txBody>
                    <a:bodyPr/>
                    <a:lstStyle/>
                    <a:p>
                      <a:endParaRPr lang="en-GB"/>
                    </a:p>
                  </a:txBody>
                  <a:tcPr/>
                </a:tc>
                <a:tc>
                  <a:txBody>
                    <a:bodyPr/>
                    <a:lstStyle/>
                    <a:p>
                      <a:pPr algn="l" rtl="0" fontAlgn="base"/>
                      <a:r>
                        <a:rPr lang="en-GB" sz="1600" b="0" i="0" dirty="0">
                          <a:effectLst/>
                          <a:latin typeface="+mn-lt"/>
                        </a:rPr>
                        <a:t>1.2) Meeting your RPT &amp; being their mentor </a:t>
                      </a:r>
                    </a:p>
                    <a:p>
                      <a:pPr algn="l" rtl="0" fontAlgn="base"/>
                      <a:endParaRPr lang="en-GB" sz="1600" b="0" i="0" dirty="0">
                        <a:effectLst/>
                        <a:latin typeface="+mn-lt"/>
                      </a:endParaRPr>
                    </a:p>
                    <a:p>
                      <a:pPr algn="l" rtl="0" fontAlgn="base"/>
                      <a:r>
                        <a:rPr lang="en-GB" sz="1600" b="0" i="0" dirty="0">
                          <a:effectLst/>
                          <a:latin typeface="+mn-lt"/>
                        </a:rPr>
                        <a:t>1.3)  &amp; 2.1) Implementing the Trainee Curriculum: Induction &amp; Shared Placement overview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Script &amp; mentor handbook</a:t>
                      </a:r>
                    </a:p>
                    <a:p>
                      <a:pPr algn="l" rtl="0" fontAlgn="base"/>
                      <a:endParaRPr lang="en-GB" sz="1600" b="0" i="0" dirty="0">
                        <a:effectLst/>
                        <a:latin typeface="+mn-lt"/>
                      </a:endParaRPr>
                    </a:p>
                    <a:p>
                      <a:pPr algn="l" rtl="0" fontAlgn="base"/>
                      <a:r>
                        <a:rPr lang="en-GB" sz="1600" b="0" i="0" dirty="0">
                          <a:effectLst/>
                          <a:latin typeface="+mn-lt"/>
                        </a:rPr>
                        <a:t>Video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Early September 2024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2558725919"/>
                  </a:ext>
                </a:extLst>
              </a:tr>
              <a:tr h="462999">
                <a:tc vMerge="1">
                  <a:txBody>
                    <a:bodyPr/>
                    <a:lstStyle/>
                    <a:p>
                      <a:endParaRPr lang="en-GB"/>
                    </a:p>
                  </a:txBody>
                  <a:tcPr/>
                </a:tc>
                <a:tc>
                  <a:txBody>
                    <a:bodyPr/>
                    <a:lstStyle/>
                    <a:p>
                      <a:pPr algn="l" rtl="0" fontAlgn="base"/>
                      <a:r>
                        <a:rPr lang="en-GB" sz="1600" b="0" i="0" dirty="0">
                          <a:effectLst/>
                          <a:latin typeface="+mn-lt"/>
                        </a:rPr>
                        <a:t>1.4) Being an RPT mentor in your school</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Meeting with your </a:t>
                      </a:r>
                      <a:r>
                        <a:rPr lang="en-GB" sz="1600" b="0" i="0" dirty="0" err="1">
                          <a:effectLst/>
                          <a:latin typeface="+mn-lt"/>
                        </a:rPr>
                        <a:t>ITTCo</a:t>
                      </a:r>
                      <a:endParaRPr lang="en-GB" sz="1600" b="0" i="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tc>
                  <a:txBody>
                    <a:bodyPr/>
                    <a:lstStyle/>
                    <a:p>
                      <a:pPr algn="l" rtl="0" fontAlgn="base"/>
                      <a:r>
                        <a:rPr lang="en-GB" sz="1600" b="0" i="0" dirty="0">
                          <a:effectLst/>
                          <a:latin typeface="+mn-lt"/>
                        </a:rPr>
                        <a:t>Mid-September 2024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CC66"/>
                    </a:solidFill>
                  </a:tcPr>
                </a:tc>
                <a:extLst>
                  <a:ext uri="{0D108BD9-81ED-4DB2-BD59-A6C34878D82A}">
                    <a16:rowId xmlns:a16="http://schemas.microsoft.com/office/drawing/2014/main" val="2669051254"/>
                  </a:ext>
                </a:extLst>
              </a:tr>
              <a:tr h="490808">
                <a:tc>
                  <a:txBody>
                    <a:bodyPr/>
                    <a:lstStyle/>
                    <a:p>
                      <a:pPr fontAlgn="t"/>
                      <a:endParaRPr lang="en-GB" sz="140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fontAlgn="t"/>
                      <a:endParaRPr lang="en-GB" sz="1600" b="0" i="0" dirty="0">
                        <a:effectLst/>
                        <a:latin typeface="+mn-lt"/>
                      </a:endParaRP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fontAlgn="t"/>
                      <a:endParaRPr lang="en-GB" sz="1600" dirty="0">
                        <a:effectLst/>
                        <a:latin typeface="+mn-lt"/>
                      </a:endParaRPr>
                    </a:p>
                    <a:p>
                      <a:pPr algn="l" rtl="0" fontAlgn="base"/>
                      <a:r>
                        <a:rPr lang="en-GB" sz="16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fontAlgn="t"/>
                      <a:endParaRPr lang="en-GB" sz="1600" dirty="0">
                        <a:effectLst/>
                        <a:latin typeface="+mn-lt"/>
                      </a:endParaRPr>
                    </a:p>
                    <a:p>
                      <a:pPr algn="l" rtl="0" fontAlgn="base"/>
                      <a:r>
                        <a:rPr lang="en-GB" sz="16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extLst>
                  <a:ext uri="{0D108BD9-81ED-4DB2-BD59-A6C34878D82A}">
                    <a16:rowId xmlns:a16="http://schemas.microsoft.com/office/drawing/2014/main" val="4153335923"/>
                  </a:ext>
                </a:extLst>
              </a:tr>
              <a:tr h="1034800">
                <a:tc rowSpan="3">
                  <a:txBody>
                    <a:bodyPr/>
                    <a:lstStyle/>
                    <a:p>
                      <a:pPr algn="l" rtl="0" fontAlgn="base"/>
                      <a:r>
                        <a:rPr lang="en-GB" sz="1400" b="1" i="0" dirty="0">
                          <a:effectLst/>
                          <a:latin typeface="+mn-lt"/>
                        </a:rPr>
                        <a:t>Mentor Module 2 ‘Constructive Conversations &amp; Modelling Practice’</a:t>
                      </a:r>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2.1) Implementing the ITE Curriculum Shared Placement overview </a:t>
                      </a:r>
                    </a:p>
                    <a:p>
                      <a:pPr algn="l" rtl="0" fontAlgn="base"/>
                      <a:endParaRPr lang="en-GB" sz="1600" b="0" i="0" dirty="0">
                        <a:effectLst/>
                        <a:latin typeface="+mn-lt"/>
                      </a:endParaRPr>
                    </a:p>
                    <a:p>
                      <a:pPr algn="l" rtl="0" fontAlgn="base"/>
                      <a:r>
                        <a:rPr lang="en-GB" sz="1600" b="0" i="0" dirty="0">
                          <a:effectLst/>
                          <a:latin typeface="+mn-lt"/>
                        </a:rPr>
                        <a:t>2.2) Contextualising your mentoring (subject-specific training meeting)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Video*</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Live online meeting with SL</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Mid-September 2024</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17</a:t>
                      </a:r>
                      <a:r>
                        <a:rPr lang="en-GB" sz="1600" b="0" i="0" baseline="30000" dirty="0">
                          <a:effectLst/>
                          <a:latin typeface="+mn-lt"/>
                        </a:rPr>
                        <a:t>th</a:t>
                      </a:r>
                      <a:r>
                        <a:rPr lang="en-GB" sz="1600" b="0" i="0" dirty="0">
                          <a:effectLst/>
                          <a:latin typeface="+mn-lt"/>
                        </a:rPr>
                        <a:t> September 2024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extLst>
                  <a:ext uri="{0D108BD9-81ED-4DB2-BD59-A6C34878D82A}">
                    <a16:rowId xmlns:a16="http://schemas.microsoft.com/office/drawing/2014/main" val="130505424"/>
                  </a:ext>
                </a:extLst>
              </a:tr>
              <a:tr h="752762">
                <a:tc vMerge="1">
                  <a:txBody>
                    <a:bodyPr/>
                    <a:lstStyle/>
                    <a:p>
                      <a:endParaRPr lang="en-GB"/>
                    </a:p>
                  </a:txBody>
                  <a:tcPr/>
                </a:tc>
                <a:tc>
                  <a:txBody>
                    <a:bodyPr/>
                    <a:lstStyle/>
                    <a:p>
                      <a:pPr algn="l" rtl="0" fontAlgn="base"/>
                      <a:r>
                        <a:rPr lang="en-GB" sz="1600" b="0" i="0" dirty="0">
                          <a:effectLst/>
                          <a:latin typeface="+mn-lt"/>
                        </a:rPr>
                        <a:t>2.3) Mentor knowledge &amp; skills ‘The Reflective Cycle, Observation &amp; Feedback’</a:t>
                      </a:r>
                    </a:p>
                    <a:p>
                      <a:pPr algn="l" rtl="0" fontAlgn="base"/>
                      <a:endParaRPr lang="en-GB" sz="1600" b="0" i="0" dirty="0">
                        <a:effectLst/>
                        <a:latin typeface="+mn-lt"/>
                      </a:endParaRPr>
                    </a:p>
                    <a:p>
                      <a:pPr algn="l" rtl="0" fontAlgn="base"/>
                      <a:r>
                        <a:rPr lang="en-GB" sz="1600" b="0" i="0" dirty="0">
                          <a:effectLst/>
                          <a:latin typeface="+mn-lt"/>
                        </a:rPr>
                        <a:t>2.4) Understanding trainee knowledge &amp; development: (using the Mentor Conversations Guide)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Video </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Subject-specific mentor conversation prompts</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October  2024</a:t>
                      </a:r>
                    </a:p>
                    <a:p>
                      <a:pPr algn="l" rtl="0" fontAlgn="base"/>
                      <a:endParaRPr lang="en-GB" sz="1600" b="0" i="0" dirty="0">
                        <a:effectLst/>
                        <a:latin typeface="+mn-lt"/>
                      </a:endParaRPr>
                    </a:p>
                    <a:p>
                      <a:pPr algn="l" rtl="0" fontAlgn="base"/>
                      <a:endParaRPr lang="en-GB" sz="1600" b="0" i="0" dirty="0">
                        <a:effectLst/>
                        <a:latin typeface="+mn-lt"/>
                      </a:endParaRPr>
                    </a:p>
                    <a:p>
                      <a:pPr algn="l" rtl="0" fontAlgn="base"/>
                      <a:r>
                        <a:rPr lang="en-GB" sz="1600" b="0" i="0" dirty="0">
                          <a:effectLst/>
                          <a:latin typeface="+mn-lt"/>
                        </a:rPr>
                        <a:t>From October 2024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extLst>
                  <a:ext uri="{0D108BD9-81ED-4DB2-BD59-A6C34878D82A}">
                    <a16:rowId xmlns:a16="http://schemas.microsoft.com/office/drawing/2014/main" val="77726322"/>
                  </a:ext>
                </a:extLst>
              </a:tr>
              <a:tr h="532665">
                <a:tc vMerge="1">
                  <a:txBody>
                    <a:bodyPr/>
                    <a:lstStyle/>
                    <a:p>
                      <a:endParaRPr lang="en-GB"/>
                    </a:p>
                  </a:txBody>
                  <a:tcPr/>
                </a:tc>
                <a:tc>
                  <a:txBody>
                    <a:bodyPr/>
                    <a:lstStyle/>
                    <a:p>
                      <a:pPr algn="l" rtl="0" fontAlgn="base"/>
                      <a:r>
                        <a:rPr lang="en-GB" sz="1600" b="0" i="0" dirty="0">
                          <a:effectLst/>
                          <a:latin typeface="+mn-lt"/>
                        </a:rPr>
                        <a:t>Professional Practice Review 1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Hybrid/in-person tutor visit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tc>
                  <a:txBody>
                    <a:bodyPr/>
                    <a:lstStyle/>
                    <a:p>
                      <a:pPr algn="l" rtl="0" fontAlgn="base"/>
                      <a:r>
                        <a:rPr lang="en-GB" sz="1600" b="0" i="0" dirty="0">
                          <a:effectLst/>
                          <a:latin typeface="+mn-lt"/>
                        </a:rPr>
                        <a:t>November 20234</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2CB2C4"/>
                    </a:solidFill>
                  </a:tcPr>
                </a:tc>
                <a:extLst>
                  <a:ext uri="{0D108BD9-81ED-4DB2-BD59-A6C34878D82A}">
                    <a16:rowId xmlns:a16="http://schemas.microsoft.com/office/drawing/2014/main" val="2500213377"/>
                  </a:ext>
                </a:extLst>
              </a:tr>
              <a:tr h="784971">
                <a:tc>
                  <a:txBody>
                    <a:bodyPr/>
                    <a:lstStyle/>
                    <a:p>
                      <a:pPr fontAlgn="t"/>
                      <a:r>
                        <a:rPr lang="en-GB" sz="1400" dirty="0">
                          <a:solidFill>
                            <a:schemeClr val="bg1"/>
                          </a:solidFill>
                          <a:effectLst/>
                          <a:latin typeface="+mn-lt"/>
                        </a:rPr>
                        <a:t>RPT assessment</a:t>
                      </a:r>
                    </a:p>
                    <a:p>
                      <a:pPr algn="l" rtl="0" fontAlgn="base"/>
                      <a:r>
                        <a:rPr lang="en-GB" sz="1400" b="0" i="0" dirty="0">
                          <a:effectLst/>
                          <a:latin typeface="+mn-lt"/>
                        </a:rPr>
                        <a: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algn="l" rtl="0" fontAlgn="base"/>
                      <a:r>
                        <a:rPr lang="en-GB" sz="1400" b="0" i="0" dirty="0">
                          <a:solidFill>
                            <a:schemeClr val="bg1"/>
                          </a:solidFill>
                          <a:effectLst/>
                          <a:latin typeface="+mn-lt"/>
                        </a:rPr>
                        <a:t>RPT Assessment of Progress (Report 1)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algn="l" rtl="0" fontAlgn="base"/>
                      <a:r>
                        <a:rPr lang="en-GB" sz="1400" b="0" i="0" dirty="0">
                          <a:solidFill>
                            <a:schemeClr val="bg1"/>
                          </a:solidFill>
                          <a:effectLst/>
                          <a:latin typeface="+mn-lt"/>
                        </a:rPr>
                        <a:t>Written report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tc>
                  <a:txBody>
                    <a:bodyPr/>
                    <a:lstStyle/>
                    <a:p>
                      <a:pPr algn="l" rtl="0" fontAlgn="base"/>
                      <a:r>
                        <a:rPr lang="en-GB" sz="1400" b="0" i="0" dirty="0">
                          <a:solidFill>
                            <a:schemeClr val="bg1"/>
                          </a:solidFill>
                          <a:effectLst/>
                          <a:latin typeface="+mn-lt"/>
                        </a:rPr>
                        <a:t>December 2024 </a:t>
                      </a:r>
                    </a:p>
                  </a:txBody>
                  <a:tcPr marL="20333" marR="20333" marT="10167" marB="101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808080"/>
                    </a:solidFill>
                  </a:tcPr>
                </a:tc>
                <a:extLst>
                  <a:ext uri="{0D108BD9-81ED-4DB2-BD59-A6C34878D82A}">
                    <a16:rowId xmlns:a16="http://schemas.microsoft.com/office/drawing/2014/main" val="1758449721"/>
                  </a:ext>
                </a:extLst>
              </a:tr>
            </a:tbl>
          </a:graphicData>
        </a:graphic>
      </p:graphicFrame>
      <p:sp>
        <p:nvSpPr>
          <p:cNvPr id="2" name="Title 1">
            <a:extLst>
              <a:ext uri="{FF2B5EF4-FFF2-40B4-BE49-F238E27FC236}">
                <a16:creationId xmlns:a16="http://schemas.microsoft.com/office/drawing/2014/main" id="{D4F5C2EA-BCDC-C81F-E3E2-CC8CE067B0B3}"/>
              </a:ext>
            </a:extLst>
          </p:cNvPr>
          <p:cNvSpPr>
            <a:spLocks noGrp="1"/>
          </p:cNvSpPr>
          <p:nvPr>
            <p:ph type="title"/>
          </p:nvPr>
        </p:nvSpPr>
        <p:spPr>
          <a:xfrm>
            <a:off x="335360" y="-243408"/>
            <a:ext cx="8280000" cy="828000"/>
          </a:xfrm>
        </p:spPr>
        <p:txBody>
          <a:bodyPr/>
          <a:lstStyle/>
          <a:p>
            <a:r>
              <a:rPr lang="en-GB" dirty="0"/>
              <a:t>Mentor Curriculum</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A896E3D-C1B4-398F-84ED-F579EC104C81}"/>
                  </a:ext>
                </a:extLst>
              </p14:cNvPr>
              <p14:cNvContentPartPr/>
              <p14:nvPr/>
            </p14:nvContentPartPr>
            <p14:xfrm>
              <a:off x="1625440" y="4356300"/>
              <a:ext cx="1164960" cy="79200"/>
            </p14:xfrm>
          </p:contentPart>
        </mc:Choice>
        <mc:Fallback xmlns="">
          <p:pic>
            <p:nvPicPr>
              <p:cNvPr id="3" name="Ink 2">
                <a:extLst>
                  <a:ext uri="{FF2B5EF4-FFF2-40B4-BE49-F238E27FC236}">
                    <a16:creationId xmlns:a16="http://schemas.microsoft.com/office/drawing/2014/main" id="{2A896E3D-C1B4-398F-84ED-F579EC104C81}"/>
                  </a:ext>
                </a:extLst>
              </p:cNvPr>
              <p:cNvPicPr/>
              <p:nvPr/>
            </p:nvPicPr>
            <p:blipFill>
              <a:blip r:embed="rId4"/>
              <a:stretch>
                <a:fillRect/>
              </a:stretch>
            </p:blipFill>
            <p:spPr>
              <a:xfrm>
                <a:off x="1571800" y="4248300"/>
                <a:ext cx="127260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51EC373-0C5D-7441-E900-6E41FF763A19}"/>
                  </a:ext>
                </a:extLst>
              </p14:cNvPr>
              <p14:cNvContentPartPr/>
              <p14:nvPr/>
            </p14:nvContentPartPr>
            <p14:xfrm>
              <a:off x="3123760" y="4457820"/>
              <a:ext cx="360" cy="360"/>
            </p14:xfrm>
          </p:contentPart>
        </mc:Choice>
        <mc:Fallback xmlns="">
          <p:pic>
            <p:nvPicPr>
              <p:cNvPr id="5" name="Ink 4">
                <a:extLst>
                  <a:ext uri="{FF2B5EF4-FFF2-40B4-BE49-F238E27FC236}">
                    <a16:creationId xmlns:a16="http://schemas.microsoft.com/office/drawing/2014/main" id="{B51EC373-0C5D-7441-E900-6E41FF763A19}"/>
                  </a:ext>
                </a:extLst>
              </p:cNvPr>
              <p:cNvPicPr/>
              <p:nvPr/>
            </p:nvPicPr>
            <p:blipFill>
              <a:blip r:embed="rId6"/>
              <a:stretch>
                <a:fillRect/>
              </a:stretch>
            </p:blipFill>
            <p:spPr>
              <a:xfrm>
                <a:off x="3070120" y="43498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73D4E302-83B9-F2DF-EA7A-23E501B418F1}"/>
                  </a:ext>
                </a:extLst>
              </p14:cNvPr>
              <p14:cNvContentPartPr/>
              <p14:nvPr/>
            </p14:nvContentPartPr>
            <p14:xfrm>
              <a:off x="2207560" y="4433340"/>
              <a:ext cx="954720" cy="113760"/>
            </p14:xfrm>
          </p:contentPart>
        </mc:Choice>
        <mc:Fallback xmlns="">
          <p:pic>
            <p:nvPicPr>
              <p:cNvPr id="6" name="Ink 5">
                <a:extLst>
                  <a:ext uri="{FF2B5EF4-FFF2-40B4-BE49-F238E27FC236}">
                    <a16:creationId xmlns:a16="http://schemas.microsoft.com/office/drawing/2014/main" id="{73D4E302-83B9-F2DF-EA7A-23E501B418F1}"/>
                  </a:ext>
                </a:extLst>
              </p:cNvPr>
              <p:cNvPicPr/>
              <p:nvPr/>
            </p:nvPicPr>
            <p:blipFill>
              <a:blip r:embed="rId8"/>
              <a:stretch>
                <a:fillRect/>
              </a:stretch>
            </p:blipFill>
            <p:spPr>
              <a:xfrm>
                <a:off x="2153920" y="4325340"/>
                <a:ext cx="106236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C61DA201-43B7-48A8-538D-849CF45905FB}"/>
                  </a:ext>
                </a:extLst>
              </p14:cNvPr>
              <p14:cNvContentPartPr/>
              <p14:nvPr/>
            </p14:nvContentPartPr>
            <p14:xfrm>
              <a:off x="2197120" y="4432620"/>
              <a:ext cx="360" cy="360"/>
            </p14:xfrm>
          </p:contentPart>
        </mc:Choice>
        <mc:Fallback xmlns="">
          <p:pic>
            <p:nvPicPr>
              <p:cNvPr id="7" name="Ink 6">
                <a:extLst>
                  <a:ext uri="{FF2B5EF4-FFF2-40B4-BE49-F238E27FC236}">
                    <a16:creationId xmlns:a16="http://schemas.microsoft.com/office/drawing/2014/main" id="{C61DA201-43B7-48A8-538D-849CF45905FB}"/>
                  </a:ext>
                </a:extLst>
              </p:cNvPr>
              <p:cNvPicPr/>
              <p:nvPr/>
            </p:nvPicPr>
            <p:blipFill>
              <a:blip r:embed="rId6"/>
              <a:stretch>
                <a:fillRect/>
              </a:stretch>
            </p:blipFill>
            <p:spPr>
              <a:xfrm>
                <a:off x="2143480" y="43246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E5D4DB2-864F-FB35-F6F2-E5DF27A230BD}"/>
                  </a:ext>
                </a:extLst>
              </p14:cNvPr>
              <p14:cNvContentPartPr/>
              <p14:nvPr/>
            </p14:nvContentPartPr>
            <p14:xfrm>
              <a:off x="2197120" y="4432620"/>
              <a:ext cx="360" cy="360"/>
            </p14:xfrm>
          </p:contentPart>
        </mc:Choice>
        <mc:Fallback xmlns="">
          <p:pic>
            <p:nvPicPr>
              <p:cNvPr id="8" name="Ink 7">
                <a:extLst>
                  <a:ext uri="{FF2B5EF4-FFF2-40B4-BE49-F238E27FC236}">
                    <a16:creationId xmlns:a16="http://schemas.microsoft.com/office/drawing/2014/main" id="{1E5D4DB2-864F-FB35-F6F2-E5DF27A230BD}"/>
                  </a:ext>
                </a:extLst>
              </p:cNvPr>
              <p:cNvPicPr/>
              <p:nvPr/>
            </p:nvPicPr>
            <p:blipFill>
              <a:blip r:embed="rId6"/>
              <a:stretch>
                <a:fillRect/>
              </a:stretch>
            </p:blipFill>
            <p:spPr>
              <a:xfrm>
                <a:off x="2143480" y="43246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5B6B6B4-BB32-BF16-5422-AD941BBED2A0}"/>
                  </a:ext>
                </a:extLst>
              </p14:cNvPr>
              <p14:cNvContentPartPr/>
              <p14:nvPr/>
            </p14:nvContentPartPr>
            <p14:xfrm>
              <a:off x="2197120" y="4330020"/>
              <a:ext cx="746640" cy="102960"/>
            </p14:xfrm>
          </p:contentPart>
        </mc:Choice>
        <mc:Fallback xmlns="">
          <p:pic>
            <p:nvPicPr>
              <p:cNvPr id="9" name="Ink 8">
                <a:extLst>
                  <a:ext uri="{FF2B5EF4-FFF2-40B4-BE49-F238E27FC236}">
                    <a16:creationId xmlns:a16="http://schemas.microsoft.com/office/drawing/2014/main" id="{B5B6B6B4-BB32-BF16-5422-AD941BBED2A0}"/>
                  </a:ext>
                </a:extLst>
              </p:cNvPr>
              <p:cNvPicPr/>
              <p:nvPr/>
            </p:nvPicPr>
            <p:blipFill>
              <a:blip r:embed="rId12"/>
              <a:stretch>
                <a:fillRect/>
              </a:stretch>
            </p:blipFill>
            <p:spPr>
              <a:xfrm>
                <a:off x="2143480" y="4222020"/>
                <a:ext cx="85428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D8734F58-76AC-C253-EDC5-92E650F749C9}"/>
                  </a:ext>
                </a:extLst>
              </p14:cNvPr>
              <p14:cNvContentPartPr/>
              <p14:nvPr/>
            </p14:nvContentPartPr>
            <p14:xfrm>
              <a:off x="1663600" y="4291500"/>
              <a:ext cx="1667520" cy="316800"/>
            </p14:xfrm>
          </p:contentPart>
        </mc:Choice>
        <mc:Fallback xmlns="">
          <p:pic>
            <p:nvPicPr>
              <p:cNvPr id="10" name="Ink 9">
                <a:extLst>
                  <a:ext uri="{FF2B5EF4-FFF2-40B4-BE49-F238E27FC236}">
                    <a16:creationId xmlns:a16="http://schemas.microsoft.com/office/drawing/2014/main" id="{D8734F58-76AC-C253-EDC5-92E650F749C9}"/>
                  </a:ext>
                </a:extLst>
              </p:cNvPr>
              <p:cNvPicPr/>
              <p:nvPr/>
            </p:nvPicPr>
            <p:blipFill>
              <a:blip r:embed="rId14"/>
              <a:stretch>
                <a:fillRect/>
              </a:stretch>
            </p:blipFill>
            <p:spPr>
              <a:xfrm>
                <a:off x="1609960" y="4183860"/>
                <a:ext cx="1775160" cy="532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7E824D18-F49A-FA29-1CD4-4DF92DDD13E5}"/>
                  </a:ext>
                </a:extLst>
              </p14:cNvPr>
              <p14:cNvContentPartPr/>
              <p14:nvPr/>
            </p14:nvContentPartPr>
            <p14:xfrm>
              <a:off x="2971840" y="4597500"/>
              <a:ext cx="360" cy="360"/>
            </p14:xfrm>
          </p:contentPart>
        </mc:Choice>
        <mc:Fallback xmlns="">
          <p:pic>
            <p:nvPicPr>
              <p:cNvPr id="11" name="Ink 10">
                <a:extLst>
                  <a:ext uri="{FF2B5EF4-FFF2-40B4-BE49-F238E27FC236}">
                    <a16:creationId xmlns:a16="http://schemas.microsoft.com/office/drawing/2014/main" id="{7E824D18-F49A-FA29-1CD4-4DF92DDD13E5}"/>
                  </a:ext>
                </a:extLst>
              </p:cNvPr>
              <p:cNvPicPr/>
              <p:nvPr/>
            </p:nvPicPr>
            <p:blipFill>
              <a:blip r:embed="rId6"/>
              <a:stretch>
                <a:fillRect/>
              </a:stretch>
            </p:blipFill>
            <p:spPr>
              <a:xfrm>
                <a:off x="2918200" y="44895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C1C7F9A-2060-BF22-DC95-6429323D2ACA}"/>
                  </a:ext>
                </a:extLst>
              </p14:cNvPr>
              <p14:cNvContentPartPr/>
              <p14:nvPr/>
            </p14:nvContentPartPr>
            <p14:xfrm>
              <a:off x="2971840" y="4597500"/>
              <a:ext cx="360" cy="360"/>
            </p14:xfrm>
          </p:contentPart>
        </mc:Choice>
        <mc:Fallback xmlns="">
          <p:pic>
            <p:nvPicPr>
              <p:cNvPr id="12" name="Ink 11">
                <a:extLst>
                  <a:ext uri="{FF2B5EF4-FFF2-40B4-BE49-F238E27FC236}">
                    <a16:creationId xmlns:a16="http://schemas.microsoft.com/office/drawing/2014/main" id="{BC1C7F9A-2060-BF22-DC95-6429323D2ACA}"/>
                  </a:ext>
                </a:extLst>
              </p:cNvPr>
              <p:cNvPicPr/>
              <p:nvPr/>
            </p:nvPicPr>
            <p:blipFill>
              <a:blip r:embed="rId6"/>
              <a:stretch>
                <a:fillRect/>
              </a:stretch>
            </p:blipFill>
            <p:spPr>
              <a:xfrm>
                <a:off x="2918200" y="4489500"/>
                <a:ext cx="108000" cy="216000"/>
              </a:xfrm>
              <a:prstGeom prst="rect">
                <a:avLst/>
              </a:prstGeom>
            </p:spPr>
          </p:pic>
        </mc:Fallback>
      </mc:AlternateContent>
      <p:sp>
        <p:nvSpPr>
          <p:cNvPr id="15" name="Arrow: Right 14">
            <a:extLst>
              <a:ext uri="{FF2B5EF4-FFF2-40B4-BE49-F238E27FC236}">
                <a16:creationId xmlns:a16="http://schemas.microsoft.com/office/drawing/2014/main" id="{01A7216F-3C35-C603-4829-B09C7A524D48}"/>
              </a:ext>
            </a:extLst>
          </p:cNvPr>
          <p:cNvSpPr/>
          <p:nvPr/>
        </p:nvSpPr>
        <p:spPr>
          <a:xfrm>
            <a:off x="307108" y="4490220"/>
            <a:ext cx="1152128" cy="199652"/>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90602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CD38-927C-50BA-533E-219594433626}"/>
              </a:ext>
            </a:extLst>
          </p:cNvPr>
          <p:cNvPicPr>
            <a:picLocks noChangeAspect="1"/>
          </p:cNvPicPr>
          <p:nvPr/>
        </p:nvPicPr>
        <p:blipFill>
          <a:blip r:embed="rId3"/>
          <a:stretch>
            <a:fillRect/>
          </a:stretch>
        </p:blipFill>
        <p:spPr>
          <a:xfrm>
            <a:off x="0" y="188640"/>
            <a:ext cx="12192000" cy="2151530"/>
          </a:xfrm>
          <a:prstGeom prst="rect">
            <a:avLst/>
          </a:prstGeom>
        </p:spPr>
      </p:pic>
      <p:pic>
        <p:nvPicPr>
          <p:cNvPr id="6" name="Picture 5">
            <a:extLst>
              <a:ext uri="{FF2B5EF4-FFF2-40B4-BE49-F238E27FC236}">
                <a16:creationId xmlns:a16="http://schemas.microsoft.com/office/drawing/2014/main" id="{07EFCFC2-2C31-43F4-A4C2-B7CA5BBFC5B7}"/>
              </a:ext>
            </a:extLst>
          </p:cNvPr>
          <p:cNvPicPr>
            <a:picLocks noChangeAspect="1"/>
          </p:cNvPicPr>
          <p:nvPr/>
        </p:nvPicPr>
        <p:blipFill>
          <a:blip r:embed="rId4"/>
          <a:stretch>
            <a:fillRect/>
          </a:stretch>
        </p:blipFill>
        <p:spPr>
          <a:xfrm>
            <a:off x="1926366" y="3180433"/>
            <a:ext cx="10233725" cy="3620967"/>
          </a:xfrm>
          <a:prstGeom prst="rect">
            <a:avLst/>
          </a:prstGeom>
        </p:spPr>
      </p:pic>
      <p:sp>
        <p:nvSpPr>
          <p:cNvPr id="7" name="Arrow: Down 6">
            <a:extLst>
              <a:ext uri="{FF2B5EF4-FFF2-40B4-BE49-F238E27FC236}">
                <a16:creationId xmlns:a16="http://schemas.microsoft.com/office/drawing/2014/main" id="{117210B3-D696-CE80-1523-07DC0ED31E54}"/>
              </a:ext>
            </a:extLst>
          </p:cNvPr>
          <p:cNvSpPr/>
          <p:nvPr/>
        </p:nvSpPr>
        <p:spPr>
          <a:xfrm>
            <a:off x="6312024" y="2276872"/>
            <a:ext cx="432048" cy="1152128"/>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55434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010B3-66C1-6B55-9C95-46B5D3131D61}"/>
              </a:ext>
            </a:extLst>
          </p:cNvPr>
          <p:cNvSpPr>
            <a:spLocks noGrp="1"/>
          </p:cNvSpPr>
          <p:nvPr>
            <p:ph type="sldNum" sz="quarter" idx="12"/>
          </p:nvPr>
        </p:nvSpPr>
        <p:spPr/>
        <p:txBody>
          <a:bodyPr/>
          <a:lstStyle/>
          <a:p>
            <a:fld id="{374C9A9F-DE6E-4B1C-A37A-5168D4038E5D}" type="slidenum">
              <a:rPr lang="en-GB" smtClean="0"/>
              <a:t>9</a:t>
            </a:fld>
            <a:endParaRPr lang="en-GB"/>
          </a:p>
        </p:txBody>
      </p:sp>
      <p:pic>
        <p:nvPicPr>
          <p:cNvPr id="4" name="Picture 3">
            <a:extLst>
              <a:ext uri="{FF2B5EF4-FFF2-40B4-BE49-F238E27FC236}">
                <a16:creationId xmlns:a16="http://schemas.microsoft.com/office/drawing/2014/main" id="{DC553A86-1264-6936-B714-A13F8861315E}"/>
              </a:ext>
            </a:extLst>
          </p:cNvPr>
          <p:cNvPicPr>
            <a:picLocks noChangeAspect="1"/>
          </p:cNvPicPr>
          <p:nvPr/>
        </p:nvPicPr>
        <p:blipFill>
          <a:blip r:embed="rId3"/>
          <a:stretch>
            <a:fillRect/>
          </a:stretch>
        </p:blipFill>
        <p:spPr>
          <a:xfrm>
            <a:off x="1271464" y="548680"/>
            <a:ext cx="3534268" cy="5172797"/>
          </a:xfrm>
          <a:prstGeom prst="rect">
            <a:avLst/>
          </a:prstGeom>
        </p:spPr>
      </p:pic>
      <p:pic>
        <p:nvPicPr>
          <p:cNvPr id="6" name="Picture 5">
            <a:extLst>
              <a:ext uri="{FF2B5EF4-FFF2-40B4-BE49-F238E27FC236}">
                <a16:creationId xmlns:a16="http://schemas.microsoft.com/office/drawing/2014/main" id="{275A21CB-D85A-1302-DBC6-34649CD804DB}"/>
              </a:ext>
            </a:extLst>
          </p:cNvPr>
          <p:cNvPicPr>
            <a:picLocks noChangeAspect="1"/>
          </p:cNvPicPr>
          <p:nvPr/>
        </p:nvPicPr>
        <p:blipFill>
          <a:blip r:embed="rId4"/>
          <a:stretch>
            <a:fillRect/>
          </a:stretch>
        </p:blipFill>
        <p:spPr>
          <a:xfrm>
            <a:off x="5352763" y="1361219"/>
            <a:ext cx="6245982" cy="3547718"/>
          </a:xfrm>
          <a:prstGeom prst="rect">
            <a:avLst/>
          </a:prstGeom>
        </p:spPr>
      </p:pic>
    </p:spTree>
    <p:extLst>
      <p:ext uri="{BB962C8B-B14F-4D97-AF65-F5344CB8AC3E}">
        <p14:creationId xmlns:p14="http://schemas.microsoft.com/office/powerpoint/2010/main" val="3537044246"/>
      </p:ext>
    </p:extLst>
  </p:cSld>
  <p:clrMapOvr>
    <a:masterClrMapping/>
  </p:clrMapOvr>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89C5FCB1825B4F94E1675DE2173836" ma:contentTypeVersion="18" ma:contentTypeDescription="Create a new document." ma:contentTypeScope="" ma:versionID="607a1d5c727db41c71f751b91207dff2">
  <xsd:schema xmlns:xsd="http://www.w3.org/2001/XMLSchema" xmlns:xs="http://www.w3.org/2001/XMLSchema" xmlns:p="http://schemas.microsoft.com/office/2006/metadata/properties" xmlns:ns2="2b8537fe-c0e8-4664-abe1-a2741563a2b3" xmlns:ns3="9e0a3c23-ccde-419c-9ef7-1f51bddefd6e" targetNamespace="http://schemas.microsoft.com/office/2006/metadata/properties" ma:root="true" ma:fieldsID="c7ac89d5e2798ba167ce7ab89f0d7ac1" ns2:_="" ns3:_="">
    <xsd:import namespace="2b8537fe-c0e8-4664-abe1-a2741563a2b3"/>
    <xsd:import namespace="9e0a3c23-ccde-419c-9ef7-1f51bddefd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537fe-c0e8-4664-abe1-a2741563a2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8cd521b-c766-495a-bf72-da9be8cb7f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0a3c23-ccde-419c-9ef7-1f51bddefd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ba075f7-403e-4eb6-beca-b8664414c6cc}" ma:internalName="TaxCatchAll" ma:showField="CatchAllData" ma:web="9e0a3c23-ccde-419c-9ef7-1f51bddef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e0a3c23-ccde-419c-9ef7-1f51bddefd6e" xsi:nil="true"/>
    <lcf76f155ced4ddcb4097134ff3c332f xmlns="2b8537fe-c0e8-4664-abe1-a2741563a2b3">
      <Terms xmlns="http://schemas.microsoft.com/office/infopath/2007/PartnerControls"/>
    </lcf76f155ced4ddcb4097134ff3c332f>
    <SharedWithUsers xmlns="9e0a3c23-ccde-419c-9ef7-1f51bddefd6e">
      <UserInfo>
        <DisplayName/>
        <AccountId xsi:nil="true"/>
        <AccountType/>
      </UserInfo>
    </SharedWithUsers>
  </documentManagement>
</p:properties>
</file>

<file path=customXml/itemProps1.xml><?xml version="1.0" encoding="utf-8"?>
<ds:datastoreItem xmlns:ds="http://schemas.openxmlformats.org/officeDocument/2006/customXml" ds:itemID="{CD261B2D-AE92-445B-ACA7-01AB74E035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8537fe-c0e8-4664-abe1-a2741563a2b3"/>
    <ds:schemaRef ds:uri="9e0a3c23-ccde-419c-9ef7-1f51bddefd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ED29ED-DF96-4B03-8888-63CF10DB0D0E}">
  <ds:schemaRefs>
    <ds:schemaRef ds:uri="http://schemas.microsoft.com/sharepoint/v3/contenttype/forms"/>
  </ds:schemaRefs>
</ds:datastoreItem>
</file>

<file path=customXml/itemProps3.xml><?xml version="1.0" encoding="utf-8"?>
<ds:datastoreItem xmlns:ds="http://schemas.openxmlformats.org/officeDocument/2006/customXml" ds:itemID="{1B0ADAA4-C0E9-4E0D-B1E1-991CAB6178A0}">
  <ds:schemaRefs>
    <ds:schemaRef ds:uri="http://schemas.microsoft.com/office/2006/metadata/properties"/>
    <ds:schemaRef ds:uri="http://schemas.microsoft.com/office/infopath/2007/PartnerControls"/>
    <ds:schemaRef ds:uri="7b67c7f9-6371-451c-9ab6-86690d190818"/>
    <ds:schemaRef ds:uri="1070bb95-e445-40b8-a3f1-40d9f8e6b32a"/>
    <ds:schemaRef ds:uri="9e0a3c23-ccde-419c-9ef7-1f51bddefd6e"/>
    <ds:schemaRef ds:uri="2b8537fe-c0e8-4664-abe1-a2741563a2b3"/>
  </ds:schemaRefs>
</ds:datastoreItem>
</file>

<file path=docProps/app.xml><?xml version="1.0" encoding="utf-8"?>
<Properties xmlns="http://schemas.openxmlformats.org/officeDocument/2006/extended-properties" xmlns:vt="http://schemas.openxmlformats.org/officeDocument/2006/docPropsVTypes">
  <Template>rdg-accessible-ppt-widescreen-19 (1)</Template>
  <TotalTime>0</TotalTime>
  <Words>4479</Words>
  <Application>Microsoft Office PowerPoint</Application>
  <PresentationFormat>Widescreen</PresentationFormat>
  <Paragraphs>636</Paragraphs>
  <Slides>41</Slides>
  <Notes>37</Notes>
  <HiddenSlides>0</HiddenSlides>
  <MMClips>5</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UoR Theme</vt:lpstr>
      <vt:lpstr>1_UoR Theme off-white background</vt:lpstr>
      <vt:lpstr>2.2) Implementing the ITE Curriculum: Contextualising your mentoring</vt:lpstr>
      <vt:lpstr>Agenda</vt:lpstr>
      <vt:lpstr>Welcome</vt:lpstr>
      <vt:lpstr>The Subject Team</vt:lpstr>
      <vt:lpstr>Team Science </vt:lpstr>
      <vt:lpstr>Being an Subject Reading Partnership Mentor  </vt:lpstr>
      <vt:lpstr>Mentor Curriculum</vt:lpstr>
      <vt:lpstr>PowerPoint Presentation</vt:lpstr>
      <vt:lpstr>PowerPoint Presentation</vt:lpstr>
      <vt:lpstr>Being A Mentor</vt:lpstr>
      <vt:lpstr>Being a Subject Mentor</vt:lpstr>
      <vt:lpstr>PowerPoint Presentation</vt:lpstr>
      <vt:lpstr>Example</vt:lpstr>
      <vt:lpstr>RPT Needs Analysis</vt:lpstr>
      <vt:lpstr>PowerPoint Presentation</vt:lpstr>
      <vt:lpstr>PowerPoint Presentation</vt:lpstr>
      <vt:lpstr>Mentor guidance (Section 7)</vt:lpstr>
      <vt:lpstr>UoR Curriculum Focus: Behaviour Management</vt:lpstr>
      <vt:lpstr>UoR Curriculum Focus: Behaviour Management</vt:lpstr>
      <vt:lpstr>UoR Curriculum Focus:  Behaviour Management</vt:lpstr>
      <vt:lpstr>UoR Curriculum Focus: Behaviour Management</vt:lpstr>
      <vt:lpstr>PowerPoint Presentation</vt:lpstr>
      <vt:lpstr>PowerPoint Presentation</vt:lpstr>
      <vt:lpstr>UoR Curriculum Focus: Behaviour Management</vt:lpstr>
      <vt:lpstr>The PGCE Course</vt:lpstr>
      <vt:lpstr>PowerPoint Presentation</vt:lpstr>
      <vt:lpstr>Subject Method Content</vt:lpstr>
      <vt:lpstr>Classroom Practice</vt:lpstr>
      <vt:lpstr>Planning – what they’ve learnt</vt:lpstr>
      <vt:lpstr>Using departmental resources</vt:lpstr>
      <vt:lpstr>PowerPoint Presentation</vt:lpstr>
      <vt:lpstr>Observation &amp; Feedback </vt:lpstr>
      <vt:lpstr>PowerPoint Presentation</vt:lpstr>
      <vt:lpstr>ITAPs</vt:lpstr>
      <vt:lpstr>PowerPoint Presentation</vt:lpstr>
      <vt:lpstr>ITAP 2 Embedding Professional Behaviours within a School Context: School Expectations  Wednesday 27th September: School-based Implementation Thursday 28th September: School-based Implementation and Review</vt:lpstr>
      <vt:lpstr>PPRs and assessment of progress</vt:lpstr>
      <vt:lpstr>PROFESSIONAL PRACTICE REVIEW 1</vt:lpstr>
      <vt:lpstr>PowerPoint Presentation</vt:lpstr>
      <vt:lpstr>Useful resources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Roberts</dc:creator>
  <cp:lastModifiedBy>Caroline Foulkes</cp:lastModifiedBy>
  <cp:revision>221</cp:revision>
  <cp:lastPrinted>2006-09-19T14:59:33Z</cp:lastPrinted>
  <dcterms:created xsi:type="dcterms:W3CDTF">2023-09-03T17:50:25Z</dcterms:created>
  <dcterms:modified xsi:type="dcterms:W3CDTF">2024-09-30T16:11:28Z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0x010100CB89C5FCB1825B4F94E1675DE2173836</vt:lpwstr>
  </property>
  <property fmtid="{D5CDD505-2E9C-101B-9397-08002B2CF9AE}" pid="3" name="MediaServiceImageTags">
    <vt:lpwstr/>
  </property>
  <property fmtid="{D5CDD505-2E9C-101B-9397-08002B2CF9AE}" pid="4" name="Order">
    <vt:lpwstr>342600.000000000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