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27"/>
  </p:notesMasterIdLst>
  <p:handoutMasterIdLst>
    <p:handoutMasterId r:id="rId28"/>
  </p:handoutMasterIdLst>
  <p:sldIdLst>
    <p:sldId id="265" r:id="rId3"/>
    <p:sldId id="279" r:id="rId4"/>
    <p:sldId id="288" r:id="rId5"/>
    <p:sldId id="315" r:id="rId6"/>
    <p:sldId id="305" r:id="rId7"/>
    <p:sldId id="316" r:id="rId8"/>
    <p:sldId id="260" r:id="rId9"/>
    <p:sldId id="306" r:id="rId10"/>
    <p:sldId id="272" r:id="rId11"/>
    <p:sldId id="297" r:id="rId12"/>
    <p:sldId id="1107" r:id="rId13"/>
    <p:sldId id="264" r:id="rId14"/>
    <p:sldId id="289" r:id="rId15"/>
    <p:sldId id="317" r:id="rId16"/>
    <p:sldId id="308" r:id="rId17"/>
    <p:sldId id="311" r:id="rId18"/>
    <p:sldId id="277" r:id="rId19"/>
    <p:sldId id="299" r:id="rId20"/>
    <p:sldId id="280" r:id="rId21"/>
    <p:sldId id="295" r:id="rId22"/>
    <p:sldId id="292" r:id="rId23"/>
    <p:sldId id="313" r:id="rId24"/>
    <p:sldId id="318" r:id="rId25"/>
    <p:sldId id="1108" r:id="rId26"/>
  </p:sldIdLst>
  <p:sldSz cx="12192000" cy="6858000"/>
  <p:notesSz cx="6718300" cy="9867900"/>
  <p:embeddedFontLst>
    <p:embeddedFont>
      <p:font typeface="Arial Bold" panose="020B0704020202020204" pitchFamily="34" charset="0"/>
      <p:bold r:id="rId29"/>
    </p:embeddedFont>
    <p:embeddedFont>
      <p:font typeface="Effra" panose="020B060402020202020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0000"/>
    <a:srgbClr val="FDE6AB"/>
    <a:srgbClr val="D799A1"/>
    <a:srgbClr val="BF0071"/>
    <a:srgbClr val="7EAF35"/>
    <a:srgbClr val="F3F3F3"/>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33327-BA6F-4380-8AB5-D5B0508C3D86}" v="1" dt="2024-09-12T15:29:47.865"/>
    <p1510:client id="{CDAA7CF3-01AF-A269-5FD0-D06977D542C8}" v="80" dt="2024-09-12T18:17:28.843"/>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2794" autoAdjust="0"/>
  </p:normalViewPr>
  <p:slideViewPr>
    <p:cSldViewPr showGuides="1">
      <p:cViewPr varScale="1">
        <p:scale>
          <a:sx n="57" d="100"/>
          <a:sy n="57" d="100"/>
        </p:scale>
        <p:origin x="236" y="52"/>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oberts" userId="S::xc911057@reading.ac.uk::b7050328-4cc7-4482-bf4f-eef36b0887d2" providerId="AD" clId="Web-{CDAA7CF3-01AF-A269-5FD0-D06977D542C8}"/>
    <pc:docChg chg="addSld delSld modSld">
      <pc:chgData name="Rachel Roberts" userId="S::xc911057@reading.ac.uk::b7050328-4cc7-4482-bf4f-eef36b0887d2" providerId="AD" clId="Web-{CDAA7CF3-01AF-A269-5FD0-D06977D542C8}" dt="2024-09-12T18:17:28.843" v="1077" actId="20577"/>
      <pc:docMkLst>
        <pc:docMk/>
      </pc:docMkLst>
      <pc:sldChg chg="modNotes">
        <pc:chgData name="Rachel Roberts" userId="S::xc911057@reading.ac.uk::b7050328-4cc7-4482-bf4f-eef36b0887d2" providerId="AD" clId="Web-{CDAA7CF3-01AF-A269-5FD0-D06977D542C8}" dt="2024-09-12T17:33:17.115" v="29"/>
        <pc:sldMkLst>
          <pc:docMk/>
          <pc:sldMk cId="4159911732" sldId="260"/>
        </pc:sldMkLst>
      </pc:sldChg>
      <pc:sldChg chg="modNotes">
        <pc:chgData name="Rachel Roberts" userId="S::xc911057@reading.ac.uk::b7050328-4cc7-4482-bf4f-eef36b0887d2" providerId="AD" clId="Web-{CDAA7CF3-01AF-A269-5FD0-D06977D542C8}" dt="2024-09-12T18:00:01.884" v="602"/>
        <pc:sldMkLst>
          <pc:docMk/>
          <pc:sldMk cId="94167045" sldId="265"/>
        </pc:sldMkLst>
      </pc:sldChg>
      <pc:sldChg chg="modNotes">
        <pc:chgData name="Rachel Roberts" userId="S::xc911057@reading.ac.uk::b7050328-4cc7-4482-bf4f-eef36b0887d2" providerId="AD" clId="Web-{CDAA7CF3-01AF-A269-5FD0-D06977D542C8}" dt="2024-09-12T18:15:32.199" v="1030"/>
        <pc:sldMkLst>
          <pc:docMk/>
          <pc:sldMk cId="296950493" sldId="277"/>
        </pc:sldMkLst>
      </pc:sldChg>
      <pc:sldChg chg="modNotes">
        <pc:chgData name="Rachel Roberts" userId="S::xc911057@reading.ac.uk::b7050328-4cc7-4482-bf4f-eef36b0887d2" providerId="AD" clId="Web-{CDAA7CF3-01AF-A269-5FD0-D06977D542C8}" dt="2024-09-12T17:45:50.276" v="521"/>
        <pc:sldMkLst>
          <pc:docMk/>
          <pc:sldMk cId="3166697599" sldId="280"/>
        </pc:sldMkLst>
      </pc:sldChg>
      <pc:sldChg chg="modNotes">
        <pc:chgData name="Rachel Roberts" userId="S::xc911057@reading.ac.uk::b7050328-4cc7-4482-bf4f-eef36b0887d2" providerId="AD" clId="Web-{CDAA7CF3-01AF-A269-5FD0-D06977D542C8}" dt="2024-09-12T17:42:47.287" v="431"/>
        <pc:sldMkLst>
          <pc:docMk/>
          <pc:sldMk cId="72211649" sldId="289"/>
        </pc:sldMkLst>
      </pc:sldChg>
      <pc:sldChg chg="del">
        <pc:chgData name="Rachel Roberts" userId="S::xc911057@reading.ac.uk::b7050328-4cc7-4482-bf4f-eef36b0887d2" providerId="AD" clId="Web-{CDAA7CF3-01AF-A269-5FD0-D06977D542C8}" dt="2024-09-12T17:58:58.383" v="581"/>
        <pc:sldMkLst>
          <pc:docMk/>
          <pc:sldMk cId="275173113" sldId="291"/>
        </pc:sldMkLst>
      </pc:sldChg>
      <pc:sldChg chg="modSp">
        <pc:chgData name="Rachel Roberts" userId="S::xc911057@reading.ac.uk::b7050328-4cc7-4482-bf4f-eef36b0887d2" providerId="AD" clId="Web-{CDAA7CF3-01AF-A269-5FD0-D06977D542C8}" dt="2024-09-12T17:46:02.386" v="523" actId="1076"/>
        <pc:sldMkLst>
          <pc:docMk/>
          <pc:sldMk cId="2861799115" sldId="295"/>
        </pc:sldMkLst>
        <pc:picChg chg="mod">
          <ac:chgData name="Rachel Roberts" userId="S::xc911057@reading.ac.uk::b7050328-4cc7-4482-bf4f-eef36b0887d2" providerId="AD" clId="Web-{CDAA7CF3-01AF-A269-5FD0-D06977D542C8}" dt="2024-09-12T17:46:02.386" v="523" actId="1076"/>
          <ac:picMkLst>
            <pc:docMk/>
            <pc:sldMk cId="2861799115" sldId="295"/>
            <ac:picMk id="4" creationId="{AF7C6F85-7BD0-4B0F-8E7C-6A390E83E399}"/>
          </ac:picMkLst>
        </pc:picChg>
      </pc:sldChg>
      <pc:sldChg chg="del">
        <pc:chgData name="Rachel Roberts" userId="S::xc911057@reading.ac.uk::b7050328-4cc7-4482-bf4f-eef36b0887d2" providerId="AD" clId="Web-{CDAA7CF3-01AF-A269-5FD0-D06977D542C8}" dt="2024-09-12T17:33:18.240" v="30"/>
        <pc:sldMkLst>
          <pc:docMk/>
          <pc:sldMk cId="1470516030" sldId="296"/>
        </pc:sldMkLst>
      </pc:sldChg>
      <pc:sldChg chg="modSp del">
        <pc:chgData name="Rachel Roberts" userId="S::xc911057@reading.ac.uk::b7050328-4cc7-4482-bf4f-eef36b0887d2" providerId="AD" clId="Web-{CDAA7CF3-01AF-A269-5FD0-D06977D542C8}" dt="2024-09-12T17:47:07.388" v="534"/>
        <pc:sldMkLst>
          <pc:docMk/>
          <pc:sldMk cId="3893287112" sldId="303"/>
        </pc:sldMkLst>
        <pc:spChg chg="mod">
          <ac:chgData name="Rachel Roberts" userId="S::xc911057@reading.ac.uk::b7050328-4cc7-4482-bf4f-eef36b0887d2" providerId="AD" clId="Web-{CDAA7CF3-01AF-A269-5FD0-D06977D542C8}" dt="2024-09-12T17:46:35.465" v="528" actId="1076"/>
          <ac:spMkLst>
            <pc:docMk/>
            <pc:sldMk cId="3893287112" sldId="303"/>
            <ac:spMk id="13" creationId="{4D8AB8D1-A774-E1A8-452D-49FDE1C94663}"/>
          </ac:spMkLst>
        </pc:spChg>
        <pc:picChg chg="mod">
          <ac:chgData name="Rachel Roberts" userId="S::xc911057@reading.ac.uk::b7050328-4cc7-4482-bf4f-eef36b0887d2" providerId="AD" clId="Web-{CDAA7CF3-01AF-A269-5FD0-D06977D542C8}" dt="2024-09-12T17:46:23.465" v="525" actId="14100"/>
          <ac:picMkLst>
            <pc:docMk/>
            <pc:sldMk cId="3893287112" sldId="303"/>
            <ac:picMk id="10" creationId="{0B84DB8D-5097-E398-14F5-ABAFC5633FB8}"/>
          </ac:picMkLst>
        </pc:picChg>
        <pc:picChg chg="mod">
          <ac:chgData name="Rachel Roberts" userId="S::xc911057@reading.ac.uk::b7050328-4cc7-4482-bf4f-eef36b0887d2" providerId="AD" clId="Web-{CDAA7CF3-01AF-A269-5FD0-D06977D542C8}" dt="2024-09-12T17:46:30.621" v="527" actId="14100"/>
          <ac:picMkLst>
            <pc:docMk/>
            <pc:sldMk cId="3893287112" sldId="303"/>
            <ac:picMk id="12" creationId="{613F3E4E-F0A5-D2D0-94C3-7052C6A0B191}"/>
          </ac:picMkLst>
        </pc:picChg>
      </pc:sldChg>
      <pc:sldChg chg="modSp modNotes">
        <pc:chgData name="Rachel Roberts" userId="S::xc911057@reading.ac.uk::b7050328-4cc7-4482-bf4f-eef36b0887d2" providerId="AD" clId="Web-{CDAA7CF3-01AF-A269-5FD0-D06977D542C8}" dt="2024-09-12T17:39:21.969" v="216"/>
        <pc:sldMkLst>
          <pc:docMk/>
          <pc:sldMk cId="4225053452" sldId="306"/>
        </pc:sldMkLst>
        <pc:spChg chg="mod">
          <ac:chgData name="Rachel Roberts" userId="S::xc911057@reading.ac.uk::b7050328-4cc7-4482-bf4f-eef36b0887d2" providerId="AD" clId="Web-{CDAA7CF3-01AF-A269-5FD0-D06977D542C8}" dt="2024-09-12T17:38:37.968" v="186" actId="20577"/>
          <ac:spMkLst>
            <pc:docMk/>
            <pc:sldMk cId="4225053452" sldId="306"/>
            <ac:spMk id="3" creationId="{50EFBE14-8054-4633-3EE9-1A5F286E65D6}"/>
          </ac:spMkLst>
        </pc:spChg>
      </pc:sldChg>
      <pc:sldChg chg="modNotes">
        <pc:chgData name="Rachel Roberts" userId="S::xc911057@reading.ac.uk::b7050328-4cc7-4482-bf4f-eef36b0887d2" providerId="AD" clId="Web-{CDAA7CF3-01AF-A269-5FD0-D06977D542C8}" dt="2024-09-12T18:01:50.654" v="685"/>
        <pc:sldMkLst>
          <pc:docMk/>
          <pc:sldMk cId="572310886" sldId="308"/>
        </pc:sldMkLst>
      </pc:sldChg>
      <pc:sldChg chg="modNotes">
        <pc:chgData name="Rachel Roberts" userId="S::xc911057@reading.ac.uk::b7050328-4cc7-4482-bf4f-eef36b0887d2" providerId="AD" clId="Web-{CDAA7CF3-01AF-A269-5FD0-D06977D542C8}" dt="2024-09-12T17:43:24.772" v="436"/>
        <pc:sldMkLst>
          <pc:docMk/>
          <pc:sldMk cId="509636642" sldId="311"/>
        </pc:sldMkLst>
      </pc:sldChg>
      <pc:sldChg chg="modSp modNotes">
        <pc:chgData name="Rachel Roberts" userId="S::xc911057@reading.ac.uk::b7050328-4cc7-4482-bf4f-eef36b0887d2" providerId="AD" clId="Web-{CDAA7CF3-01AF-A269-5FD0-D06977D542C8}" dt="2024-09-12T17:47:05.341" v="533"/>
        <pc:sldMkLst>
          <pc:docMk/>
          <pc:sldMk cId="2025060539" sldId="313"/>
        </pc:sldMkLst>
        <pc:picChg chg="mod">
          <ac:chgData name="Rachel Roberts" userId="S::xc911057@reading.ac.uk::b7050328-4cc7-4482-bf4f-eef36b0887d2" providerId="AD" clId="Web-{CDAA7CF3-01AF-A269-5FD0-D06977D542C8}" dt="2024-09-12T17:46:46.575" v="531" actId="1076"/>
          <ac:picMkLst>
            <pc:docMk/>
            <pc:sldMk cId="2025060539" sldId="313"/>
            <ac:picMk id="6" creationId="{2552CC1E-369E-6614-BB71-52231D370837}"/>
          </ac:picMkLst>
        </pc:picChg>
      </pc:sldChg>
      <pc:sldChg chg="modSp modNotes">
        <pc:chgData name="Rachel Roberts" userId="S::xc911057@reading.ac.uk::b7050328-4cc7-4482-bf4f-eef36b0887d2" providerId="AD" clId="Web-{CDAA7CF3-01AF-A269-5FD0-D06977D542C8}" dt="2024-09-12T17:37:55.342" v="183" actId="20577"/>
        <pc:sldMkLst>
          <pc:docMk/>
          <pc:sldMk cId="3248221456" sldId="316"/>
        </pc:sldMkLst>
        <pc:spChg chg="mod">
          <ac:chgData name="Rachel Roberts" userId="S::xc911057@reading.ac.uk::b7050328-4cc7-4482-bf4f-eef36b0887d2" providerId="AD" clId="Web-{CDAA7CF3-01AF-A269-5FD0-D06977D542C8}" dt="2024-09-12T17:37:55.342" v="183" actId="20577"/>
          <ac:spMkLst>
            <pc:docMk/>
            <pc:sldMk cId="3248221456" sldId="316"/>
            <ac:spMk id="2" creationId="{0B2E9211-AB45-4708-AA5D-5703AB4F4FCD}"/>
          </ac:spMkLst>
        </pc:spChg>
      </pc:sldChg>
      <pc:sldChg chg="modSp modNotes">
        <pc:chgData name="Rachel Roberts" userId="S::xc911057@reading.ac.uk::b7050328-4cc7-4482-bf4f-eef36b0887d2" providerId="AD" clId="Web-{CDAA7CF3-01AF-A269-5FD0-D06977D542C8}" dt="2024-09-12T17:58:37.929" v="580"/>
        <pc:sldMkLst>
          <pc:docMk/>
          <pc:sldMk cId="3105058326" sldId="318"/>
        </pc:sldMkLst>
        <pc:spChg chg="mod">
          <ac:chgData name="Rachel Roberts" userId="S::xc911057@reading.ac.uk::b7050328-4cc7-4482-bf4f-eef36b0887d2" providerId="AD" clId="Web-{CDAA7CF3-01AF-A269-5FD0-D06977D542C8}" dt="2024-09-12T17:47:46.529" v="539" actId="14100"/>
          <ac:spMkLst>
            <pc:docMk/>
            <pc:sldMk cId="3105058326" sldId="318"/>
            <ac:spMk id="6" creationId="{A49A79DA-7287-6D15-9129-C4516D762B54}"/>
          </ac:spMkLst>
        </pc:spChg>
        <pc:picChg chg="mod">
          <ac:chgData name="Rachel Roberts" userId="S::xc911057@reading.ac.uk::b7050328-4cc7-4482-bf4f-eef36b0887d2" providerId="AD" clId="Web-{CDAA7CF3-01AF-A269-5FD0-D06977D542C8}" dt="2024-09-12T17:47:24.388" v="537" actId="1076"/>
          <ac:picMkLst>
            <pc:docMk/>
            <pc:sldMk cId="3105058326" sldId="318"/>
            <ac:picMk id="5" creationId="{3AB767AE-BBAA-3998-9880-043BB956F804}"/>
          </ac:picMkLst>
        </pc:picChg>
      </pc:sldChg>
      <pc:sldChg chg="modNotes">
        <pc:chgData name="Rachel Roberts" userId="S::xc911057@reading.ac.uk::b7050328-4cc7-4482-bf4f-eef36b0887d2" providerId="AD" clId="Web-{CDAA7CF3-01AF-A269-5FD0-D06977D542C8}" dt="2024-09-12T17:40:52.440" v="362"/>
        <pc:sldMkLst>
          <pc:docMk/>
          <pc:sldMk cId="1604850883" sldId="1107"/>
        </pc:sldMkLst>
      </pc:sldChg>
      <pc:sldChg chg="modSp new">
        <pc:chgData name="Rachel Roberts" userId="S::xc911057@reading.ac.uk::b7050328-4cc7-4482-bf4f-eef36b0887d2" providerId="AD" clId="Web-{CDAA7CF3-01AF-A269-5FD0-D06977D542C8}" dt="2024-09-12T18:17:28.843" v="1077" actId="20577"/>
        <pc:sldMkLst>
          <pc:docMk/>
          <pc:sldMk cId="271251387" sldId="1108"/>
        </pc:sldMkLst>
        <pc:spChg chg="mod">
          <ac:chgData name="Rachel Roberts" userId="S::xc911057@reading.ac.uk::b7050328-4cc7-4482-bf4f-eef36b0887d2" providerId="AD" clId="Web-{CDAA7CF3-01AF-A269-5FD0-D06977D542C8}" dt="2024-09-12T18:17:28.843" v="1077" actId="20577"/>
          <ac:spMkLst>
            <pc:docMk/>
            <pc:sldMk cId="271251387" sldId="1108"/>
            <ac:spMk id="2" creationId="{C39F7F9D-B30D-E387-1CEF-3AA0E46B0923}"/>
          </ac:spMkLst>
        </pc:spChg>
        <pc:spChg chg="mod">
          <ac:chgData name="Rachel Roberts" userId="S::xc911057@reading.ac.uk::b7050328-4cc7-4482-bf4f-eef36b0887d2" providerId="AD" clId="Web-{CDAA7CF3-01AF-A269-5FD0-D06977D542C8}" dt="2024-09-12T18:16:18.091" v="1033" actId="20577"/>
          <ac:spMkLst>
            <pc:docMk/>
            <pc:sldMk cId="271251387" sldId="1108"/>
            <ac:spMk id="4" creationId="{CC063E82-77C3-6FE2-8D1F-6D27AA3782A5}"/>
          </ac:spMkLst>
        </pc:spChg>
      </pc:sldChg>
    </pc:docChg>
  </pc:docChgLst>
  <pc:docChgLst>
    <pc:chgData name="Rachel Roberts" userId="b7050328-4cc7-4482-bf4f-eef36b0887d2" providerId="ADAL" clId="{89C33327-BA6F-4380-8AB5-D5B0508C3D86}"/>
    <pc:docChg chg="modSld">
      <pc:chgData name="Rachel Roberts" userId="b7050328-4cc7-4482-bf4f-eef36b0887d2" providerId="ADAL" clId="{89C33327-BA6F-4380-8AB5-D5B0508C3D86}" dt="2024-09-12T15:29:52.539" v="2" actId="14100"/>
      <pc:docMkLst>
        <pc:docMk/>
      </pc:docMkLst>
      <pc:sldChg chg="modSp mod">
        <pc:chgData name="Rachel Roberts" userId="b7050328-4cc7-4482-bf4f-eef36b0887d2" providerId="ADAL" clId="{89C33327-BA6F-4380-8AB5-D5B0508C3D86}" dt="2024-09-12T15:29:52.539" v="2" actId="14100"/>
        <pc:sldMkLst>
          <pc:docMk/>
          <pc:sldMk cId="275173113" sldId="291"/>
        </pc:sldMkLst>
        <pc:spChg chg="mod">
          <ac:chgData name="Rachel Roberts" userId="b7050328-4cc7-4482-bf4f-eef36b0887d2" providerId="ADAL" clId="{89C33327-BA6F-4380-8AB5-D5B0508C3D86}" dt="2024-09-12T15:29:47.861" v="0" actId="1076"/>
          <ac:spMkLst>
            <pc:docMk/>
            <pc:sldMk cId="275173113" sldId="291"/>
            <ac:spMk id="2" creationId="{93AC7BE0-3CF1-49A6-A386-C98CFA227F54}"/>
          </ac:spMkLst>
        </pc:spChg>
        <pc:picChg chg="mod">
          <ac:chgData name="Rachel Roberts" userId="b7050328-4cc7-4482-bf4f-eef36b0887d2" providerId="ADAL" clId="{89C33327-BA6F-4380-8AB5-D5B0508C3D86}" dt="2024-09-12T15:29:52.539" v="2" actId="14100"/>
          <ac:picMkLst>
            <pc:docMk/>
            <pc:sldMk cId="275173113" sldId="291"/>
            <ac:picMk id="4" creationId="{8185ADB4-2AFA-4F97-8683-850AA87B5D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1648-0797-42C2-9A7A-4B9D789BA769}"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GB"/>
        </a:p>
      </dgm:t>
    </dgm:pt>
    <dgm:pt modelId="{1B15BCEA-74C3-4722-BA29-B4743EDF2043}">
      <dgm:prSet phldrT="[Text]"/>
      <dgm:spPr/>
      <dgm:t>
        <a:bodyPr/>
        <a:lstStyle/>
        <a:p>
          <a:r>
            <a:rPr lang="en-GB" dirty="0"/>
            <a:t>School Based Mentor</a:t>
          </a:r>
        </a:p>
      </dgm:t>
    </dgm:pt>
    <dgm:pt modelId="{737FF5D1-2782-4113-B579-F64FCDC2CD3B}" type="parTrans" cxnId="{FFA6EBE3-9DE1-4525-979C-B1C067C121BB}">
      <dgm:prSet/>
      <dgm:spPr/>
      <dgm:t>
        <a:bodyPr/>
        <a:lstStyle/>
        <a:p>
          <a:endParaRPr lang="en-GB"/>
        </a:p>
      </dgm:t>
    </dgm:pt>
    <dgm:pt modelId="{4869622A-F155-47E3-B8FF-90D73D475D26}" type="sibTrans" cxnId="{FFA6EBE3-9DE1-4525-979C-B1C067C121BB}">
      <dgm:prSet/>
      <dgm:spPr/>
      <dgm:t>
        <a:bodyPr/>
        <a:lstStyle/>
        <a:p>
          <a:endParaRPr lang="en-GB"/>
        </a:p>
      </dgm:t>
    </dgm:pt>
    <dgm:pt modelId="{F2C2058C-6A10-46FC-8415-000B2FF82206}">
      <dgm:prSet phldrT="[Text]"/>
      <dgm:spPr/>
      <dgm:t>
        <a:bodyPr/>
        <a:lstStyle/>
        <a:p>
          <a:r>
            <a:rPr lang="en-GB" dirty="0"/>
            <a:t>ITTCo (placement A and B)</a:t>
          </a:r>
        </a:p>
      </dgm:t>
    </dgm:pt>
    <dgm:pt modelId="{A0185C67-A950-4833-A0F0-D924B59955E0}" type="parTrans" cxnId="{293E33F4-D026-40DE-AD25-FB955A25BFB6}">
      <dgm:prSet/>
      <dgm:spPr/>
      <dgm:t>
        <a:bodyPr/>
        <a:lstStyle/>
        <a:p>
          <a:endParaRPr lang="en-GB"/>
        </a:p>
      </dgm:t>
    </dgm:pt>
    <dgm:pt modelId="{F343A2BA-31E2-42D7-94D9-43163EE96EF1}" type="sibTrans" cxnId="{293E33F4-D026-40DE-AD25-FB955A25BFB6}">
      <dgm:prSet/>
      <dgm:spPr/>
      <dgm:t>
        <a:bodyPr/>
        <a:lstStyle/>
        <a:p>
          <a:endParaRPr lang="en-GB"/>
        </a:p>
      </dgm:t>
    </dgm:pt>
    <dgm:pt modelId="{E49E7C6B-24AD-4A43-98FE-6FA3CE89C732}">
      <dgm:prSet phldrT="[Text]" custT="1"/>
      <dgm:spPr/>
      <dgm:t>
        <a:bodyPr/>
        <a:lstStyle/>
        <a:p>
          <a:r>
            <a:rPr lang="en-GB" sz="3200" dirty="0"/>
            <a:t>RPT</a:t>
          </a:r>
        </a:p>
      </dgm:t>
    </dgm:pt>
    <dgm:pt modelId="{ADC24542-1D78-4140-A7B3-BFED18213DDA}" type="parTrans" cxnId="{4711E5B7-0A05-46C8-BBD7-504A0B8FF88A}">
      <dgm:prSet/>
      <dgm:spPr/>
      <dgm:t>
        <a:bodyPr/>
        <a:lstStyle/>
        <a:p>
          <a:endParaRPr lang="en-GB"/>
        </a:p>
      </dgm:t>
    </dgm:pt>
    <dgm:pt modelId="{3DAFCC7B-0DC8-4F3D-9406-BBCD3A5728D1}" type="sibTrans" cxnId="{4711E5B7-0A05-46C8-BBD7-504A0B8FF88A}">
      <dgm:prSet/>
      <dgm:spPr/>
      <dgm:t>
        <a:bodyPr/>
        <a:lstStyle/>
        <a:p>
          <a:endParaRPr lang="en-GB"/>
        </a:p>
      </dgm:t>
    </dgm:pt>
    <dgm:pt modelId="{9871DE62-1A0A-477A-B975-2C6C616B5756}">
      <dgm:prSet phldrT="[Text]"/>
      <dgm:spPr/>
      <dgm:t>
        <a:bodyPr/>
        <a:lstStyle/>
        <a:p>
          <a:r>
            <a:rPr lang="en-GB" dirty="0"/>
            <a:t>University Tutor/SL</a:t>
          </a:r>
        </a:p>
      </dgm:t>
    </dgm:pt>
    <dgm:pt modelId="{EA1A9696-8719-4722-A20F-64108BE60A00}" type="parTrans" cxnId="{0C93D2D1-FCC7-4406-9C44-72538F45F91C}">
      <dgm:prSet/>
      <dgm:spPr/>
      <dgm:t>
        <a:bodyPr/>
        <a:lstStyle/>
        <a:p>
          <a:endParaRPr lang="en-GB"/>
        </a:p>
      </dgm:t>
    </dgm:pt>
    <dgm:pt modelId="{0DF110B8-B0DE-43F4-AB5F-47B24A0B8412}" type="sibTrans" cxnId="{0C93D2D1-FCC7-4406-9C44-72538F45F91C}">
      <dgm:prSet/>
      <dgm:spPr/>
      <dgm:t>
        <a:bodyPr/>
        <a:lstStyle/>
        <a:p>
          <a:endParaRPr lang="en-GB"/>
        </a:p>
      </dgm:t>
    </dgm:pt>
    <dgm:pt modelId="{B2589FC4-730D-44AD-8287-0B3B65CF03E6}" type="pres">
      <dgm:prSet presAssocID="{A1411648-0797-42C2-9A7A-4B9D789BA769}" presName="compositeShape" presStyleCnt="0">
        <dgm:presLayoutVars>
          <dgm:chMax val="9"/>
          <dgm:dir/>
          <dgm:resizeHandles val="exact"/>
        </dgm:presLayoutVars>
      </dgm:prSet>
      <dgm:spPr/>
    </dgm:pt>
    <dgm:pt modelId="{824F363C-E68D-4C52-B3D0-6EB90AA2585F}" type="pres">
      <dgm:prSet presAssocID="{A1411648-0797-42C2-9A7A-4B9D789BA769}" presName="triangle1" presStyleLbl="node1" presStyleIdx="0" presStyleCnt="4" custLinFactNeighborY="-5316">
        <dgm:presLayoutVars>
          <dgm:bulletEnabled val="1"/>
        </dgm:presLayoutVars>
      </dgm:prSet>
      <dgm:spPr/>
    </dgm:pt>
    <dgm:pt modelId="{0D7E0486-36FB-404E-82DD-01E6A29732EF}" type="pres">
      <dgm:prSet presAssocID="{A1411648-0797-42C2-9A7A-4B9D789BA769}" presName="triangle2" presStyleLbl="node1" presStyleIdx="1" presStyleCnt="4" custLinFactNeighborX="0" custLinFactNeighborY="0">
        <dgm:presLayoutVars>
          <dgm:bulletEnabled val="1"/>
        </dgm:presLayoutVars>
      </dgm:prSet>
      <dgm:spPr/>
    </dgm:pt>
    <dgm:pt modelId="{6CD90E2B-725D-4296-8624-B815FB0B4D6F}" type="pres">
      <dgm:prSet presAssocID="{A1411648-0797-42C2-9A7A-4B9D789BA769}" presName="triangle3" presStyleLbl="node1" presStyleIdx="2" presStyleCnt="4">
        <dgm:presLayoutVars>
          <dgm:bulletEnabled val="1"/>
        </dgm:presLayoutVars>
      </dgm:prSet>
      <dgm:spPr/>
    </dgm:pt>
    <dgm:pt modelId="{4B187868-E7C7-4C5B-8C2E-0DE98FCC007B}" type="pres">
      <dgm:prSet presAssocID="{A1411648-0797-42C2-9A7A-4B9D789BA769}" presName="triangle4" presStyleLbl="node1" presStyleIdx="3" presStyleCnt="4" custLinFactNeighborY="0">
        <dgm:presLayoutVars>
          <dgm:bulletEnabled val="1"/>
        </dgm:presLayoutVars>
      </dgm:prSet>
      <dgm:spPr/>
    </dgm:pt>
  </dgm:ptLst>
  <dgm:cxnLst>
    <dgm:cxn modelId="{97E37B2F-12C4-4DFB-995F-660C5E5AAF1C}" type="presOf" srcId="{9871DE62-1A0A-477A-B975-2C6C616B5756}" destId="{4B187868-E7C7-4C5B-8C2E-0DE98FCC007B}" srcOrd="0" destOrd="0" presId="urn:microsoft.com/office/officeart/2005/8/layout/pyramid4"/>
    <dgm:cxn modelId="{B415045E-DA0A-4BFE-8C29-DD2E8788C5A8}" type="presOf" srcId="{F2C2058C-6A10-46FC-8415-000B2FF82206}" destId="{0D7E0486-36FB-404E-82DD-01E6A29732EF}" srcOrd="0" destOrd="0" presId="urn:microsoft.com/office/officeart/2005/8/layout/pyramid4"/>
    <dgm:cxn modelId="{D5159B48-55DD-425F-AD45-59D07682D5F5}" type="presOf" srcId="{E49E7C6B-24AD-4A43-98FE-6FA3CE89C732}" destId="{6CD90E2B-725D-4296-8624-B815FB0B4D6F}" srcOrd="0" destOrd="0" presId="urn:microsoft.com/office/officeart/2005/8/layout/pyramid4"/>
    <dgm:cxn modelId="{C3C3209E-95C1-4391-B80A-F59C5E9ADC2C}" type="presOf" srcId="{1B15BCEA-74C3-4722-BA29-B4743EDF2043}" destId="{824F363C-E68D-4C52-B3D0-6EB90AA2585F}" srcOrd="0" destOrd="0" presId="urn:microsoft.com/office/officeart/2005/8/layout/pyramid4"/>
    <dgm:cxn modelId="{4711E5B7-0A05-46C8-BBD7-504A0B8FF88A}" srcId="{A1411648-0797-42C2-9A7A-4B9D789BA769}" destId="{E49E7C6B-24AD-4A43-98FE-6FA3CE89C732}" srcOrd="2" destOrd="0" parTransId="{ADC24542-1D78-4140-A7B3-BFED18213DDA}" sibTransId="{3DAFCC7B-0DC8-4F3D-9406-BBCD3A5728D1}"/>
    <dgm:cxn modelId="{0C93D2D1-FCC7-4406-9C44-72538F45F91C}" srcId="{A1411648-0797-42C2-9A7A-4B9D789BA769}" destId="{9871DE62-1A0A-477A-B975-2C6C616B5756}" srcOrd="3" destOrd="0" parTransId="{EA1A9696-8719-4722-A20F-64108BE60A00}" sibTransId="{0DF110B8-B0DE-43F4-AB5F-47B24A0B8412}"/>
    <dgm:cxn modelId="{D9E30FDB-9AE1-4C0C-ACF1-4B5DA843D8D1}" type="presOf" srcId="{A1411648-0797-42C2-9A7A-4B9D789BA769}" destId="{B2589FC4-730D-44AD-8287-0B3B65CF03E6}" srcOrd="0" destOrd="0" presId="urn:microsoft.com/office/officeart/2005/8/layout/pyramid4"/>
    <dgm:cxn modelId="{FFA6EBE3-9DE1-4525-979C-B1C067C121BB}" srcId="{A1411648-0797-42C2-9A7A-4B9D789BA769}" destId="{1B15BCEA-74C3-4722-BA29-B4743EDF2043}" srcOrd="0" destOrd="0" parTransId="{737FF5D1-2782-4113-B579-F64FCDC2CD3B}" sibTransId="{4869622A-F155-47E3-B8FF-90D73D475D26}"/>
    <dgm:cxn modelId="{293E33F4-D026-40DE-AD25-FB955A25BFB6}" srcId="{A1411648-0797-42C2-9A7A-4B9D789BA769}" destId="{F2C2058C-6A10-46FC-8415-000B2FF82206}" srcOrd="1" destOrd="0" parTransId="{A0185C67-A950-4833-A0F0-D924B59955E0}" sibTransId="{F343A2BA-31E2-42D7-94D9-43163EE96EF1}"/>
    <dgm:cxn modelId="{5AFEA2CE-74B9-49EF-BF6F-28CE8B56BC56}" type="presParOf" srcId="{B2589FC4-730D-44AD-8287-0B3B65CF03E6}" destId="{824F363C-E68D-4C52-B3D0-6EB90AA2585F}" srcOrd="0" destOrd="0" presId="urn:microsoft.com/office/officeart/2005/8/layout/pyramid4"/>
    <dgm:cxn modelId="{3E91E6E2-E713-4D74-ADBD-D02BD041DC80}" type="presParOf" srcId="{B2589FC4-730D-44AD-8287-0B3B65CF03E6}" destId="{0D7E0486-36FB-404E-82DD-01E6A29732EF}" srcOrd="1" destOrd="0" presId="urn:microsoft.com/office/officeart/2005/8/layout/pyramid4"/>
    <dgm:cxn modelId="{17515228-A5BD-47E7-A53C-CFAFB9535495}" type="presParOf" srcId="{B2589FC4-730D-44AD-8287-0B3B65CF03E6}" destId="{6CD90E2B-725D-4296-8624-B815FB0B4D6F}" srcOrd="2" destOrd="0" presId="urn:microsoft.com/office/officeart/2005/8/layout/pyramid4"/>
    <dgm:cxn modelId="{02F677E2-75BA-489E-8AC4-398797F5553A}" type="presParOf" srcId="{B2589FC4-730D-44AD-8287-0B3B65CF03E6}" destId="{4B187868-E7C7-4C5B-8C2E-0DE98FCC007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F363C-E68D-4C52-B3D0-6EB90AA2585F}">
      <dsp:nvSpPr>
        <dsp:cNvPr id="0" name=""/>
        <dsp:cNvSpPr/>
      </dsp:nvSpPr>
      <dsp:spPr>
        <a:xfrm>
          <a:off x="2201333" y="0"/>
          <a:ext cx="2201333" cy="220133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School Based Mentor</a:t>
          </a:r>
        </a:p>
      </dsp:txBody>
      <dsp:txXfrm>
        <a:off x="2751666" y="1100667"/>
        <a:ext cx="1100667" cy="1100666"/>
      </dsp:txXfrm>
    </dsp:sp>
    <dsp:sp modelId="{0D7E0486-36FB-404E-82DD-01E6A29732EF}">
      <dsp:nvSpPr>
        <dsp:cNvPr id="0" name=""/>
        <dsp:cNvSpPr/>
      </dsp:nvSpPr>
      <dsp:spPr>
        <a:xfrm>
          <a:off x="1100666" y="2201333"/>
          <a:ext cx="2201333" cy="2201333"/>
        </a:xfrm>
        <a:prstGeom prst="triangle">
          <a:avLst/>
        </a:prstGeom>
        <a:solidFill>
          <a:schemeClr val="accent2">
            <a:hueOff val="3061518"/>
            <a:satOff val="5280"/>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ITTCo (placement A and B)</a:t>
          </a:r>
        </a:p>
      </dsp:txBody>
      <dsp:txXfrm>
        <a:off x="1650999" y="3302000"/>
        <a:ext cx="1100667" cy="1100666"/>
      </dsp:txXfrm>
    </dsp:sp>
    <dsp:sp modelId="{6CD90E2B-725D-4296-8624-B815FB0B4D6F}">
      <dsp:nvSpPr>
        <dsp:cNvPr id="0" name=""/>
        <dsp:cNvSpPr/>
      </dsp:nvSpPr>
      <dsp:spPr>
        <a:xfrm rot="10800000">
          <a:off x="2201333" y="2201333"/>
          <a:ext cx="2201333" cy="2201333"/>
        </a:xfrm>
        <a:prstGeom prst="triangle">
          <a:avLst/>
        </a:prstGeom>
        <a:solidFill>
          <a:schemeClr val="accent2">
            <a:hueOff val="6123036"/>
            <a:satOff val="10561"/>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RPT</a:t>
          </a:r>
        </a:p>
      </dsp:txBody>
      <dsp:txXfrm rot="10800000">
        <a:off x="2751666" y="2201333"/>
        <a:ext cx="1100667" cy="1100666"/>
      </dsp:txXfrm>
    </dsp:sp>
    <dsp:sp modelId="{4B187868-E7C7-4C5B-8C2E-0DE98FCC007B}">
      <dsp:nvSpPr>
        <dsp:cNvPr id="0" name=""/>
        <dsp:cNvSpPr/>
      </dsp:nvSpPr>
      <dsp:spPr>
        <a:xfrm>
          <a:off x="3302000" y="2201333"/>
          <a:ext cx="2201333" cy="2201333"/>
        </a:xfrm>
        <a:prstGeom prst="triangle">
          <a:avLst/>
        </a:prstGeom>
        <a:solidFill>
          <a:schemeClr val="accent2">
            <a:hueOff val="9184554"/>
            <a:satOff val="15841"/>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University Tutor/SL</a:t>
          </a:r>
        </a:p>
      </dsp:txBody>
      <dsp:txXfrm>
        <a:off x="3852333" y="3302000"/>
        <a:ext cx="1100667" cy="1100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ppt is a suggested template; </a:t>
            </a:r>
            <a:r>
              <a:rPr lang="en-GB" dirty="0" err="1">
                <a:latin typeface="Effra"/>
              </a:rPr>
              <a:t>ITTCos</a:t>
            </a:r>
            <a:r>
              <a:rPr lang="en-GB" dirty="0">
                <a:latin typeface="Effra"/>
              </a:rPr>
              <a:t> are encouraged to adapt as they see fit to reflect the unique nature of their school’s setting, cohorts, ethos and the experience of your mentors.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94135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is an example timetable, based on a 5 period day/two week timetable.  Sharing an example timetable can be helpful for new mentors to see how this works in practice (and how they might want to plan for 72% teaching timetable, which the RPT will gradually build up to. </a:t>
            </a:r>
            <a:endParaRPr lang="en-GB" dirty="0"/>
          </a:p>
          <a:p>
            <a:endParaRPr lang="en-GB" dirty="0">
              <a:latin typeface="Effra"/>
            </a:endParaRPr>
          </a:p>
          <a:p>
            <a:r>
              <a:rPr lang="en-GB" dirty="0"/>
              <a:t>From the </a:t>
            </a:r>
            <a:r>
              <a:rPr lang="en-GB" dirty="0" err="1"/>
              <a:t>MoG</a:t>
            </a:r>
            <a:r>
              <a:rPr lang="en-GB" dirty="0"/>
              <a:t>:</a:t>
            </a:r>
          </a:p>
          <a:p>
            <a:pPr marL="0" indent="0">
              <a:buNone/>
            </a:pPr>
            <a:r>
              <a:rPr lang="en-GB" sz="1200" dirty="0"/>
              <a:t>‘Supported subject-specific teaching’ can involve: </a:t>
            </a:r>
          </a:p>
          <a:p>
            <a:pPr marL="0" indent="0">
              <a:buNone/>
            </a:pPr>
            <a:r>
              <a:rPr lang="en-GB" sz="1200" dirty="0"/>
              <a:t>• Teaching </a:t>
            </a:r>
            <a:r>
              <a:rPr lang="en-GB" sz="1200" b="1" dirty="0"/>
              <a:t>small sections of a lesson</a:t>
            </a:r>
            <a:r>
              <a:rPr lang="en-GB" sz="1200" dirty="0"/>
              <a:t>, using resources that the RPT has already observed being used effectively Institute of Education 25 August 2023 </a:t>
            </a:r>
          </a:p>
          <a:p>
            <a:pPr marL="0" indent="0">
              <a:buNone/>
            </a:pPr>
            <a:r>
              <a:rPr lang="en-GB" sz="1200" dirty="0"/>
              <a:t>• Teaching small sections of a lesson from </a:t>
            </a:r>
            <a:r>
              <a:rPr lang="en-GB" sz="1200" b="1" dirty="0"/>
              <a:t>established resources </a:t>
            </a:r>
          </a:p>
          <a:p>
            <a:pPr marL="0" indent="0">
              <a:buNone/>
            </a:pPr>
            <a:r>
              <a:rPr lang="en-GB" sz="1200" dirty="0"/>
              <a:t>• </a:t>
            </a:r>
            <a:r>
              <a:rPr lang="en-GB" sz="1200" b="1" dirty="0"/>
              <a:t>Co-planning</a:t>
            </a:r>
            <a:r>
              <a:rPr lang="en-GB" sz="1200" dirty="0"/>
              <a:t> resources and </a:t>
            </a:r>
            <a:r>
              <a:rPr lang="en-GB" sz="1200" b="1" dirty="0"/>
              <a:t>observing</a:t>
            </a:r>
            <a:r>
              <a:rPr lang="en-GB" sz="1200" dirty="0"/>
              <a:t> an experienced teacher deliver them </a:t>
            </a:r>
          </a:p>
          <a:p>
            <a:pPr marL="0" indent="0">
              <a:buNone/>
            </a:pPr>
            <a:r>
              <a:rPr lang="en-GB" sz="1200" dirty="0"/>
              <a:t>• </a:t>
            </a:r>
            <a:r>
              <a:rPr lang="en-GB" sz="1200" b="1" dirty="0"/>
              <a:t>Micro-teaching</a:t>
            </a:r>
            <a:r>
              <a:rPr lang="en-GB" sz="1200" dirty="0"/>
              <a:t> within lessons, focussing on a particular aspect (e.g. substantive content exposition, welcoming pupils and setting starter, managing a transition, questioning pupils after a task, discussing homework, setting a difficult task by modelling an outcome with pupils, etc), with detailed planning and explicitly stated rationale</a:t>
            </a:r>
          </a:p>
          <a:p>
            <a:pPr marL="0" indent="0">
              <a:buNone/>
            </a:pPr>
            <a:r>
              <a:rPr lang="en-GB" sz="1200" dirty="0"/>
              <a:t> • </a:t>
            </a:r>
            <a:r>
              <a:rPr lang="en-GB" sz="1200" b="1" dirty="0"/>
              <a:t>Co-planning a full lesson </a:t>
            </a:r>
            <a:r>
              <a:rPr lang="en-GB" sz="1200" dirty="0"/>
              <a:t>with an experienced teacher, then teaching • Co-planning a lesson that is not currently taught or resourced, with an experienced teacher, then teaching </a:t>
            </a:r>
          </a:p>
          <a:p>
            <a:pPr marL="0" indent="0">
              <a:buNone/>
            </a:pPr>
            <a:r>
              <a:rPr lang="en-GB" sz="1200" dirty="0"/>
              <a:t>• </a:t>
            </a:r>
            <a:r>
              <a:rPr lang="en-GB" sz="1200" b="1" dirty="0"/>
              <a:t>Co-planning a short sequence </a:t>
            </a:r>
            <a:r>
              <a:rPr lang="en-GB" sz="1200" dirty="0"/>
              <a:t>of lessons, with an experienced teacher, then teaching.’</a:t>
            </a:r>
          </a:p>
          <a:p>
            <a:pPr marL="0" indent="0">
              <a:buNone/>
            </a:pPr>
            <a:endParaRPr lang="en-GB" sz="1200" dirty="0"/>
          </a:p>
          <a:p>
            <a:pPr marL="0" indent="0">
              <a:buNone/>
            </a:pPr>
            <a:r>
              <a:rPr lang="en-GB" sz="1200" dirty="0"/>
              <a:t>You may also want to discuss opportunities for 6</a:t>
            </a:r>
            <a:r>
              <a:rPr lang="en-GB" sz="1200" baseline="30000" dirty="0"/>
              <a:t>th</a:t>
            </a:r>
            <a:r>
              <a:rPr lang="en-GB" sz="1200" dirty="0"/>
              <a:t> Form teaching, if that is appropriate for your school setting (see </a:t>
            </a:r>
            <a:r>
              <a:rPr lang="en-GB" sz="1200" dirty="0" err="1"/>
              <a:t>MoG</a:t>
            </a:r>
            <a:r>
              <a:rPr lang="en-GB" sz="1200" dirty="0"/>
              <a:t>, section 8.4)</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9527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lesson planning expectations across the different phases of the course.  </a:t>
            </a:r>
          </a:p>
          <a:p>
            <a:r>
              <a:rPr lang="en-GB" dirty="0">
                <a:latin typeface="Effra"/>
              </a:rPr>
              <a:t>There is opportunity here to discuss mentors’ facilitating RPTs’ access to teaching resources and existing plans (curriculum maps, schemes of work/medium term plans).  Talking the RPTs through existing materials, how to access them, how and when to use them (and how they might be adapted) is really helpful.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413686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it is the RPTs’ responsibility to complete their </a:t>
            </a:r>
            <a:r>
              <a:rPr lang="en-GB" dirty="0" err="1"/>
              <a:t>WRoPs</a:t>
            </a:r>
            <a:r>
              <a:rPr lang="en-GB" dirty="0"/>
              <a:t>, they are most powerful when they are used as part of the weekly mentor meetings, so that mentors can discuss the progress made that week, assess previous targets and set new ones.  We do also require the mentor to confirm that the RPT is engaging with their training.  (</a:t>
            </a:r>
            <a:r>
              <a:rPr lang="en-GB" dirty="0" err="1"/>
              <a:t>WRoPs</a:t>
            </a:r>
            <a:r>
              <a:rPr lang="en-GB" dirty="0"/>
              <a:t> are stored in the e-Portfolios.)</a:t>
            </a:r>
          </a:p>
          <a:p>
            <a:endParaRPr lang="en-GB" dirty="0"/>
          </a:p>
          <a:p>
            <a:r>
              <a:rPr lang="en-GB">
                <a:latin typeface="Effra"/>
              </a:rPr>
              <a:t>This is a good opportunity to discuss how to set targets, SMART targets are helpful and should address the intended learning of RPT.  For example 'improve timings' as a target is too vague and could be re-worded to something like: 'Consider the timing of activities for your Yr7 lesson, so that things don't overrun/there is dead time in the lesson'.  Strategies can then be suggested to support the target, such as 'Observe the Yr7 lesson with teacher X, making a note of how much time is assigned to activities.  Use a timer in your lesson as a reminder for yourself'  etc. </a:t>
            </a:r>
            <a:endParaRPr lang="en-GB"/>
          </a:p>
        </p:txBody>
      </p:sp>
      <p:sp>
        <p:nvSpPr>
          <p:cNvPr id="4" name="Slide Number Placeholder 3"/>
          <p:cNvSpPr>
            <a:spLocks noGrp="1"/>
          </p:cNvSpPr>
          <p:nvPr>
            <p:ph type="sldNum" sz="quarter" idx="5"/>
          </p:nvPr>
        </p:nvSpPr>
        <p:spPr/>
        <p:txBody>
          <a:bodyPr/>
          <a:lstStyle/>
          <a:p>
            <a:fld id="{8027C6EB-51D6-4AAB-8461-F3940861FE12}" type="slidenum">
              <a:rPr lang="en-GB" smtClean="0"/>
              <a:t>18</a:t>
            </a:fld>
            <a:endParaRPr lang="en-GB"/>
          </a:p>
        </p:txBody>
      </p:sp>
    </p:spTree>
    <p:extLst>
      <p:ext uri="{BB962C8B-B14F-4D97-AF65-F5344CB8AC3E}">
        <p14:creationId xmlns:p14="http://schemas.microsoft.com/office/powerpoint/2010/main" val="114323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we’ve added guidance for observers to the lesson feedback form.  Please encourage mentors to refer to this and disseminate good practice with other colleagues who are not mentors but may observe their RPT and provide feedback.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83764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You can use the opportunity to discuss how and when feedback should be given (positive framing; and soon after the observation wherever possible).  Rather than asking how the RPT thought the lesson went, mentors/observers can ask: 'what did you want the pupils to learn?  How far do you feel this was achieved?'</a:t>
            </a:r>
            <a:endParaRPr lang="en-GB" dirty="0"/>
          </a:p>
          <a:p>
            <a:r>
              <a:rPr lang="en-GB" dirty="0">
                <a:latin typeface="Effra"/>
              </a:rPr>
              <a:t>Note that mentor training 2.3 (a video released in October) will cover observation and feedback.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300784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180489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share your PS timetable with your mentors, so that they are aware of what is covered when (it may form part of the mentor meeting conversation that week).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282210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Effra"/>
              </a:rPr>
              <a:t>RPTs will be responsible for completing a booklet. Ensure you are aware of when ITAPs are and refer to these in mentor meetings. </a:t>
            </a:r>
            <a:endParaRPr lang="en-US" dirty="0">
              <a:latin typeface="Effra"/>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75881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Depending on how you're </a:t>
            </a:r>
            <a:r>
              <a:rPr lang="en-US" dirty="0" err="1">
                <a:latin typeface="Calibri"/>
                <a:ea typeface="Calibri"/>
                <a:cs typeface="Calibri"/>
              </a:rPr>
              <a:t>organising</a:t>
            </a:r>
            <a:r>
              <a:rPr lang="en-US" dirty="0">
                <a:latin typeface="Calibri"/>
                <a:ea typeface="Calibri"/>
                <a:cs typeface="Calibri"/>
              </a:rPr>
              <a:t> the school-based aspects of the ITAPs, please do share your expectations of mentor involvement in these activities.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40814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20588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ensure mentors have downloaded and read the Manual of Guidance and the Mentor Handbook.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30835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Share the names and subject specialisms of the trainee teachers you will be hosting this year.   Depending on whether or not your mentors have met their RPTs, this is a good opportunity for them to share some information/background/experience/subject knowledge specialisms that they are bringing to the programme (the RPTs' Opening Position Statements are helpful here).  This would also allow a discussion of how mentors might personalise their training to meet their RPTs' needs, and possibly considerations that they may need to have with regards, for example, if their RPT has very little/no school experience.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207822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latin typeface="Effra"/>
              </a:rPr>
              <a:t>If communicating with university tutors/subject leads, it is helpful to cc the </a:t>
            </a:r>
            <a:r>
              <a:rPr lang="en-GB" dirty="0" err="1">
                <a:latin typeface="Effra"/>
              </a:rPr>
              <a:t>ITTCo</a:t>
            </a:r>
            <a:endParaRPr lang="en-GB" dirty="0" err="1"/>
          </a:p>
          <a:p>
            <a:endParaRPr lang="en-GB" dirty="0"/>
          </a:p>
        </p:txBody>
      </p:sp>
      <p:sp>
        <p:nvSpPr>
          <p:cNvPr id="4" name="Slide Number Placeholder 3"/>
          <p:cNvSpPr>
            <a:spLocks noGrp="1"/>
          </p:cNvSpPr>
          <p:nvPr>
            <p:ph type="sldNum" sz="quarter" idx="5"/>
          </p:nvPr>
        </p:nvSpPr>
        <p:spPr/>
        <p:txBody>
          <a:bodyPr/>
          <a:lstStyle/>
          <a:p>
            <a:fld id="{C3224570-003B-4227-BFEA-03D6F8A51DBE}" type="slidenum">
              <a:rPr lang="en-GB" smtClean="0"/>
              <a:t>7</a:t>
            </a:fld>
            <a:endParaRPr lang="en-GB"/>
          </a:p>
        </p:txBody>
      </p:sp>
    </p:spTree>
    <p:extLst>
      <p:ext uri="{BB962C8B-B14F-4D97-AF65-F5344CB8AC3E}">
        <p14:creationId xmlns:p14="http://schemas.microsoft.com/office/powerpoint/2010/main" val="401230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These are some of the ways in which </a:t>
            </a:r>
            <a:r>
              <a:rPr lang="en-US" dirty="0" err="1">
                <a:latin typeface="Calibri"/>
                <a:ea typeface="Calibri"/>
                <a:cs typeface="Calibri"/>
              </a:rPr>
              <a:t>ITTCos</a:t>
            </a:r>
            <a:r>
              <a:rPr lang="en-US" dirty="0">
                <a:latin typeface="Calibri"/>
                <a:ea typeface="Calibri"/>
                <a:cs typeface="Calibri"/>
              </a:rPr>
              <a:t> can ensure consistency in mentoring in their setting.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383494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opportunity to discuss why they’ve been asked to be a mentor and what being a mentor means in the context of your school.  You could frame this around your school ethos, for example, and draw out some of the considerations that might need to be made/mentors might need to think about to help their RPTs acclimatise to your school.  For example, if your school is single sex or selective etc.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30336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Effra"/>
              </a:rPr>
              <a:t>This is the outline for the </a:t>
            </a:r>
            <a:r>
              <a:rPr lang="en-GB" dirty="0" err="1">
                <a:latin typeface="Effra"/>
              </a:rPr>
              <a:t>UoR</a:t>
            </a:r>
            <a:r>
              <a:rPr lang="en-GB" dirty="0">
                <a:latin typeface="Effra"/>
              </a:rPr>
              <a:t> Mentor Curriculum for 2024-25.  Please direct them to the </a:t>
            </a:r>
            <a:r>
              <a:rPr lang="en-GB" dirty="0" err="1">
                <a:latin typeface="Effra"/>
              </a:rPr>
              <a:t>UoR</a:t>
            </a:r>
            <a:r>
              <a:rPr lang="en-GB" dirty="0">
                <a:latin typeface="Effra"/>
              </a:rPr>
              <a:t> Mentor Hub: https://sitesb.reading.ac.uk/ioe-mentoring/ emphasising that we are requesting </a:t>
            </a:r>
            <a:r>
              <a:rPr lang="en-GB" i="1" dirty="0">
                <a:latin typeface="Effra"/>
              </a:rPr>
              <a:t>all</a:t>
            </a:r>
            <a:r>
              <a:rPr lang="en-GB" i="0" dirty="0">
                <a:latin typeface="Effra"/>
              </a:rPr>
              <a:t> mentors to complete all mentor training this academic year.  </a:t>
            </a:r>
            <a:r>
              <a:rPr lang="en-GB" dirty="0">
                <a:latin typeface="Effra"/>
              </a:rPr>
              <a:t>It is worth checking that they have engaged and have access to all of the training materials released so far.  </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33336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Slides 13 and 14 provide information on teaching involvement and timetabling from the </a:t>
            </a:r>
            <a:r>
              <a:rPr lang="en-US" dirty="0" err="1">
                <a:latin typeface="Calibri"/>
                <a:ea typeface="Calibri"/>
                <a:cs typeface="Calibri"/>
              </a:rPr>
              <a:t>MoG</a:t>
            </a:r>
            <a:r>
              <a:rPr lang="en-US" dirty="0">
                <a:latin typeface="Calibri"/>
                <a:ea typeface="Calibri"/>
                <a:cs typeface="Calibri"/>
              </a:rPr>
              <a:t>.  Please talk this through with your mentors, as they should be aware of when the RPTs' teaching involvement increases.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56638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folders/1pvT4HQi_jP9VOepIMopg3czZZdYATz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Mentor Training Materials 1.4</a:t>
            </a:r>
          </a:p>
        </p:txBody>
      </p:sp>
      <p:sp>
        <p:nvSpPr>
          <p:cNvPr id="9" name="Subtitle 8"/>
          <p:cNvSpPr>
            <a:spLocks noGrp="1"/>
          </p:cNvSpPr>
          <p:nvPr>
            <p:ph type="subTitle" idx="1"/>
          </p:nvPr>
        </p:nvSpPr>
        <p:spPr>
          <a:xfrm>
            <a:off x="407368" y="5046371"/>
            <a:ext cx="11040000" cy="925512"/>
          </a:xfrm>
        </p:spPr>
        <p:txBody>
          <a:bodyPr/>
          <a:lstStyle/>
          <a:p>
            <a:r>
              <a:rPr lang="en-GB" dirty="0"/>
              <a:t>‘Being an RPT mentor in your school’</a:t>
            </a:r>
          </a:p>
          <a:p>
            <a:r>
              <a:rPr lang="en-GB" dirty="0" err="1"/>
              <a:t>ITTCo</a:t>
            </a:r>
            <a:r>
              <a:rPr lang="en-GB" dirty="0"/>
              <a:t>-Mentor Training</a:t>
            </a:r>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805551"/>
          </a:xfrm>
        </p:spPr>
        <p:txBody>
          <a:bodyPr/>
          <a:lstStyle/>
          <a:p>
            <a:r>
              <a:rPr lang="en-GB" dirty="0"/>
              <a:t>Secondary ITE – Mentor Curriculum 2024-25</a:t>
            </a:r>
          </a:p>
        </p:txBody>
      </p:sp>
      <p:pic>
        <p:nvPicPr>
          <p:cNvPr id="3" name="Picture 2">
            <a:extLst>
              <a:ext uri="{FF2B5EF4-FFF2-40B4-BE49-F238E27FC236}">
                <a16:creationId xmlns:a16="http://schemas.microsoft.com/office/drawing/2014/main" id="{70DA5AB8-DDF1-D2E5-BA8E-04D8629E96C0}"/>
              </a:ext>
            </a:extLst>
          </p:cNvPr>
          <p:cNvPicPr>
            <a:picLocks noChangeAspect="1"/>
          </p:cNvPicPr>
          <p:nvPr/>
        </p:nvPicPr>
        <p:blipFill>
          <a:blip r:embed="rId3"/>
          <a:stretch>
            <a:fillRect/>
          </a:stretch>
        </p:blipFill>
        <p:spPr>
          <a:xfrm>
            <a:off x="0" y="2028405"/>
            <a:ext cx="12192000" cy="2801190"/>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1A5-2676-4FB8-A7D4-3D17CB341C4B}"/>
              </a:ext>
            </a:extLst>
          </p:cNvPr>
          <p:cNvSpPr>
            <a:spLocks noGrp="1"/>
          </p:cNvSpPr>
          <p:nvPr>
            <p:ph type="title"/>
          </p:nvPr>
        </p:nvSpPr>
        <p:spPr>
          <a:xfrm>
            <a:off x="1333820" y="143167"/>
            <a:ext cx="7297353" cy="429530"/>
          </a:xfrm>
        </p:spPr>
        <p:txBody>
          <a:bodyPr>
            <a:normAutofit fontScale="90000"/>
          </a:bodyPr>
          <a:lstStyle/>
          <a:p>
            <a:r>
              <a:rPr lang="en-GB" dirty="0">
                <a:latin typeface="KG Drops of Jupiter" panose="02000000000000000000" pitchFamily="2" charset="0"/>
              </a:rPr>
              <a:t>What this means in practice:</a:t>
            </a:r>
          </a:p>
        </p:txBody>
      </p:sp>
      <p:sp>
        <p:nvSpPr>
          <p:cNvPr id="3" name="Content Placeholder 2">
            <a:extLst>
              <a:ext uri="{FF2B5EF4-FFF2-40B4-BE49-F238E27FC236}">
                <a16:creationId xmlns:a16="http://schemas.microsoft.com/office/drawing/2014/main" id="{0B37E9CD-2E6C-4228-BBB7-1A4FB4C7A6ED}"/>
              </a:ext>
            </a:extLst>
          </p:cNvPr>
          <p:cNvSpPr>
            <a:spLocks noGrp="1"/>
          </p:cNvSpPr>
          <p:nvPr>
            <p:ph idx="1"/>
          </p:nvPr>
        </p:nvSpPr>
        <p:spPr>
          <a:xfrm>
            <a:off x="8446587" y="1916832"/>
            <a:ext cx="3782208" cy="1080120"/>
          </a:xfrm>
          <a:solidFill>
            <a:schemeClr val="accent1">
              <a:lumMod val="20000"/>
              <a:lumOff val="80000"/>
            </a:schemeClr>
          </a:solidFill>
        </p:spPr>
        <p:txBody>
          <a:bodyPr/>
          <a:lstStyle/>
          <a:p>
            <a:r>
              <a:rPr lang="en-GB" i="1" dirty="0"/>
              <a:t>What does it mean to be a mentor in our school? </a:t>
            </a:r>
          </a:p>
        </p:txBody>
      </p:sp>
      <p:pic>
        <p:nvPicPr>
          <p:cNvPr id="5" name="Picture 4">
            <a:extLst>
              <a:ext uri="{FF2B5EF4-FFF2-40B4-BE49-F238E27FC236}">
                <a16:creationId xmlns:a16="http://schemas.microsoft.com/office/drawing/2014/main" id="{E18120F9-88A7-405A-8AAC-A632B37C1658}"/>
              </a:ext>
            </a:extLst>
          </p:cNvPr>
          <p:cNvPicPr>
            <a:picLocks noChangeAspect="1"/>
          </p:cNvPicPr>
          <p:nvPr/>
        </p:nvPicPr>
        <p:blipFill>
          <a:blip r:embed="rId3"/>
          <a:stretch>
            <a:fillRect/>
          </a:stretch>
        </p:blipFill>
        <p:spPr>
          <a:xfrm>
            <a:off x="335360" y="503535"/>
            <a:ext cx="8111227" cy="4696571"/>
          </a:xfrm>
          <a:prstGeom prst="rect">
            <a:avLst/>
          </a:prstGeom>
        </p:spPr>
      </p:pic>
      <p:pic>
        <p:nvPicPr>
          <p:cNvPr id="9" name="Picture 8">
            <a:extLst>
              <a:ext uri="{FF2B5EF4-FFF2-40B4-BE49-F238E27FC236}">
                <a16:creationId xmlns:a16="http://schemas.microsoft.com/office/drawing/2014/main" id="{1EFD4FEF-B353-4D37-B9C2-9C6D57B1D54A}"/>
              </a:ext>
            </a:extLst>
          </p:cNvPr>
          <p:cNvPicPr>
            <a:picLocks noChangeAspect="1"/>
          </p:cNvPicPr>
          <p:nvPr/>
        </p:nvPicPr>
        <p:blipFill>
          <a:blip r:embed="rId4"/>
          <a:stretch>
            <a:fillRect/>
          </a:stretch>
        </p:blipFill>
        <p:spPr>
          <a:xfrm>
            <a:off x="335360" y="5211134"/>
            <a:ext cx="8430190" cy="1503699"/>
          </a:xfrm>
          <a:prstGeom prst="rect">
            <a:avLst/>
          </a:prstGeom>
        </p:spPr>
      </p:pic>
    </p:spTree>
    <p:extLst>
      <p:ext uri="{BB962C8B-B14F-4D97-AF65-F5344CB8AC3E}">
        <p14:creationId xmlns:p14="http://schemas.microsoft.com/office/powerpoint/2010/main" val="2951565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AE878E2-5B15-90A3-A8F0-19BB343E2331}"/>
              </a:ext>
            </a:extLst>
          </p:cNvPr>
          <p:cNvGraphicFramePr>
            <a:graphicFrameLocks noGrp="1"/>
          </p:cNvGraphicFramePr>
          <p:nvPr>
            <p:ph idx="1"/>
            <p:extLst>
              <p:ext uri="{D42A27DB-BD31-4B8C-83A1-F6EECF244321}">
                <p14:modId xmlns:p14="http://schemas.microsoft.com/office/powerpoint/2010/main" val="2421538317"/>
              </p:ext>
            </p:extLst>
          </p:nvPr>
        </p:nvGraphicFramePr>
        <p:xfrm>
          <a:off x="135322" y="161334"/>
          <a:ext cx="11971334" cy="6730043"/>
        </p:xfrm>
        <a:graphic>
          <a:graphicData uri="http://schemas.openxmlformats.org/drawingml/2006/table">
            <a:tbl>
              <a:tblPr firstRow="1" firstCol="1" bandRow="1"/>
              <a:tblGrid>
                <a:gridCol w="1141790">
                  <a:extLst>
                    <a:ext uri="{9D8B030D-6E8A-4147-A177-3AD203B41FA5}">
                      <a16:colId xmlns:a16="http://schemas.microsoft.com/office/drawing/2014/main" val="1119523740"/>
                    </a:ext>
                  </a:extLst>
                </a:gridCol>
                <a:gridCol w="4713023">
                  <a:extLst>
                    <a:ext uri="{9D8B030D-6E8A-4147-A177-3AD203B41FA5}">
                      <a16:colId xmlns:a16="http://schemas.microsoft.com/office/drawing/2014/main" val="3309898755"/>
                    </a:ext>
                  </a:extLst>
                </a:gridCol>
                <a:gridCol w="2068534">
                  <a:extLst>
                    <a:ext uri="{9D8B030D-6E8A-4147-A177-3AD203B41FA5}">
                      <a16:colId xmlns:a16="http://schemas.microsoft.com/office/drawing/2014/main" val="3735025807"/>
                    </a:ext>
                  </a:extLst>
                </a:gridCol>
                <a:gridCol w="2548371">
                  <a:extLst>
                    <a:ext uri="{9D8B030D-6E8A-4147-A177-3AD203B41FA5}">
                      <a16:colId xmlns:a16="http://schemas.microsoft.com/office/drawing/2014/main" val="1900026822"/>
                    </a:ext>
                  </a:extLst>
                </a:gridCol>
                <a:gridCol w="1499616">
                  <a:extLst>
                    <a:ext uri="{9D8B030D-6E8A-4147-A177-3AD203B41FA5}">
                      <a16:colId xmlns:a16="http://schemas.microsoft.com/office/drawing/2014/main" val="2209866316"/>
                    </a:ext>
                  </a:extLst>
                </a:gridCol>
              </a:tblGrid>
              <a:tr h="172940">
                <a:tc>
                  <a:txBody>
                    <a:bodyPr/>
                    <a:lstStyle/>
                    <a:p>
                      <a:pPr algn="l" fontAlgn="base">
                        <a:lnSpc>
                          <a:spcPct val="107000"/>
                        </a:lnSpc>
                        <a:spcBef>
                          <a:spcPts val="0"/>
                        </a:spcBef>
                        <a:spcAft>
                          <a:spcPts val="800"/>
                        </a:spcAft>
                      </a:pPr>
                      <a:r>
                        <a:rPr lang="en-GB" sz="1400" b="1" i="0" u="none" strike="noStrike" dirty="0">
                          <a:effectLst/>
                          <a:latin typeface="Calibri" panose="020F0502020204030204" pitchFamily="34" charset="0"/>
                          <a:ea typeface="Times New Roman" panose="02020603050405020304" pitchFamily="18" charset="0"/>
                          <a:cs typeface="Arial" panose="020B0604020202020204" pitchFamily="34" charset="0"/>
                        </a:rPr>
                        <a:t>Mentor Curriculum Module</a:t>
                      </a:r>
                      <a:r>
                        <a:rPr lang="en-GB" sz="1400" b="0" i="0" u="none" strike="noStrike" dirty="0">
                          <a:effectLs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Content </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Format </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Time (approx.)</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Date</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761868099"/>
                  </a:ext>
                </a:extLst>
              </a:tr>
              <a:tr h="1443541">
                <a:tc rowSpan="4">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Mentor Module 1 ‘Being a Mentor’ </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3328" marR="43328" marT="21664" marB="216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1.1) Mentor knowledge &amp; Skills: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1"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Developing your professional identity as a mentor, establishing mentor-trainee relationships</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Mentor knowledge </a:t>
                      </a:r>
                      <a:r>
                        <a:rPr lang="en-GB" sz="1400" b="0" i="1"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audit</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Hybrid online &amp; in-person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p>
                    <a:p>
                      <a:pPr algn="l" fontAlgn="base">
                        <a:lnSpc>
                          <a:spcPct val="107000"/>
                        </a:lnSpc>
                        <a:spcBef>
                          <a:spcPts val="0"/>
                        </a:spcBef>
                        <a:spcAft>
                          <a:spcPts val="800"/>
                        </a:spcAft>
                      </a:pP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Online form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2.5hrs (1.5hrs meeting; 1hr reading/ accessing supporting materials)  </a:t>
                      </a:r>
                      <a:endParaRPr lang="en-GB" sz="1400" b="0" i="0" u="none" strike="noStrike" dirty="0">
                        <a:solidFill>
                          <a:schemeClr val="tx1"/>
                        </a:solidFill>
                        <a:effectLst/>
                        <a:highlight>
                          <a:srgbClr val="FFCC66"/>
                        </a:highlight>
                        <a:latin typeface="Arial" panose="020B0604020202020204" pitchFamily="34" charset="0"/>
                        <a:ea typeface="+mn-ea"/>
                        <a:cs typeface="+mn-cs"/>
                      </a:endParaRPr>
                    </a:p>
                    <a:p>
                      <a:pPr algn="l" fontAlgn="base">
                        <a:lnSpc>
                          <a:spcPct val="107000"/>
                        </a:lnSpc>
                        <a:spcBef>
                          <a:spcPts val="0"/>
                        </a:spcBef>
                        <a:spcAft>
                          <a:spcPts val="800"/>
                        </a:spcAft>
                      </a:pPr>
                      <a:endPar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0.5hrs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11</a:t>
                      </a:r>
                      <a:r>
                        <a:rPr lang="en-GB" sz="1400" b="0" i="0" u="none" strike="noStrike" baseline="30000"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th</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July 2024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3.40-5pm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Available from 5</a:t>
                      </a:r>
                      <a:r>
                        <a:rPr lang="en-GB" sz="1400" b="0" i="0" u="none" strike="noStrike" baseline="30000"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th</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July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091314950"/>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1.2) Understanding trainee knowledge &amp; development: </a:t>
                      </a:r>
                      <a:r>
                        <a:rPr lang="en-GB" sz="1400" b="0" i="1" u="none" strike="noStrike" dirty="0">
                          <a:solidFill>
                            <a:srgbClr val="000000"/>
                          </a:solidFill>
                          <a:effectLst/>
                          <a:highlight>
                            <a:srgbClr val="FFCC66"/>
                          </a:highlight>
                          <a:latin typeface="Calibri"/>
                          <a:ea typeface="Times New Roman" panose="02020603050405020304" pitchFamily="18" charset="0"/>
                          <a:cs typeface="Arial"/>
                        </a:rPr>
                        <a:t>Meeting your RPT and being their mentor</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Script &amp; materials available via </a:t>
                      </a:r>
                      <a:r>
                        <a:rPr lang="en-GB" sz="1400" b="0" i="0" u="none" strike="noStrike" dirty="0" err="1">
                          <a:solidFill>
                            <a:srgbClr val="000000"/>
                          </a:solidFill>
                          <a:effectLst/>
                          <a:highlight>
                            <a:srgbClr val="FFCC66"/>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Mentor Hub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As part of timetabled mentor meeting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Early September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350623518"/>
                  </a:ext>
                </a:extLst>
              </a:tr>
              <a:tr h="225770">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1.3) Implementing the ITE curriculum: </a:t>
                      </a:r>
                      <a:r>
                        <a:rPr lang="en-GB" sz="1400" b="0" i="1"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Induction Stage</a:t>
                      </a:r>
                      <a:r>
                        <a:rPr lang="en-GB" sz="1400" b="0" i="0"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0.5hrs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Early September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31285692"/>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1.4) Understanding trainee knowledge &amp; development: </a:t>
                      </a:r>
                      <a:r>
                        <a:rPr lang="en-GB" sz="1400" b="0" i="1" u="none" strike="noStrike" dirty="0">
                          <a:solidFill>
                            <a:srgbClr val="000000"/>
                          </a:solidFill>
                          <a:effectLst/>
                          <a:highlight>
                            <a:srgbClr val="FFCC66"/>
                          </a:highlight>
                          <a:latin typeface="Calibri"/>
                          <a:ea typeface="Times New Roman" panose="02020603050405020304" pitchFamily="18" charset="0"/>
                          <a:cs typeface="Arial"/>
                        </a:rPr>
                        <a:t>Being an RPT mentor in your school</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err="1">
                          <a:solidFill>
                            <a:srgbClr val="000000"/>
                          </a:solidFill>
                          <a:effectLst/>
                          <a:highlight>
                            <a:srgbClr val="00FF00"/>
                          </a:highlight>
                          <a:latin typeface="Calibri" panose="020F0502020204030204" pitchFamily="34" charset="0"/>
                          <a:ea typeface="Times New Roman" panose="02020603050405020304" pitchFamily="18" charset="0"/>
                          <a:cs typeface="Arial" panose="020B0604020202020204" pitchFamily="34" charset="0"/>
                        </a:rPr>
                        <a:t>ITTCo</a:t>
                      </a:r>
                      <a:r>
                        <a:rPr lang="en-GB" sz="14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Arial" panose="020B0604020202020204" pitchFamily="34" charset="0"/>
                        </a:rPr>
                        <a:t> (in school) </a:t>
                      </a:r>
                      <a:endParaRPr lang="en-GB" sz="1400" b="0" i="0" u="none" strike="noStrike" dirty="0">
                        <a:effectLst/>
                        <a:highlight>
                          <a:srgbClr val="00FF0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1hr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Mid-September 2024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511158460"/>
                  </a:ext>
                </a:extLst>
              </a:tr>
              <a:tr h="172940">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182457742"/>
                  </a:ext>
                </a:extLst>
              </a:tr>
              <a:tr h="172940">
                <a:tc rowSpan="5">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Mentor Module 2 ‘Constructive Conversations &amp; Modelling Practice’</a:t>
                      </a: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txBody>
                  <a:tcPr marL="43328" marR="43328" marT="21664" marB="216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2.1) Implementing the ITE curriculum: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Shared Stage</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2CB2C4"/>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0.5hr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Late September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741854123"/>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2CB2C4"/>
                          </a:highlight>
                          <a:latin typeface="Calibri"/>
                          <a:ea typeface="Times New Roman" panose="02020603050405020304" pitchFamily="18" charset="0"/>
                          <a:cs typeface="Arial"/>
                        </a:rPr>
                        <a:t>2.2) Implementing the ITE curriculum: </a:t>
                      </a:r>
                      <a:r>
                        <a:rPr lang="en-GB" sz="1400" b="0" i="1" u="none" strike="noStrike" dirty="0">
                          <a:solidFill>
                            <a:srgbClr val="FF0000"/>
                          </a:solidFill>
                          <a:effectLst/>
                          <a:highlight>
                            <a:srgbClr val="2CB2C4"/>
                          </a:highlight>
                          <a:latin typeface="Calibri"/>
                          <a:ea typeface="Times New Roman" panose="02020603050405020304" pitchFamily="18" charset="0"/>
                          <a:cs typeface="Arial"/>
                        </a:rPr>
                        <a:t>Contextualising your mentoring (phase/subject-specific development)</a:t>
                      </a:r>
                      <a:r>
                        <a:rPr lang="en-GB" sz="1400" b="0" i="0" u="none" strike="noStrike" dirty="0">
                          <a:solidFill>
                            <a:srgbClr val="FF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Live webinar &amp; materials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1.5hrs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Late September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521921665"/>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2.3) Mentor knowledge &amp; skills: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The reflective cycle, teacher knowledge, observation, feedback, and constructive conversations</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Video &amp; materials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1.5hr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October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499339164"/>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2.4) Understanding trainee knowledge &amp; development: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(using the Mentor Conversations Guide, linked to Mentor Bulletins)</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Script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As part of timetabled mentor meetings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October – December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687660492"/>
                  </a:ext>
                </a:extLst>
              </a:tr>
              <a:tr h="172940">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2CB2C4"/>
                          </a:highlight>
                          <a:latin typeface="Calibri"/>
                          <a:ea typeface="Times New Roman" panose="02020603050405020304" pitchFamily="18" charset="0"/>
                          <a:cs typeface="Arial"/>
                        </a:rPr>
                        <a:t>2.5) Implementing the ITE curriculum: </a:t>
                      </a:r>
                      <a:r>
                        <a:rPr lang="en-GB" sz="1400" b="0" i="1" u="none" strike="noStrike" dirty="0">
                          <a:solidFill>
                            <a:srgbClr val="FF0000"/>
                          </a:solidFill>
                          <a:effectLst/>
                          <a:highlight>
                            <a:srgbClr val="2CB2C4"/>
                          </a:highlight>
                          <a:latin typeface="Calibri"/>
                          <a:ea typeface="Times New Roman" panose="02020603050405020304" pitchFamily="18" charset="0"/>
                          <a:cs typeface="Arial"/>
                        </a:rPr>
                        <a:t>Professional Practice Review</a:t>
                      </a:r>
                      <a:r>
                        <a:rPr lang="en-GB" sz="1400" b="0" i="0" u="none" strike="noStrike" dirty="0">
                          <a:solidFill>
                            <a:srgbClr val="FF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Hybrid/in-person tutor visit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November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973255934"/>
                  </a:ext>
                </a:extLst>
              </a:tr>
              <a:tr h="172940">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1)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December 2024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692374273"/>
                  </a:ext>
                </a:extLst>
              </a:tr>
            </a:tbl>
          </a:graphicData>
        </a:graphic>
      </p:graphicFrame>
    </p:spTree>
    <p:extLst>
      <p:ext uri="{BB962C8B-B14F-4D97-AF65-F5344CB8AC3E}">
        <p14:creationId xmlns:p14="http://schemas.microsoft.com/office/powerpoint/2010/main" val="16048508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ABE5-11F4-9340-A7FA-A0C51B63494C}"/>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BE18661A-6F09-46F8-5EEA-2C64C6633046}"/>
              </a:ext>
            </a:extLst>
          </p:cNvPr>
          <p:cNvGraphicFramePr>
            <a:graphicFrameLocks noGrp="1"/>
          </p:cNvGraphicFramePr>
          <p:nvPr>
            <p:ph idx="1"/>
            <p:extLst>
              <p:ext uri="{D42A27DB-BD31-4B8C-83A1-F6EECF244321}">
                <p14:modId xmlns:p14="http://schemas.microsoft.com/office/powerpoint/2010/main" val="3428247308"/>
              </p:ext>
            </p:extLst>
          </p:nvPr>
        </p:nvGraphicFramePr>
        <p:xfrm>
          <a:off x="27837" y="1021076"/>
          <a:ext cx="12192000" cy="5770017"/>
        </p:xfrm>
        <a:graphic>
          <a:graphicData uri="http://schemas.openxmlformats.org/drawingml/2006/table">
            <a:tbl>
              <a:tblPr firstRow="1" firstCol="1" bandRow="1"/>
              <a:tblGrid>
                <a:gridCol w="2989301">
                  <a:extLst>
                    <a:ext uri="{9D8B030D-6E8A-4147-A177-3AD203B41FA5}">
                      <a16:colId xmlns:a16="http://schemas.microsoft.com/office/drawing/2014/main" val="3680092554"/>
                    </a:ext>
                  </a:extLst>
                </a:gridCol>
                <a:gridCol w="3609088">
                  <a:extLst>
                    <a:ext uri="{9D8B030D-6E8A-4147-A177-3AD203B41FA5}">
                      <a16:colId xmlns:a16="http://schemas.microsoft.com/office/drawing/2014/main" val="767418687"/>
                    </a:ext>
                  </a:extLst>
                </a:gridCol>
                <a:gridCol w="2290245">
                  <a:extLst>
                    <a:ext uri="{9D8B030D-6E8A-4147-A177-3AD203B41FA5}">
                      <a16:colId xmlns:a16="http://schemas.microsoft.com/office/drawing/2014/main" val="3171055341"/>
                    </a:ext>
                  </a:extLst>
                </a:gridCol>
                <a:gridCol w="1915915">
                  <a:extLst>
                    <a:ext uri="{9D8B030D-6E8A-4147-A177-3AD203B41FA5}">
                      <a16:colId xmlns:a16="http://schemas.microsoft.com/office/drawing/2014/main" val="283445832"/>
                    </a:ext>
                  </a:extLst>
                </a:gridCol>
                <a:gridCol w="1387451">
                  <a:extLst>
                    <a:ext uri="{9D8B030D-6E8A-4147-A177-3AD203B41FA5}">
                      <a16:colId xmlns:a16="http://schemas.microsoft.com/office/drawing/2014/main" val="1714260614"/>
                    </a:ext>
                  </a:extLst>
                </a:gridCol>
              </a:tblGrid>
              <a:tr h="868679">
                <a:tc rowSpan="3">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Mentor Module 3 ‘Moving Forwards’</a:t>
                      </a: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txBody>
                  <a:tcPr marL="49235" marR="49235" marT="24618" marB="246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3.3) Understanding trainee knowledge &amp; development: </a:t>
                      </a:r>
                      <a:r>
                        <a:rPr lang="en-GB" sz="1400" b="0" i="1" u="none" strike="noStrike" dirty="0">
                          <a:solidFill>
                            <a:srgbClr val="000000"/>
                          </a:solidFill>
                          <a:effectLst/>
                          <a:highlight>
                            <a:srgbClr val="C1EB7D"/>
                          </a:highlight>
                          <a:latin typeface="Calibri" panose="020F0502020204030204" pitchFamily="34" charset="0"/>
                          <a:cs typeface="Arial" panose="020B0604020202020204" pitchFamily="34" charset="0"/>
                        </a:rPr>
                        <a:t>(using the Mentor Conversations Guide, linked to Mentor Bulletins)</a:t>
                      </a: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Script available via </a:t>
                      </a:r>
                      <a:r>
                        <a:rPr lang="en-GB" sz="1400" b="0" i="0" u="none" strike="noStrike" dirty="0" err="1">
                          <a:solidFill>
                            <a:srgbClr val="000000"/>
                          </a:solidFill>
                          <a:effectLst/>
                          <a:highlight>
                            <a:srgbClr val="C1EB7D"/>
                          </a:highlight>
                          <a:latin typeface="Calibri" panose="020F0502020204030204" pitchFamily="34" charset="0"/>
                          <a:cs typeface="Arial" panose="020B0604020202020204" pitchFamily="34" charset="0"/>
                        </a:rPr>
                        <a:t>UoR</a:t>
                      </a: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 Mentor Hub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As part of timetabled mentor meetings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January -March 2025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2223615146"/>
                  </a:ext>
                </a:extLst>
              </a:tr>
              <a:tr h="467202">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3.4) Understanding trainee knowledge &amp; development: </a:t>
                      </a:r>
                      <a:r>
                        <a:rPr lang="en-GB" sz="1400" b="0" i="1"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Being an RPT mentor in your school</a:t>
                      </a: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C1EB7D"/>
                        </a:highlight>
                        <a:latin typeface="Arial" panose="020B0604020202020204" pitchFamily="34" charset="0"/>
                      </a:endParaRPr>
                    </a:p>
                  </a:txBody>
                  <a:tcPr marL="5129" marR="5129" marT="5129"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err="1">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ITTCo</a:t>
                      </a:r>
                      <a:r>
                        <a:rPr lang="en-GB" sz="1400" b="0" i="0" u="none" strike="noStrike"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 (in school) </a:t>
                      </a:r>
                      <a:endParaRPr lang="en-GB" sz="1400" b="0" i="0" u="none" strike="noStrike" dirty="0">
                        <a:effectLst/>
                        <a:highlight>
                          <a:srgbClr val="00FFFF"/>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1hr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January 2025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133909276"/>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3.5) Implementing the ITE curriculum: </a:t>
                      </a:r>
                      <a:r>
                        <a:rPr lang="en-GB" sz="1400" b="0" i="1"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Professional Practice Reviews</a:t>
                      </a:r>
                      <a:r>
                        <a:rPr lang="en-GB" sz="1400" b="0" i="0"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In-person tutor visit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January 2025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3200236649"/>
                  </a:ext>
                </a:extLst>
              </a:tr>
              <a:tr h="256642">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2) </a:t>
                      </a:r>
                      <a:endParaRPr lang="en-GB" sz="1400" b="0" i="0" u="none" strike="noStrike" dirty="0">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93252733"/>
                  </a:ext>
                </a:extLst>
              </a:tr>
              <a:tr h="481726">
                <a:tc rowSpan="6">
                  <a:txBody>
                    <a:bodyPr/>
                    <a:lstStyle/>
                    <a:p>
                      <a:pPr algn="l" fontAlgn="base">
                        <a:lnSpc>
                          <a:spcPct val="107000"/>
                        </a:lnSpc>
                        <a:spcBef>
                          <a:spcPts val="0"/>
                        </a:spcBef>
                        <a:spcAft>
                          <a:spcPts val="800"/>
                        </a:spcAft>
                      </a:pPr>
                      <a:r>
                        <a:rPr lang="en-GB" sz="1400" b="1"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Mentor Module 4 ‘Supporting Independence &amp; Specialism’</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49235" marR="49235" marT="24618" marB="246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4.1) Contextualising your mentoring (phase/subject-specific development)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Live webinar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Early March 2025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4012779381"/>
                  </a:ext>
                </a:extLst>
              </a:tr>
              <a:tr h="46720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4.2) Mentor knowledge &amp; skills: </a:t>
                      </a:r>
                      <a:r>
                        <a:rPr lang="en-GB" sz="1400" b="0" i="1"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Stretching your RPT, reflective mentor practice, supporting RPTs towards ECT </a:t>
                      </a: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Video and materials available via UoR Mentor Hub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967694194"/>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4.3) Implementing the ITE curriculum: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Independent Stage</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0.5hr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670265021"/>
                  </a:ext>
                </a:extLst>
              </a:tr>
              <a:tr h="46720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4.4) Understanding trainee knowledge &amp; development: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(using the Mentor Conversations Guide, linked to Mentor Bulletins)</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Script available via </a:t>
                      </a:r>
                      <a:r>
                        <a:rPr lang="en-GB" sz="1400" b="0" i="0" u="none" strike="noStrike" dirty="0" err="1">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UoR</a:t>
                      </a: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Mentor Hub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As part of timetabled mentor meetings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March-June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024282763"/>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4.5) Implementing the ITE curriculum: </a:t>
                      </a:r>
                      <a:r>
                        <a:rPr lang="en-GB" sz="1400" b="0" i="1"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Professional Practice Reviews</a:t>
                      </a:r>
                      <a:r>
                        <a:rPr lang="en-GB" sz="1400" b="0" i="0"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In-person tutor visit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May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377138455"/>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4.6) Mentor knowledge &amp; skills: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Mentor reflection (500 words)</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Written submission via online forms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0.5hr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June 2025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076283025"/>
                  </a:ext>
                </a:extLst>
              </a:tr>
              <a:tr h="256642">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3)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June 2025 </a:t>
                      </a:r>
                      <a:endParaRPr lang="en-GB" sz="1400" b="0" i="0" u="none" strike="noStrike" dirty="0">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362692885"/>
                  </a:ext>
                </a:extLst>
              </a:tr>
            </a:tbl>
          </a:graphicData>
        </a:graphic>
      </p:graphicFrame>
    </p:spTree>
    <p:extLst>
      <p:ext uri="{BB962C8B-B14F-4D97-AF65-F5344CB8AC3E}">
        <p14:creationId xmlns:p14="http://schemas.microsoft.com/office/powerpoint/2010/main" val="32923844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77EE-467D-41A9-92EF-B507A28BE358}"/>
              </a:ext>
            </a:extLst>
          </p:cNvPr>
          <p:cNvSpPr>
            <a:spLocks noGrp="1"/>
          </p:cNvSpPr>
          <p:nvPr>
            <p:ph type="title"/>
          </p:nvPr>
        </p:nvSpPr>
        <p:spPr>
          <a:xfrm>
            <a:off x="191344" y="103991"/>
            <a:ext cx="7297353" cy="662782"/>
          </a:xfrm>
        </p:spPr>
        <p:txBody>
          <a:bodyPr>
            <a:normAutofit fontScale="90000"/>
          </a:bodyPr>
          <a:lstStyle/>
          <a:p>
            <a:r>
              <a:rPr lang="en-GB" sz="4400" dirty="0">
                <a:latin typeface="KG Drops of Jupiter" panose="02000000000000000000" pitchFamily="2" charset="0"/>
              </a:rPr>
              <a:t>Timetable requirements</a:t>
            </a:r>
          </a:p>
        </p:txBody>
      </p:sp>
      <p:sp>
        <p:nvSpPr>
          <p:cNvPr id="5" name="TextBox 4">
            <a:extLst>
              <a:ext uri="{FF2B5EF4-FFF2-40B4-BE49-F238E27FC236}">
                <a16:creationId xmlns:a16="http://schemas.microsoft.com/office/drawing/2014/main" id="{62CEE5E0-463C-4AE7-812B-CD4A26148507}"/>
              </a:ext>
            </a:extLst>
          </p:cNvPr>
          <p:cNvSpPr txBox="1"/>
          <p:nvPr/>
        </p:nvSpPr>
        <p:spPr>
          <a:xfrm>
            <a:off x="7142443" y="2159705"/>
            <a:ext cx="3819472"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Please note Trainees are Wednesday-Friday until October half term</a:t>
            </a:r>
            <a:r>
              <a:rPr lang="en-GB" b="1" dirty="0"/>
              <a:t> (so 33% teaching load of 15 periods per week).</a:t>
            </a:r>
          </a:p>
          <a:p>
            <a:endParaRPr lang="en-GB" dirty="0"/>
          </a:p>
          <a:p>
            <a:r>
              <a:rPr lang="en-GB" dirty="0"/>
              <a:t>After October half term, Trainees are in school Tuesday-Friday so please bare this in mind for class allocation.</a:t>
            </a:r>
          </a:p>
          <a:p>
            <a:endParaRPr lang="en-GB" dirty="0"/>
          </a:p>
          <a:p>
            <a:r>
              <a:rPr lang="en-GB" dirty="0"/>
              <a:t>Please position mentor meeting on a Wednesday, Thursday or Friday each week.</a:t>
            </a:r>
          </a:p>
        </p:txBody>
      </p:sp>
      <p:pic>
        <p:nvPicPr>
          <p:cNvPr id="6" name="Picture 5">
            <a:extLst>
              <a:ext uri="{FF2B5EF4-FFF2-40B4-BE49-F238E27FC236}">
                <a16:creationId xmlns:a16="http://schemas.microsoft.com/office/drawing/2014/main" id="{AB5C5606-CC14-14C9-8772-58B29C20A426}"/>
              </a:ext>
            </a:extLst>
          </p:cNvPr>
          <p:cNvPicPr>
            <a:picLocks noChangeAspect="1"/>
          </p:cNvPicPr>
          <p:nvPr/>
        </p:nvPicPr>
        <p:blipFill>
          <a:blip r:embed="rId3"/>
          <a:stretch>
            <a:fillRect/>
          </a:stretch>
        </p:blipFill>
        <p:spPr>
          <a:xfrm>
            <a:off x="1626271" y="809894"/>
            <a:ext cx="5121084" cy="5944115"/>
          </a:xfrm>
          <a:prstGeom prst="rect">
            <a:avLst/>
          </a:prstGeom>
        </p:spPr>
      </p:pic>
    </p:spTree>
    <p:extLst>
      <p:ext uri="{BB962C8B-B14F-4D97-AF65-F5344CB8AC3E}">
        <p14:creationId xmlns:p14="http://schemas.microsoft.com/office/powerpoint/2010/main" val="722116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9016B-6C0F-1DEB-ECE7-62C744924E21}"/>
              </a:ext>
            </a:extLst>
          </p:cNvPr>
          <p:cNvPicPr>
            <a:picLocks noChangeAspect="1"/>
          </p:cNvPicPr>
          <p:nvPr/>
        </p:nvPicPr>
        <p:blipFill>
          <a:blip r:embed="rId2"/>
          <a:stretch>
            <a:fillRect/>
          </a:stretch>
        </p:blipFill>
        <p:spPr>
          <a:xfrm>
            <a:off x="2135560" y="104739"/>
            <a:ext cx="6897704" cy="6775440"/>
          </a:xfrm>
          <a:prstGeom prst="rect">
            <a:avLst/>
          </a:prstGeom>
        </p:spPr>
      </p:pic>
    </p:spTree>
    <p:extLst>
      <p:ext uri="{BB962C8B-B14F-4D97-AF65-F5344CB8AC3E}">
        <p14:creationId xmlns:p14="http://schemas.microsoft.com/office/powerpoint/2010/main" val="7869489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4CC-56B7-A536-B9D3-857A36E4E252}"/>
              </a:ext>
            </a:extLst>
          </p:cNvPr>
          <p:cNvSpPr>
            <a:spLocks noGrp="1"/>
          </p:cNvSpPr>
          <p:nvPr>
            <p:ph type="title"/>
          </p:nvPr>
        </p:nvSpPr>
        <p:spPr>
          <a:xfrm>
            <a:off x="251702" y="-545517"/>
            <a:ext cx="7297353" cy="1325563"/>
          </a:xfrm>
        </p:spPr>
        <p:txBody>
          <a:bodyPr/>
          <a:lstStyle/>
          <a:p>
            <a:r>
              <a:rPr lang="en-GB" dirty="0">
                <a:latin typeface="KG Drops of Jupiter" panose="02000000000000000000" pitchFamily="2" charset="0"/>
              </a:rPr>
              <a:t>Example timetable</a:t>
            </a:r>
          </a:p>
        </p:txBody>
      </p:sp>
      <p:pic>
        <p:nvPicPr>
          <p:cNvPr id="5" name="Picture 4">
            <a:extLst>
              <a:ext uri="{FF2B5EF4-FFF2-40B4-BE49-F238E27FC236}">
                <a16:creationId xmlns:a16="http://schemas.microsoft.com/office/drawing/2014/main" id="{8CCE1473-D2D2-9A51-2E30-7B97AEEF2D95}"/>
              </a:ext>
            </a:extLst>
          </p:cNvPr>
          <p:cNvPicPr>
            <a:picLocks noChangeAspect="1"/>
          </p:cNvPicPr>
          <p:nvPr/>
        </p:nvPicPr>
        <p:blipFill rotWithShape="1">
          <a:blip r:embed="rId3"/>
          <a:srcRect b="58378"/>
          <a:stretch/>
        </p:blipFill>
        <p:spPr>
          <a:xfrm>
            <a:off x="695400" y="1064472"/>
            <a:ext cx="4672129" cy="3077253"/>
          </a:xfrm>
          <a:prstGeom prst="rect">
            <a:avLst/>
          </a:prstGeom>
        </p:spPr>
      </p:pic>
      <p:pic>
        <p:nvPicPr>
          <p:cNvPr id="6" name="Picture 5">
            <a:extLst>
              <a:ext uri="{FF2B5EF4-FFF2-40B4-BE49-F238E27FC236}">
                <a16:creationId xmlns:a16="http://schemas.microsoft.com/office/drawing/2014/main" id="{D0C7C1D6-2E7C-7FC7-5E23-EDDB429B57D0}"/>
              </a:ext>
            </a:extLst>
          </p:cNvPr>
          <p:cNvPicPr>
            <a:picLocks noChangeAspect="1"/>
          </p:cNvPicPr>
          <p:nvPr/>
        </p:nvPicPr>
        <p:blipFill rotWithShape="1">
          <a:blip r:embed="rId3"/>
          <a:srcRect t="39292" b="9822"/>
          <a:stretch/>
        </p:blipFill>
        <p:spPr>
          <a:xfrm>
            <a:off x="6248384" y="2117260"/>
            <a:ext cx="5499660" cy="4428477"/>
          </a:xfrm>
          <a:prstGeom prst="rect">
            <a:avLst/>
          </a:prstGeom>
        </p:spPr>
      </p:pic>
      <p:sp>
        <p:nvSpPr>
          <p:cNvPr id="7" name="TextBox 6">
            <a:extLst>
              <a:ext uri="{FF2B5EF4-FFF2-40B4-BE49-F238E27FC236}">
                <a16:creationId xmlns:a16="http://schemas.microsoft.com/office/drawing/2014/main" id="{1CC02BF6-9901-0AA4-FF6C-60EBE3BFC098}"/>
              </a:ext>
            </a:extLst>
          </p:cNvPr>
          <p:cNvSpPr txBox="1"/>
          <p:nvPr/>
        </p:nvSpPr>
        <p:spPr>
          <a:xfrm>
            <a:off x="2258578" y="1454114"/>
            <a:ext cx="772886" cy="400110"/>
          </a:xfrm>
          <a:prstGeom prst="rect">
            <a:avLst/>
          </a:prstGeom>
          <a:noFill/>
          <a:ln w="762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DF0C9270-4F66-34D9-39D5-C7DD5D174D2A}"/>
              </a:ext>
            </a:extLst>
          </p:cNvPr>
          <p:cNvSpPr txBox="1"/>
          <p:nvPr/>
        </p:nvSpPr>
        <p:spPr>
          <a:xfrm>
            <a:off x="3786331" y="1763318"/>
            <a:ext cx="772886" cy="707886"/>
          </a:xfrm>
          <a:prstGeom prst="rect">
            <a:avLst/>
          </a:prstGeom>
          <a:noFill/>
          <a:ln w="76200">
            <a:solidFill>
              <a:srgbClr val="FF0000"/>
            </a:solidFill>
          </a:ln>
        </p:spPr>
        <p:txBody>
          <a:bodyPr wrap="square" rtlCol="0">
            <a:spAutoFit/>
          </a:bodyPr>
          <a:lstStyle/>
          <a:p>
            <a:endParaRPr lang="en-GB" sz="4000" dirty="0"/>
          </a:p>
        </p:txBody>
      </p:sp>
      <p:sp>
        <p:nvSpPr>
          <p:cNvPr id="9" name="TextBox 8">
            <a:extLst>
              <a:ext uri="{FF2B5EF4-FFF2-40B4-BE49-F238E27FC236}">
                <a16:creationId xmlns:a16="http://schemas.microsoft.com/office/drawing/2014/main" id="{9737A3F8-D6AB-74E5-ACEF-D722DF665C92}"/>
              </a:ext>
            </a:extLst>
          </p:cNvPr>
          <p:cNvSpPr txBox="1"/>
          <p:nvPr/>
        </p:nvSpPr>
        <p:spPr>
          <a:xfrm>
            <a:off x="443956" y="4293096"/>
            <a:ext cx="517501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Before half term: 5 lessons per week (can add more which are just observation lessons)</a:t>
            </a:r>
          </a:p>
          <a:p>
            <a:pPr marL="285750" indent="-285750">
              <a:buFont typeface="Arial" panose="020B0604020202020204" pitchFamily="34" charset="0"/>
              <a:buChar char="•"/>
            </a:pPr>
            <a:r>
              <a:rPr lang="en-GB" dirty="0"/>
              <a:t>Should cover KS3, 4 and 5 (shared teaching)</a:t>
            </a:r>
          </a:p>
          <a:p>
            <a:pPr marL="285750" indent="-285750">
              <a:buFont typeface="Arial" panose="020B0604020202020204" pitchFamily="34" charset="0"/>
              <a:buChar char="•"/>
            </a:pPr>
            <a:r>
              <a:rPr lang="en-GB" dirty="0"/>
              <a:t>Build in adding Tuesday for after half term</a:t>
            </a:r>
          </a:p>
          <a:p>
            <a:pPr marL="285750" indent="-285750">
              <a:buFont typeface="Arial" panose="020B0604020202020204" pitchFamily="34" charset="0"/>
              <a:buChar char="•"/>
            </a:pPr>
            <a:r>
              <a:rPr lang="en-GB" dirty="0"/>
              <a:t>Timetable WRoPs and e-portfolio admin</a:t>
            </a:r>
          </a:p>
          <a:p>
            <a:endParaRPr lang="en-GB" dirty="0"/>
          </a:p>
          <a:p>
            <a:r>
              <a:rPr lang="en-GB" dirty="0"/>
              <a:t> </a:t>
            </a:r>
          </a:p>
        </p:txBody>
      </p:sp>
      <p:sp>
        <p:nvSpPr>
          <p:cNvPr id="11" name="TextBox 10">
            <a:extLst>
              <a:ext uri="{FF2B5EF4-FFF2-40B4-BE49-F238E27FC236}">
                <a16:creationId xmlns:a16="http://schemas.microsoft.com/office/drawing/2014/main" id="{BD31FC00-8276-AB82-859B-A5240B213E69}"/>
              </a:ext>
            </a:extLst>
          </p:cNvPr>
          <p:cNvSpPr txBox="1"/>
          <p:nvPr/>
        </p:nvSpPr>
        <p:spPr>
          <a:xfrm>
            <a:off x="6248384" y="213362"/>
            <a:ext cx="553624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t>The mentor always has some discretion to reduce the teaching involvement for targeted periods to address specific RPT needs but this should always be done in conversation with the Academic tutor and ITTCo</a:t>
            </a:r>
          </a:p>
        </p:txBody>
      </p:sp>
    </p:spTree>
    <p:extLst>
      <p:ext uri="{BB962C8B-B14F-4D97-AF65-F5344CB8AC3E}">
        <p14:creationId xmlns:p14="http://schemas.microsoft.com/office/powerpoint/2010/main" val="5723108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EB43-7AA4-BB63-A2D1-23B78094B4AD}"/>
              </a:ext>
            </a:extLst>
          </p:cNvPr>
          <p:cNvSpPr>
            <a:spLocks noGrp="1"/>
          </p:cNvSpPr>
          <p:nvPr>
            <p:ph type="title"/>
          </p:nvPr>
        </p:nvSpPr>
        <p:spPr>
          <a:xfrm>
            <a:off x="561524" y="161960"/>
            <a:ext cx="11040000" cy="828000"/>
          </a:xfrm>
        </p:spPr>
        <p:txBody>
          <a:bodyPr/>
          <a:lstStyle/>
          <a:p>
            <a:r>
              <a:rPr lang="en-GB" dirty="0">
                <a:latin typeface="KG Drops of Jupiter" panose="02000000000000000000" pitchFamily="2" charset="0"/>
              </a:rPr>
              <a:t>Lesson Planning </a:t>
            </a:r>
          </a:p>
        </p:txBody>
      </p:sp>
      <p:sp>
        <p:nvSpPr>
          <p:cNvPr id="3" name="Content Placeholder 2">
            <a:extLst>
              <a:ext uri="{FF2B5EF4-FFF2-40B4-BE49-F238E27FC236}">
                <a16:creationId xmlns:a16="http://schemas.microsoft.com/office/drawing/2014/main" id="{C03A4552-382B-934A-72FD-7BC07B13CFA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1DFA365-3255-D3B0-C654-F9030121FD28}"/>
              </a:ext>
            </a:extLst>
          </p:cNvPr>
          <p:cNvPicPr>
            <a:picLocks noChangeAspect="1"/>
          </p:cNvPicPr>
          <p:nvPr/>
        </p:nvPicPr>
        <p:blipFill>
          <a:blip r:embed="rId3"/>
          <a:stretch>
            <a:fillRect/>
          </a:stretch>
        </p:blipFill>
        <p:spPr>
          <a:xfrm>
            <a:off x="1199456" y="1335085"/>
            <a:ext cx="9210798" cy="5522915"/>
          </a:xfrm>
          <a:prstGeom prst="rect">
            <a:avLst/>
          </a:prstGeom>
        </p:spPr>
      </p:pic>
    </p:spTree>
    <p:extLst>
      <p:ext uri="{BB962C8B-B14F-4D97-AF65-F5344CB8AC3E}">
        <p14:creationId xmlns:p14="http://schemas.microsoft.com/office/powerpoint/2010/main" val="5096366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579D-4F3C-4D53-975D-9F3079900DA1}"/>
              </a:ext>
            </a:extLst>
          </p:cNvPr>
          <p:cNvSpPr>
            <a:spLocks noGrp="1"/>
          </p:cNvSpPr>
          <p:nvPr>
            <p:ph type="title"/>
          </p:nvPr>
        </p:nvSpPr>
        <p:spPr>
          <a:xfrm>
            <a:off x="335360" y="-30266"/>
            <a:ext cx="8543925" cy="701102"/>
          </a:xfrm>
        </p:spPr>
        <p:txBody>
          <a:bodyPr>
            <a:normAutofit/>
          </a:bodyPr>
          <a:lstStyle/>
          <a:p>
            <a:r>
              <a:rPr lang="en-GB" sz="3200" dirty="0">
                <a:latin typeface="KG Drops of Jupiter" panose="02000000000000000000" pitchFamily="2" charset="0"/>
              </a:rPr>
              <a:t>Weekly Records of Progress (WRoPs) </a:t>
            </a:r>
          </a:p>
        </p:txBody>
      </p:sp>
      <p:pic>
        <p:nvPicPr>
          <p:cNvPr id="5" name="Picture 4">
            <a:extLst>
              <a:ext uri="{FF2B5EF4-FFF2-40B4-BE49-F238E27FC236}">
                <a16:creationId xmlns:a16="http://schemas.microsoft.com/office/drawing/2014/main" id="{58DD2718-A174-569E-93A0-A5AAB4060F47}"/>
              </a:ext>
            </a:extLst>
          </p:cNvPr>
          <p:cNvPicPr>
            <a:picLocks noChangeAspect="1"/>
          </p:cNvPicPr>
          <p:nvPr/>
        </p:nvPicPr>
        <p:blipFill>
          <a:blip r:embed="rId3"/>
          <a:stretch>
            <a:fillRect/>
          </a:stretch>
        </p:blipFill>
        <p:spPr>
          <a:xfrm>
            <a:off x="1320715" y="783773"/>
            <a:ext cx="4305385" cy="5547323"/>
          </a:xfrm>
          <a:prstGeom prst="rect">
            <a:avLst/>
          </a:prstGeom>
        </p:spPr>
      </p:pic>
      <p:pic>
        <p:nvPicPr>
          <p:cNvPr id="11" name="Picture 10">
            <a:extLst>
              <a:ext uri="{FF2B5EF4-FFF2-40B4-BE49-F238E27FC236}">
                <a16:creationId xmlns:a16="http://schemas.microsoft.com/office/drawing/2014/main" id="{81A0C501-887E-0A10-5277-1E31C7B3C2D4}"/>
              </a:ext>
            </a:extLst>
          </p:cNvPr>
          <p:cNvPicPr>
            <a:picLocks noChangeAspect="1"/>
          </p:cNvPicPr>
          <p:nvPr/>
        </p:nvPicPr>
        <p:blipFill>
          <a:blip r:embed="rId4"/>
          <a:stretch>
            <a:fillRect/>
          </a:stretch>
        </p:blipFill>
        <p:spPr>
          <a:xfrm>
            <a:off x="4735362" y="2152991"/>
            <a:ext cx="6071916" cy="1110374"/>
          </a:xfrm>
          <a:prstGeom prst="rect">
            <a:avLst/>
          </a:prstGeom>
        </p:spPr>
      </p:pic>
      <p:sp>
        <p:nvSpPr>
          <p:cNvPr id="12" name="TextBox 11">
            <a:extLst>
              <a:ext uri="{FF2B5EF4-FFF2-40B4-BE49-F238E27FC236}">
                <a16:creationId xmlns:a16="http://schemas.microsoft.com/office/drawing/2014/main" id="{2A9E4CA6-B0A8-CAB2-AC3E-7814D4188173}"/>
              </a:ext>
            </a:extLst>
          </p:cNvPr>
          <p:cNvSpPr txBox="1"/>
          <p:nvPr/>
        </p:nvSpPr>
        <p:spPr>
          <a:xfrm>
            <a:off x="1320714" y="5596128"/>
            <a:ext cx="3827358" cy="400110"/>
          </a:xfrm>
          <a:prstGeom prst="rect">
            <a:avLst/>
          </a:prstGeom>
          <a:noFill/>
          <a:ln w="76200">
            <a:solidFill>
              <a:srgbClr val="FF0000"/>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D7D0C1DA-725B-B085-67B4-B35B83BBC0E4}"/>
              </a:ext>
            </a:extLst>
          </p:cNvPr>
          <p:cNvSpPr txBox="1"/>
          <p:nvPr/>
        </p:nvSpPr>
        <p:spPr>
          <a:xfrm>
            <a:off x="6281928" y="4632586"/>
            <a:ext cx="388178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Is it important to complete these weekly, early identification of any issues with RPT engagement is essential. </a:t>
            </a:r>
          </a:p>
        </p:txBody>
      </p:sp>
    </p:spTree>
    <p:extLst>
      <p:ext uri="{BB962C8B-B14F-4D97-AF65-F5344CB8AC3E}">
        <p14:creationId xmlns:p14="http://schemas.microsoft.com/office/powerpoint/2010/main" val="2969504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067B-3051-4E9C-8BC6-52E908AE5B3F}"/>
              </a:ext>
            </a:extLst>
          </p:cNvPr>
          <p:cNvSpPr>
            <a:spLocks noGrp="1"/>
          </p:cNvSpPr>
          <p:nvPr>
            <p:ph type="title"/>
          </p:nvPr>
        </p:nvSpPr>
        <p:spPr>
          <a:xfrm>
            <a:off x="566400" y="-147379"/>
            <a:ext cx="8191657" cy="890333"/>
          </a:xfrm>
        </p:spPr>
        <p:txBody>
          <a:bodyPr>
            <a:normAutofit/>
          </a:bodyPr>
          <a:lstStyle/>
          <a:p>
            <a:r>
              <a:rPr lang="en-GB" dirty="0">
                <a:latin typeface="KG Drops of Jupiter" panose="02000000000000000000" pitchFamily="2" charset="0"/>
              </a:rPr>
              <a:t>Lesson Feedback – page 73 MOG</a:t>
            </a:r>
          </a:p>
        </p:txBody>
      </p:sp>
      <p:sp>
        <p:nvSpPr>
          <p:cNvPr id="3" name="Content Placeholder 2">
            <a:extLst>
              <a:ext uri="{FF2B5EF4-FFF2-40B4-BE49-F238E27FC236}">
                <a16:creationId xmlns:a16="http://schemas.microsoft.com/office/drawing/2014/main" id="{E639230C-B351-41A8-BB71-A663228B2702}"/>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7E55C0C9-3D5A-2A39-91DF-D9240F475723}"/>
              </a:ext>
            </a:extLst>
          </p:cNvPr>
          <p:cNvPicPr>
            <a:picLocks noChangeAspect="1"/>
          </p:cNvPicPr>
          <p:nvPr/>
        </p:nvPicPr>
        <p:blipFill>
          <a:blip r:embed="rId3"/>
          <a:stretch>
            <a:fillRect/>
          </a:stretch>
        </p:blipFill>
        <p:spPr>
          <a:xfrm>
            <a:off x="119336" y="1061364"/>
            <a:ext cx="4077640" cy="5705936"/>
          </a:xfrm>
          <a:prstGeom prst="rect">
            <a:avLst/>
          </a:prstGeom>
        </p:spPr>
      </p:pic>
      <p:pic>
        <p:nvPicPr>
          <p:cNvPr id="9" name="Picture 8">
            <a:extLst>
              <a:ext uri="{FF2B5EF4-FFF2-40B4-BE49-F238E27FC236}">
                <a16:creationId xmlns:a16="http://schemas.microsoft.com/office/drawing/2014/main" id="{3D37121E-E84D-44A3-901B-39D96A983B2A}"/>
              </a:ext>
            </a:extLst>
          </p:cNvPr>
          <p:cNvPicPr>
            <a:picLocks noChangeAspect="1"/>
          </p:cNvPicPr>
          <p:nvPr/>
        </p:nvPicPr>
        <p:blipFill>
          <a:blip r:embed="rId4"/>
          <a:stretch>
            <a:fillRect/>
          </a:stretch>
        </p:blipFill>
        <p:spPr>
          <a:xfrm>
            <a:off x="3773829" y="1426377"/>
            <a:ext cx="7851771" cy="4975910"/>
          </a:xfrm>
          <a:prstGeom prst="rect">
            <a:avLst/>
          </a:prstGeom>
        </p:spPr>
      </p:pic>
    </p:spTree>
    <p:extLst>
      <p:ext uri="{BB962C8B-B14F-4D97-AF65-F5344CB8AC3E}">
        <p14:creationId xmlns:p14="http://schemas.microsoft.com/office/powerpoint/2010/main" val="156353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AFA5-9BD5-4D85-BD13-45B2DD7FB7CA}"/>
              </a:ext>
            </a:extLst>
          </p:cNvPr>
          <p:cNvSpPr>
            <a:spLocks noGrp="1"/>
          </p:cNvSpPr>
          <p:nvPr>
            <p:ph type="title"/>
          </p:nvPr>
        </p:nvSpPr>
        <p:spPr>
          <a:xfrm>
            <a:off x="191344" y="-118263"/>
            <a:ext cx="8543925" cy="1077020"/>
          </a:xfrm>
        </p:spPr>
        <p:txBody>
          <a:bodyPr>
            <a:normAutofit/>
          </a:bodyPr>
          <a:lstStyle/>
          <a:p>
            <a:r>
              <a:rPr lang="en-GB" dirty="0">
                <a:latin typeface="KG Drops of Jupiter" panose="02000000000000000000" pitchFamily="2" charset="0"/>
              </a:rPr>
              <a:t>Lesson Feedback: The REVIEW process</a:t>
            </a:r>
            <a:br>
              <a:rPr lang="en-GB" dirty="0"/>
            </a:br>
            <a:r>
              <a:rPr lang="en-GB" sz="1463" dirty="0"/>
              <a:t>(UoR ECTs will be used to this style of feedback)</a:t>
            </a:r>
            <a:endParaRPr lang="en-GB" dirty="0"/>
          </a:p>
        </p:txBody>
      </p:sp>
      <p:sp>
        <p:nvSpPr>
          <p:cNvPr id="3" name="Content Placeholder 2">
            <a:extLst>
              <a:ext uri="{FF2B5EF4-FFF2-40B4-BE49-F238E27FC236}">
                <a16:creationId xmlns:a16="http://schemas.microsoft.com/office/drawing/2014/main" id="{FCEDAC62-0D81-4354-AA2E-7CA43261D858}"/>
              </a:ext>
            </a:extLst>
          </p:cNvPr>
          <p:cNvSpPr>
            <a:spLocks noGrp="1"/>
          </p:cNvSpPr>
          <p:nvPr>
            <p:ph idx="1"/>
          </p:nvPr>
        </p:nvSpPr>
        <p:spPr>
          <a:xfrm>
            <a:off x="5470208" y="1862236"/>
            <a:ext cx="5348421" cy="3535462"/>
          </a:xfrm>
        </p:spPr>
        <p:txBody>
          <a:bodyPr>
            <a:normAutofit/>
          </a:bodyPr>
          <a:lstStyle/>
          <a:p>
            <a:pPr marL="0" indent="0">
              <a:buNone/>
            </a:pPr>
            <a:r>
              <a:rPr lang="en-GB" b="1" u="sng" dirty="0">
                <a:solidFill>
                  <a:srgbClr val="FF0000"/>
                </a:solidFill>
              </a:rPr>
              <a:t>R</a:t>
            </a:r>
            <a:r>
              <a:rPr lang="en-GB" u="sng" dirty="0"/>
              <a:t>eassure</a:t>
            </a:r>
            <a:r>
              <a:rPr lang="en-GB" dirty="0"/>
              <a:t> and re-integrate</a:t>
            </a:r>
          </a:p>
          <a:p>
            <a:pPr marL="0" indent="0">
              <a:buNone/>
            </a:pPr>
            <a:r>
              <a:rPr lang="en-GB" b="1" u="sng" dirty="0">
                <a:solidFill>
                  <a:srgbClr val="FF0000"/>
                </a:solidFill>
              </a:rPr>
              <a:t>E</a:t>
            </a:r>
            <a:r>
              <a:rPr lang="en-GB" u="sng" dirty="0"/>
              <a:t>stablish</a:t>
            </a:r>
            <a:r>
              <a:rPr lang="en-GB" dirty="0"/>
              <a:t> focus on objectives</a:t>
            </a:r>
          </a:p>
          <a:p>
            <a:pPr marL="0" indent="0">
              <a:buNone/>
            </a:pPr>
            <a:r>
              <a:rPr lang="en-GB" b="1" u="sng" dirty="0">
                <a:solidFill>
                  <a:srgbClr val="FF0000"/>
                </a:solidFill>
              </a:rPr>
              <a:t>V</a:t>
            </a:r>
            <a:r>
              <a:rPr lang="en-GB" u="sng" dirty="0"/>
              <a:t>isit</a:t>
            </a:r>
            <a:r>
              <a:rPr lang="en-GB" dirty="0"/>
              <a:t> through questions</a:t>
            </a:r>
          </a:p>
          <a:p>
            <a:pPr marL="0" indent="0">
              <a:buNone/>
            </a:pPr>
            <a:r>
              <a:rPr lang="en-GB" b="1" u="sng" dirty="0">
                <a:solidFill>
                  <a:srgbClr val="FF0000"/>
                </a:solidFill>
              </a:rPr>
              <a:t>I</a:t>
            </a:r>
            <a:r>
              <a:rPr lang="en-GB" u="sng" dirty="0"/>
              <a:t>nput</a:t>
            </a:r>
            <a:r>
              <a:rPr lang="en-GB" dirty="0"/>
              <a:t> – your own contribution</a:t>
            </a:r>
          </a:p>
          <a:p>
            <a:pPr marL="0" indent="0">
              <a:buNone/>
            </a:pPr>
            <a:r>
              <a:rPr lang="en-GB" b="1" u="sng" dirty="0">
                <a:solidFill>
                  <a:srgbClr val="FF0000"/>
                </a:solidFill>
              </a:rPr>
              <a:t>E</a:t>
            </a:r>
            <a:r>
              <a:rPr lang="en-GB" u="sng" dirty="0"/>
              <a:t>mphasis</a:t>
            </a:r>
            <a:r>
              <a:rPr lang="en-GB" dirty="0"/>
              <a:t> and summarise key points raised</a:t>
            </a:r>
          </a:p>
          <a:p>
            <a:pPr marL="0" indent="0">
              <a:buNone/>
            </a:pPr>
            <a:r>
              <a:rPr lang="en-GB" b="1" u="sng" dirty="0">
                <a:solidFill>
                  <a:srgbClr val="FF0000"/>
                </a:solidFill>
              </a:rPr>
              <a:t>W</a:t>
            </a:r>
            <a:r>
              <a:rPr lang="en-GB" u="sng" dirty="0"/>
              <a:t>hat</a:t>
            </a:r>
            <a:r>
              <a:rPr lang="en-GB" dirty="0"/>
              <a:t> have you learnt? What will you do now?</a:t>
            </a:r>
          </a:p>
          <a:p>
            <a:endParaRPr lang="en-GB" dirty="0"/>
          </a:p>
        </p:txBody>
      </p:sp>
      <p:pic>
        <p:nvPicPr>
          <p:cNvPr id="4" name="Picture 3">
            <a:extLst>
              <a:ext uri="{FF2B5EF4-FFF2-40B4-BE49-F238E27FC236}">
                <a16:creationId xmlns:a16="http://schemas.microsoft.com/office/drawing/2014/main" id="{63793C43-E830-43FC-9A37-E111E5B36DB7}"/>
              </a:ext>
            </a:extLst>
          </p:cNvPr>
          <p:cNvPicPr>
            <a:picLocks noChangeAspect="1"/>
          </p:cNvPicPr>
          <p:nvPr/>
        </p:nvPicPr>
        <p:blipFill rotWithShape="1">
          <a:blip r:embed="rId3"/>
          <a:srcRect l="36462" t="17625" r="36307" b="18895"/>
          <a:stretch/>
        </p:blipFill>
        <p:spPr>
          <a:xfrm>
            <a:off x="325645" y="1052735"/>
            <a:ext cx="4402203" cy="5769765"/>
          </a:xfrm>
          <a:prstGeom prst="rect">
            <a:avLst/>
          </a:prstGeom>
        </p:spPr>
      </p:pic>
      <p:sp>
        <p:nvSpPr>
          <p:cNvPr id="5" name="TextBox 4">
            <a:extLst>
              <a:ext uri="{FF2B5EF4-FFF2-40B4-BE49-F238E27FC236}">
                <a16:creationId xmlns:a16="http://schemas.microsoft.com/office/drawing/2014/main" id="{5B527691-F070-48DF-BD00-575D51766367}"/>
              </a:ext>
            </a:extLst>
          </p:cNvPr>
          <p:cNvSpPr txBox="1"/>
          <p:nvPr/>
        </p:nvSpPr>
        <p:spPr>
          <a:xfrm>
            <a:off x="5511034" y="5651500"/>
            <a:ext cx="5348421" cy="707886"/>
          </a:xfrm>
          <a:prstGeom prst="rect">
            <a:avLst/>
          </a:prstGeom>
          <a:solidFill>
            <a:srgbClr val="FFFF00"/>
          </a:solidFill>
        </p:spPr>
        <p:txBody>
          <a:bodyPr wrap="square" rtlCol="0">
            <a:spAutoFit/>
          </a:bodyPr>
          <a:lstStyle/>
          <a:p>
            <a:r>
              <a:rPr lang="en-GB" dirty="0"/>
              <a:t>Please ensure this guidance is shared with ALL teachers who will be giving feedback</a:t>
            </a:r>
          </a:p>
        </p:txBody>
      </p:sp>
    </p:spTree>
    <p:extLst>
      <p:ext uri="{BB962C8B-B14F-4D97-AF65-F5344CB8AC3E}">
        <p14:creationId xmlns:p14="http://schemas.microsoft.com/office/powerpoint/2010/main" val="31666975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C2011-07C5-A4E8-6BE1-4456FAB60806}"/>
              </a:ext>
            </a:extLst>
          </p:cNvPr>
          <p:cNvSpPr>
            <a:spLocks noGrp="1"/>
          </p:cNvSpPr>
          <p:nvPr>
            <p:ph idx="1"/>
          </p:nvPr>
        </p:nvSpPr>
        <p:spPr>
          <a:xfrm>
            <a:off x="566400" y="2322040"/>
            <a:ext cx="4593496" cy="3960000"/>
          </a:xfrm>
        </p:spPr>
        <p:txBody>
          <a:bodyPr/>
          <a:lstStyle/>
          <a:p>
            <a:r>
              <a:rPr lang="en-GB" dirty="0"/>
              <a:t>‘Being an RPT mentor in your school’</a:t>
            </a:r>
          </a:p>
          <a:p>
            <a:r>
              <a:rPr lang="en-GB" dirty="0" err="1"/>
              <a:t>ITTCo</a:t>
            </a:r>
            <a:r>
              <a:rPr lang="en-GB" dirty="0"/>
              <a:t> to lead with mentors in their school</a:t>
            </a:r>
          </a:p>
          <a:p>
            <a:r>
              <a:rPr lang="en-GB" dirty="0"/>
              <a:t>1hr; mid-September </a:t>
            </a:r>
          </a:p>
          <a:p>
            <a:pPr marL="0" indent="0">
              <a:buNone/>
            </a:pPr>
            <a:endParaRPr lang="en-GB" dirty="0"/>
          </a:p>
          <a:p>
            <a:r>
              <a:rPr lang="en-GB" i="1" dirty="0"/>
              <a:t>What does it mean to be a mentor in </a:t>
            </a:r>
            <a:r>
              <a:rPr lang="en-GB" i="1" u="sng" dirty="0"/>
              <a:t>this</a:t>
            </a:r>
            <a:r>
              <a:rPr lang="en-GB" i="1" dirty="0"/>
              <a:t> school? </a:t>
            </a:r>
          </a:p>
        </p:txBody>
      </p:sp>
      <p:sp>
        <p:nvSpPr>
          <p:cNvPr id="3" name="Slide Number Placeholder 2">
            <a:extLst>
              <a:ext uri="{FF2B5EF4-FFF2-40B4-BE49-F238E27FC236}">
                <a16:creationId xmlns:a16="http://schemas.microsoft.com/office/drawing/2014/main" id="{05B07BAD-F6B2-D556-6176-7A82C04982F2}"/>
              </a:ext>
            </a:extLst>
          </p:cNvPr>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4" name="Title 3">
            <a:extLst>
              <a:ext uri="{FF2B5EF4-FFF2-40B4-BE49-F238E27FC236}">
                <a16:creationId xmlns:a16="http://schemas.microsoft.com/office/drawing/2014/main" id="{8E2395ED-FB8C-731F-752A-E3D6D34AEEF2}"/>
              </a:ext>
            </a:extLst>
          </p:cNvPr>
          <p:cNvSpPr>
            <a:spLocks noGrp="1"/>
          </p:cNvSpPr>
          <p:nvPr>
            <p:ph type="title"/>
          </p:nvPr>
        </p:nvSpPr>
        <p:spPr>
          <a:xfrm>
            <a:off x="566400" y="476672"/>
            <a:ext cx="11040000" cy="828000"/>
          </a:xfrm>
        </p:spPr>
        <p:txBody>
          <a:bodyPr/>
          <a:lstStyle/>
          <a:p>
            <a:r>
              <a:rPr lang="en-GB" dirty="0"/>
              <a:t>Mentor Training Materials 1.4</a:t>
            </a:r>
          </a:p>
        </p:txBody>
      </p:sp>
      <p:sp>
        <p:nvSpPr>
          <p:cNvPr id="5" name="TextBox 4">
            <a:extLst>
              <a:ext uri="{FF2B5EF4-FFF2-40B4-BE49-F238E27FC236}">
                <a16:creationId xmlns:a16="http://schemas.microsoft.com/office/drawing/2014/main" id="{41A3BBF0-0F1E-E79E-0397-27ED9668B6FA}"/>
              </a:ext>
            </a:extLst>
          </p:cNvPr>
          <p:cNvSpPr txBox="1"/>
          <p:nvPr/>
        </p:nvSpPr>
        <p:spPr>
          <a:xfrm>
            <a:off x="5879976" y="1628800"/>
            <a:ext cx="5261056" cy="5803127"/>
          </a:xfrm>
          <a:prstGeom prst="rect">
            <a:avLst/>
          </a:prstGeom>
          <a:noFill/>
        </p:spPr>
        <p:txBody>
          <a:bodyPr wrap="none" rtlCol="0">
            <a:spAutoFit/>
          </a:bodyPr>
          <a:lstStyle/>
          <a:p>
            <a:pPr>
              <a:lnSpc>
                <a:spcPct val="107000"/>
              </a:lnSpc>
              <a:spcAft>
                <a:spcPts val="800"/>
              </a:spcAft>
            </a:pPr>
            <a:r>
              <a:rPr lang="en-GB" sz="1800" b="1" u="sng" kern="100" dirty="0">
                <a:effectLst/>
                <a:latin typeface="Aptos" panose="020B0004020202020204" pitchFamily="34" charset="0"/>
                <a:ea typeface="Aptos" panose="020B0004020202020204" pitchFamily="34" charset="0"/>
                <a:cs typeface="Arial" panose="020B0604020202020204" pitchFamily="34" charset="0"/>
              </a:rPr>
              <a:t>Content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Why they are a mentor…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Key dates and Programme Structure</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Trainees 2024-2025</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Communication</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Consistency </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Manual of Guidance (</a:t>
            </a:r>
            <a:r>
              <a:rPr lang="en-GB" sz="1800" kern="100" dirty="0" err="1">
                <a:effectLst/>
                <a:latin typeface="Aptos" panose="020B0004020202020204" pitchFamily="34" charset="0"/>
                <a:ea typeface="Aptos" panose="020B0004020202020204" pitchFamily="34" charset="0"/>
                <a:cs typeface="Arial" panose="020B0604020202020204" pitchFamily="34" charset="0"/>
              </a:rPr>
              <a:t>MoG</a:t>
            </a:r>
            <a:r>
              <a:rPr lang="en-GB" sz="1800" kern="100" dirty="0">
                <a:effectLst/>
                <a:latin typeface="Aptos" panose="020B0004020202020204" pitchFamily="34" charset="0"/>
                <a:ea typeface="Aptos" panose="020B0004020202020204" pitchFamily="34" charset="0"/>
                <a:cs typeface="Arial" panose="020B0604020202020204" pitchFamily="34" charset="0"/>
              </a:rPr>
              <a:t>) key information</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ITAPs</a:t>
            </a:r>
          </a:p>
          <a:p>
            <a:pPr marL="285750" indent="-285750">
              <a:lnSpc>
                <a:spcPct val="107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Arial" panose="020B0604020202020204" pitchFamily="34" charset="0"/>
              </a:rPr>
              <a:t>Professional Studies</a:t>
            </a:r>
          </a:p>
          <a:p>
            <a:pPr marL="28575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Planning and access to departmental resources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Positivity and praise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Scenarios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l" rtl="0" fontAlgn="base"/>
            <a:r>
              <a:rPr lang="en-US" sz="2000" i="0" dirty="0">
                <a:solidFill>
                  <a:srgbClr val="000000"/>
                </a:solidFill>
                <a:effectLst/>
                <a:latin typeface="Aptos" panose="020B0004020202020204" pitchFamily="34" charset="0"/>
              </a:rPr>
              <a:t> </a:t>
            </a:r>
            <a:endParaRPr lang="en-US" sz="1400" i="0" dirty="0">
              <a:solidFill>
                <a:srgbClr val="000000"/>
              </a:solidFill>
              <a:effectLst/>
              <a:latin typeface="Segoe UI" panose="020B0502040204020203" pitchFamily="34" charset="0"/>
            </a:endParaRPr>
          </a:p>
          <a:p>
            <a:pPr>
              <a:defRPr sz="3600" b="1"/>
            </a:pPr>
            <a:endParaRPr lang="en-GB" sz="2000" dirty="0">
              <a:solidFill>
                <a:srgbClr val="18446C"/>
              </a:solidFill>
            </a:endParaRPr>
          </a:p>
          <a:p>
            <a:endParaRPr lang="en-GB" dirty="0">
              <a:solidFill>
                <a:schemeClr val="tx2"/>
              </a:solidFill>
              <a:latin typeface="+mn-lt"/>
            </a:endParaRPr>
          </a:p>
        </p:txBody>
      </p:sp>
    </p:spTree>
    <p:extLst>
      <p:ext uri="{BB962C8B-B14F-4D97-AF65-F5344CB8AC3E}">
        <p14:creationId xmlns:p14="http://schemas.microsoft.com/office/powerpoint/2010/main" val="15234766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D4CD-C6BA-46E7-96F9-406BDBEF50BF}"/>
              </a:ext>
            </a:extLst>
          </p:cNvPr>
          <p:cNvSpPr>
            <a:spLocks noGrp="1"/>
          </p:cNvSpPr>
          <p:nvPr>
            <p:ph type="title"/>
          </p:nvPr>
        </p:nvSpPr>
        <p:spPr>
          <a:xfrm>
            <a:off x="576000" y="188640"/>
            <a:ext cx="11040000" cy="828000"/>
          </a:xfrm>
        </p:spPr>
        <p:txBody>
          <a:bodyPr/>
          <a:lstStyle/>
          <a:p>
            <a:r>
              <a:rPr lang="en-GB" dirty="0">
                <a:latin typeface="KG Drops of Jupiter" panose="02000000000000000000" pitchFamily="2" charset="0"/>
              </a:rPr>
              <a:t>e-Portfolio</a:t>
            </a:r>
          </a:p>
        </p:txBody>
      </p:sp>
      <p:sp>
        <p:nvSpPr>
          <p:cNvPr id="6" name="Content Placeholder 2">
            <a:extLst>
              <a:ext uri="{FF2B5EF4-FFF2-40B4-BE49-F238E27FC236}">
                <a16:creationId xmlns:a16="http://schemas.microsoft.com/office/drawing/2014/main" id="{0DE96A32-E34D-4F6E-A0DB-164986B8A466}"/>
              </a:ext>
            </a:extLst>
          </p:cNvPr>
          <p:cNvSpPr>
            <a:spLocks noGrp="1"/>
          </p:cNvSpPr>
          <p:nvPr>
            <p:ph idx="1"/>
          </p:nvPr>
        </p:nvSpPr>
        <p:spPr>
          <a:xfrm>
            <a:off x="8675914" y="2167600"/>
            <a:ext cx="2276119" cy="353546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GB" sz="2000" dirty="0"/>
              <a:t>You trainee will be trained in how to complete these and they will show you(!) and these will be discussed in the mentor briefing on 27</a:t>
            </a:r>
            <a:r>
              <a:rPr lang="en-GB" sz="2000" baseline="30000" dirty="0"/>
              <a:t>th</a:t>
            </a:r>
            <a:r>
              <a:rPr lang="en-GB" sz="2000" dirty="0"/>
              <a:t> September. </a:t>
            </a:r>
          </a:p>
          <a:p>
            <a:pPr marL="0" indent="0">
              <a:buNone/>
            </a:pPr>
            <a:endParaRPr lang="en-GB" sz="2000" dirty="0"/>
          </a:p>
          <a:p>
            <a:pPr marL="0" indent="0">
              <a:buNone/>
            </a:pPr>
            <a:r>
              <a:rPr lang="en-GB" sz="2000" dirty="0"/>
              <a:t>You will be emailed a link so you can access.</a:t>
            </a:r>
          </a:p>
          <a:p>
            <a:pPr marL="0" indent="0">
              <a:buNone/>
            </a:pPr>
            <a:endParaRPr lang="en-GB" sz="2000" dirty="0"/>
          </a:p>
          <a:p>
            <a:pPr marL="0" indent="0">
              <a:buNone/>
            </a:pPr>
            <a:r>
              <a:rPr lang="en-GB" sz="2000" dirty="0"/>
              <a:t>Previous mentors can offer support if necessary</a:t>
            </a:r>
          </a:p>
          <a:p>
            <a:pPr marL="0" indent="0">
              <a:buNone/>
            </a:pPr>
            <a:endParaRPr lang="en-GB" sz="2000" dirty="0"/>
          </a:p>
        </p:txBody>
      </p:sp>
      <p:pic>
        <p:nvPicPr>
          <p:cNvPr id="4" name="Picture 3">
            <a:extLst>
              <a:ext uri="{FF2B5EF4-FFF2-40B4-BE49-F238E27FC236}">
                <a16:creationId xmlns:a16="http://schemas.microsoft.com/office/drawing/2014/main" id="{AF7C6F85-7BD0-4B0F-8E7C-6A390E83E399}"/>
              </a:ext>
            </a:extLst>
          </p:cNvPr>
          <p:cNvPicPr>
            <a:picLocks noChangeAspect="1"/>
          </p:cNvPicPr>
          <p:nvPr/>
        </p:nvPicPr>
        <p:blipFill>
          <a:blip r:embed="rId3"/>
          <a:stretch>
            <a:fillRect/>
          </a:stretch>
        </p:blipFill>
        <p:spPr>
          <a:xfrm>
            <a:off x="569445" y="1240714"/>
            <a:ext cx="7967875" cy="5366299"/>
          </a:xfrm>
          <a:prstGeom prst="rect">
            <a:avLst/>
          </a:prstGeom>
        </p:spPr>
      </p:pic>
    </p:spTree>
    <p:extLst>
      <p:ext uri="{BB962C8B-B14F-4D97-AF65-F5344CB8AC3E}">
        <p14:creationId xmlns:p14="http://schemas.microsoft.com/office/powerpoint/2010/main" val="28617991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94AAD3-D6DF-9394-E3B9-118ECA63BDE1}"/>
              </a:ext>
            </a:extLst>
          </p:cNvPr>
          <p:cNvSpPr>
            <a:spLocks noGrp="1"/>
          </p:cNvSpPr>
          <p:nvPr>
            <p:ph idx="1"/>
          </p:nvPr>
        </p:nvSpPr>
        <p:spPr/>
        <p:txBody>
          <a:bodyPr/>
          <a:lstStyle/>
          <a:p>
            <a:endParaRPr lang="en-GB" dirty="0"/>
          </a:p>
        </p:txBody>
      </p:sp>
      <p:sp>
        <p:nvSpPr>
          <p:cNvPr id="2" name="Title 1">
            <a:extLst>
              <a:ext uri="{FF2B5EF4-FFF2-40B4-BE49-F238E27FC236}">
                <a16:creationId xmlns:a16="http://schemas.microsoft.com/office/drawing/2014/main" id="{43E56B2B-51A7-FC16-C6AC-B5B368A2D051}"/>
              </a:ext>
            </a:extLst>
          </p:cNvPr>
          <p:cNvSpPr>
            <a:spLocks noGrp="1"/>
          </p:cNvSpPr>
          <p:nvPr>
            <p:ph type="title"/>
          </p:nvPr>
        </p:nvSpPr>
        <p:spPr/>
        <p:txBody>
          <a:bodyPr/>
          <a:lstStyle/>
          <a:p>
            <a:r>
              <a:rPr lang="en-GB" dirty="0"/>
              <a:t>School-Based Professional Studies</a:t>
            </a:r>
          </a:p>
        </p:txBody>
      </p:sp>
    </p:spTree>
    <p:extLst>
      <p:ext uri="{BB962C8B-B14F-4D97-AF65-F5344CB8AC3E}">
        <p14:creationId xmlns:p14="http://schemas.microsoft.com/office/powerpoint/2010/main" val="46425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59E7-F5DA-AEE6-97BB-4E648D14161B}"/>
              </a:ext>
            </a:extLst>
          </p:cNvPr>
          <p:cNvSpPr>
            <a:spLocks noGrp="1"/>
          </p:cNvSpPr>
          <p:nvPr>
            <p:ph type="title"/>
          </p:nvPr>
        </p:nvSpPr>
        <p:spPr>
          <a:xfrm>
            <a:off x="407368" y="315737"/>
            <a:ext cx="11040000" cy="828000"/>
          </a:xfrm>
        </p:spPr>
        <p:txBody>
          <a:bodyPr/>
          <a:lstStyle/>
          <a:p>
            <a:r>
              <a:rPr lang="en-GB" dirty="0">
                <a:latin typeface="KG Drops of Jupiter" panose="02000000000000000000" pitchFamily="2" charset="0"/>
              </a:rPr>
              <a:t>ITAPs (Intensive Training and Practice)</a:t>
            </a:r>
          </a:p>
        </p:txBody>
      </p:sp>
      <p:sp>
        <p:nvSpPr>
          <p:cNvPr id="3" name="Content Placeholder 2">
            <a:extLst>
              <a:ext uri="{FF2B5EF4-FFF2-40B4-BE49-F238E27FC236}">
                <a16:creationId xmlns:a16="http://schemas.microsoft.com/office/drawing/2014/main" id="{996A9A9B-76BE-A8AD-F2C5-8F94DA385D5D}"/>
              </a:ext>
            </a:extLst>
          </p:cNvPr>
          <p:cNvSpPr>
            <a:spLocks noGrp="1"/>
          </p:cNvSpPr>
          <p:nvPr>
            <p:ph idx="1"/>
          </p:nvPr>
        </p:nvSpPr>
        <p:spPr/>
        <p:txBody>
          <a:bodyPr/>
          <a:lstStyle/>
          <a:p>
            <a:endParaRPr lang="en-GB" dirty="0"/>
          </a:p>
        </p:txBody>
      </p:sp>
      <p:sp>
        <p:nvSpPr>
          <p:cNvPr id="7" name="TextBox 6">
            <a:extLst>
              <a:ext uri="{FF2B5EF4-FFF2-40B4-BE49-F238E27FC236}">
                <a16:creationId xmlns:a16="http://schemas.microsoft.com/office/drawing/2014/main" id="{77536C44-F6ED-FE67-8B9F-8EEDD7027338}"/>
              </a:ext>
            </a:extLst>
          </p:cNvPr>
          <p:cNvSpPr txBox="1"/>
          <p:nvPr/>
        </p:nvSpPr>
        <p:spPr>
          <a:xfrm>
            <a:off x="7892224" y="1982462"/>
            <a:ext cx="2714816" cy="400110"/>
          </a:xfrm>
          <a:prstGeom prst="rect">
            <a:avLst/>
          </a:prstGeom>
          <a:noFill/>
        </p:spPr>
        <p:txBody>
          <a:bodyPr wrap="square">
            <a:spAutoFit/>
          </a:bodyPr>
          <a:lstStyle/>
          <a:p>
            <a:r>
              <a:rPr lang="en-GB" dirty="0">
                <a:hlinkClick r:id="rId3">
                  <a:extLst>
                    <a:ext uri="{A12FA001-AC4F-418D-AE19-62706E023703}">
                      <ahyp:hlinkClr xmlns:ahyp="http://schemas.microsoft.com/office/drawing/2018/hyperlinkcolor" val="tx"/>
                    </a:ext>
                  </a:extLst>
                </a:hlinkClick>
              </a:rPr>
              <a:t>9. ITAPs - Google Drive</a:t>
            </a:r>
            <a:endParaRPr lang="en-GB" dirty="0"/>
          </a:p>
        </p:txBody>
      </p:sp>
      <p:pic>
        <p:nvPicPr>
          <p:cNvPr id="6" name="Picture 5">
            <a:extLst>
              <a:ext uri="{FF2B5EF4-FFF2-40B4-BE49-F238E27FC236}">
                <a16:creationId xmlns:a16="http://schemas.microsoft.com/office/drawing/2014/main" id="{2552CC1E-369E-6614-BB71-52231D370837}"/>
              </a:ext>
            </a:extLst>
          </p:cNvPr>
          <p:cNvPicPr>
            <a:picLocks noChangeAspect="1"/>
          </p:cNvPicPr>
          <p:nvPr/>
        </p:nvPicPr>
        <p:blipFill>
          <a:blip r:embed="rId4"/>
          <a:stretch>
            <a:fillRect/>
          </a:stretch>
        </p:blipFill>
        <p:spPr>
          <a:xfrm>
            <a:off x="882296" y="1322418"/>
            <a:ext cx="10067976" cy="5535931"/>
          </a:xfrm>
          <a:prstGeom prst="rect">
            <a:avLst/>
          </a:prstGeom>
        </p:spPr>
      </p:pic>
    </p:spTree>
    <p:extLst>
      <p:ext uri="{BB962C8B-B14F-4D97-AF65-F5344CB8AC3E}">
        <p14:creationId xmlns:p14="http://schemas.microsoft.com/office/powerpoint/2010/main" val="20250605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F4DC-6613-DBAD-BC72-92A44ED5B8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837D9E-6358-AEF4-0E77-65816C3374C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AB767AE-BBAA-3998-9880-043BB956F804}"/>
              </a:ext>
            </a:extLst>
          </p:cNvPr>
          <p:cNvPicPr>
            <a:picLocks noChangeAspect="1"/>
          </p:cNvPicPr>
          <p:nvPr/>
        </p:nvPicPr>
        <p:blipFill>
          <a:blip r:embed="rId3"/>
          <a:stretch>
            <a:fillRect/>
          </a:stretch>
        </p:blipFill>
        <p:spPr>
          <a:xfrm>
            <a:off x="1070327" y="69688"/>
            <a:ext cx="10382024" cy="6718625"/>
          </a:xfrm>
          <a:prstGeom prst="rect">
            <a:avLst/>
          </a:prstGeom>
        </p:spPr>
      </p:pic>
      <p:sp>
        <p:nvSpPr>
          <p:cNvPr id="6" name="TextBox 5">
            <a:extLst>
              <a:ext uri="{FF2B5EF4-FFF2-40B4-BE49-F238E27FC236}">
                <a16:creationId xmlns:a16="http://schemas.microsoft.com/office/drawing/2014/main" id="{A49A79DA-7287-6D15-9129-C4516D762B54}"/>
              </a:ext>
            </a:extLst>
          </p:cNvPr>
          <p:cNvSpPr txBox="1"/>
          <p:nvPr/>
        </p:nvSpPr>
        <p:spPr>
          <a:xfrm>
            <a:off x="3905771" y="3901923"/>
            <a:ext cx="2938546" cy="658902"/>
          </a:xfrm>
          <a:prstGeom prst="rect">
            <a:avLst/>
          </a:prstGeom>
          <a:noFill/>
          <a:ln w="762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1050583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F7F9D-B30D-E387-1CEF-3AA0E46B0923}"/>
              </a:ext>
            </a:extLst>
          </p:cNvPr>
          <p:cNvSpPr>
            <a:spLocks noGrp="1"/>
          </p:cNvSpPr>
          <p:nvPr>
            <p:ph idx="1"/>
          </p:nvPr>
        </p:nvSpPr>
        <p:spPr/>
        <p:txBody>
          <a:bodyPr/>
          <a:lstStyle/>
          <a:p>
            <a:pPr marL="179705" indent="-179705"/>
            <a:r>
              <a:rPr lang="en-US" i="1">
                <a:latin typeface="Arial"/>
                <a:cs typeface="Arial"/>
              </a:rPr>
              <a:t>Your RPT repeatedly misses deadlines and is frequently late for meetings.</a:t>
            </a:r>
          </a:p>
          <a:p>
            <a:pPr marL="179705" indent="-179705"/>
            <a:r>
              <a:rPr lang="en-US" i="1">
                <a:latin typeface="Arial"/>
                <a:cs typeface="Arial"/>
              </a:rPr>
              <a:t>What do you do?</a:t>
            </a:r>
          </a:p>
          <a:p>
            <a:pPr marL="179705" indent="-179705"/>
            <a:endParaRPr lang="en-US" i="1" dirty="0"/>
          </a:p>
          <a:p>
            <a:pPr marL="179705" indent="-179705"/>
            <a:r>
              <a:rPr lang="en-US" i="1">
                <a:latin typeface="Arial"/>
                <a:cs typeface="Arial"/>
              </a:rPr>
              <a:t>When in front of a class, your RPT </a:t>
            </a:r>
            <a:endParaRPr lang="en-US" i="1"/>
          </a:p>
        </p:txBody>
      </p:sp>
      <p:sp>
        <p:nvSpPr>
          <p:cNvPr id="3" name="Slide Number Placeholder 2">
            <a:extLst>
              <a:ext uri="{FF2B5EF4-FFF2-40B4-BE49-F238E27FC236}">
                <a16:creationId xmlns:a16="http://schemas.microsoft.com/office/drawing/2014/main" id="{564DE623-6D07-A926-672C-25EBD6FA063A}"/>
              </a:ext>
            </a:extLst>
          </p:cNvPr>
          <p:cNvSpPr>
            <a:spLocks noGrp="1"/>
          </p:cNvSpPr>
          <p:nvPr>
            <p:ph type="sldNum" sz="quarter" idx="10"/>
          </p:nvPr>
        </p:nvSpPr>
        <p:spPr/>
        <p:txBody>
          <a:bodyPr/>
          <a:lstStyle/>
          <a:p>
            <a:fld id="{DCF6A46F-80AB-49F3-8C7E-9717ED945456}" type="slidenum">
              <a:rPr lang="en-GB" altLang="en-US"/>
              <a:pPr/>
              <a:t>24</a:t>
            </a:fld>
            <a:endParaRPr lang="en-GB" altLang="en-US"/>
          </a:p>
        </p:txBody>
      </p:sp>
      <p:sp>
        <p:nvSpPr>
          <p:cNvPr id="4" name="Title 3">
            <a:extLst>
              <a:ext uri="{FF2B5EF4-FFF2-40B4-BE49-F238E27FC236}">
                <a16:creationId xmlns:a16="http://schemas.microsoft.com/office/drawing/2014/main" id="{CC063E82-77C3-6FE2-8D1F-6D27AA3782A5}"/>
              </a:ext>
            </a:extLst>
          </p:cNvPr>
          <p:cNvSpPr>
            <a:spLocks noGrp="1"/>
          </p:cNvSpPr>
          <p:nvPr>
            <p:ph type="title"/>
          </p:nvPr>
        </p:nvSpPr>
        <p:spPr/>
        <p:txBody>
          <a:bodyPr/>
          <a:lstStyle/>
          <a:p>
            <a:r>
              <a:rPr lang="en-US">
                <a:latin typeface="Arial Bold"/>
                <a:cs typeface="Arial Bold"/>
              </a:rPr>
              <a:t>Scenarios</a:t>
            </a:r>
            <a:endParaRPr lang="en-US"/>
          </a:p>
        </p:txBody>
      </p:sp>
    </p:spTree>
    <p:extLst>
      <p:ext uri="{BB962C8B-B14F-4D97-AF65-F5344CB8AC3E}">
        <p14:creationId xmlns:p14="http://schemas.microsoft.com/office/powerpoint/2010/main" val="2712513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1AC7-5D72-4186-A438-1C6BFC348AF7}"/>
              </a:ext>
            </a:extLst>
          </p:cNvPr>
          <p:cNvSpPr>
            <a:spLocks noGrp="1"/>
          </p:cNvSpPr>
          <p:nvPr>
            <p:ph type="title"/>
          </p:nvPr>
        </p:nvSpPr>
        <p:spPr>
          <a:xfrm>
            <a:off x="1371097" y="163967"/>
            <a:ext cx="8543925" cy="624509"/>
          </a:xfrm>
        </p:spPr>
        <p:txBody>
          <a:bodyPr>
            <a:noAutofit/>
          </a:bodyPr>
          <a:lstStyle/>
          <a:p>
            <a:r>
              <a:rPr lang="en-GB" sz="4400" dirty="0">
                <a:latin typeface="KG Drops of Jupiter" panose="02000000000000000000" pitchFamily="2" charset="0"/>
              </a:rPr>
              <a:t>Key Dates</a:t>
            </a:r>
          </a:p>
        </p:txBody>
      </p:sp>
      <p:graphicFrame>
        <p:nvGraphicFramePr>
          <p:cNvPr id="4" name="Table 3">
            <a:extLst>
              <a:ext uri="{FF2B5EF4-FFF2-40B4-BE49-F238E27FC236}">
                <a16:creationId xmlns:a16="http://schemas.microsoft.com/office/drawing/2014/main" id="{04C59CDA-13EA-4635-8F06-1291D028EB7B}"/>
              </a:ext>
            </a:extLst>
          </p:cNvPr>
          <p:cNvGraphicFramePr>
            <a:graphicFrameLocks noGrp="1"/>
          </p:cNvGraphicFramePr>
          <p:nvPr/>
        </p:nvGraphicFramePr>
        <p:xfrm>
          <a:off x="1248707" y="788475"/>
          <a:ext cx="9694587" cy="3708722"/>
        </p:xfrm>
        <a:graphic>
          <a:graphicData uri="http://schemas.openxmlformats.org/drawingml/2006/table">
            <a:tbl>
              <a:tblPr firstRow="1" firstCol="1" bandRow="1">
                <a:tableStyleId>{073A0DAA-6AF3-43AB-8588-CEC1D06C72B9}</a:tableStyleId>
              </a:tblPr>
              <a:tblGrid>
                <a:gridCol w="2312298">
                  <a:extLst>
                    <a:ext uri="{9D8B030D-6E8A-4147-A177-3AD203B41FA5}">
                      <a16:colId xmlns:a16="http://schemas.microsoft.com/office/drawing/2014/main" val="924621690"/>
                    </a:ext>
                  </a:extLst>
                </a:gridCol>
                <a:gridCol w="4333670">
                  <a:extLst>
                    <a:ext uri="{9D8B030D-6E8A-4147-A177-3AD203B41FA5}">
                      <a16:colId xmlns:a16="http://schemas.microsoft.com/office/drawing/2014/main" val="594082847"/>
                    </a:ext>
                  </a:extLst>
                </a:gridCol>
                <a:gridCol w="3048619">
                  <a:extLst>
                    <a:ext uri="{9D8B030D-6E8A-4147-A177-3AD203B41FA5}">
                      <a16:colId xmlns:a16="http://schemas.microsoft.com/office/drawing/2014/main" val="2187699312"/>
                    </a:ext>
                  </a:extLst>
                </a:gridCol>
              </a:tblGrid>
              <a:tr h="370532">
                <a:tc>
                  <a:txBody>
                    <a:bodyPr/>
                    <a:lstStyle/>
                    <a:p>
                      <a:pPr algn="ctr">
                        <a:lnSpc>
                          <a:spcPct val="115000"/>
                        </a:lnSpc>
                        <a:spcAft>
                          <a:spcPts val="0"/>
                        </a:spcAft>
                      </a:pPr>
                      <a:r>
                        <a:rPr lang="en-GB" sz="1500" dirty="0">
                          <a:effectLst/>
                          <a:latin typeface="+mn-lt"/>
                        </a:rPr>
                        <a:t>Event</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Date</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For who</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38310633"/>
                  </a:ext>
                </a:extLst>
              </a:tr>
              <a:tr h="582042">
                <a:tc>
                  <a:txBody>
                    <a:bodyPr/>
                    <a:lstStyle/>
                    <a:p>
                      <a:pPr>
                        <a:lnSpc>
                          <a:spcPct val="115000"/>
                        </a:lnSpc>
                        <a:spcAft>
                          <a:spcPts val="0"/>
                        </a:spcAft>
                      </a:pPr>
                      <a:r>
                        <a:rPr lang="en-GB" sz="1600" dirty="0">
                          <a:effectLst/>
                          <a:latin typeface="+mn-lt"/>
                        </a:rPr>
                        <a:t>Induction of RTPs </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12 / 13 / 19 / 20 September</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 and mentors (some department time built into induction – ELW will email)</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106483261"/>
                  </a:ext>
                </a:extLst>
              </a:tr>
              <a:tr h="617342">
                <a:tc>
                  <a:txBody>
                    <a:bodyPr/>
                    <a:lstStyle/>
                    <a:p>
                      <a:pPr>
                        <a:lnSpc>
                          <a:spcPct val="115000"/>
                        </a:lnSpc>
                        <a:spcAft>
                          <a:spcPts val="0"/>
                        </a:spcAft>
                      </a:pPr>
                      <a:r>
                        <a:rPr lang="en-GB" sz="1600" dirty="0">
                          <a:effectLst/>
                          <a:latin typeface="+mn-lt"/>
                        </a:rPr>
                        <a:t>Subject Specific training at </a:t>
                      </a:r>
                      <a:r>
                        <a:rPr lang="en-GB" sz="1600" dirty="0" err="1">
                          <a:effectLst/>
                          <a:latin typeface="+mn-lt"/>
                        </a:rPr>
                        <a:t>UoR</a:t>
                      </a:r>
                      <a:r>
                        <a:rPr lang="en-GB" sz="1600" dirty="0">
                          <a:effectLst/>
                          <a:latin typeface="+mn-lt"/>
                        </a:rPr>
                        <a:t> (remote)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lvl="0" algn="l"/>
                      <a:r>
                        <a:rPr lang="en-GB" sz="1800" dirty="0">
                          <a:effectLst/>
                          <a:latin typeface="+mn-lt"/>
                          <a:ea typeface="Calibri" panose="020F0502020204030204" pitchFamily="34" charset="0"/>
                          <a:cs typeface="Times New Roman" panose="02020603050405020304" pitchFamily="18" charset="0"/>
                        </a:rPr>
                        <a:t> 17</a:t>
                      </a:r>
                      <a:r>
                        <a:rPr lang="en-GB" sz="1800" baseline="30000" dirty="0">
                          <a:effectLst/>
                          <a:latin typeface="+mn-lt"/>
                          <a:ea typeface="Calibri" panose="020F0502020204030204" pitchFamily="34" charset="0"/>
                          <a:cs typeface="Times New Roman" panose="02020603050405020304" pitchFamily="18" charset="0"/>
                        </a:rPr>
                        <a:t>th</a:t>
                      </a:r>
                      <a:r>
                        <a:rPr lang="en-GB" sz="1800" dirty="0">
                          <a:effectLst/>
                          <a:latin typeface="+mn-lt"/>
                          <a:ea typeface="Calibri" panose="020F0502020204030204" pitchFamily="34" charset="0"/>
                          <a:cs typeface="Times New Roman" panose="02020603050405020304" pitchFamily="18" charset="0"/>
                        </a:rPr>
                        <a:t> September 2024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758305905"/>
                  </a:ext>
                </a:extLst>
              </a:tr>
              <a:tr h="648367">
                <a:tc>
                  <a:txBody>
                    <a:bodyPr/>
                    <a:lstStyle/>
                    <a:p>
                      <a:pPr>
                        <a:lnSpc>
                          <a:spcPct val="115000"/>
                        </a:lnSpc>
                        <a:spcAft>
                          <a:spcPts val="0"/>
                        </a:spcAft>
                      </a:pPr>
                      <a:r>
                        <a:rPr lang="en-GB" sz="1600" dirty="0">
                          <a:effectLst/>
                          <a:latin typeface="+mn-lt"/>
                        </a:rPr>
                        <a:t>RTPs commence first placement</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27</a:t>
                      </a:r>
                      <a:r>
                        <a:rPr lang="en-GB" sz="1600" baseline="30000" dirty="0">
                          <a:effectLst/>
                          <a:latin typeface="+mn-lt"/>
                        </a:rPr>
                        <a:t>th</a:t>
                      </a:r>
                      <a:r>
                        <a:rPr lang="en-GB" sz="1600" dirty="0">
                          <a:effectLst/>
                          <a:latin typeface="+mn-lt"/>
                        </a:rPr>
                        <a:t> September (in Weds – Fri until Oct half term then Tuesday –Friday after) – see guidance on % timetable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937096039"/>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Placement B Generic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25</a:t>
                      </a:r>
                      <a:r>
                        <a:rPr lang="en-GB" sz="1600" baseline="30000" dirty="0">
                          <a:effectLst/>
                          <a:latin typeface="+mn-lt"/>
                          <a:ea typeface="Calibri" panose="020F0502020204030204" pitchFamily="34" charset="0"/>
                          <a:cs typeface="Times New Roman" panose="02020603050405020304" pitchFamily="18" charset="0"/>
                        </a:rPr>
                        <a:t>th</a:t>
                      </a:r>
                      <a:r>
                        <a:rPr lang="en-GB" sz="1600" dirty="0">
                          <a:effectLst/>
                          <a:latin typeface="+mn-lt"/>
                          <a:ea typeface="Calibri" panose="020F0502020204030204" pitchFamily="34" charset="0"/>
                          <a:cs typeface="Times New Roman" panose="02020603050405020304" pitchFamily="18" charset="0"/>
                        </a:rPr>
                        <a:t> January 4-5pm via Teams</a:t>
                      </a:r>
                    </a:p>
                  </a:txBody>
                  <a:tcPr marL="55721" marR="55721" marT="0" marB="0"/>
                </a:tc>
                <a:tc>
                  <a:txBody>
                    <a:bodyPr/>
                    <a:lstStyle/>
                    <a:p>
                      <a:pPr algn="ct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RPT Mentors</a:t>
                      </a:r>
                    </a:p>
                  </a:txBody>
                  <a:tcPr marL="55721" marR="55721" marT="0" marB="0"/>
                </a:tc>
                <a:extLst>
                  <a:ext uri="{0D108BD9-81ED-4DB2-BD59-A6C34878D82A}">
                    <a16:rowId xmlns:a16="http://schemas.microsoft.com/office/drawing/2014/main" val="3668811680"/>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Spring Term Subject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27</a:t>
                      </a:r>
                      <a:r>
                        <a:rPr lang="en-GB" sz="1600" baseline="30000" dirty="0">
                          <a:effectLst/>
                          <a:latin typeface="+mn-lt"/>
                          <a:ea typeface="Calibri" panose="020F0502020204030204" pitchFamily="34" charset="0"/>
                          <a:cs typeface="Times New Roman" panose="02020603050405020304" pitchFamily="18" charset="0"/>
                        </a:rPr>
                        <a:t>th</a:t>
                      </a:r>
                      <a:r>
                        <a:rPr lang="en-GB" sz="1600" dirty="0">
                          <a:effectLst/>
                          <a:latin typeface="+mn-lt"/>
                          <a:ea typeface="Calibri" panose="020F0502020204030204" pitchFamily="34" charset="0"/>
                          <a:cs typeface="Times New Roman" panose="02020603050405020304" pitchFamily="18" charset="0"/>
                        </a:rPr>
                        <a:t> February 2024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878837524"/>
                  </a:ext>
                </a:extLst>
              </a:tr>
            </a:tbl>
          </a:graphicData>
        </a:graphic>
      </p:graphicFrame>
      <p:graphicFrame>
        <p:nvGraphicFramePr>
          <p:cNvPr id="3" name="Table 2">
            <a:extLst>
              <a:ext uri="{FF2B5EF4-FFF2-40B4-BE49-F238E27FC236}">
                <a16:creationId xmlns:a16="http://schemas.microsoft.com/office/drawing/2014/main" id="{3258F6E3-BC49-8998-CB2B-E1E931EEBD07}"/>
              </a:ext>
            </a:extLst>
          </p:cNvPr>
          <p:cNvGraphicFramePr>
            <a:graphicFrameLocks noGrp="1"/>
          </p:cNvGraphicFramePr>
          <p:nvPr/>
        </p:nvGraphicFramePr>
        <p:xfrm>
          <a:off x="1248707" y="4614980"/>
          <a:ext cx="9694587" cy="1852450"/>
        </p:xfrm>
        <a:graphic>
          <a:graphicData uri="http://schemas.openxmlformats.org/drawingml/2006/table">
            <a:tbl>
              <a:tblPr firstRow="1" firstCol="1" bandRow="1">
                <a:tableStyleId>{5940675A-B579-460E-94D1-54222C63F5DA}</a:tableStyleId>
              </a:tblPr>
              <a:tblGrid>
                <a:gridCol w="2289152">
                  <a:extLst>
                    <a:ext uri="{9D8B030D-6E8A-4147-A177-3AD203B41FA5}">
                      <a16:colId xmlns:a16="http://schemas.microsoft.com/office/drawing/2014/main" val="3802431867"/>
                    </a:ext>
                  </a:extLst>
                </a:gridCol>
                <a:gridCol w="4356816">
                  <a:extLst>
                    <a:ext uri="{9D8B030D-6E8A-4147-A177-3AD203B41FA5}">
                      <a16:colId xmlns:a16="http://schemas.microsoft.com/office/drawing/2014/main" val="2843070998"/>
                    </a:ext>
                  </a:extLst>
                </a:gridCol>
                <a:gridCol w="3048619">
                  <a:extLst>
                    <a:ext uri="{9D8B030D-6E8A-4147-A177-3AD203B41FA5}">
                      <a16:colId xmlns:a16="http://schemas.microsoft.com/office/drawing/2014/main" val="1718892113"/>
                    </a:ext>
                  </a:extLst>
                </a:gridCol>
              </a:tblGrid>
              <a:tr h="589539">
                <a:tc>
                  <a:txBody>
                    <a:bodyPr/>
                    <a:lstStyle/>
                    <a:p>
                      <a:pPr>
                        <a:lnSpc>
                          <a:spcPct val="115000"/>
                        </a:lnSpc>
                        <a:spcAft>
                          <a:spcPts val="0"/>
                        </a:spcAft>
                      </a:pPr>
                      <a:r>
                        <a:rPr lang="en-GB" sz="1600" dirty="0">
                          <a:solidFill>
                            <a:schemeClr val="bg1"/>
                          </a:solidFill>
                          <a:effectLst/>
                        </a:rPr>
                        <a:t>Report 1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13 December 2024</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071359730"/>
                  </a:ext>
                </a:extLst>
              </a:tr>
              <a:tr h="680869">
                <a:tc>
                  <a:txBody>
                    <a:bodyPr/>
                    <a:lstStyle/>
                    <a:p>
                      <a:pPr>
                        <a:lnSpc>
                          <a:spcPct val="115000"/>
                        </a:lnSpc>
                        <a:spcAft>
                          <a:spcPts val="0"/>
                        </a:spcAft>
                      </a:pPr>
                      <a:r>
                        <a:rPr lang="en-GB" sz="1600" dirty="0">
                          <a:solidFill>
                            <a:schemeClr val="bg1"/>
                          </a:solidFill>
                          <a:effectLst/>
                        </a:rPr>
                        <a:t>Report 2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Provisional Report 14</a:t>
                      </a:r>
                      <a:r>
                        <a:rPr lang="en-GB" sz="1600" baseline="30000" dirty="0">
                          <a:effectLst/>
                        </a:rPr>
                        <a:t>th</a:t>
                      </a:r>
                      <a:r>
                        <a:rPr lang="en-GB" sz="1600" dirty="0">
                          <a:effectLst/>
                        </a:rPr>
                        <a:t> February 2025</a:t>
                      </a:r>
                    </a:p>
                    <a:p>
                      <a:pPr algn="l">
                        <a:lnSpc>
                          <a:spcPct val="115000"/>
                        </a:lnSpc>
                        <a:spcAft>
                          <a:spcPts val="0"/>
                        </a:spcAft>
                      </a:pPr>
                      <a:r>
                        <a:rPr lang="en-GB" sz="1600" dirty="0">
                          <a:effectLst/>
                        </a:rPr>
                        <a:t>Final report 21</a:t>
                      </a:r>
                      <a:r>
                        <a:rPr lang="en-GB" sz="1600" baseline="30000" dirty="0">
                          <a:effectLst/>
                        </a:rPr>
                        <a:t>st</a:t>
                      </a:r>
                      <a:r>
                        <a:rPr lang="en-GB" sz="1600" dirty="0">
                          <a:effectLst/>
                        </a:rPr>
                        <a:t>  March 2025</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3059061850"/>
                  </a:ext>
                </a:extLst>
              </a:tr>
              <a:tr h="582042">
                <a:tc>
                  <a:txBody>
                    <a:bodyPr/>
                    <a:lstStyle/>
                    <a:p>
                      <a:pPr>
                        <a:lnSpc>
                          <a:spcPct val="115000"/>
                        </a:lnSpc>
                        <a:spcAft>
                          <a:spcPts val="0"/>
                        </a:spcAft>
                      </a:pPr>
                      <a:r>
                        <a:rPr lang="en-GB" sz="1600" dirty="0">
                          <a:solidFill>
                            <a:schemeClr val="bg1"/>
                          </a:solidFill>
                          <a:effectLst/>
                        </a:rPr>
                        <a:t>Report 3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20</a:t>
                      </a:r>
                      <a:r>
                        <a:rPr lang="en-GB" sz="1600" baseline="30000" dirty="0">
                          <a:effectLst/>
                        </a:rPr>
                        <a:t>th</a:t>
                      </a:r>
                      <a:r>
                        <a:rPr lang="en-GB" sz="1600" dirty="0">
                          <a:effectLst/>
                        </a:rPr>
                        <a:t> June 2025</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129877697"/>
                  </a:ext>
                </a:extLst>
              </a:tr>
            </a:tbl>
          </a:graphicData>
        </a:graphic>
      </p:graphicFrame>
    </p:spTree>
    <p:extLst>
      <p:ext uri="{BB962C8B-B14F-4D97-AF65-F5344CB8AC3E}">
        <p14:creationId xmlns:p14="http://schemas.microsoft.com/office/powerpoint/2010/main" val="37466038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58A7-10E2-8E28-BE70-DFA7AAE364A1}"/>
              </a:ext>
            </a:extLst>
          </p:cNvPr>
          <p:cNvSpPr>
            <a:spLocks noGrp="1"/>
          </p:cNvSpPr>
          <p:nvPr>
            <p:ph type="title"/>
          </p:nvPr>
        </p:nvSpPr>
        <p:spPr>
          <a:xfrm>
            <a:off x="9828" y="136076"/>
            <a:ext cx="7297353" cy="315910"/>
          </a:xfrm>
        </p:spPr>
        <p:txBody>
          <a:bodyPr>
            <a:normAutofit fontScale="90000"/>
          </a:bodyPr>
          <a:lstStyle/>
          <a:p>
            <a:r>
              <a:rPr lang="en-GB" dirty="0">
                <a:latin typeface="KG Drops of Jupiter" panose="02000000000000000000" pitchFamily="2" charset="0"/>
              </a:rPr>
              <a:t>Programme Structure</a:t>
            </a:r>
          </a:p>
        </p:txBody>
      </p:sp>
      <p:sp>
        <p:nvSpPr>
          <p:cNvPr id="3" name="Content Placeholder 2">
            <a:extLst>
              <a:ext uri="{FF2B5EF4-FFF2-40B4-BE49-F238E27FC236}">
                <a16:creationId xmlns:a16="http://schemas.microsoft.com/office/drawing/2014/main" id="{80BB58D3-FA40-425A-7A88-A247B0885B8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FBB3363-4E81-A3A8-9D42-833092EA0A4A}"/>
              </a:ext>
            </a:extLst>
          </p:cNvPr>
          <p:cNvPicPr>
            <a:picLocks noChangeAspect="1"/>
          </p:cNvPicPr>
          <p:nvPr/>
        </p:nvPicPr>
        <p:blipFill>
          <a:blip r:embed="rId2"/>
          <a:stretch>
            <a:fillRect/>
          </a:stretch>
        </p:blipFill>
        <p:spPr>
          <a:xfrm>
            <a:off x="585600" y="408892"/>
            <a:ext cx="9990153" cy="5956017"/>
          </a:xfrm>
          <a:prstGeom prst="rect">
            <a:avLst/>
          </a:prstGeom>
        </p:spPr>
      </p:pic>
      <p:pic>
        <p:nvPicPr>
          <p:cNvPr id="9" name="Picture 8">
            <a:extLst>
              <a:ext uri="{FF2B5EF4-FFF2-40B4-BE49-F238E27FC236}">
                <a16:creationId xmlns:a16="http://schemas.microsoft.com/office/drawing/2014/main" id="{F9A5893E-59A9-FABE-6B88-51167526B5AE}"/>
              </a:ext>
            </a:extLst>
          </p:cNvPr>
          <p:cNvPicPr>
            <a:picLocks noChangeAspect="1"/>
          </p:cNvPicPr>
          <p:nvPr/>
        </p:nvPicPr>
        <p:blipFill>
          <a:blip r:embed="rId3"/>
          <a:stretch>
            <a:fillRect/>
          </a:stretch>
        </p:blipFill>
        <p:spPr>
          <a:xfrm>
            <a:off x="8962497" y="2282266"/>
            <a:ext cx="3264911" cy="1714851"/>
          </a:xfrm>
          <a:prstGeom prst="rect">
            <a:avLst/>
          </a:prstGeom>
        </p:spPr>
      </p:pic>
      <p:sp>
        <p:nvSpPr>
          <p:cNvPr id="10" name="TextBox 9">
            <a:extLst>
              <a:ext uri="{FF2B5EF4-FFF2-40B4-BE49-F238E27FC236}">
                <a16:creationId xmlns:a16="http://schemas.microsoft.com/office/drawing/2014/main" id="{08522E16-5D77-8551-2040-DAB07DBA5875}"/>
              </a:ext>
            </a:extLst>
          </p:cNvPr>
          <p:cNvSpPr txBox="1"/>
          <p:nvPr/>
        </p:nvSpPr>
        <p:spPr>
          <a:xfrm>
            <a:off x="31159" y="6321814"/>
            <a:ext cx="5398988" cy="400110"/>
          </a:xfrm>
          <a:prstGeom prst="rect">
            <a:avLst/>
          </a:prstGeom>
          <a:solidFill>
            <a:schemeClr val="accent5">
              <a:lumMod val="40000"/>
              <a:lumOff val="60000"/>
            </a:schemeClr>
          </a:solidFill>
        </p:spPr>
        <p:txBody>
          <a:bodyPr wrap="square" rtlCol="0">
            <a:spAutoFit/>
          </a:bodyPr>
          <a:lstStyle/>
          <a:p>
            <a:r>
              <a:rPr lang="en-GB" dirty="0"/>
              <a:t>Placement A  14 September- 14</a:t>
            </a:r>
            <a:r>
              <a:rPr lang="en-GB" baseline="30000" dirty="0"/>
              <a:t>th</a:t>
            </a:r>
            <a:r>
              <a:rPr lang="en-GB" dirty="0"/>
              <a:t> February</a:t>
            </a:r>
          </a:p>
        </p:txBody>
      </p:sp>
    </p:spTree>
    <p:extLst>
      <p:ext uri="{BB962C8B-B14F-4D97-AF65-F5344CB8AC3E}">
        <p14:creationId xmlns:p14="http://schemas.microsoft.com/office/powerpoint/2010/main" val="30752598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603-7DF7-FA7A-A133-D134F1F022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8FEC22-A26D-758B-E3DE-5A34CB91BB89}"/>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C88C2E6E-7408-5C9C-1767-3A3FD14F8E65}"/>
              </a:ext>
            </a:extLst>
          </p:cNvPr>
          <p:cNvSpPr txBox="1"/>
          <p:nvPr/>
        </p:nvSpPr>
        <p:spPr>
          <a:xfrm>
            <a:off x="5879976" y="6150114"/>
            <a:ext cx="6127493" cy="707886"/>
          </a:xfrm>
          <a:prstGeom prst="rect">
            <a:avLst/>
          </a:prstGeom>
          <a:solidFill>
            <a:schemeClr val="tx1">
              <a:lumMod val="20000"/>
              <a:lumOff val="80000"/>
            </a:schemeClr>
          </a:solidFill>
        </p:spPr>
        <p:txBody>
          <a:bodyPr wrap="square" rtlCol="0">
            <a:spAutoFit/>
          </a:bodyPr>
          <a:lstStyle/>
          <a:p>
            <a:r>
              <a:rPr lang="en-GB" dirty="0"/>
              <a:t>Placement B </a:t>
            </a:r>
          </a:p>
          <a:p>
            <a:r>
              <a:rPr lang="en-GB" dirty="0"/>
              <a:t>27</a:t>
            </a:r>
            <a:r>
              <a:rPr lang="en-GB" baseline="30000" dirty="0"/>
              <a:t>th</a:t>
            </a:r>
            <a:r>
              <a:rPr lang="en-GB" dirty="0"/>
              <a:t> February – 20</a:t>
            </a:r>
            <a:r>
              <a:rPr lang="en-GB" baseline="30000" dirty="0"/>
              <a:t>th</a:t>
            </a:r>
            <a:r>
              <a:rPr lang="en-GB" dirty="0"/>
              <a:t> June</a:t>
            </a:r>
          </a:p>
        </p:txBody>
      </p:sp>
      <p:pic>
        <p:nvPicPr>
          <p:cNvPr id="7" name="Picture 6">
            <a:extLst>
              <a:ext uri="{FF2B5EF4-FFF2-40B4-BE49-F238E27FC236}">
                <a16:creationId xmlns:a16="http://schemas.microsoft.com/office/drawing/2014/main" id="{AD65FDFD-9D39-187A-B7FD-B6A6C204DA06}"/>
              </a:ext>
            </a:extLst>
          </p:cNvPr>
          <p:cNvPicPr>
            <a:picLocks noChangeAspect="1"/>
          </p:cNvPicPr>
          <p:nvPr/>
        </p:nvPicPr>
        <p:blipFill>
          <a:blip r:embed="rId2"/>
          <a:stretch>
            <a:fillRect/>
          </a:stretch>
        </p:blipFill>
        <p:spPr>
          <a:xfrm>
            <a:off x="0" y="0"/>
            <a:ext cx="10220492" cy="6215539"/>
          </a:xfrm>
          <a:prstGeom prst="rect">
            <a:avLst/>
          </a:prstGeom>
        </p:spPr>
      </p:pic>
    </p:spTree>
    <p:extLst>
      <p:ext uri="{BB962C8B-B14F-4D97-AF65-F5344CB8AC3E}">
        <p14:creationId xmlns:p14="http://schemas.microsoft.com/office/powerpoint/2010/main" val="2006089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9211-AB45-4708-AA5D-5703AB4F4FCD}"/>
              </a:ext>
            </a:extLst>
          </p:cNvPr>
          <p:cNvSpPr>
            <a:spLocks noGrp="1"/>
          </p:cNvSpPr>
          <p:nvPr>
            <p:ph type="title"/>
          </p:nvPr>
        </p:nvSpPr>
        <p:spPr>
          <a:xfrm>
            <a:off x="1824039" y="333230"/>
            <a:ext cx="7297353" cy="1325563"/>
          </a:xfrm>
        </p:spPr>
        <p:txBody>
          <a:bodyPr/>
          <a:lstStyle/>
          <a:p>
            <a:r>
              <a:rPr lang="en-GB" dirty="0">
                <a:latin typeface="KG Drops of Jupiter"/>
                <a:cs typeface="Arial Bold"/>
              </a:rPr>
              <a:t>Our trainee teachers 2024-2025 </a:t>
            </a:r>
            <a:br>
              <a:rPr lang="en-GB" dirty="0">
                <a:latin typeface="KG Drops of Jupiter" panose="02000000000000000000" pitchFamily="2" charset="0"/>
              </a:rPr>
            </a:br>
            <a:endParaRPr lang="en-GB" dirty="0">
              <a:latin typeface="KG Drops of Jupiter" panose="02000000000000000000" pitchFamily="2" charset="0"/>
            </a:endParaRPr>
          </a:p>
        </p:txBody>
      </p:sp>
    </p:spTree>
    <p:extLst>
      <p:ext uri="{BB962C8B-B14F-4D97-AF65-F5344CB8AC3E}">
        <p14:creationId xmlns:p14="http://schemas.microsoft.com/office/powerpoint/2010/main" val="32482214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DAD-56A0-4F28-92D3-85A4B381C33E}"/>
              </a:ext>
            </a:extLst>
          </p:cNvPr>
          <p:cNvSpPr>
            <a:spLocks noGrp="1"/>
          </p:cNvSpPr>
          <p:nvPr>
            <p:ph type="title"/>
          </p:nvPr>
        </p:nvSpPr>
        <p:spPr>
          <a:xfrm>
            <a:off x="551384" y="-662782"/>
            <a:ext cx="8601528" cy="1325563"/>
          </a:xfrm>
        </p:spPr>
        <p:txBody>
          <a:bodyPr/>
          <a:lstStyle/>
          <a:p>
            <a:r>
              <a:rPr lang="en-GB" dirty="0">
                <a:latin typeface="KG Drops of Jupiter" panose="02000000000000000000" pitchFamily="2" charset="0"/>
              </a:rPr>
              <a:t>Communication: Getting it right</a:t>
            </a:r>
          </a:p>
        </p:txBody>
      </p:sp>
      <p:graphicFrame>
        <p:nvGraphicFramePr>
          <p:cNvPr id="8" name="Diagram 7">
            <a:extLst>
              <a:ext uri="{FF2B5EF4-FFF2-40B4-BE49-F238E27FC236}">
                <a16:creationId xmlns:a16="http://schemas.microsoft.com/office/drawing/2014/main" id="{CAD2B05F-E925-4791-9F3B-ED45F1823F60}"/>
              </a:ext>
            </a:extLst>
          </p:cNvPr>
          <p:cNvGraphicFramePr/>
          <p:nvPr/>
        </p:nvGraphicFramePr>
        <p:xfrm>
          <a:off x="2794000" y="1227667"/>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803627DB-4EF0-4F46-87C5-3F2103C88589}"/>
              </a:ext>
            </a:extLst>
          </p:cNvPr>
          <p:cNvSpPr/>
          <p:nvPr/>
        </p:nvSpPr>
        <p:spPr>
          <a:xfrm>
            <a:off x="407368" y="1020334"/>
            <a:ext cx="4354715" cy="1838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school based mentor has responsibility for day to day communication with RPT and informing ITTCo of any issues. They also have a direct link with University tutor</a:t>
            </a:r>
          </a:p>
        </p:txBody>
      </p:sp>
      <p:sp>
        <p:nvSpPr>
          <p:cNvPr id="10" name="Rectangle: Rounded Corners 9">
            <a:extLst>
              <a:ext uri="{FF2B5EF4-FFF2-40B4-BE49-F238E27FC236}">
                <a16:creationId xmlns:a16="http://schemas.microsoft.com/office/drawing/2014/main" id="{7796CBD7-02E2-4963-B310-F37030DD3BA4}"/>
              </a:ext>
            </a:extLst>
          </p:cNvPr>
          <p:cNvSpPr/>
          <p:nvPr/>
        </p:nvSpPr>
        <p:spPr>
          <a:xfrm>
            <a:off x="547563" y="3138670"/>
            <a:ext cx="2930070" cy="24309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solidFill>
              </a:rPr>
              <a:t>The ITTCo should be copied in on emails to university tutor  / external communication with UoR</a:t>
            </a:r>
          </a:p>
        </p:txBody>
      </p:sp>
      <p:sp>
        <p:nvSpPr>
          <p:cNvPr id="11" name="Rectangle: Rounded Corners 10">
            <a:extLst>
              <a:ext uri="{FF2B5EF4-FFF2-40B4-BE49-F238E27FC236}">
                <a16:creationId xmlns:a16="http://schemas.microsoft.com/office/drawing/2014/main" id="{9B665B75-6768-4AA6-BE9D-96FA236D2B39}"/>
              </a:ext>
            </a:extLst>
          </p:cNvPr>
          <p:cNvSpPr/>
          <p:nvPr/>
        </p:nvSpPr>
        <p:spPr>
          <a:xfrm>
            <a:off x="8207832" y="3080481"/>
            <a:ext cx="3576800" cy="24765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University tutor / Subject Leader will sometimes communicate directly with the mentor/RPT and not necessarily the ITTCo so as mentor, please reply and CC ITTCO</a:t>
            </a:r>
          </a:p>
        </p:txBody>
      </p:sp>
      <p:sp>
        <p:nvSpPr>
          <p:cNvPr id="12" name="Rectangle: Rounded Corners 11">
            <a:extLst>
              <a:ext uri="{FF2B5EF4-FFF2-40B4-BE49-F238E27FC236}">
                <a16:creationId xmlns:a16="http://schemas.microsoft.com/office/drawing/2014/main" id="{C1982D0F-7F75-413C-92D3-B9C34FFAC2D0}"/>
              </a:ext>
            </a:extLst>
          </p:cNvPr>
          <p:cNvSpPr/>
          <p:nvPr/>
        </p:nvSpPr>
        <p:spPr>
          <a:xfrm>
            <a:off x="6989254" y="912925"/>
            <a:ext cx="4057480" cy="18965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RPT could choose to involve the ITTCo and/or University Tutor / Subject leader – the version of events can sometimes become blurred when multiple people are involved</a:t>
            </a:r>
          </a:p>
        </p:txBody>
      </p:sp>
    </p:spTree>
    <p:extLst>
      <p:ext uri="{BB962C8B-B14F-4D97-AF65-F5344CB8AC3E}">
        <p14:creationId xmlns:p14="http://schemas.microsoft.com/office/powerpoint/2010/main" val="4159911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1B3B-AC88-88A6-3C7C-54EDEEF943AF}"/>
              </a:ext>
            </a:extLst>
          </p:cNvPr>
          <p:cNvSpPr>
            <a:spLocks noGrp="1"/>
          </p:cNvSpPr>
          <p:nvPr>
            <p:ph type="title"/>
          </p:nvPr>
        </p:nvSpPr>
        <p:spPr>
          <a:xfrm>
            <a:off x="407368" y="476672"/>
            <a:ext cx="11040000" cy="828000"/>
          </a:xfrm>
        </p:spPr>
        <p:txBody>
          <a:bodyPr/>
          <a:lstStyle/>
          <a:p>
            <a:r>
              <a:rPr lang="en-GB" dirty="0">
                <a:latin typeface="KG Drops of Jupiter" panose="02000000000000000000" pitchFamily="2" charset="0"/>
              </a:rPr>
              <a:t>Consistency</a:t>
            </a:r>
          </a:p>
        </p:txBody>
      </p:sp>
      <p:sp>
        <p:nvSpPr>
          <p:cNvPr id="3" name="Content Placeholder 2">
            <a:extLst>
              <a:ext uri="{FF2B5EF4-FFF2-40B4-BE49-F238E27FC236}">
                <a16:creationId xmlns:a16="http://schemas.microsoft.com/office/drawing/2014/main" id="{50EFBE14-8054-4633-3EE9-1A5F286E65D6}"/>
              </a:ext>
            </a:extLst>
          </p:cNvPr>
          <p:cNvSpPr>
            <a:spLocks noGrp="1"/>
          </p:cNvSpPr>
          <p:nvPr>
            <p:ph idx="1"/>
          </p:nvPr>
        </p:nvSpPr>
        <p:spPr/>
        <p:txBody>
          <a:bodyPr>
            <a:normAutofit fontScale="92500" lnSpcReduction="10000"/>
          </a:bodyPr>
          <a:lstStyle/>
          <a:p>
            <a:pPr marL="179705" indent="-179705"/>
            <a:r>
              <a:rPr lang="en-GB" dirty="0"/>
              <a:t>ITTCo and mentor joint observation and feedback in Term 1</a:t>
            </a:r>
            <a:endParaRPr lang="en-US"/>
          </a:p>
          <a:p>
            <a:pPr marL="179705" indent="-179705"/>
            <a:endParaRPr lang="en-GB" dirty="0"/>
          </a:p>
          <a:p>
            <a:pPr marL="179705" indent="-179705"/>
            <a:r>
              <a:rPr lang="en-GB" dirty="0"/>
              <a:t>ITTCo / Mentor to review e-Portfolios</a:t>
            </a:r>
          </a:p>
          <a:p>
            <a:pPr marL="179705" indent="-179705"/>
            <a:endParaRPr lang="en-GB" dirty="0"/>
          </a:p>
          <a:p>
            <a:pPr marL="179705" indent="-179705"/>
            <a:r>
              <a:rPr lang="en-GB" dirty="0"/>
              <a:t>Fortnightly bulletin if necessary</a:t>
            </a:r>
          </a:p>
          <a:p>
            <a:pPr marL="179705" indent="-179705"/>
            <a:endParaRPr lang="en-GB" dirty="0"/>
          </a:p>
          <a:p>
            <a:pPr marL="179705" indent="-179705"/>
            <a:r>
              <a:rPr lang="en-GB" dirty="0"/>
              <a:t>ITTCo to join university visits from tutors if possible</a:t>
            </a:r>
          </a:p>
          <a:p>
            <a:pPr marL="179705" indent="-179705"/>
            <a:endParaRPr lang="en-GB" dirty="0"/>
          </a:p>
          <a:p>
            <a:pPr marL="179705" indent="-179705"/>
            <a:r>
              <a:rPr lang="en-GB" dirty="0">
                <a:latin typeface="Arial"/>
                <a:cs typeface="Arial"/>
              </a:rPr>
              <a:t>Mentors to ensure consistency of high-quality feedback in department – model the REVIEW feedback style (see slide 19). Sit in on feedback given by other members of your department</a:t>
            </a:r>
          </a:p>
        </p:txBody>
      </p:sp>
    </p:spTree>
    <p:extLst>
      <p:ext uri="{BB962C8B-B14F-4D97-AF65-F5344CB8AC3E}">
        <p14:creationId xmlns:p14="http://schemas.microsoft.com/office/powerpoint/2010/main" val="42250534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305DC1-F600-4C74-8A18-5E8FB8D12556}"/>
              </a:ext>
            </a:extLst>
          </p:cNvPr>
          <p:cNvSpPr>
            <a:spLocks noGrp="1"/>
          </p:cNvSpPr>
          <p:nvPr>
            <p:ph type="title"/>
          </p:nvPr>
        </p:nvSpPr>
        <p:spPr>
          <a:xfrm>
            <a:off x="623392" y="-662782"/>
            <a:ext cx="7297353" cy="1325563"/>
          </a:xfrm>
        </p:spPr>
        <p:txBody>
          <a:bodyPr/>
          <a:lstStyle/>
          <a:p>
            <a:r>
              <a:rPr lang="en-GB" dirty="0">
                <a:latin typeface="KG Drops of Jupiter" panose="02000000000000000000" pitchFamily="2" charset="0"/>
              </a:rPr>
              <a:t>MOG: Subject Mentor Role</a:t>
            </a:r>
          </a:p>
        </p:txBody>
      </p:sp>
      <p:pic>
        <p:nvPicPr>
          <p:cNvPr id="3" name="Picture 2">
            <a:extLst>
              <a:ext uri="{FF2B5EF4-FFF2-40B4-BE49-F238E27FC236}">
                <a16:creationId xmlns:a16="http://schemas.microsoft.com/office/drawing/2014/main" id="{CD371B56-2ED4-32DA-CB17-66E7E21FA1CC}"/>
              </a:ext>
            </a:extLst>
          </p:cNvPr>
          <p:cNvPicPr>
            <a:picLocks noChangeAspect="1"/>
          </p:cNvPicPr>
          <p:nvPr/>
        </p:nvPicPr>
        <p:blipFill>
          <a:blip r:embed="rId2"/>
          <a:stretch>
            <a:fillRect/>
          </a:stretch>
        </p:blipFill>
        <p:spPr>
          <a:xfrm>
            <a:off x="3359696" y="908720"/>
            <a:ext cx="5203790" cy="5542734"/>
          </a:xfrm>
          <a:prstGeom prst="rect">
            <a:avLst/>
          </a:prstGeom>
        </p:spPr>
      </p:pic>
    </p:spTree>
    <p:extLst>
      <p:ext uri="{BB962C8B-B14F-4D97-AF65-F5344CB8AC3E}">
        <p14:creationId xmlns:p14="http://schemas.microsoft.com/office/powerpoint/2010/main" val="647494716"/>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rdg-accessible-ppt-widescreen-19 (1)</Template>
  <TotalTime>172</TotalTime>
  <Words>2038</Words>
  <Application>Microsoft Office PowerPoint</Application>
  <PresentationFormat>Widescreen</PresentationFormat>
  <Paragraphs>276</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UoR Theme</vt:lpstr>
      <vt:lpstr>1_UoR Theme off-white background</vt:lpstr>
      <vt:lpstr>Mentor Training Materials 1.4</vt:lpstr>
      <vt:lpstr>Mentor Training Materials 1.4</vt:lpstr>
      <vt:lpstr>Key Dates</vt:lpstr>
      <vt:lpstr>Programme Structure</vt:lpstr>
      <vt:lpstr>PowerPoint Presentation</vt:lpstr>
      <vt:lpstr>Our trainee teachers 2024-2025  </vt:lpstr>
      <vt:lpstr>Communication: Getting it right</vt:lpstr>
      <vt:lpstr>Consistency</vt:lpstr>
      <vt:lpstr>MOG: Subject Mentor Role</vt:lpstr>
      <vt:lpstr>What this means in practice:</vt:lpstr>
      <vt:lpstr>PowerPoint Presentation</vt:lpstr>
      <vt:lpstr>PowerPoint Presentation</vt:lpstr>
      <vt:lpstr>Timetable requirements</vt:lpstr>
      <vt:lpstr>PowerPoint Presentation</vt:lpstr>
      <vt:lpstr>Example timetable</vt:lpstr>
      <vt:lpstr>Lesson Planning </vt:lpstr>
      <vt:lpstr>Weekly Records of Progress (WRoPs) </vt:lpstr>
      <vt:lpstr>Lesson Feedback – page 73 MOG</vt:lpstr>
      <vt:lpstr>Lesson Feedback: The REVIEW process (UoR ECTs will be used to this style of feedback)</vt:lpstr>
      <vt:lpstr>e-Portfolio</vt:lpstr>
      <vt:lpstr>School-Based Professional Studies</vt:lpstr>
      <vt:lpstr>ITAPs (Intensive Training and Practice)</vt:lpstr>
      <vt:lpstr>PowerPoint Presentation</vt:lpstr>
      <vt:lpstr>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211</cp:revision>
  <cp:lastPrinted>2006-09-19T14:59:33Z</cp:lastPrinted>
  <dcterms:created xsi:type="dcterms:W3CDTF">2023-09-03T17:50:25Z</dcterms:created>
  <dcterms:modified xsi:type="dcterms:W3CDTF">2024-09-12T18:17:29Z</dcterms:modified>
</cp:coreProperties>
</file>