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23" r:id="rId2"/>
  </p:sldMasterIdLst>
  <p:notesMasterIdLst>
    <p:notesMasterId r:id="rId50"/>
  </p:notesMasterIdLst>
  <p:handoutMasterIdLst>
    <p:handoutMasterId r:id="rId51"/>
  </p:handoutMasterIdLst>
  <p:sldIdLst>
    <p:sldId id="270" r:id="rId3"/>
    <p:sldId id="279" r:id="rId4"/>
    <p:sldId id="261" r:id="rId5"/>
    <p:sldId id="275" r:id="rId6"/>
    <p:sldId id="312" r:id="rId7"/>
    <p:sldId id="494" r:id="rId8"/>
    <p:sldId id="495" r:id="rId9"/>
    <p:sldId id="496" r:id="rId10"/>
    <p:sldId id="453" r:id="rId11"/>
    <p:sldId id="497" r:id="rId12"/>
    <p:sldId id="448" r:id="rId13"/>
    <p:sldId id="440" r:id="rId14"/>
    <p:sldId id="283" r:id="rId15"/>
    <p:sldId id="449" r:id="rId16"/>
    <p:sldId id="498" r:id="rId17"/>
    <p:sldId id="482" r:id="rId18"/>
    <p:sldId id="483" r:id="rId19"/>
    <p:sldId id="487" r:id="rId20"/>
    <p:sldId id="480" r:id="rId21"/>
    <p:sldId id="474" r:id="rId22"/>
    <p:sldId id="491" r:id="rId23"/>
    <p:sldId id="260" r:id="rId24"/>
    <p:sldId id="492" r:id="rId25"/>
    <p:sldId id="259" r:id="rId26"/>
    <p:sldId id="493" r:id="rId27"/>
    <p:sldId id="262" r:id="rId28"/>
    <p:sldId id="263" r:id="rId29"/>
    <p:sldId id="473" r:id="rId30"/>
    <p:sldId id="499" r:id="rId31"/>
    <p:sldId id="438" r:id="rId32"/>
    <p:sldId id="459" r:id="rId33"/>
    <p:sldId id="295" r:id="rId34"/>
    <p:sldId id="460" r:id="rId35"/>
    <p:sldId id="462" r:id="rId36"/>
    <p:sldId id="488" r:id="rId37"/>
    <p:sldId id="489" r:id="rId38"/>
    <p:sldId id="490" r:id="rId39"/>
    <p:sldId id="486" r:id="rId40"/>
    <p:sldId id="475" r:id="rId41"/>
    <p:sldId id="485" r:id="rId42"/>
    <p:sldId id="266" r:id="rId43"/>
    <p:sldId id="476" r:id="rId44"/>
    <p:sldId id="477" r:id="rId45"/>
    <p:sldId id="315" r:id="rId46"/>
    <p:sldId id="296" r:id="rId47"/>
    <p:sldId id="471" r:id="rId48"/>
    <p:sldId id="500" r:id="rId49"/>
  </p:sldIdLst>
  <p:sldSz cx="12192000" cy="6858000"/>
  <p:notesSz cx="6718300" cy="9867900"/>
  <p:embeddedFontLst>
    <p:embeddedFont>
      <p:font typeface="Arial Bold" panose="020B0704020202020204" pitchFamily="34" charset="0"/>
      <p:bold r:id="rId52"/>
    </p:embeddedFont>
    <p:embeddedFont>
      <p:font typeface="Effra" panose="020B0604020202020204" charset="0"/>
      <p:regular r:id="rId53"/>
      <p:bold r:id="rId54"/>
      <p:italic r:id="rId55"/>
      <p:boldItalic r:id="rId56"/>
    </p:embeddedFont>
    <p:embeddedFont>
      <p:font typeface="Segoe UI" panose="020B0502040204020203" pitchFamily="34" charset="0"/>
      <p:regular r:id="rId57"/>
      <p:bold r:id="rId58"/>
      <p:italic r:id="rId59"/>
      <p:boldItalic r:id="rId60"/>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E6AB"/>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F0EAA-542B-FCBF-846C-2DAFF6EFA2E2}" v="61" dt="2024-09-16T11:33:02.302"/>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78509" autoAdjust="0"/>
  </p:normalViewPr>
  <p:slideViewPr>
    <p:cSldViewPr showGuides="1">
      <p:cViewPr varScale="1">
        <p:scale>
          <a:sx n="54" d="100"/>
          <a:sy n="54" d="100"/>
        </p:scale>
        <p:origin x="1072" y="60"/>
      </p:cViewPr>
      <p:guideLst>
        <p:guide orient="horz" pos="2160"/>
        <p:guide pos="384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BB77FB-6BF3-4D8F-A6CB-BBE1440F9002}"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4E46BF0E-18C8-43A1-80F9-0BFC62B4AFCC}">
      <dgm:prSet/>
      <dgm:spPr/>
      <dgm:t>
        <a:bodyPr/>
        <a:lstStyle/>
        <a:p>
          <a:pPr>
            <a:lnSpc>
              <a:spcPct val="100000"/>
            </a:lnSpc>
          </a:pPr>
          <a:r>
            <a:rPr lang="en-GB" baseline="0"/>
            <a:t>Welcome &amp; introductions</a:t>
          </a:r>
          <a:endParaRPr lang="en-US"/>
        </a:p>
      </dgm:t>
    </dgm:pt>
    <dgm:pt modelId="{BA81748D-22B1-4FF3-BD3F-0BC2C384AADF}" type="parTrans" cxnId="{0FBF894F-AF15-4857-BD5B-401F1679AC7E}">
      <dgm:prSet/>
      <dgm:spPr/>
      <dgm:t>
        <a:bodyPr/>
        <a:lstStyle/>
        <a:p>
          <a:endParaRPr lang="en-US"/>
        </a:p>
      </dgm:t>
    </dgm:pt>
    <dgm:pt modelId="{39CA2305-414B-407B-9042-BA8313048522}" type="sibTrans" cxnId="{0FBF894F-AF15-4857-BD5B-401F1679AC7E}">
      <dgm:prSet/>
      <dgm:spPr/>
      <dgm:t>
        <a:bodyPr/>
        <a:lstStyle/>
        <a:p>
          <a:endParaRPr lang="en-US"/>
        </a:p>
      </dgm:t>
    </dgm:pt>
    <dgm:pt modelId="{7B829C48-A39E-4F57-BEC5-E4B2653D27FD}">
      <dgm:prSet/>
      <dgm:spPr/>
      <dgm:t>
        <a:bodyPr/>
        <a:lstStyle/>
        <a:p>
          <a:pPr>
            <a:lnSpc>
              <a:spcPct val="100000"/>
            </a:lnSpc>
          </a:pPr>
          <a:r>
            <a:rPr lang="en-GB" baseline="0"/>
            <a:t>Being an English Mentor</a:t>
          </a:r>
          <a:endParaRPr lang="en-US"/>
        </a:p>
      </dgm:t>
    </dgm:pt>
    <dgm:pt modelId="{1250334E-DBAE-4946-8897-9754443BEA01}" type="parTrans" cxnId="{D2A2B952-14E7-4D15-A594-66A41DCFD3B7}">
      <dgm:prSet/>
      <dgm:spPr/>
      <dgm:t>
        <a:bodyPr/>
        <a:lstStyle/>
        <a:p>
          <a:endParaRPr lang="en-US"/>
        </a:p>
      </dgm:t>
    </dgm:pt>
    <dgm:pt modelId="{9CBED40D-D249-4FE3-9A1E-63A87B64D2F7}" type="sibTrans" cxnId="{D2A2B952-14E7-4D15-A594-66A41DCFD3B7}">
      <dgm:prSet/>
      <dgm:spPr/>
      <dgm:t>
        <a:bodyPr/>
        <a:lstStyle/>
        <a:p>
          <a:endParaRPr lang="en-US"/>
        </a:p>
      </dgm:t>
    </dgm:pt>
    <dgm:pt modelId="{F654DB30-15F2-403D-B5B2-F446BC538595}">
      <dgm:prSet/>
      <dgm:spPr/>
      <dgm:t>
        <a:bodyPr/>
        <a:lstStyle/>
        <a:p>
          <a:pPr>
            <a:lnSpc>
              <a:spcPct val="100000"/>
            </a:lnSpc>
          </a:pPr>
          <a:r>
            <a:rPr lang="en-GB">
              <a:latin typeface="Effra Bold"/>
            </a:rPr>
            <a:t>Behaviour Management Curriculum Focus</a:t>
          </a:r>
          <a:endParaRPr lang="en-US"/>
        </a:p>
      </dgm:t>
    </dgm:pt>
    <dgm:pt modelId="{F6B66105-CC75-47E7-89C5-8C431D2A2621}" type="parTrans" cxnId="{0155D04D-0DB6-4BFC-A607-D0A1C6AE4D5D}">
      <dgm:prSet/>
      <dgm:spPr/>
      <dgm:t>
        <a:bodyPr/>
        <a:lstStyle/>
        <a:p>
          <a:endParaRPr lang="en-US"/>
        </a:p>
      </dgm:t>
    </dgm:pt>
    <dgm:pt modelId="{78902759-D618-44AF-9980-595FEDAD7AA3}" type="sibTrans" cxnId="{0155D04D-0DB6-4BFC-A607-D0A1C6AE4D5D}">
      <dgm:prSet/>
      <dgm:spPr/>
      <dgm:t>
        <a:bodyPr/>
        <a:lstStyle/>
        <a:p>
          <a:endParaRPr lang="en-US"/>
        </a:p>
      </dgm:t>
    </dgm:pt>
    <dgm:pt modelId="{81C57A8C-8DBC-47B9-A0F5-28D580A4BEFA}">
      <dgm:prSet phldr="0"/>
      <dgm:spPr/>
      <dgm:t>
        <a:bodyPr/>
        <a:lstStyle/>
        <a:p>
          <a:pPr>
            <a:lnSpc>
              <a:spcPct val="100000"/>
            </a:lnSpc>
          </a:pPr>
          <a:r>
            <a:rPr lang="en-GB">
              <a:latin typeface="Effra Bold"/>
            </a:rPr>
            <a:t>The PGCE Course Structure</a:t>
          </a:r>
        </a:p>
      </dgm:t>
    </dgm:pt>
    <dgm:pt modelId="{B6E632D3-C637-4073-B3BD-D7123254F7CF}" type="parTrans" cxnId="{ED08E027-3A33-4DD8-B1BA-A27F84A8F9B1}">
      <dgm:prSet/>
      <dgm:spPr/>
    </dgm:pt>
    <dgm:pt modelId="{2466DF04-A9FA-4809-92E3-6E919E47D739}" type="sibTrans" cxnId="{ED08E027-3A33-4DD8-B1BA-A27F84A8F9B1}">
      <dgm:prSet/>
      <dgm:spPr/>
    </dgm:pt>
    <dgm:pt modelId="{97F0551F-783F-480A-B299-8D7D58804B22}">
      <dgm:prSet phldr="0"/>
      <dgm:spPr/>
      <dgm:t>
        <a:bodyPr/>
        <a:lstStyle/>
        <a:p>
          <a:pPr>
            <a:lnSpc>
              <a:spcPct val="100000"/>
            </a:lnSpc>
          </a:pPr>
          <a:r>
            <a:rPr lang="en-GB">
              <a:latin typeface="Effra Bold"/>
            </a:rPr>
            <a:t>Supporting Planning</a:t>
          </a:r>
          <a:endParaRPr lang="en-GB"/>
        </a:p>
      </dgm:t>
    </dgm:pt>
    <dgm:pt modelId="{8314321A-F037-4718-9DA7-9BD7E8DC2655}" type="parTrans" cxnId="{3A479595-F937-405A-87EB-B068BBFBE974}">
      <dgm:prSet/>
      <dgm:spPr/>
    </dgm:pt>
    <dgm:pt modelId="{8042E2A9-D3BA-4549-AD1B-302D49E077EF}" type="sibTrans" cxnId="{3A479595-F937-405A-87EB-B068BBFBE974}">
      <dgm:prSet/>
      <dgm:spPr/>
    </dgm:pt>
    <dgm:pt modelId="{354A0C0D-6B11-42B8-BE32-9BA2A8265BD6}" type="pres">
      <dgm:prSet presAssocID="{09BB77FB-6BF3-4D8F-A6CB-BBE1440F9002}" presName="root" presStyleCnt="0">
        <dgm:presLayoutVars>
          <dgm:dir/>
          <dgm:resizeHandles val="exact"/>
        </dgm:presLayoutVars>
      </dgm:prSet>
      <dgm:spPr/>
    </dgm:pt>
    <dgm:pt modelId="{55EE6ECE-CDE4-440B-A752-3B1528399CA6}" type="pres">
      <dgm:prSet presAssocID="{4E46BF0E-18C8-43A1-80F9-0BFC62B4AFCC}" presName="compNode" presStyleCnt="0"/>
      <dgm:spPr/>
    </dgm:pt>
    <dgm:pt modelId="{D19763DA-4B4E-4003-AF1D-CD8BF268F68D}" type="pres">
      <dgm:prSet presAssocID="{4E46BF0E-18C8-43A1-80F9-0BFC62B4AF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24AEB41E-61CE-48EF-A554-2909437E9565}" type="pres">
      <dgm:prSet presAssocID="{4E46BF0E-18C8-43A1-80F9-0BFC62B4AFCC}" presName="spaceRect" presStyleCnt="0"/>
      <dgm:spPr/>
    </dgm:pt>
    <dgm:pt modelId="{5804B5B5-A64A-4BA9-9948-20ABD33EDAFC}" type="pres">
      <dgm:prSet presAssocID="{4E46BF0E-18C8-43A1-80F9-0BFC62B4AFCC}" presName="textRect" presStyleLbl="revTx" presStyleIdx="0" presStyleCnt="5">
        <dgm:presLayoutVars>
          <dgm:chMax val="1"/>
          <dgm:chPref val="1"/>
        </dgm:presLayoutVars>
      </dgm:prSet>
      <dgm:spPr/>
    </dgm:pt>
    <dgm:pt modelId="{A887F95C-8787-4E54-827A-B192F478B406}" type="pres">
      <dgm:prSet presAssocID="{39CA2305-414B-407B-9042-BA8313048522}" presName="sibTrans" presStyleCnt="0"/>
      <dgm:spPr/>
    </dgm:pt>
    <dgm:pt modelId="{6866A735-F4A5-46F7-A1DE-EA6B097DA08E}" type="pres">
      <dgm:prSet presAssocID="{7B829C48-A39E-4F57-BEC5-E4B2653D27FD}" presName="compNode" presStyleCnt="0"/>
      <dgm:spPr/>
    </dgm:pt>
    <dgm:pt modelId="{743B0EB3-E0F8-4B49-8E03-D1771086C2AC}" type="pres">
      <dgm:prSet presAssocID="{7B829C48-A39E-4F57-BEC5-E4B2653D27F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6DB1081C-B086-4BC1-BEDC-8983C8F6143A}" type="pres">
      <dgm:prSet presAssocID="{7B829C48-A39E-4F57-BEC5-E4B2653D27FD}" presName="spaceRect" presStyleCnt="0"/>
      <dgm:spPr/>
    </dgm:pt>
    <dgm:pt modelId="{1B858A9E-F60D-424C-A2B6-2B6315B7DCF9}" type="pres">
      <dgm:prSet presAssocID="{7B829C48-A39E-4F57-BEC5-E4B2653D27FD}" presName="textRect" presStyleLbl="revTx" presStyleIdx="1" presStyleCnt="5">
        <dgm:presLayoutVars>
          <dgm:chMax val="1"/>
          <dgm:chPref val="1"/>
        </dgm:presLayoutVars>
      </dgm:prSet>
      <dgm:spPr/>
    </dgm:pt>
    <dgm:pt modelId="{6E6D2C5C-BB16-461D-8C54-22B1FB6FC3CE}" type="pres">
      <dgm:prSet presAssocID="{9CBED40D-D249-4FE3-9A1E-63A87B64D2F7}" presName="sibTrans" presStyleCnt="0"/>
      <dgm:spPr/>
    </dgm:pt>
    <dgm:pt modelId="{10F78CFD-3258-499A-A478-14CF9F47E2E8}" type="pres">
      <dgm:prSet presAssocID="{F654DB30-15F2-403D-B5B2-F446BC538595}" presName="compNode" presStyleCnt="0"/>
      <dgm:spPr/>
    </dgm:pt>
    <dgm:pt modelId="{699AE163-3C20-48F5-8A2D-9AC39374D6FB}" type="pres">
      <dgm:prSet presAssocID="{F654DB30-15F2-403D-B5B2-F446BC53859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77556603-641D-43FC-B612-32083B979506}" type="pres">
      <dgm:prSet presAssocID="{F654DB30-15F2-403D-B5B2-F446BC538595}" presName="spaceRect" presStyleCnt="0"/>
      <dgm:spPr/>
    </dgm:pt>
    <dgm:pt modelId="{22E3ACDE-AFB6-4251-9596-E9D46AB5D30D}" type="pres">
      <dgm:prSet presAssocID="{F654DB30-15F2-403D-B5B2-F446BC538595}" presName="textRect" presStyleLbl="revTx" presStyleIdx="2" presStyleCnt="5">
        <dgm:presLayoutVars>
          <dgm:chMax val="1"/>
          <dgm:chPref val="1"/>
        </dgm:presLayoutVars>
      </dgm:prSet>
      <dgm:spPr/>
    </dgm:pt>
    <dgm:pt modelId="{C34BAC84-3335-4ED9-B109-827D7D4A4FC2}" type="pres">
      <dgm:prSet presAssocID="{78902759-D618-44AF-9980-595FEDAD7AA3}" presName="sibTrans" presStyleCnt="0"/>
      <dgm:spPr/>
    </dgm:pt>
    <dgm:pt modelId="{E7C79A9B-251F-4B3C-9728-296734CC7479}" type="pres">
      <dgm:prSet presAssocID="{81C57A8C-8DBC-47B9-A0F5-28D580A4BEFA}" presName="compNode" presStyleCnt="0"/>
      <dgm:spPr/>
    </dgm:pt>
    <dgm:pt modelId="{8EBB4E80-6A27-4829-BF9F-9B5DCE41E68F}" type="pres">
      <dgm:prSet presAssocID="{81C57A8C-8DBC-47B9-A0F5-28D580A4BEF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17638196-CACF-4AD3-83FE-3BB047A47AE8}" type="pres">
      <dgm:prSet presAssocID="{81C57A8C-8DBC-47B9-A0F5-28D580A4BEFA}" presName="spaceRect" presStyleCnt="0"/>
      <dgm:spPr/>
    </dgm:pt>
    <dgm:pt modelId="{645BCC04-FE4F-4243-93EE-09BD1D17E509}" type="pres">
      <dgm:prSet presAssocID="{81C57A8C-8DBC-47B9-A0F5-28D580A4BEFA}" presName="textRect" presStyleLbl="revTx" presStyleIdx="3" presStyleCnt="5">
        <dgm:presLayoutVars>
          <dgm:chMax val="1"/>
          <dgm:chPref val="1"/>
        </dgm:presLayoutVars>
      </dgm:prSet>
      <dgm:spPr/>
    </dgm:pt>
    <dgm:pt modelId="{C44AC1A3-F5E0-4AA6-B6FD-9E535E468399}" type="pres">
      <dgm:prSet presAssocID="{2466DF04-A9FA-4809-92E3-6E919E47D739}" presName="sibTrans" presStyleCnt="0"/>
      <dgm:spPr/>
    </dgm:pt>
    <dgm:pt modelId="{81CD46BA-C67D-40FE-9016-91ABCE4CA345}" type="pres">
      <dgm:prSet presAssocID="{97F0551F-783F-480A-B299-8D7D58804B22}" presName="compNode" presStyleCnt="0"/>
      <dgm:spPr/>
    </dgm:pt>
    <dgm:pt modelId="{7259E192-7560-4263-91E3-711554D76947}" type="pres">
      <dgm:prSet presAssocID="{97F0551F-783F-480A-B299-8D7D58804B2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EC7DFC12-B921-4FD3-AD73-6A0A923FA091}" type="pres">
      <dgm:prSet presAssocID="{97F0551F-783F-480A-B299-8D7D58804B22}" presName="spaceRect" presStyleCnt="0"/>
      <dgm:spPr/>
    </dgm:pt>
    <dgm:pt modelId="{F92BCC6C-DAE1-44D1-A136-971C582BEFF7}" type="pres">
      <dgm:prSet presAssocID="{97F0551F-783F-480A-B299-8D7D58804B22}" presName="textRect" presStyleLbl="revTx" presStyleIdx="4" presStyleCnt="5">
        <dgm:presLayoutVars>
          <dgm:chMax val="1"/>
          <dgm:chPref val="1"/>
        </dgm:presLayoutVars>
      </dgm:prSet>
      <dgm:spPr/>
    </dgm:pt>
  </dgm:ptLst>
  <dgm:cxnLst>
    <dgm:cxn modelId="{08612A0E-37C0-4582-8050-1D82D6439062}" type="presOf" srcId="{09BB77FB-6BF3-4D8F-A6CB-BBE1440F9002}" destId="{354A0C0D-6B11-42B8-BE32-9BA2A8265BD6}" srcOrd="0" destOrd="0" presId="urn:microsoft.com/office/officeart/2018/2/layout/IconLabelList"/>
    <dgm:cxn modelId="{ED08E027-3A33-4DD8-B1BA-A27F84A8F9B1}" srcId="{09BB77FB-6BF3-4D8F-A6CB-BBE1440F9002}" destId="{81C57A8C-8DBC-47B9-A0F5-28D580A4BEFA}" srcOrd="3" destOrd="0" parTransId="{B6E632D3-C637-4073-B3BD-D7123254F7CF}" sibTransId="{2466DF04-A9FA-4809-92E3-6E919E47D739}"/>
    <dgm:cxn modelId="{0155D04D-0DB6-4BFC-A607-D0A1C6AE4D5D}" srcId="{09BB77FB-6BF3-4D8F-A6CB-BBE1440F9002}" destId="{F654DB30-15F2-403D-B5B2-F446BC538595}" srcOrd="2" destOrd="0" parTransId="{F6B66105-CC75-47E7-89C5-8C431D2A2621}" sibTransId="{78902759-D618-44AF-9980-595FEDAD7AA3}"/>
    <dgm:cxn modelId="{0FBF894F-AF15-4857-BD5B-401F1679AC7E}" srcId="{09BB77FB-6BF3-4D8F-A6CB-BBE1440F9002}" destId="{4E46BF0E-18C8-43A1-80F9-0BFC62B4AFCC}" srcOrd="0" destOrd="0" parTransId="{BA81748D-22B1-4FF3-BD3F-0BC2C384AADF}" sibTransId="{39CA2305-414B-407B-9042-BA8313048522}"/>
    <dgm:cxn modelId="{D2A2B952-14E7-4D15-A594-66A41DCFD3B7}" srcId="{09BB77FB-6BF3-4D8F-A6CB-BBE1440F9002}" destId="{7B829C48-A39E-4F57-BEC5-E4B2653D27FD}" srcOrd="1" destOrd="0" parTransId="{1250334E-DBAE-4946-8897-9754443BEA01}" sibTransId="{9CBED40D-D249-4FE3-9A1E-63A87B64D2F7}"/>
    <dgm:cxn modelId="{F471CE90-344E-49EF-96BA-6F34ECF94775}" type="presOf" srcId="{7B829C48-A39E-4F57-BEC5-E4B2653D27FD}" destId="{1B858A9E-F60D-424C-A2B6-2B6315B7DCF9}" srcOrd="0" destOrd="0" presId="urn:microsoft.com/office/officeart/2018/2/layout/IconLabelList"/>
    <dgm:cxn modelId="{3A479595-F937-405A-87EB-B068BBFBE974}" srcId="{09BB77FB-6BF3-4D8F-A6CB-BBE1440F9002}" destId="{97F0551F-783F-480A-B299-8D7D58804B22}" srcOrd="4" destOrd="0" parTransId="{8314321A-F037-4718-9DA7-9BD7E8DC2655}" sibTransId="{8042E2A9-D3BA-4549-AD1B-302D49E077EF}"/>
    <dgm:cxn modelId="{6B491DAB-B943-4D65-A84D-AE6AECD85B04}" type="presOf" srcId="{81C57A8C-8DBC-47B9-A0F5-28D580A4BEFA}" destId="{645BCC04-FE4F-4243-93EE-09BD1D17E509}" srcOrd="0" destOrd="0" presId="urn:microsoft.com/office/officeart/2018/2/layout/IconLabelList"/>
    <dgm:cxn modelId="{4D3AB8CC-C6F4-41C2-9F53-B75C138B7DB1}" type="presOf" srcId="{4E46BF0E-18C8-43A1-80F9-0BFC62B4AFCC}" destId="{5804B5B5-A64A-4BA9-9948-20ABD33EDAFC}" srcOrd="0" destOrd="0" presId="urn:microsoft.com/office/officeart/2018/2/layout/IconLabelList"/>
    <dgm:cxn modelId="{AC527DE6-0392-4C59-906D-50561974E8DC}" type="presOf" srcId="{F654DB30-15F2-403D-B5B2-F446BC538595}" destId="{22E3ACDE-AFB6-4251-9596-E9D46AB5D30D}" srcOrd="0" destOrd="0" presId="urn:microsoft.com/office/officeart/2018/2/layout/IconLabelList"/>
    <dgm:cxn modelId="{06B0EAEC-0CF0-40B8-B1DE-B5AECFE0A049}" type="presOf" srcId="{97F0551F-783F-480A-B299-8D7D58804B22}" destId="{F92BCC6C-DAE1-44D1-A136-971C582BEFF7}" srcOrd="0" destOrd="0" presId="urn:microsoft.com/office/officeart/2018/2/layout/IconLabelList"/>
    <dgm:cxn modelId="{A557924C-7742-4C1A-8E64-49D37CA9AA8F}" type="presParOf" srcId="{354A0C0D-6B11-42B8-BE32-9BA2A8265BD6}" destId="{55EE6ECE-CDE4-440B-A752-3B1528399CA6}" srcOrd="0" destOrd="0" presId="urn:microsoft.com/office/officeart/2018/2/layout/IconLabelList"/>
    <dgm:cxn modelId="{10046F51-229F-46FA-B64E-EA734B374513}" type="presParOf" srcId="{55EE6ECE-CDE4-440B-A752-3B1528399CA6}" destId="{D19763DA-4B4E-4003-AF1D-CD8BF268F68D}" srcOrd="0" destOrd="0" presId="urn:microsoft.com/office/officeart/2018/2/layout/IconLabelList"/>
    <dgm:cxn modelId="{9EE0B790-55BA-4F47-9CC2-2F90B01C9F5F}" type="presParOf" srcId="{55EE6ECE-CDE4-440B-A752-3B1528399CA6}" destId="{24AEB41E-61CE-48EF-A554-2909437E9565}" srcOrd="1" destOrd="0" presId="urn:microsoft.com/office/officeart/2018/2/layout/IconLabelList"/>
    <dgm:cxn modelId="{BA70885A-74B2-4214-A2FE-D675AC137D62}" type="presParOf" srcId="{55EE6ECE-CDE4-440B-A752-3B1528399CA6}" destId="{5804B5B5-A64A-4BA9-9948-20ABD33EDAFC}" srcOrd="2" destOrd="0" presId="urn:microsoft.com/office/officeart/2018/2/layout/IconLabelList"/>
    <dgm:cxn modelId="{D6F87720-34CC-4621-92C8-BBB07276C684}" type="presParOf" srcId="{354A0C0D-6B11-42B8-BE32-9BA2A8265BD6}" destId="{A887F95C-8787-4E54-827A-B192F478B406}" srcOrd="1" destOrd="0" presId="urn:microsoft.com/office/officeart/2018/2/layout/IconLabelList"/>
    <dgm:cxn modelId="{0E780D43-6DC5-4AFF-AF19-BBF4A4EE9760}" type="presParOf" srcId="{354A0C0D-6B11-42B8-BE32-9BA2A8265BD6}" destId="{6866A735-F4A5-46F7-A1DE-EA6B097DA08E}" srcOrd="2" destOrd="0" presId="urn:microsoft.com/office/officeart/2018/2/layout/IconLabelList"/>
    <dgm:cxn modelId="{6F3DA808-FA87-4D84-905D-CFBAAA9AA391}" type="presParOf" srcId="{6866A735-F4A5-46F7-A1DE-EA6B097DA08E}" destId="{743B0EB3-E0F8-4B49-8E03-D1771086C2AC}" srcOrd="0" destOrd="0" presId="urn:microsoft.com/office/officeart/2018/2/layout/IconLabelList"/>
    <dgm:cxn modelId="{BEB6B4C7-DFC9-438A-AA90-52BB14DB86CE}" type="presParOf" srcId="{6866A735-F4A5-46F7-A1DE-EA6B097DA08E}" destId="{6DB1081C-B086-4BC1-BEDC-8983C8F6143A}" srcOrd="1" destOrd="0" presId="urn:microsoft.com/office/officeart/2018/2/layout/IconLabelList"/>
    <dgm:cxn modelId="{4473F16F-93B6-4BAB-98E0-5FC19527D80F}" type="presParOf" srcId="{6866A735-F4A5-46F7-A1DE-EA6B097DA08E}" destId="{1B858A9E-F60D-424C-A2B6-2B6315B7DCF9}" srcOrd="2" destOrd="0" presId="urn:microsoft.com/office/officeart/2018/2/layout/IconLabelList"/>
    <dgm:cxn modelId="{7BEA6AE6-D4C6-4146-BD04-D32B73BB1821}" type="presParOf" srcId="{354A0C0D-6B11-42B8-BE32-9BA2A8265BD6}" destId="{6E6D2C5C-BB16-461D-8C54-22B1FB6FC3CE}" srcOrd="3" destOrd="0" presId="urn:microsoft.com/office/officeart/2018/2/layout/IconLabelList"/>
    <dgm:cxn modelId="{0B559B7B-0268-4F59-8963-FB681B8F875A}" type="presParOf" srcId="{354A0C0D-6B11-42B8-BE32-9BA2A8265BD6}" destId="{10F78CFD-3258-499A-A478-14CF9F47E2E8}" srcOrd="4" destOrd="0" presId="urn:microsoft.com/office/officeart/2018/2/layout/IconLabelList"/>
    <dgm:cxn modelId="{F560CBA6-BD82-47B9-A053-302CD28E7585}" type="presParOf" srcId="{10F78CFD-3258-499A-A478-14CF9F47E2E8}" destId="{699AE163-3C20-48F5-8A2D-9AC39374D6FB}" srcOrd="0" destOrd="0" presId="urn:microsoft.com/office/officeart/2018/2/layout/IconLabelList"/>
    <dgm:cxn modelId="{E3BAD537-B568-4184-B6D4-0E5819A4A899}" type="presParOf" srcId="{10F78CFD-3258-499A-A478-14CF9F47E2E8}" destId="{77556603-641D-43FC-B612-32083B979506}" srcOrd="1" destOrd="0" presId="urn:microsoft.com/office/officeart/2018/2/layout/IconLabelList"/>
    <dgm:cxn modelId="{2AC2E2F7-7CE9-4FEF-90DB-EC59DF7E2298}" type="presParOf" srcId="{10F78CFD-3258-499A-A478-14CF9F47E2E8}" destId="{22E3ACDE-AFB6-4251-9596-E9D46AB5D30D}" srcOrd="2" destOrd="0" presId="urn:microsoft.com/office/officeart/2018/2/layout/IconLabelList"/>
    <dgm:cxn modelId="{2A0D6024-39AE-44A8-AFED-DEFA22BA2BD6}" type="presParOf" srcId="{354A0C0D-6B11-42B8-BE32-9BA2A8265BD6}" destId="{C34BAC84-3335-4ED9-B109-827D7D4A4FC2}" srcOrd="5" destOrd="0" presId="urn:microsoft.com/office/officeart/2018/2/layout/IconLabelList"/>
    <dgm:cxn modelId="{A497A584-4732-4202-9E36-302959D024E9}" type="presParOf" srcId="{354A0C0D-6B11-42B8-BE32-9BA2A8265BD6}" destId="{E7C79A9B-251F-4B3C-9728-296734CC7479}" srcOrd="6" destOrd="0" presId="urn:microsoft.com/office/officeart/2018/2/layout/IconLabelList"/>
    <dgm:cxn modelId="{4F504E7E-5867-4D6F-AEF5-96EF1499C91C}" type="presParOf" srcId="{E7C79A9B-251F-4B3C-9728-296734CC7479}" destId="{8EBB4E80-6A27-4829-BF9F-9B5DCE41E68F}" srcOrd="0" destOrd="0" presId="urn:microsoft.com/office/officeart/2018/2/layout/IconLabelList"/>
    <dgm:cxn modelId="{8EC371F5-066F-4F4D-9B0F-B55D7C05C6B5}" type="presParOf" srcId="{E7C79A9B-251F-4B3C-9728-296734CC7479}" destId="{17638196-CACF-4AD3-83FE-3BB047A47AE8}" srcOrd="1" destOrd="0" presId="urn:microsoft.com/office/officeart/2018/2/layout/IconLabelList"/>
    <dgm:cxn modelId="{1DCA33C6-D0CD-4B70-9EEE-5BED7EFE2CB4}" type="presParOf" srcId="{E7C79A9B-251F-4B3C-9728-296734CC7479}" destId="{645BCC04-FE4F-4243-93EE-09BD1D17E509}" srcOrd="2" destOrd="0" presId="urn:microsoft.com/office/officeart/2018/2/layout/IconLabelList"/>
    <dgm:cxn modelId="{D2B5F026-2F54-4E8A-AC01-0BB4D1D82EC8}" type="presParOf" srcId="{354A0C0D-6B11-42B8-BE32-9BA2A8265BD6}" destId="{C44AC1A3-F5E0-4AA6-B6FD-9E535E468399}" srcOrd="7" destOrd="0" presId="urn:microsoft.com/office/officeart/2018/2/layout/IconLabelList"/>
    <dgm:cxn modelId="{2020D8DD-76F7-4654-80AF-3FBB122CF82B}" type="presParOf" srcId="{354A0C0D-6B11-42B8-BE32-9BA2A8265BD6}" destId="{81CD46BA-C67D-40FE-9016-91ABCE4CA345}" srcOrd="8" destOrd="0" presId="urn:microsoft.com/office/officeart/2018/2/layout/IconLabelList"/>
    <dgm:cxn modelId="{FAE46332-09BE-4D39-A355-FD28382EB7BF}" type="presParOf" srcId="{81CD46BA-C67D-40FE-9016-91ABCE4CA345}" destId="{7259E192-7560-4263-91E3-711554D76947}" srcOrd="0" destOrd="0" presId="urn:microsoft.com/office/officeart/2018/2/layout/IconLabelList"/>
    <dgm:cxn modelId="{93915844-5E7D-4D10-9F48-5F18BBE39D52}" type="presParOf" srcId="{81CD46BA-C67D-40FE-9016-91ABCE4CA345}" destId="{EC7DFC12-B921-4FD3-AD73-6A0A923FA091}" srcOrd="1" destOrd="0" presId="urn:microsoft.com/office/officeart/2018/2/layout/IconLabelList"/>
    <dgm:cxn modelId="{C1F7446C-44D1-4E2E-BB35-7ED1CDB7036E}" type="presParOf" srcId="{81CD46BA-C67D-40FE-9016-91ABCE4CA345}" destId="{F92BCC6C-DAE1-44D1-A136-971C582BEFF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2019DE-967B-4219-97E0-B84D136C005F}" type="doc">
      <dgm:prSet loTypeId="urn:microsoft.com/office/officeart/2005/8/layout/default" loCatId="list" qsTypeId="urn:microsoft.com/office/officeart/2005/8/quickstyle/simple4" qsCatId="simple" csTypeId="urn:microsoft.com/office/officeart/2005/8/colors/accent3_2" csCatId="accent3"/>
      <dgm:spPr/>
      <dgm:t>
        <a:bodyPr/>
        <a:lstStyle/>
        <a:p>
          <a:endParaRPr lang="en-US"/>
        </a:p>
      </dgm:t>
    </dgm:pt>
    <dgm:pt modelId="{C65B89AF-566E-41DB-9EE8-9AF12ED3ED55}">
      <dgm:prSet/>
      <dgm:spPr/>
      <dgm:t>
        <a:bodyPr/>
        <a:lstStyle/>
        <a:p>
          <a:r>
            <a:rPr lang="en-GB"/>
            <a:t>Expectations and the Mentoring Relationship</a:t>
          </a:r>
          <a:endParaRPr lang="en-US"/>
        </a:p>
      </dgm:t>
    </dgm:pt>
    <dgm:pt modelId="{5C0791A2-579E-4398-AF7E-141E834ADBF5}" type="parTrans" cxnId="{FC220EB2-91C0-4603-A50B-251CAC290C20}">
      <dgm:prSet/>
      <dgm:spPr/>
      <dgm:t>
        <a:bodyPr/>
        <a:lstStyle/>
        <a:p>
          <a:endParaRPr lang="en-US"/>
        </a:p>
      </dgm:t>
    </dgm:pt>
    <dgm:pt modelId="{A160F44D-0CC5-4A59-AB26-418CB2B99A84}" type="sibTrans" cxnId="{FC220EB2-91C0-4603-A50B-251CAC290C20}">
      <dgm:prSet/>
      <dgm:spPr/>
      <dgm:t>
        <a:bodyPr/>
        <a:lstStyle/>
        <a:p>
          <a:endParaRPr lang="en-US"/>
        </a:p>
      </dgm:t>
    </dgm:pt>
    <dgm:pt modelId="{BE51480C-F150-42DF-BDA4-FE87AB557D6B}">
      <dgm:prSet/>
      <dgm:spPr/>
      <dgm:t>
        <a:bodyPr/>
        <a:lstStyle/>
        <a:p>
          <a:r>
            <a:rPr lang="en-GB" b="0" i="0"/>
            <a:t>Induction</a:t>
          </a:r>
          <a:endParaRPr lang="en-US"/>
        </a:p>
      </dgm:t>
    </dgm:pt>
    <dgm:pt modelId="{A971A08A-51D4-4F04-B985-F6DD33B05EA5}" type="parTrans" cxnId="{2DBFEF10-3C11-46FC-A1E8-7AE16247905F}">
      <dgm:prSet/>
      <dgm:spPr/>
      <dgm:t>
        <a:bodyPr/>
        <a:lstStyle/>
        <a:p>
          <a:endParaRPr lang="en-US"/>
        </a:p>
      </dgm:t>
    </dgm:pt>
    <dgm:pt modelId="{7A2999B7-320C-4B16-9A58-29DAE9137629}" type="sibTrans" cxnId="{2DBFEF10-3C11-46FC-A1E8-7AE16247905F}">
      <dgm:prSet/>
      <dgm:spPr/>
      <dgm:t>
        <a:bodyPr/>
        <a:lstStyle/>
        <a:p>
          <a:endParaRPr lang="en-US"/>
        </a:p>
      </dgm:t>
    </dgm:pt>
    <dgm:pt modelId="{5BA72522-D01B-496B-B242-7F9934FD30C5}">
      <dgm:prSet/>
      <dgm:spPr/>
      <dgm:t>
        <a:bodyPr/>
        <a:lstStyle/>
        <a:p>
          <a:r>
            <a:rPr lang="en-GB"/>
            <a:t>Implementing the ITE curriculum</a:t>
          </a:r>
          <a:endParaRPr lang="en-US"/>
        </a:p>
      </dgm:t>
    </dgm:pt>
    <dgm:pt modelId="{B9E0E1EA-984D-4501-8C6A-163C5A63BF79}" type="parTrans" cxnId="{875EC3C5-20D5-4F4F-A156-8E77D3D3AF36}">
      <dgm:prSet/>
      <dgm:spPr/>
      <dgm:t>
        <a:bodyPr/>
        <a:lstStyle/>
        <a:p>
          <a:endParaRPr lang="en-US"/>
        </a:p>
      </dgm:t>
    </dgm:pt>
    <dgm:pt modelId="{F688B261-C36C-4B24-8559-18EE0861A960}" type="sibTrans" cxnId="{875EC3C5-20D5-4F4F-A156-8E77D3D3AF36}">
      <dgm:prSet/>
      <dgm:spPr/>
      <dgm:t>
        <a:bodyPr/>
        <a:lstStyle/>
        <a:p>
          <a:endParaRPr lang="en-US"/>
        </a:p>
      </dgm:t>
    </dgm:pt>
    <dgm:pt modelId="{72C96303-19B4-4E8D-8E37-52740E30651E}">
      <dgm:prSet/>
      <dgm:spPr/>
      <dgm:t>
        <a:bodyPr/>
        <a:lstStyle/>
        <a:p>
          <a:r>
            <a:rPr lang="en-GB" b="0" i="0"/>
            <a:t>Timetables and beginning teaching</a:t>
          </a:r>
          <a:endParaRPr lang="en-US"/>
        </a:p>
      </dgm:t>
    </dgm:pt>
    <dgm:pt modelId="{437AB2B2-4D63-4D62-A05D-92EFA0F0A106}" type="parTrans" cxnId="{2801868B-F377-4CCD-90C1-AA8F4EE3AF85}">
      <dgm:prSet/>
      <dgm:spPr/>
      <dgm:t>
        <a:bodyPr/>
        <a:lstStyle/>
        <a:p>
          <a:endParaRPr lang="en-US"/>
        </a:p>
      </dgm:t>
    </dgm:pt>
    <dgm:pt modelId="{1AFF7A5A-7E44-4974-BBE1-EBB9BFCC30A9}" type="sibTrans" cxnId="{2801868B-F377-4CCD-90C1-AA8F4EE3AF85}">
      <dgm:prSet/>
      <dgm:spPr/>
      <dgm:t>
        <a:bodyPr/>
        <a:lstStyle/>
        <a:p>
          <a:endParaRPr lang="en-US"/>
        </a:p>
      </dgm:t>
    </dgm:pt>
    <dgm:pt modelId="{9F2C2AFC-64A0-4B4C-B2F3-3A981842586B}">
      <dgm:prSet/>
      <dgm:spPr/>
      <dgm:t>
        <a:bodyPr/>
        <a:lstStyle/>
        <a:p>
          <a:r>
            <a:rPr lang="en-GB"/>
            <a:t>Mentor meetings</a:t>
          </a:r>
          <a:endParaRPr lang="en-US"/>
        </a:p>
      </dgm:t>
    </dgm:pt>
    <dgm:pt modelId="{0C6C3D19-9A4A-494C-A9C1-1EEE8DEAF114}" type="parTrans" cxnId="{AB55ABB3-19F1-404E-B618-343F8A80DBA4}">
      <dgm:prSet/>
      <dgm:spPr/>
      <dgm:t>
        <a:bodyPr/>
        <a:lstStyle/>
        <a:p>
          <a:endParaRPr lang="en-US"/>
        </a:p>
      </dgm:t>
    </dgm:pt>
    <dgm:pt modelId="{26CC79C8-D8EE-4995-9594-B64149180F29}" type="sibTrans" cxnId="{AB55ABB3-19F1-404E-B618-343F8A80DBA4}">
      <dgm:prSet/>
      <dgm:spPr/>
      <dgm:t>
        <a:bodyPr/>
        <a:lstStyle/>
        <a:p>
          <a:endParaRPr lang="en-US"/>
        </a:p>
      </dgm:t>
    </dgm:pt>
    <dgm:pt modelId="{654F0B79-092A-4D79-8D07-6EC1650A7366}">
      <dgm:prSet/>
      <dgm:spPr/>
      <dgm:t>
        <a:bodyPr/>
        <a:lstStyle/>
        <a:p>
          <a:r>
            <a:rPr lang="en-GB" b="0" i="0"/>
            <a:t>Observation and feedback</a:t>
          </a:r>
          <a:endParaRPr lang="en-US"/>
        </a:p>
      </dgm:t>
    </dgm:pt>
    <dgm:pt modelId="{E47E16D1-9B0A-48EC-81A3-F6C8DA35FDF2}" type="parTrans" cxnId="{A30B117B-8C47-4750-955E-EDC7A06784A6}">
      <dgm:prSet/>
      <dgm:spPr/>
      <dgm:t>
        <a:bodyPr/>
        <a:lstStyle/>
        <a:p>
          <a:endParaRPr lang="en-US"/>
        </a:p>
      </dgm:t>
    </dgm:pt>
    <dgm:pt modelId="{F9566222-A98E-465A-A860-568A0B15C3CA}" type="sibTrans" cxnId="{A30B117B-8C47-4750-955E-EDC7A06784A6}">
      <dgm:prSet/>
      <dgm:spPr/>
      <dgm:t>
        <a:bodyPr/>
        <a:lstStyle/>
        <a:p>
          <a:endParaRPr lang="en-US"/>
        </a:p>
      </dgm:t>
    </dgm:pt>
    <dgm:pt modelId="{F477B671-ADF6-4A05-A69B-495D52F5311E}">
      <dgm:prSet/>
      <dgm:spPr/>
      <dgm:t>
        <a:bodyPr/>
        <a:lstStyle/>
        <a:p>
          <a:r>
            <a:rPr lang="en-GB"/>
            <a:t>Working with other colleagues</a:t>
          </a:r>
          <a:endParaRPr lang="en-US"/>
        </a:p>
      </dgm:t>
    </dgm:pt>
    <dgm:pt modelId="{C797C4D1-589E-475A-A349-882F8AF3A178}" type="parTrans" cxnId="{2E9E5DFA-EA1D-4319-9D5B-88516BE74A89}">
      <dgm:prSet/>
      <dgm:spPr/>
      <dgm:t>
        <a:bodyPr/>
        <a:lstStyle/>
        <a:p>
          <a:endParaRPr lang="en-US"/>
        </a:p>
      </dgm:t>
    </dgm:pt>
    <dgm:pt modelId="{9F14723B-9013-4BA0-B220-A7F94D4CDE1E}" type="sibTrans" cxnId="{2E9E5DFA-EA1D-4319-9D5B-88516BE74A89}">
      <dgm:prSet/>
      <dgm:spPr/>
      <dgm:t>
        <a:bodyPr/>
        <a:lstStyle/>
        <a:p>
          <a:endParaRPr lang="en-US"/>
        </a:p>
      </dgm:t>
    </dgm:pt>
    <dgm:pt modelId="{68834292-8D11-4277-9387-426BE4032165}">
      <dgm:prSet/>
      <dgm:spPr/>
      <dgm:t>
        <a:bodyPr/>
        <a:lstStyle/>
        <a:p>
          <a:r>
            <a:rPr lang="en-GB" b="0" i="0"/>
            <a:t>WRoPs and the e-Portfolio</a:t>
          </a:r>
          <a:endParaRPr lang="en-US"/>
        </a:p>
      </dgm:t>
    </dgm:pt>
    <dgm:pt modelId="{BE43703E-EA55-4286-A06A-C37E217DAA5E}" type="parTrans" cxnId="{58793ABF-42B1-4F95-B4AF-B5B912427311}">
      <dgm:prSet/>
      <dgm:spPr/>
      <dgm:t>
        <a:bodyPr/>
        <a:lstStyle/>
        <a:p>
          <a:endParaRPr lang="en-US"/>
        </a:p>
      </dgm:t>
    </dgm:pt>
    <dgm:pt modelId="{D2623E6C-6FC7-463F-BD4A-184ABAFF91C6}" type="sibTrans" cxnId="{58793ABF-42B1-4F95-B4AF-B5B912427311}">
      <dgm:prSet/>
      <dgm:spPr/>
      <dgm:t>
        <a:bodyPr/>
        <a:lstStyle/>
        <a:p>
          <a:endParaRPr lang="en-US"/>
        </a:p>
      </dgm:t>
    </dgm:pt>
    <dgm:pt modelId="{E4D70653-FE60-48DA-B00E-B19679542FD8}">
      <dgm:prSet/>
      <dgm:spPr/>
      <dgm:t>
        <a:bodyPr/>
        <a:lstStyle/>
        <a:p>
          <a:r>
            <a:rPr lang="en-GB"/>
            <a:t>Assessing progress</a:t>
          </a:r>
          <a:endParaRPr lang="en-US"/>
        </a:p>
      </dgm:t>
    </dgm:pt>
    <dgm:pt modelId="{A87FC3F0-BB61-4050-AF65-38D5857C79FE}" type="parTrans" cxnId="{A3526AE6-4234-44FB-B51D-E203BF5BCE60}">
      <dgm:prSet/>
      <dgm:spPr/>
      <dgm:t>
        <a:bodyPr/>
        <a:lstStyle/>
        <a:p>
          <a:endParaRPr lang="en-US"/>
        </a:p>
      </dgm:t>
    </dgm:pt>
    <dgm:pt modelId="{4AB20A0B-8EEE-4038-9D33-00F73030D9CB}" type="sibTrans" cxnId="{A3526AE6-4234-44FB-B51D-E203BF5BCE60}">
      <dgm:prSet/>
      <dgm:spPr/>
      <dgm:t>
        <a:bodyPr/>
        <a:lstStyle/>
        <a:p>
          <a:endParaRPr lang="en-US"/>
        </a:p>
      </dgm:t>
    </dgm:pt>
    <dgm:pt modelId="{0695F39B-F2AE-430C-9569-A0BA4FCAA6D3}">
      <dgm:prSet/>
      <dgm:spPr/>
      <dgm:t>
        <a:bodyPr/>
        <a:lstStyle/>
        <a:p>
          <a:r>
            <a:rPr lang="en-GB" b="0" i="0"/>
            <a:t>Support and difficulties </a:t>
          </a:r>
          <a:endParaRPr lang="en-US"/>
        </a:p>
      </dgm:t>
    </dgm:pt>
    <dgm:pt modelId="{253DEF20-25E1-49C4-82AC-859E41898C2D}" type="parTrans" cxnId="{F2585DF9-700F-4446-8548-98239514B5A5}">
      <dgm:prSet/>
      <dgm:spPr/>
      <dgm:t>
        <a:bodyPr/>
        <a:lstStyle/>
        <a:p>
          <a:endParaRPr lang="en-US"/>
        </a:p>
      </dgm:t>
    </dgm:pt>
    <dgm:pt modelId="{E26D3647-5490-4061-90C1-DBBD0EF8FAB2}" type="sibTrans" cxnId="{F2585DF9-700F-4446-8548-98239514B5A5}">
      <dgm:prSet/>
      <dgm:spPr/>
      <dgm:t>
        <a:bodyPr/>
        <a:lstStyle/>
        <a:p>
          <a:endParaRPr lang="en-US"/>
        </a:p>
      </dgm:t>
    </dgm:pt>
    <dgm:pt modelId="{2F75DEC0-1B00-4A7D-A97E-273ADA0D7F21}">
      <dgm:prSet/>
      <dgm:spPr/>
      <dgm:t>
        <a:bodyPr/>
        <a:lstStyle/>
        <a:p>
          <a:r>
            <a:rPr lang="en-GB" b="0" i="0"/>
            <a:t>CCF and mentor conversations</a:t>
          </a:r>
          <a:r>
            <a:rPr lang="en-US" b="0" i="0"/>
            <a:t>​</a:t>
          </a:r>
          <a:endParaRPr lang="en-US"/>
        </a:p>
      </dgm:t>
    </dgm:pt>
    <dgm:pt modelId="{1A6909EB-040A-4042-AB1F-FD3831570663}" type="parTrans" cxnId="{03D84D89-2A19-489F-B662-94A684F31603}">
      <dgm:prSet/>
      <dgm:spPr/>
      <dgm:t>
        <a:bodyPr/>
        <a:lstStyle/>
        <a:p>
          <a:endParaRPr lang="en-US"/>
        </a:p>
      </dgm:t>
    </dgm:pt>
    <dgm:pt modelId="{413975E1-E157-4CCA-8C25-D3B65FE6D966}" type="sibTrans" cxnId="{03D84D89-2A19-489F-B662-94A684F31603}">
      <dgm:prSet/>
      <dgm:spPr/>
      <dgm:t>
        <a:bodyPr/>
        <a:lstStyle/>
        <a:p>
          <a:endParaRPr lang="en-US"/>
        </a:p>
      </dgm:t>
    </dgm:pt>
    <dgm:pt modelId="{689B3F1D-A842-4A4E-9678-D8869FB89427}" type="pres">
      <dgm:prSet presAssocID="{3D2019DE-967B-4219-97E0-B84D136C005F}" presName="diagram" presStyleCnt="0">
        <dgm:presLayoutVars>
          <dgm:dir/>
          <dgm:resizeHandles val="exact"/>
        </dgm:presLayoutVars>
      </dgm:prSet>
      <dgm:spPr/>
    </dgm:pt>
    <dgm:pt modelId="{36EF939F-4AB1-42C4-A4BC-76E3A7672175}" type="pres">
      <dgm:prSet presAssocID="{C65B89AF-566E-41DB-9EE8-9AF12ED3ED55}" presName="node" presStyleLbl="node1" presStyleIdx="0" presStyleCnt="11">
        <dgm:presLayoutVars>
          <dgm:bulletEnabled val="1"/>
        </dgm:presLayoutVars>
      </dgm:prSet>
      <dgm:spPr/>
    </dgm:pt>
    <dgm:pt modelId="{7A166B7F-7B4B-492D-84D7-47F295BA522D}" type="pres">
      <dgm:prSet presAssocID="{A160F44D-0CC5-4A59-AB26-418CB2B99A84}" presName="sibTrans" presStyleCnt="0"/>
      <dgm:spPr/>
    </dgm:pt>
    <dgm:pt modelId="{68D9C949-432C-4151-8789-1F838122C371}" type="pres">
      <dgm:prSet presAssocID="{BE51480C-F150-42DF-BDA4-FE87AB557D6B}" presName="node" presStyleLbl="node1" presStyleIdx="1" presStyleCnt="11">
        <dgm:presLayoutVars>
          <dgm:bulletEnabled val="1"/>
        </dgm:presLayoutVars>
      </dgm:prSet>
      <dgm:spPr/>
    </dgm:pt>
    <dgm:pt modelId="{F01E683B-84FD-47B6-B4CB-651DF6D323A0}" type="pres">
      <dgm:prSet presAssocID="{7A2999B7-320C-4B16-9A58-29DAE9137629}" presName="sibTrans" presStyleCnt="0"/>
      <dgm:spPr/>
    </dgm:pt>
    <dgm:pt modelId="{1B92C4B7-9A43-4D67-A641-D4D6B9344453}" type="pres">
      <dgm:prSet presAssocID="{5BA72522-D01B-496B-B242-7F9934FD30C5}" presName="node" presStyleLbl="node1" presStyleIdx="2" presStyleCnt="11">
        <dgm:presLayoutVars>
          <dgm:bulletEnabled val="1"/>
        </dgm:presLayoutVars>
      </dgm:prSet>
      <dgm:spPr/>
    </dgm:pt>
    <dgm:pt modelId="{E75F9B49-CE5D-4CA0-ACE6-D37082C6A08D}" type="pres">
      <dgm:prSet presAssocID="{F688B261-C36C-4B24-8559-18EE0861A960}" presName="sibTrans" presStyleCnt="0"/>
      <dgm:spPr/>
    </dgm:pt>
    <dgm:pt modelId="{86418854-31D7-4C34-AB19-EC67EFEA37E5}" type="pres">
      <dgm:prSet presAssocID="{72C96303-19B4-4E8D-8E37-52740E30651E}" presName="node" presStyleLbl="node1" presStyleIdx="3" presStyleCnt="11">
        <dgm:presLayoutVars>
          <dgm:bulletEnabled val="1"/>
        </dgm:presLayoutVars>
      </dgm:prSet>
      <dgm:spPr/>
    </dgm:pt>
    <dgm:pt modelId="{72088947-F54C-4F38-896F-D75C064BC4C5}" type="pres">
      <dgm:prSet presAssocID="{1AFF7A5A-7E44-4974-BBE1-EBB9BFCC30A9}" presName="sibTrans" presStyleCnt="0"/>
      <dgm:spPr/>
    </dgm:pt>
    <dgm:pt modelId="{BA28F569-C9A3-4EBC-8E2E-DA8AEB57697F}" type="pres">
      <dgm:prSet presAssocID="{9F2C2AFC-64A0-4B4C-B2F3-3A981842586B}" presName="node" presStyleLbl="node1" presStyleIdx="4" presStyleCnt="11">
        <dgm:presLayoutVars>
          <dgm:bulletEnabled val="1"/>
        </dgm:presLayoutVars>
      </dgm:prSet>
      <dgm:spPr/>
    </dgm:pt>
    <dgm:pt modelId="{EAAF44C6-8281-47DD-9957-3942C2DA1A05}" type="pres">
      <dgm:prSet presAssocID="{26CC79C8-D8EE-4995-9594-B64149180F29}" presName="sibTrans" presStyleCnt="0"/>
      <dgm:spPr/>
    </dgm:pt>
    <dgm:pt modelId="{2954A0BC-58EA-49A8-88F1-9D15A9DFEB80}" type="pres">
      <dgm:prSet presAssocID="{654F0B79-092A-4D79-8D07-6EC1650A7366}" presName="node" presStyleLbl="node1" presStyleIdx="5" presStyleCnt="11">
        <dgm:presLayoutVars>
          <dgm:bulletEnabled val="1"/>
        </dgm:presLayoutVars>
      </dgm:prSet>
      <dgm:spPr/>
    </dgm:pt>
    <dgm:pt modelId="{2CB20377-58A5-4CB9-B05C-0727C5433542}" type="pres">
      <dgm:prSet presAssocID="{F9566222-A98E-465A-A860-568A0B15C3CA}" presName="sibTrans" presStyleCnt="0"/>
      <dgm:spPr/>
    </dgm:pt>
    <dgm:pt modelId="{CE0B8153-AE8C-41E7-A91A-28FE062DCA61}" type="pres">
      <dgm:prSet presAssocID="{F477B671-ADF6-4A05-A69B-495D52F5311E}" presName="node" presStyleLbl="node1" presStyleIdx="6" presStyleCnt="11">
        <dgm:presLayoutVars>
          <dgm:bulletEnabled val="1"/>
        </dgm:presLayoutVars>
      </dgm:prSet>
      <dgm:spPr/>
    </dgm:pt>
    <dgm:pt modelId="{8234A53C-4E4B-48BB-AF30-D70E2DA401AC}" type="pres">
      <dgm:prSet presAssocID="{9F14723B-9013-4BA0-B220-A7F94D4CDE1E}" presName="sibTrans" presStyleCnt="0"/>
      <dgm:spPr/>
    </dgm:pt>
    <dgm:pt modelId="{10C20A3F-55F4-48B7-912C-B1F1946CE374}" type="pres">
      <dgm:prSet presAssocID="{68834292-8D11-4277-9387-426BE4032165}" presName="node" presStyleLbl="node1" presStyleIdx="7" presStyleCnt="11">
        <dgm:presLayoutVars>
          <dgm:bulletEnabled val="1"/>
        </dgm:presLayoutVars>
      </dgm:prSet>
      <dgm:spPr/>
    </dgm:pt>
    <dgm:pt modelId="{FA822ABA-2564-4407-A485-4833B6FB02DA}" type="pres">
      <dgm:prSet presAssocID="{D2623E6C-6FC7-463F-BD4A-184ABAFF91C6}" presName="sibTrans" presStyleCnt="0"/>
      <dgm:spPr/>
    </dgm:pt>
    <dgm:pt modelId="{17B4EEF6-A09B-4939-96B9-F6AF103CFD85}" type="pres">
      <dgm:prSet presAssocID="{E4D70653-FE60-48DA-B00E-B19679542FD8}" presName="node" presStyleLbl="node1" presStyleIdx="8" presStyleCnt="11">
        <dgm:presLayoutVars>
          <dgm:bulletEnabled val="1"/>
        </dgm:presLayoutVars>
      </dgm:prSet>
      <dgm:spPr/>
    </dgm:pt>
    <dgm:pt modelId="{00D469FC-1269-4090-9C71-7C29494C756C}" type="pres">
      <dgm:prSet presAssocID="{4AB20A0B-8EEE-4038-9D33-00F73030D9CB}" presName="sibTrans" presStyleCnt="0"/>
      <dgm:spPr/>
    </dgm:pt>
    <dgm:pt modelId="{2F75060B-EC5A-4301-9078-7F12DA48069F}" type="pres">
      <dgm:prSet presAssocID="{0695F39B-F2AE-430C-9569-A0BA4FCAA6D3}" presName="node" presStyleLbl="node1" presStyleIdx="9" presStyleCnt="11">
        <dgm:presLayoutVars>
          <dgm:bulletEnabled val="1"/>
        </dgm:presLayoutVars>
      </dgm:prSet>
      <dgm:spPr/>
    </dgm:pt>
    <dgm:pt modelId="{54D137DE-A7FB-47F4-94A2-EB12D0D83AD8}" type="pres">
      <dgm:prSet presAssocID="{E26D3647-5490-4061-90C1-DBBD0EF8FAB2}" presName="sibTrans" presStyleCnt="0"/>
      <dgm:spPr/>
    </dgm:pt>
    <dgm:pt modelId="{FF02B5CB-14E1-43E1-A06D-80F5AB64D1D8}" type="pres">
      <dgm:prSet presAssocID="{2F75DEC0-1B00-4A7D-A97E-273ADA0D7F21}" presName="node" presStyleLbl="node1" presStyleIdx="10" presStyleCnt="11">
        <dgm:presLayoutVars>
          <dgm:bulletEnabled val="1"/>
        </dgm:presLayoutVars>
      </dgm:prSet>
      <dgm:spPr/>
    </dgm:pt>
  </dgm:ptLst>
  <dgm:cxnLst>
    <dgm:cxn modelId="{2DBFEF10-3C11-46FC-A1E8-7AE16247905F}" srcId="{3D2019DE-967B-4219-97E0-B84D136C005F}" destId="{BE51480C-F150-42DF-BDA4-FE87AB557D6B}" srcOrd="1" destOrd="0" parTransId="{A971A08A-51D4-4F04-B985-F6DD33B05EA5}" sibTransId="{7A2999B7-320C-4B16-9A58-29DAE9137629}"/>
    <dgm:cxn modelId="{CE638917-972E-466A-AE20-46F226FB421F}" type="presOf" srcId="{654F0B79-092A-4D79-8D07-6EC1650A7366}" destId="{2954A0BC-58EA-49A8-88F1-9D15A9DFEB80}" srcOrd="0" destOrd="0" presId="urn:microsoft.com/office/officeart/2005/8/layout/default"/>
    <dgm:cxn modelId="{6D49F320-C45A-4E9A-9998-98FC02705454}" type="presOf" srcId="{E4D70653-FE60-48DA-B00E-B19679542FD8}" destId="{17B4EEF6-A09B-4939-96B9-F6AF103CFD85}" srcOrd="0" destOrd="0" presId="urn:microsoft.com/office/officeart/2005/8/layout/default"/>
    <dgm:cxn modelId="{DB57DA23-CF8F-489F-B7BA-CB7789472A06}" type="presOf" srcId="{BE51480C-F150-42DF-BDA4-FE87AB557D6B}" destId="{68D9C949-432C-4151-8789-1F838122C371}" srcOrd="0" destOrd="0" presId="urn:microsoft.com/office/officeart/2005/8/layout/default"/>
    <dgm:cxn modelId="{F72AF429-CED6-4286-8BF0-F6314C4A3626}" type="presOf" srcId="{5BA72522-D01B-496B-B242-7F9934FD30C5}" destId="{1B92C4B7-9A43-4D67-A641-D4D6B9344453}" srcOrd="0" destOrd="0" presId="urn:microsoft.com/office/officeart/2005/8/layout/default"/>
    <dgm:cxn modelId="{4F32B834-A1C6-41C7-A914-3052A4DD35BB}" type="presOf" srcId="{9F2C2AFC-64A0-4B4C-B2F3-3A981842586B}" destId="{BA28F569-C9A3-4EBC-8E2E-DA8AEB57697F}" srcOrd="0" destOrd="0" presId="urn:microsoft.com/office/officeart/2005/8/layout/default"/>
    <dgm:cxn modelId="{E2F9D837-CC4A-404C-BE57-2EA9E51CCD36}" type="presOf" srcId="{0695F39B-F2AE-430C-9569-A0BA4FCAA6D3}" destId="{2F75060B-EC5A-4301-9078-7F12DA48069F}" srcOrd="0" destOrd="0" presId="urn:microsoft.com/office/officeart/2005/8/layout/default"/>
    <dgm:cxn modelId="{A5B35A63-0E61-47B1-BF1D-E49B94340D03}" type="presOf" srcId="{C65B89AF-566E-41DB-9EE8-9AF12ED3ED55}" destId="{36EF939F-4AB1-42C4-A4BC-76E3A7672175}" srcOrd="0" destOrd="0" presId="urn:microsoft.com/office/officeart/2005/8/layout/default"/>
    <dgm:cxn modelId="{03A5AA43-6689-4B1F-89BD-08344CF5A9CD}" type="presOf" srcId="{68834292-8D11-4277-9387-426BE4032165}" destId="{10C20A3F-55F4-48B7-912C-B1F1946CE374}" srcOrd="0" destOrd="0" presId="urn:microsoft.com/office/officeart/2005/8/layout/default"/>
    <dgm:cxn modelId="{CADD274A-884F-4154-ABAD-E44D281C6D5E}" type="presOf" srcId="{72C96303-19B4-4E8D-8E37-52740E30651E}" destId="{86418854-31D7-4C34-AB19-EC67EFEA37E5}" srcOrd="0" destOrd="0" presId="urn:microsoft.com/office/officeart/2005/8/layout/default"/>
    <dgm:cxn modelId="{A30B117B-8C47-4750-955E-EDC7A06784A6}" srcId="{3D2019DE-967B-4219-97E0-B84D136C005F}" destId="{654F0B79-092A-4D79-8D07-6EC1650A7366}" srcOrd="5" destOrd="0" parTransId="{E47E16D1-9B0A-48EC-81A3-F6C8DA35FDF2}" sibTransId="{F9566222-A98E-465A-A860-568A0B15C3CA}"/>
    <dgm:cxn modelId="{03D84D89-2A19-489F-B662-94A684F31603}" srcId="{3D2019DE-967B-4219-97E0-B84D136C005F}" destId="{2F75DEC0-1B00-4A7D-A97E-273ADA0D7F21}" srcOrd="10" destOrd="0" parTransId="{1A6909EB-040A-4042-AB1F-FD3831570663}" sibTransId="{413975E1-E157-4CCA-8C25-D3B65FE6D966}"/>
    <dgm:cxn modelId="{2801868B-F377-4CCD-90C1-AA8F4EE3AF85}" srcId="{3D2019DE-967B-4219-97E0-B84D136C005F}" destId="{72C96303-19B4-4E8D-8E37-52740E30651E}" srcOrd="3" destOrd="0" parTransId="{437AB2B2-4D63-4D62-A05D-92EFA0F0A106}" sibTransId="{1AFF7A5A-7E44-4974-BBE1-EBB9BFCC30A9}"/>
    <dgm:cxn modelId="{0F18948B-FFF6-4478-9E04-D6C334D5DB48}" type="presOf" srcId="{3D2019DE-967B-4219-97E0-B84D136C005F}" destId="{689B3F1D-A842-4A4E-9678-D8869FB89427}" srcOrd="0" destOrd="0" presId="urn:microsoft.com/office/officeart/2005/8/layout/default"/>
    <dgm:cxn modelId="{FC220EB2-91C0-4603-A50B-251CAC290C20}" srcId="{3D2019DE-967B-4219-97E0-B84D136C005F}" destId="{C65B89AF-566E-41DB-9EE8-9AF12ED3ED55}" srcOrd="0" destOrd="0" parTransId="{5C0791A2-579E-4398-AF7E-141E834ADBF5}" sibTransId="{A160F44D-0CC5-4A59-AB26-418CB2B99A84}"/>
    <dgm:cxn modelId="{AB55ABB3-19F1-404E-B618-343F8A80DBA4}" srcId="{3D2019DE-967B-4219-97E0-B84D136C005F}" destId="{9F2C2AFC-64A0-4B4C-B2F3-3A981842586B}" srcOrd="4" destOrd="0" parTransId="{0C6C3D19-9A4A-494C-A9C1-1EEE8DEAF114}" sibTransId="{26CC79C8-D8EE-4995-9594-B64149180F29}"/>
    <dgm:cxn modelId="{58793ABF-42B1-4F95-B4AF-B5B912427311}" srcId="{3D2019DE-967B-4219-97E0-B84D136C005F}" destId="{68834292-8D11-4277-9387-426BE4032165}" srcOrd="7" destOrd="0" parTransId="{BE43703E-EA55-4286-A06A-C37E217DAA5E}" sibTransId="{D2623E6C-6FC7-463F-BD4A-184ABAFF91C6}"/>
    <dgm:cxn modelId="{6ADC6FC3-B43E-4CBD-B8F2-A651E4218C13}" type="presOf" srcId="{2F75DEC0-1B00-4A7D-A97E-273ADA0D7F21}" destId="{FF02B5CB-14E1-43E1-A06D-80F5AB64D1D8}" srcOrd="0" destOrd="0" presId="urn:microsoft.com/office/officeart/2005/8/layout/default"/>
    <dgm:cxn modelId="{875EC3C5-20D5-4F4F-A156-8E77D3D3AF36}" srcId="{3D2019DE-967B-4219-97E0-B84D136C005F}" destId="{5BA72522-D01B-496B-B242-7F9934FD30C5}" srcOrd="2" destOrd="0" parTransId="{B9E0E1EA-984D-4501-8C6A-163C5A63BF79}" sibTransId="{F688B261-C36C-4B24-8559-18EE0861A960}"/>
    <dgm:cxn modelId="{401008DB-1EAA-46E6-ADB0-590C8C9E8173}" type="presOf" srcId="{F477B671-ADF6-4A05-A69B-495D52F5311E}" destId="{CE0B8153-AE8C-41E7-A91A-28FE062DCA61}" srcOrd="0" destOrd="0" presId="urn:microsoft.com/office/officeart/2005/8/layout/default"/>
    <dgm:cxn modelId="{A3526AE6-4234-44FB-B51D-E203BF5BCE60}" srcId="{3D2019DE-967B-4219-97E0-B84D136C005F}" destId="{E4D70653-FE60-48DA-B00E-B19679542FD8}" srcOrd="8" destOrd="0" parTransId="{A87FC3F0-BB61-4050-AF65-38D5857C79FE}" sibTransId="{4AB20A0B-8EEE-4038-9D33-00F73030D9CB}"/>
    <dgm:cxn modelId="{F2585DF9-700F-4446-8548-98239514B5A5}" srcId="{3D2019DE-967B-4219-97E0-B84D136C005F}" destId="{0695F39B-F2AE-430C-9569-A0BA4FCAA6D3}" srcOrd="9" destOrd="0" parTransId="{253DEF20-25E1-49C4-82AC-859E41898C2D}" sibTransId="{E26D3647-5490-4061-90C1-DBBD0EF8FAB2}"/>
    <dgm:cxn modelId="{2E9E5DFA-EA1D-4319-9D5B-88516BE74A89}" srcId="{3D2019DE-967B-4219-97E0-B84D136C005F}" destId="{F477B671-ADF6-4A05-A69B-495D52F5311E}" srcOrd="6" destOrd="0" parTransId="{C797C4D1-589E-475A-A349-882F8AF3A178}" sibTransId="{9F14723B-9013-4BA0-B220-A7F94D4CDE1E}"/>
    <dgm:cxn modelId="{3B41DF4E-F887-4054-8907-D1735059FE98}" type="presParOf" srcId="{689B3F1D-A842-4A4E-9678-D8869FB89427}" destId="{36EF939F-4AB1-42C4-A4BC-76E3A7672175}" srcOrd="0" destOrd="0" presId="urn:microsoft.com/office/officeart/2005/8/layout/default"/>
    <dgm:cxn modelId="{9F7755D9-1588-46E5-A83C-823A676A773A}" type="presParOf" srcId="{689B3F1D-A842-4A4E-9678-D8869FB89427}" destId="{7A166B7F-7B4B-492D-84D7-47F295BA522D}" srcOrd="1" destOrd="0" presId="urn:microsoft.com/office/officeart/2005/8/layout/default"/>
    <dgm:cxn modelId="{D19D62AC-79F9-4B66-BB33-438B92EDDD92}" type="presParOf" srcId="{689B3F1D-A842-4A4E-9678-D8869FB89427}" destId="{68D9C949-432C-4151-8789-1F838122C371}" srcOrd="2" destOrd="0" presId="urn:microsoft.com/office/officeart/2005/8/layout/default"/>
    <dgm:cxn modelId="{67654856-D4C0-4D6A-91AA-5290733FC9C1}" type="presParOf" srcId="{689B3F1D-A842-4A4E-9678-D8869FB89427}" destId="{F01E683B-84FD-47B6-B4CB-651DF6D323A0}" srcOrd="3" destOrd="0" presId="urn:microsoft.com/office/officeart/2005/8/layout/default"/>
    <dgm:cxn modelId="{92DC5DCC-24CC-474C-B465-AA1267BE9CE4}" type="presParOf" srcId="{689B3F1D-A842-4A4E-9678-D8869FB89427}" destId="{1B92C4B7-9A43-4D67-A641-D4D6B9344453}" srcOrd="4" destOrd="0" presId="urn:microsoft.com/office/officeart/2005/8/layout/default"/>
    <dgm:cxn modelId="{F998BA85-45F5-4AD1-9ECB-E2EAC3B4159F}" type="presParOf" srcId="{689B3F1D-A842-4A4E-9678-D8869FB89427}" destId="{E75F9B49-CE5D-4CA0-ACE6-D37082C6A08D}" srcOrd="5" destOrd="0" presId="urn:microsoft.com/office/officeart/2005/8/layout/default"/>
    <dgm:cxn modelId="{E81D0C9C-0C5E-4FF2-A06C-706444F65031}" type="presParOf" srcId="{689B3F1D-A842-4A4E-9678-D8869FB89427}" destId="{86418854-31D7-4C34-AB19-EC67EFEA37E5}" srcOrd="6" destOrd="0" presId="urn:microsoft.com/office/officeart/2005/8/layout/default"/>
    <dgm:cxn modelId="{15A0ABE6-A69B-40A3-B7BD-6FCCE6FC21E4}" type="presParOf" srcId="{689B3F1D-A842-4A4E-9678-D8869FB89427}" destId="{72088947-F54C-4F38-896F-D75C064BC4C5}" srcOrd="7" destOrd="0" presId="urn:microsoft.com/office/officeart/2005/8/layout/default"/>
    <dgm:cxn modelId="{86C2B4C5-967E-48D9-9D53-CB8019797F1F}" type="presParOf" srcId="{689B3F1D-A842-4A4E-9678-D8869FB89427}" destId="{BA28F569-C9A3-4EBC-8E2E-DA8AEB57697F}" srcOrd="8" destOrd="0" presId="urn:microsoft.com/office/officeart/2005/8/layout/default"/>
    <dgm:cxn modelId="{2C27E325-52B6-42C0-9902-B782E4E692C4}" type="presParOf" srcId="{689B3F1D-A842-4A4E-9678-D8869FB89427}" destId="{EAAF44C6-8281-47DD-9957-3942C2DA1A05}" srcOrd="9" destOrd="0" presId="urn:microsoft.com/office/officeart/2005/8/layout/default"/>
    <dgm:cxn modelId="{A013C3A6-61BB-44F5-8516-EE92993DFAE2}" type="presParOf" srcId="{689B3F1D-A842-4A4E-9678-D8869FB89427}" destId="{2954A0BC-58EA-49A8-88F1-9D15A9DFEB80}" srcOrd="10" destOrd="0" presId="urn:microsoft.com/office/officeart/2005/8/layout/default"/>
    <dgm:cxn modelId="{F60395BF-D736-4907-B7F1-DF40B5FF6235}" type="presParOf" srcId="{689B3F1D-A842-4A4E-9678-D8869FB89427}" destId="{2CB20377-58A5-4CB9-B05C-0727C5433542}" srcOrd="11" destOrd="0" presId="urn:microsoft.com/office/officeart/2005/8/layout/default"/>
    <dgm:cxn modelId="{231F061E-F3C7-4713-BE2F-8460F0BB815F}" type="presParOf" srcId="{689B3F1D-A842-4A4E-9678-D8869FB89427}" destId="{CE0B8153-AE8C-41E7-A91A-28FE062DCA61}" srcOrd="12" destOrd="0" presId="urn:microsoft.com/office/officeart/2005/8/layout/default"/>
    <dgm:cxn modelId="{DC29687C-82FB-495D-B0E2-C576519A8731}" type="presParOf" srcId="{689B3F1D-A842-4A4E-9678-D8869FB89427}" destId="{8234A53C-4E4B-48BB-AF30-D70E2DA401AC}" srcOrd="13" destOrd="0" presId="urn:microsoft.com/office/officeart/2005/8/layout/default"/>
    <dgm:cxn modelId="{34172ED8-4D3E-4B90-94D7-BA608B0CF11D}" type="presParOf" srcId="{689B3F1D-A842-4A4E-9678-D8869FB89427}" destId="{10C20A3F-55F4-48B7-912C-B1F1946CE374}" srcOrd="14" destOrd="0" presId="urn:microsoft.com/office/officeart/2005/8/layout/default"/>
    <dgm:cxn modelId="{665A6FE0-D59B-4C9B-AD68-0C7B49C0C97D}" type="presParOf" srcId="{689B3F1D-A842-4A4E-9678-D8869FB89427}" destId="{FA822ABA-2564-4407-A485-4833B6FB02DA}" srcOrd="15" destOrd="0" presId="urn:microsoft.com/office/officeart/2005/8/layout/default"/>
    <dgm:cxn modelId="{CDDEF8B6-A113-40C9-80AB-C20970279889}" type="presParOf" srcId="{689B3F1D-A842-4A4E-9678-D8869FB89427}" destId="{17B4EEF6-A09B-4939-96B9-F6AF103CFD85}" srcOrd="16" destOrd="0" presId="urn:microsoft.com/office/officeart/2005/8/layout/default"/>
    <dgm:cxn modelId="{4F2FC386-3CAA-4088-A67D-BDE24B5758AD}" type="presParOf" srcId="{689B3F1D-A842-4A4E-9678-D8869FB89427}" destId="{00D469FC-1269-4090-9C71-7C29494C756C}" srcOrd="17" destOrd="0" presId="urn:microsoft.com/office/officeart/2005/8/layout/default"/>
    <dgm:cxn modelId="{B31D2E08-C622-46AA-83C4-50C8B02F75C6}" type="presParOf" srcId="{689B3F1D-A842-4A4E-9678-D8869FB89427}" destId="{2F75060B-EC5A-4301-9078-7F12DA48069F}" srcOrd="18" destOrd="0" presId="urn:microsoft.com/office/officeart/2005/8/layout/default"/>
    <dgm:cxn modelId="{C6646FA0-04F0-410E-932B-4725BA46C5E9}" type="presParOf" srcId="{689B3F1D-A842-4A4E-9678-D8869FB89427}" destId="{54D137DE-A7FB-47F4-94A2-EB12D0D83AD8}" srcOrd="19" destOrd="0" presId="urn:microsoft.com/office/officeart/2005/8/layout/default"/>
    <dgm:cxn modelId="{5AA66854-7E50-46CA-A480-F8F4EF742BEC}" type="presParOf" srcId="{689B3F1D-A842-4A4E-9678-D8869FB89427}" destId="{FF02B5CB-14E1-43E1-A06D-80F5AB64D1D8}"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763DA-4B4E-4003-AF1D-CD8BF268F68D}">
      <dsp:nvSpPr>
        <dsp:cNvPr id="0" name=""/>
        <dsp:cNvSpPr/>
      </dsp:nvSpPr>
      <dsp:spPr>
        <a:xfrm>
          <a:off x="885000" y="107995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04B5B5-A64A-4BA9-9948-20ABD33EDAFC}">
      <dsp:nvSpPr>
        <dsp:cNvPr id="0" name=""/>
        <dsp:cNvSpPr/>
      </dsp:nvSpPr>
      <dsp:spPr>
        <a:xfrm>
          <a:off x="390000" y="216004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baseline="0"/>
            <a:t>Welcome &amp; introductions</a:t>
          </a:r>
          <a:endParaRPr lang="en-US" sz="1500" kern="1200"/>
        </a:p>
      </dsp:txBody>
      <dsp:txXfrm>
        <a:off x="390000" y="2160042"/>
        <a:ext cx="1800000" cy="720000"/>
      </dsp:txXfrm>
    </dsp:sp>
    <dsp:sp modelId="{743B0EB3-E0F8-4B49-8E03-D1771086C2AC}">
      <dsp:nvSpPr>
        <dsp:cNvPr id="0" name=""/>
        <dsp:cNvSpPr/>
      </dsp:nvSpPr>
      <dsp:spPr>
        <a:xfrm>
          <a:off x="3000000" y="107995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858A9E-F60D-424C-A2B6-2B6315B7DCF9}">
      <dsp:nvSpPr>
        <dsp:cNvPr id="0" name=""/>
        <dsp:cNvSpPr/>
      </dsp:nvSpPr>
      <dsp:spPr>
        <a:xfrm>
          <a:off x="2505000" y="216004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baseline="0"/>
            <a:t>Being an English Mentor</a:t>
          </a:r>
          <a:endParaRPr lang="en-US" sz="1500" kern="1200"/>
        </a:p>
      </dsp:txBody>
      <dsp:txXfrm>
        <a:off x="2505000" y="2160042"/>
        <a:ext cx="1800000" cy="720000"/>
      </dsp:txXfrm>
    </dsp:sp>
    <dsp:sp modelId="{699AE163-3C20-48F5-8A2D-9AC39374D6FB}">
      <dsp:nvSpPr>
        <dsp:cNvPr id="0" name=""/>
        <dsp:cNvSpPr/>
      </dsp:nvSpPr>
      <dsp:spPr>
        <a:xfrm>
          <a:off x="5115000" y="107995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E3ACDE-AFB6-4251-9596-E9D46AB5D30D}">
      <dsp:nvSpPr>
        <dsp:cNvPr id="0" name=""/>
        <dsp:cNvSpPr/>
      </dsp:nvSpPr>
      <dsp:spPr>
        <a:xfrm>
          <a:off x="4620000" y="216004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latin typeface="Effra Bold"/>
            </a:rPr>
            <a:t>Behaviour Management Curriculum Focus</a:t>
          </a:r>
          <a:endParaRPr lang="en-US" sz="1500" kern="1200"/>
        </a:p>
      </dsp:txBody>
      <dsp:txXfrm>
        <a:off x="4620000" y="2160042"/>
        <a:ext cx="1800000" cy="720000"/>
      </dsp:txXfrm>
    </dsp:sp>
    <dsp:sp modelId="{8EBB4E80-6A27-4829-BF9F-9B5DCE41E68F}">
      <dsp:nvSpPr>
        <dsp:cNvPr id="0" name=""/>
        <dsp:cNvSpPr/>
      </dsp:nvSpPr>
      <dsp:spPr>
        <a:xfrm>
          <a:off x="7230000" y="107995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BCC04-FE4F-4243-93EE-09BD1D17E509}">
      <dsp:nvSpPr>
        <dsp:cNvPr id="0" name=""/>
        <dsp:cNvSpPr/>
      </dsp:nvSpPr>
      <dsp:spPr>
        <a:xfrm>
          <a:off x="6735000" y="216004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latin typeface="Effra Bold"/>
            </a:rPr>
            <a:t>The PGCE Course Structure</a:t>
          </a:r>
        </a:p>
      </dsp:txBody>
      <dsp:txXfrm>
        <a:off x="6735000" y="2160042"/>
        <a:ext cx="1800000" cy="720000"/>
      </dsp:txXfrm>
    </dsp:sp>
    <dsp:sp modelId="{7259E192-7560-4263-91E3-711554D76947}">
      <dsp:nvSpPr>
        <dsp:cNvPr id="0" name=""/>
        <dsp:cNvSpPr/>
      </dsp:nvSpPr>
      <dsp:spPr>
        <a:xfrm>
          <a:off x="9345000" y="1079957"/>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2BCC6C-DAE1-44D1-A136-971C582BEFF7}">
      <dsp:nvSpPr>
        <dsp:cNvPr id="0" name=""/>
        <dsp:cNvSpPr/>
      </dsp:nvSpPr>
      <dsp:spPr>
        <a:xfrm>
          <a:off x="8850000" y="216004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latin typeface="Effra Bold"/>
            </a:rPr>
            <a:t>Supporting Planning</a:t>
          </a:r>
          <a:endParaRPr lang="en-GB" sz="1500" kern="1200"/>
        </a:p>
      </dsp:txBody>
      <dsp:txXfrm>
        <a:off x="8850000" y="2160042"/>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F939F-4AB1-42C4-A4BC-76E3A7672175}">
      <dsp:nvSpPr>
        <dsp:cNvPr id="0" name=""/>
        <dsp:cNvSpPr/>
      </dsp:nvSpPr>
      <dsp:spPr>
        <a:xfrm>
          <a:off x="2425" y="55546"/>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Expectations and the Mentoring Relationship</a:t>
          </a:r>
          <a:endParaRPr lang="en-US" sz="1800" kern="1200"/>
        </a:p>
      </dsp:txBody>
      <dsp:txXfrm>
        <a:off x="2425" y="55546"/>
        <a:ext cx="1924453" cy="1154671"/>
      </dsp:txXfrm>
    </dsp:sp>
    <dsp:sp modelId="{68D9C949-432C-4151-8789-1F838122C371}">
      <dsp:nvSpPr>
        <dsp:cNvPr id="0" name=""/>
        <dsp:cNvSpPr/>
      </dsp:nvSpPr>
      <dsp:spPr>
        <a:xfrm>
          <a:off x="2119324" y="55546"/>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Induction</a:t>
          </a:r>
          <a:endParaRPr lang="en-US" sz="1800" kern="1200"/>
        </a:p>
      </dsp:txBody>
      <dsp:txXfrm>
        <a:off x="2119324" y="55546"/>
        <a:ext cx="1924453" cy="1154671"/>
      </dsp:txXfrm>
    </dsp:sp>
    <dsp:sp modelId="{1B92C4B7-9A43-4D67-A641-D4D6B9344453}">
      <dsp:nvSpPr>
        <dsp:cNvPr id="0" name=""/>
        <dsp:cNvSpPr/>
      </dsp:nvSpPr>
      <dsp:spPr>
        <a:xfrm>
          <a:off x="4236222" y="55546"/>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Implementing the ITE curriculum</a:t>
          </a:r>
          <a:endParaRPr lang="en-US" sz="1800" kern="1200"/>
        </a:p>
      </dsp:txBody>
      <dsp:txXfrm>
        <a:off x="4236222" y="55546"/>
        <a:ext cx="1924453" cy="1154671"/>
      </dsp:txXfrm>
    </dsp:sp>
    <dsp:sp modelId="{86418854-31D7-4C34-AB19-EC67EFEA37E5}">
      <dsp:nvSpPr>
        <dsp:cNvPr id="0" name=""/>
        <dsp:cNvSpPr/>
      </dsp:nvSpPr>
      <dsp:spPr>
        <a:xfrm>
          <a:off x="6353121" y="55546"/>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Timetables and beginning teaching</a:t>
          </a:r>
          <a:endParaRPr lang="en-US" sz="1800" kern="1200"/>
        </a:p>
      </dsp:txBody>
      <dsp:txXfrm>
        <a:off x="6353121" y="55546"/>
        <a:ext cx="1924453" cy="1154671"/>
      </dsp:txXfrm>
    </dsp:sp>
    <dsp:sp modelId="{BA28F569-C9A3-4EBC-8E2E-DA8AEB57697F}">
      <dsp:nvSpPr>
        <dsp:cNvPr id="0" name=""/>
        <dsp:cNvSpPr/>
      </dsp:nvSpPr>
      <dsp:spPr>
        <a:xfrm>
          <a:off x="2425" y="1402664"/>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Mentor meetings</a:t>
          </a:r>
          <a:endParaRPr lang="en-US" sz="1800" kern="1200"/>
        </a:p>
      </dsp:txBody>
      <dsp:txXfrm>
        <a:off x="2425" y="1402664"/>
        <a:ext cx="1924453" cy="1154671"/>
      </dsp:txXfrm>
    </dsp:sp>
    <dsp:sp modelId="{2954A0BC-58EA-49A8-88F1-9D15A9DFEB80}">
      <dsp:nvSpPr>
        <dsp:cNvPr id="0" name=""/>
        <dsp:cNvSpPr/>
      </dsp:nvSpPr>
      <dsp:spPr>
        <a:xfrm>
          <a:off x="2119324" y="1402664"/>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Observation and feedback</a:t>
          </a:r>
          <a:endParaRPr lang="en-US" sz="1800" kern="1200"/>
        </a:p>
      </dsp:txBody>
      <dsp:txXfrm>
        <a:off x="2119324" y="1402664"/>
        <a:ext cx="1924453" cy="1154671"/>
      </dsp:txXfrm>
    </dsp:sp>
    <dsp:sp modelId="{CE0B8153-AE8C-41E7-A91A-28FE062DCA61}">
      <dsp:nvSpPr>
        <dsp:cNvPr id="0" name=""/>
        <dsp:cNvSpPr/>
      </dsp:nvSpPr>
      <dsp:spPr>
        <a:xfrm>
          <a:off x="4236222" y="1402664"/>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Working with other colleagues</a:t>
          </a:r>
          <a:endParaRPr lang="en-US" sz="1800" kern="1200"/>
        </a:p>
      </dsp:txBody>
      <dsp:txXfrm>
        <a:off x="4236222" y="1402664"/>
        <a:ext cx="1924453" cy="1154671"/>
      </dsp:txXfrm>
    </dsp:sp>
    <dsp:sp modelId="{10C20A3F-55F4-48B7-912C-B1F1946CE374}">
      <dsp:nvSpPr>
        <dsp:cNvPr id="0" name=""/>
        <dsp:cNvSpPr/>
      </dsp:nvSpPr>
      <dsp:spPr>
        <a:xfrm>
          <a:off x="6353121" y="1402664"/>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WRoPs and the e-Portfolio</a:t>
          </a:r>
          <a:endParaRPr lang="en-US" sz="1800" kern="1200"/>
        </a:p>
      </dsp:txBody>
      <dsp:txXfrm>
        <a:off x="6353121" y="1402664"/>
        <a:ext cx="1924453" cy="1154671"/>
      </dsp:txXfrm>
    </dsp:sp>
    <dsp:sp modelId="{17B4EEF6-A09B-4939-96B9-F6AF103CFD85}">
      <dsp:nvSpPr>
        <dsp:cNvPr id="0" name=""/>
        <dsp:cNvSpPr/>
      </dsp:nvSpPr>
      <dsp:spPr>
        <a:xfrm>
          <a:off x="1060875" y="2749781"/>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Assessing progress</a:t>
          </a:r>
          <a:endParaRPr lang="en-US" sz="1800" kern="1200"/>
        </a:p>
      </dsp:txBody>
      <dsp:txXfrm>
        <a:off x="1060875" y="2749781"/>
        <a:ext cx="1924453" cy="1154671"/>
      </dsp:txXfrm>
    </dsp:sp>
    <dsp:sp modelId="{2F75060B-EC5A-4301-9078-7F12DA48069F}">
      <dsp:nvSpPr>
        <dsp:cNvPr id="0" name=""/>
        <dsp:cNvSpPr/>
      </dsp:nvSpPr>
      <dsp:spPr>
        <a:xfrm>
          <a:off x="3177773" y="2749781"/>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Support and difficulties </a:t>
          </a:r>
          <a:endParaRPr lang="en-US" sz="1800" kern="1200"/>
        </a:p>
      </dsp:txBody>
      <dsp:txXfrm>
        <a:off x="3177773" y="2749781"/>
        <a:ext cx="1924453" cy="1154671"/>
      </dsp:txXfrm>
    </dsp:sp>
    <dsp:sp modelId="{FF02B5CB-14E1-43E1-A06D-80F5AB64D1D8}">
      <dsp:nvSpPr>
        <dsp:cNvPr id="0" name=""/>
        <dsp:cNvSpPr/>
      </dsp:nvSpPr>
      <dsp:spPr>
        <a:xfrm>
          <a:off x="5294671" y="2749781"/>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CCF and mentor conversations</a:t>
          </a:r>
          <a:r>
            <a:rPr lang="en-US" sz="1800" b="0" i="0" kern="1200"/>
            <a:t>​</a:t>
          </a:r>
          <a:endParaRPr lang="en-US" sz="1800" kern="1200"/>
        </a:p>
      </dsp:txBody>
      <dsp:txXfrm>
        <a:off x="5294671" y="2749781"/>
        <a:ext cx="1924453" cy="115467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0.53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0,'1698'0,"-1271"34,-282-5,-29-11,50 6,-63-16,147 16,-178-14,100 28,-122-21,-14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7T07:31:51.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1 181,'517'-28,"-97"3,3 21,-69 1,-25-11,38-1,600 14,-455 3,-453-4,98-16,56-24,-204 40,52-9,1 3,67-2,127 11,-98 2,2146-3,-2284 1,1 1,37 9,-12-2,-20-5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7T07:31:55.8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1 237,'845'0,"-242"42,-2 48,-314-43,87-16,0-32,-144-2,-16 5,221-5,-70-34,-3-29,-289 52,7-2,-2 0,120-10,-79 22,80-6,133-25,-4 11,-41-11,-180 25,185 7,-144 6,572-3,-691-2,0-1,0-2,54-15,-52 11,1 2,59-7,-58 13,-15 1,0-1,0 0,31-8,-22 3,1 1,0 1,31-1,87 5,-68 2,37-2,475-11,101-8,-433 5,-23 0,243 13,-217 2,-236-1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7T07:31:58.6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91,'24'-1,"-1"-2,1 0,35-11,-3 1,21-3,-17 3,1 2,123-6,373 20,-542-2,0 0,0 2,25 6,-2 0,-16-5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7T07:32:02.7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1 123,'630'-24,"-374"-7,145-15,5 25,590 24,-748 13,4 0,-175-18,-34 0,-1 2,1 2,58 10,-56-4,89 3,48-11,-87-2,1302 2,-1388 0,0 0,1-1,15-3,-6-2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7T07:32:10.0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1,'215'-1,"266"3,-2 20,420 15,-650-18,-186-11,9 0,116 11,-143-17,-1-2,57-7,91-30,33-4,51 38,-141 5,729-2,-752 5,115 20,92 5,68-31,-355-1,-1-1,35-8,-31 5,49-3,-1 9,-48 1,1-1,-1-2,41-8,-37 4,43-2,-27 3,-31 1,-5-3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20:13:18.606"/>
    </inkml:context>
    <inkml:brush xml:id="br0">
      <inkml:brushProperty name="width" value="0.05" units="cm"/>
      <inkml:brushProperty name="height" value="0.05" units="cm"/>
      <inkml:brushProperty name="color" value="#33CCFF"/>
    </inkml:brush>
  </inkml:definitions>
  <inkml:trace contextRef="#ctx0" brushRef="#br0">568 1518 24575,'1833'0'0,"-1805"-1"0,-1-2 0,45-10 0,17-2 0,-70 13 0,-1 0 0,1-2 0,-1 0 0,31-11 0,-43 12 0,0 1 0,0-1 0,-1 0 0,0-1 0,1 1 0,-1-1 0,-1 0 0,1 0 0,0-1 0,-1 1 0,0-1 0,0 0 0,0 0 0,-1-1 0,0 1 0,0-1 0,4-10 0,11-35 0,-3-1 0,-2 0 0,8-62 0,-18 85 0,-1 0 0,-2 0 0,0 0 0,-2 0 0,-2 1 0,0-1 0,-13-44 0,6 38 0,-20-57 0,26 80 0,-1 1 0,0 0 0,0 1 0,-1 0 0,-1 0 0,-8-9 0,-218-203 0,201 195 0,0 2 0,-70-40 0,-83-29 0,139 72 0,-2 1 0,-100-28 0,-22 15 0,-256-18 0,8 46 0,412 6 0,-26 1 0,0 2 0,1 1 0,0 2 0,-52 16 0,-119 54 0,183-68 0,1 0 0,1 2 0,-1 0 0,2 1 0,0 0 0,0 2 0,-20 19 0,-63 75 0,87-89 0,0 0 0,1 0 0,0 2 0,-13 31 0,-25 61 0,-23 62 0,64-147 0,1 0 0,2 0 0,0 1 0,-2 49 0,9 96 0,1-87 0,-2-72 0,1 0 0,0 0 0,1-1 0,0 1 0,1-1 0,7 19 0,-6-23 0,0 0 0,1-1 0,-1 0 0,2 0 0,-1 0 0,1-1 0,0 0 0,1 0 0,-1 0 0,11 6 0,18 15 0,1-2 0,2-1 0,0-2 0,2-1 0,0-3 0,45 16 0,88 27 177,82 28-91,-202-74-629,1-3 1,99 11-1,-114-21-6283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20:13:37.555"/>
    </inkml:context>
    <inkml:brush xml:id="br0">
      <inkml:brushProperty name="width" value="0.05" units="cm"/>
      <inkml:brushProperty name="height" value="0.05" units="cm"/>
      <inkml:brushProperty name="color" value="#33CCFF"/>
    </inkml:brush>
  </inkml:definitions>
  <inkml:trace contextRef="#ctx0" brushRef="#br0">2896 154 24575,'-82'-1'0,"1"-3"0,-106-19 0,91 5 0,-151-24 0,165 31 0,-91 1 0,101 10 0,-322-11 0,-317-9 0,682 20 0,-61 0 0,-106 14 0,46 0 0,54-5 0,88-9 0,-1 2 0,1-1 0,0 1 0,0 0 0,0 1 0,0 0 0,0 0 0,0 1 0,1 0 0,0 0 0,-1 1 0,2 0 0,-12 10 0,10-6 0,1-1 0,0 1 0,0 1 0,1-1 0,0 1 0,1 0 0,0 1 0,1-1 0,-4 13 0,-1 13 0,2 1 0,2 0 0,1 0 0,1 0 0,4 40 0,-1-57 0,2 0 0,0 0 0,1-1 0,1 1 0,1-1 0,0 0 0,2 0 0,0 0 0,1-1 0,1 0 0,1-1 0,0 0 0,1 0 0,1-1 0,1-1 0,18 19 0,-10-14 0,0 1 0,-2 2 0,-1-1 0,29 48 0,-35-46 0,29 38 0,-35-54 0,1 0 0,0 0 0,1-1 0,0 0 0,0 0 0,1-1 0,13 9 0,-14-11 0,6 3 0,-1 1 0,1 1 0,-1 0 0,15 14 0,-11-7 0,1-1 0,0-1 0,0 0 0,2-2 0,-1 0 0,2-1 0,-1-2 0,1 0 0,1 0 0,0-2 0,30 6 0,162 31 0,248 21 0,-287-45 0,75 2 0,278-23 0,-296-17 0,-82 4 0,-110 11 0,-1-2 0,0-1 0,0-2 0,-1-2 0,64-25 0,-38 10 0,-24 10 0,63-33 0,-90 40 0,0 0 0,-1-1 0,0 0 0,0-1 0,-1-1 0,0 1 0,-1-2 0,13-18 0,-20 26 0,45-73 0,-43 67 0,0 0 0,-1 0 0,-1-1 0,0 1 0,0 0 0,1-17 0,0-26 0,-6-69 0,0 53 0,1 49 0,-2 0 0,0 1 0,-2-1 0,0 1 0,-1 0 0,0 1 0,-2 0 0,0 0 0,-15-23 0,19 35 0,0 1 0,0-1 0,-1 1 0,1 0 0,-1 0 0,-1 0 0,1 0 0,-1 1 0,-6-4 0,-9-4 0,-30-13 0,-7-2 0,-39-26 0,-67-39 0,150 84 0,0 0 0,0 1 0,-1 0 0,0 2 0,0-1 0,0 2 0,0 0 0,-1 1 0,0 0 0,-16 1 0,-24-7 0,-81-23 0,68 15 0,-99-36 0,111 32 0,-69-14 0,80 25 161,-96-22-1687,101 20-5300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20:13:44.968"/>
    </inkml:context>
    <inkml:brush xml:id="br0">
      <inkml:brushProperty name="width" value="0.05" units="cm"/>
      <inkml:brushProperty name="height" value="0.05" units="cm"/>
      <inkml:brushProperty name="color" value="#33CCFF"/>
    </inkml:brush>
  </inkml:definitions>
  <inkml:trace contextRef="#ctx0" brushRef="#br0">1593 381 24575,'0'-1'0,"-1"0"0,1 0 0,0 1 0,-1-1 0,1 0 0,0 0 0,-1 0 0,1 0 0,-1 1 0,1-1 0,-1 0 0,0 1 0,1-1 0,-1 0 0,0 1 0,0-1 0,1 1 0,-1-1 0,0 1 0,0-1 0,-1 0 0,-22-9 0,19 8 0,-39-12 0,-69-14 0,61 16 0,-61-12 0,-89-24 0,169 40 0,-2 1 0,1 2 0,-44-1 0,-107 8 0,74 0 0,-260-2 0,362 0 0,0 0 0,0 1 0,1 0 0,-1 0 0,0 1 0,1 0 0,-13 5 0,16-5 0,0 1 0,-1 0 0,1 0 0,0 1 0,1 0 0,-1 0 0,1 0 0,-1 0 0,1 1 0,0-1 0,-5 10 0,4-5 0,0 0 0,0 1 0,1 0 0,1 0 0,-1 0 0,2 0 0,-1 1 0,2-1 0,-1 1 0,1 11 0,0-7 0,2 0 0,0 0 0,0 0 0,1 0 0,1 0 0,7 21 0,-6-26 0,0 0 0,1-1 0,1 0 0,-1 0 0,1 0 0,1-1 0,0 1 0,0-2 0,0 1 0,14 10 0,5 1 0,1 0 0,31 15 0,-40-26 0,0 0 0,0-1 0,1-1 0,26 5 0,3 1 0,-22-7 0,0 0 0,28 1 0,-28-3 0,0 0 0,26 8 0,180 44 0,16 5 0,-132-19 0,-80-30 0,1-1 0,0-2 0,0-2 0,53 2 0,-43-8 0,-12 0 0,0 1 0,61 10 0,-44-2 0,1-1 0,-1-4 0,1-1 0,89-7 0,-131 3 0,0-1 0,0 0 0,0-1 0,0 0 0,0-1 0,-1 0 0,0 0 0,0-1 0,0-1 0,0 0 0,-1 0 0,0 0 0,11-11 0,-4 0 0,0 0 0,-2-1 0,0-1 0,-1 0 0,15-30 0,-18 30 0,0-1 0,-2 0 0,0 0 0,-1-1 0,-1 0 0,-1 0 0,0-1 0,-2 1 0,-1-1 0,0-23 0,-2 31 0,0-1 0,0 1 0,-2 0 0,0-1 0,0 1 0,-1 0 0,-1 1 0,0-1 0,-1 0 0,-1 1 0,0 0 0,-1 1 0,-15-24 0,4 16 0,-1 1 0,0 1 0,-2 0 0,0 2 0,0 0 0,-47-25 0,-49-37 316,87 56-737,-2 0 1,-1 2 0,-37-18 0,39 26-6406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20:13:49.390"/>
    </inkml:context>
    <inkml:brush xml:id="br0">
      <inkml:brushProperty name="width" value="0.05" units="cm"/>
      <inkml:brushProperty name="height" value="0.05" units="cm"/>
      <inkml:brushProperty name="color" value="#33CCFF"/>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1.211"/>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2.251"/>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2652 314,'-261'1,"-284"-3,450-4,-165-32,136 20,-12-2,-805-161,699 139,195 34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2.62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2.99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3.43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1 285,'23'-6,"45"-2,82-18,64-4,50-9,15-5,2 7,-28 8,-45 4,-52 5,-47 7,-42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4.96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1 144,'248'0,"1254"-14,-1459 13,720-19,-383-14,-86 3,-160 25,148-11,495-3,-684 21,-78-2,31 4,-44-3,0 0,1 1,-1 0,0-1,0 1,0 0,0 0,1 0,-1 0,-1 1,1-1,0 1,0-1,0 1,-1-1,4 5,-3-2,1 1,-1 0,0 0,-1 0,1 0,-1 0,0 0,1 10,-1 47,-2-42,-1 131,-8 0,-29 152,27-239,2-15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5.57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5.92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71438" y="739775"/>
            <a:ext cx="657860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orms.office.com/e/bwDMZ62z08"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itesb.reading.ac.uk/ioe-mentor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a:t>
            </a:fld>
            <a:endParaRPr lang="en-GB" altLang="en-US"/>
          </a:p>
        </p:txBody>
      </p:sp>
    </p:spTree>
    <p:extLst>
      <p:ext uri="{BB962C8B-B14F-4D97-AF65-F5344CB8AC3E}">
        <p14:creationId xmlns:p14="http://schemas.microsoft.com/office/powerpoint/2010/main" val="4915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considerations do you need to think about as a mentor of an English specialist?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10</a:t>
            </a:fld>
            <a:endParaRPr lang="en-GB" altLang="en-US" dirty="0"/>
          </a:p>
        </p:txBody>
      </p:sp>
    </p:spTree>
    <p:extLst>
      <p:ext uri="{BB962C8B-B14F-4D97-AF65-F5344CB8AC3E}">
        <p14:creationId xmlns:p14="http://schemas.microsoft.com/office/powerpoint/2010/main" val="1988767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kern="100" dirty="0">
                <a:latin typeface="Calibri" panose="020F0502020204030204" pitchFamily="34" charset="0"/>
                <a:ea typeface="Calibri" panose="020F0502020204030204" pitchFamily="34" charset="0"/>
              </a:rPr>
              <a:t>Taking risks and thinking about English pedagogy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11</a:t>
            </a:fld>
            <a:endParaRPr lang="en-GB" altLang="en-US" dirty="0"/>
          </a:p>
        </p:txBody>
      </p:sp>
    </p:spTree>
    <p:extLst>
      <p:ext uri="{BB962C8B-B14F-4D97-AF65-F5344CB8AC3E}">
        <p14:creationId xmlns:p14="http://schemas.microsoft.com/office/powerpoint/2010/main" val="2574521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GB" dirty="0">
                <a:latin typeface="Effra"/>
              </a:rPr>
              <a:t>“</a:t>
            </a:r>
            <a:r>
              <a:rPr lang="en-GB" b="1" dirty="0">
                <a:latin typeface="Effra"/>
              </a:rPr>
              <a:t>Dialogic</a:t>
            </a:r>
            <a:r>
              <a:rPr lang="en-GB" dirty="0">
                <a:latin typeface="Effra"/>
              </a:rPr>
              <a:t> teaching harnesses the power of talk to stimulate and extend students’ thinking and advance their learning and understanding” (Alexander 2000)</a:t>
            </a:r>
            <a:endParaRPr lang="en-US" dirty="0">
              <a:latin typeface="Effra"/>
            </a:endParaRPr>
          </a:p>
          <a:p>
            <a:r>
              <a:rPr lang="en-GB" dirty="0"/>
              <a:t>“</a:t>
            </a:r>
            <a:r>
              <a:rPr lang="en-GB" b="1" dirty="0"/>
              <a:t>Well-structured oral and collaborative activities </a:t>
            </a:r>
            <a:r>
              <a:rPr lang="en-GB" dirty="0"/>
              <a:t>maintain children’s time on task more consistently than do solitary written and text based tasks. Where students verbally share intentions, ideas and experiences, real learning will take place”. </a:t>
            </a:r>
            <a:r>
              <a:rPr lang="en-GB" dirty="0" err="1"/>
              <a:t>Nystrand</a:t>
            </a:r>
            <a:r>
              <a:rPr lang="en-GB" dirty="0"/>
              <a:t> (1997)</a:t>
            </a:r>
            <a:endParaRPr lang="en-US" dirty="0"/>
          </a:p>
          <a:p>
            <a:endParaRPr lang="en-US" dirty="0">
              <a:latin typeface="Calibri"/>
              <a:cs typeface="Calibri"/>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12</a:t>
            </a:fld>
            <a:endParaRPr lang="en-GB" altLang="en-US" dirty="0"/>
          </a:p>
        </p:txBody>
      </p:sp>
    </p:spTree>
    <p:extLst>
      <p:ext uri="{BB962C8B-B14F-4D97-AF65-F5344CB8AC3E}">
        <p14:creationId xmlns:p14="http://schemas.microsoft.com/office/powerpoint/2010/main" val="3630203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a:t>
            </a:r>
          </a:p>
          <a:p>
            <a:r>
              <a:rPr lang="en-GB" dirty="0"/>
              <a:t>Discussion</a:t>
            </a:r>
          </a:p>
          <a:p>
            <a:r>
              <a:rPr lang="en-GB" dirty="0"/>
              <a:t>Practice… (modelling: I do/We do/You do)</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13</a:t>
            </a:fld>
            <a:endParaRPr lang="en-GB" altLang="en-US" dirty="0"/>
          </a:p>
        </p:txBody>
      </p:sp>
    </p:spTree>
    <p:extLst>
      <p:ext uri="{BB962C8B-B14F-4D97-AF65-F5344CB8AC3E}">
        <p14:creationId xmlns:p14="http://schemas.microsoft.com/office/powerpoint/2010/main" val="47650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Aptos" panose="020B0004020202020204" pitchFamily="34" charset="0"/>
                <a:ea typeface="Times New Roman" panose="02020603050405020304" pitchFamily="18" charset="0"/>
                <a:cs typeface="Arial" panose="020B0604020202020204" pitchFamily="34" charset="0"/>
              </a:rPr>
              <a:t>Find out when you are timetabled to have your first meeting with your RPT (likely to be as part of their department in duction on 19</a:t>
            </a:r>
            <a:r>
              <a:rPr lang="en-GB" sz="1800" baseline="30000" dirty="0">
                <a:effectLst/>
                <a:latin typeface="Aptos" panose="020B0004020202020204" pitchFamily="34" charset="0"/>
                <a:ea typeface="Times New Roman" panose="02020603050405020304" pitchFamily="18" charset="0"/>
                <a:cs typeface="Arial" panose="020B0604020202020204" pitchFamily="34" charset="0"/>
              </a:rPr>
              <a:t>th</a:t>
            </a:r>
            <a:r>
              <a:rPr lang="en-GB" sz="1800" dirty="0">
                <a:effectLst/>
                <a:latin typeface="Aptos" panose="020B0004020202020204" pitchFamily="34" charset="0"/>
                <a:ea typeface="Times New Roman" panose="02020603050405020304" pitchFamily="18" charset="0"/>
                <a:cs typeface="Arial" panose="020B0604020202020204" pitchFamily="34" charset="0"/>
              </a:rPr>
              <a:t> or 20</a:t>
            </a:r>
            <a:r>
              <a:rPr lang="en-GB" sz="1800" baseline="30000" dirty="0">
                <a:effectLst/>
                <a:latin typeface="Aptos" panose="020B0004020202020204" pitchFamily="34" charset="0"/>
                <a:ea typeface="Times New Roman" panose="02020603050405020304" pitchFamily="18" charset="0"/>
                <a:cs typeface="Arial" panose="020B0604020202020204" pitchFamily="34" charset="0"/>
              </a:rPr>
              <a:t>th</a:t>
            </a:r>
            <a:r>
              <a:rPr lang="en-GB" sz="1800" dirty="0">
                <a:effectLst/>
                <a:latin typeface="Aptos" panose="020B0004020202020204" pitchFamily="34" charset="0"/>
                <a:ea typeface="Times New Roman" panose="02020603050405020304" pitchFamily="18" charset="0"/>
                <a:cs typeface="Arial" panose="020B0604020202020204" pitchFamily="34" charset="0"/>
              </a:rPr>
              <a:t> Sept).  The RPT should prepare for the meeting by sharing a copy of their Opening Position Statement, which you could look at together and incorporate into your conversation, using some of the suggested prompts suggested (see </a:t>
            </a:r>
            <a:r>
              <a:rPr lang="en-GB" dirty="0"/>
              <a:t>Appendix A of the Mentor HB).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15</a:t>
            </a:fld>
            <a:endParaRPr lang="en-GB" altLang="en-US" dirty="0"/>
          </a:p>
        </p:txBody>
      </p:sp>
    </p:spTree>
    <p:extLst>
      <p:ext uri="{BB962C8B-B14F-4D97-AF65-F5344CB8AC3E}">
        <p14:creationId xmlns:p14="http://schemas.microsoft.com/office/powerpoint/2010/main" val="322825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Mentor HB</a:t>
            </a:r>
          </a:p>
          <a:p>
            <a:r>
              <a:rPr lang="en-GB" dirty="0"/>
              <a:t>App. B</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16</a:t>
            </a:fld>
            <a:endParaRPr lang="en-GB" altLang="en-US" dirty="0"/>
          </a:p>
        </p:txBody>
      </p:sp>
    </p:spTree>
    <p:extLst>
      <p:ext uri="{BB962C8B-B14F-4D97-AF65-F5344CB8AC3E}">
        <p14:creationId xmlns:p14="http://schemas.microsoft.com/office/powerpoint/2010/main" val="3401421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needs analysis.  Can be used to personalise/tailor initial training focus or areas for support, based on their prior knowledge, experience and learning.  </a:t>
            </a:r>
          </a:p>
          <a:p>
            <a:endParaRPr lang="en-GB" dirty="0"/>
          </a:p>
          <a:p>
            <a:r>
              <a:rPr lang="en-GB" dirty="0"/>
              <a:t>Appendix C</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17</a:t>
            </a:fld>
            <a:endParaRPr lang="en-GB" altLang="en-US"/>
          </a:p>
        </p:txBody>
      </p:sp>
    </p:spTree>
    <p:extLst>
      <p:ext uri="{BB962C8B-B14F-4D97-AF65-F5344CB8AC3E}">
        <p14:creationId xmlns:p14="http://schemas.microsoft.com/office/powerpoint/2010/main" val="122486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 few minutes to think about your RPT – are the specific areas of need that you can already identify and can we think of some strategies that would help at this point?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18</a:t>
            </a:fld>
            <a:endParaRPr lang="en-GB" altLang="en-US" dirty="0"/>
          </a:p>
        </p:txBody>
      </p:sp>
    </p:spTree>
    <p:extLst>
      <p:ext uri="{BB962C8B-B14F-4D97-AF65-F5344CB8AC3E}">
        <p14:creationId xmlns:p14="http://schemas.microsoft.com/office/powerpoint/2010/main" val="1659911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Section 4 of HB </a:t>
            </a:r>
          </a:p>
          <a:p>
            <a:r>
              <a:rPr lang="en-GB" dirty="0"/>
              <a:t>At each stage, there is a list of mentor actions that is a helpful reminder of what to do when!</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19</a:t>
            </a:fld>
            <a:endParaRPr lang="en-GB" altLang="en-US"/>
          </a:p>
        </p:txBody>
      </p:sp>
    </p:spTree>
    <p:extLst>
      <p:ext uri="{BB962C8B-B14F-4D97-AF65-F5344CB8AC3E}">
        <p14:creationId xmlns:p14="http://schemas.microsoft.com/office/powerpoint/2010/main" val="2180475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read this section of the HB carefully.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20</a:t>
            </a:fld>
            <a:endParaRPr lang="en-GB" altLang="en-US"/>
          </a:p>
        </p:txBody>
      </p:sp>
    </p:spTree>
    <p:extLst>
      <p:ext uri="{BB962C8B-B14F-4D97-AF65-F5344CB8AC3E}">
        <p14:creationId xmlns:p14="http://schemas.microsoft.com/office/powerpoint/2010/main" val="229905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800" dirty="0">
                <a:solidFill>
                  <a:srgbClr val="000000"/>
                </a:solidFill>
                <a:effectLst/>
                <a:latin typeface="Aptos" panose="020B0004020202020204" pitchFamily="34" charset="0"/>
              </a:rPr>
            </a:b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a:p>
        </p:txBody>
      </p:sp>
    </p:spTree>
    <p:extLst>
      <p:ext uri="{BB962C8B-B14F-4D97-AF65-F5344CB8AC3E}">
        <p14:creationId xmlns:p14="http://schemas.microsoft.com/office/powerpoint/2010/main" val="3166243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Reading PGCE, managing behaviours has always been incredibly important. Bennett’s statement about behaviour has long been how we introduce RPTs to behaviour.</a:t>
            </a:r>
          </a:p>
          <a:p>
            <a:endParaRPr lang="en-GB" dirty="0"/>
          </a:p>
          <a:p>
            <a:r>
              <a:rPr lang="en-GB" dirty="0"/>
              <a:t>Academic achievement, safety, and pupil well-fare and wellbeing are three pillars that are integral to everything we do.</a:t>
            </a:r>
          </a:p>
        </p:txBody>
      </p:sp>
      <p:sp>
        <p:nvSpPr>
          <p:cNvPr id="4" name="Slide Number Placeholder 3"/>
          <p:cNvSpPr>
            <a:spLocks noGrp="1"/>
          </p:cNvSpPr>
          <p:nvPr>
            <p:ph type="sldNum" sz="quarter" idx="5"/>
          </p:nvPr>
        </p:nvSpPr>
        <p:spPr/>
        <p:txBody>
          <a:bodyPr/>
          <a:lstStyle/>
          <a:p>
            <a:fld id="{BA4282DE-0283-4D09-AECD-69F28A485ACF}" type="slidenum">
              <a:rPr lang="en-GB" smtClean="0"/>
              <a:t>21</a:t>
            </a:fld>
            <a:endParaRPr lang="en-GB"/>
          </a:p>
        </p:txBody>
      </p:sp>
    </p:spTree>
    <p:extLst>
      <p:ext uri="{BB962C8B-B14F-4D97-AF65-F5344CB8AC3E}">
        <p14:creationId xmlns:p14="http://schemas.microsoft.com/office/powerpoint/2010/main" val="1953267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past years we have received lots of feedback that has brought about this renewed curriculum priority. </a:t>
            </a:r>
          </a:p>
          <a:p>
            <a:endParaRPr lang="en-GB" dirty="0"/>
          </a:p>
          <a:p>
            <a:r>
              <a:rPr lang="en-GB" dirty="0"/>
              <a:t>We have heard from RPTs, mentors, and other school colleagues that behaviour management needs to be at the top of everyone’s agenda. Crucially, as a wellbeing issue for teachers staying in the profession, and being able to maintain successful and healthy work-life balances.</a:t>
            </a:r>
          </a:p>
        </p:txBody>
      </p:sp>
      <p:sp>
        <p:nvSpPr>
          <p:cNvPr id="4" name="Slide Number Placeholder 3"/>
          <p:cNvSpPr>
            <a:spLocks noGrp="1"/>
          </p:cNvSpPr>
          <p:nvPr>
            <p:ph type="sldNum" sz="quarter" idx="5"/>
          </p:nvPr>
        </p:nvSpPr>
        <p:spPr/>
        <p:txBody>
          <a:bodyPr/>
          <a:lstStyle/>
          <a:p>
            <a:fld id="{BA4282DE-0283-4D09-AECD-69F28A485ACF}" type="slidenum">
              <a:rPr lang="en-GB" smtClean="0"/>
              <a:t>22</a:t>
            </a:fld>
            <a:endParaRPr lang="en-GB"/>
          </a:p>
        </p:txBody>
      </p:sp>
    </p:spTree>
    <p:extLst>
      <p:ext uri="{BB962C8B-B14F-4D97-AF65-F5344CB8AC3E}">
        <p14:creationId xmlns:p14="http://schemas.microsoft.com/office/powerpoint/2010/main" val="902295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stated, the UoR PGCE has always taken behaviour seriously, and this was seen through:</a:t>
            </a:r>
          </a:p>
          <a:p>
            <a:r>
              <a:rPr lang="en-GB" dirty="0"/>
              <a:t>- the range of approaches to behaviour management that RPTs were given</a:t>
            </a:r>
          </a:p>
          <a:p>
            <a:pPr marL="171450" indent="-171450">
              <a:buFontTx/>
              <a:buChar char="-"/>
            </a:pPr>
            <a:r>
              <a:rPr lang="en-GB" dirty="0"/>
              <a:t>The importance placed on planning lessons, subject specialism, motivating pupils and being inclusive practitioners</a:t>
            </a:r>
          </a:p>
          <a:p>
            <a:pPr marL="171450" indent="-171450">
              <a:buFontTx/>
              <a:buChar char="-"/>
            </a:pPr>
            <a:r>
              <a:rPr lang="en-GB" dirty="0"/>
              <a:t>Support for RPTs to engage with their specific school and department’s policies</a:t>
            </a:r>
          </a:p>
          <a:p>
            <a:pPr marL="171450" indent="-171450">
              <a:buFontTx/>
              <a:buChar char="-"/>
            </a:pPr>
            <a:r>
              <a:rPr lang="en-GB" dirty="0"/>
              <a:t>Regular and constructive feedback and managing behaviour following lesson observations</a:t>
            </a:r>
          </a:p>
          <a:p>
            <a:pPr marL="171450" indent="-171450">
              <a:buFontTx/>
              <a:buChar char="-"/>
            </a:pPr>
            <a:endParaRPr lang="en-GB" dirty="0"/>
          </a:p>
          <a:p>
            <a:pPr marL="0" indent="0">
              <a:buFontTx/>
              <a:buNone/>
            </a:pPr>
            <a:r>
              <a:rPr lang="en-GB" dirty="0"/>
              <a:t>However, there was not a coherent set of common, non-negotiable expectations for RPTs, in any subject, in any school.</a:t>
            </a:r>
          </a:p>
          <a:p>
            <a:pPr marL="0" indent="0">
              <a:buFontTx/>
              <a:buNone/>
            </a:pPr>
            <a:endParaRPr lang="en-GB" dirty="0"/>
          </a:p>
          <a:p>
            <a:pPr marL="0" indent="0">
              <a:buFontTx/>
              <a:buNone/>
            </a:pPr>
            <a:r>
              <a:rPr lang="en-GB" dirty="0"/>
              <a:t>This year, our aim is to build upon the existing components of the curriculum by teaching the RPTs to implement seven foundational actions in every single lesson.</a:t>
            </a:r>
          </a:p>
          <a:p>
            <a:pPr marL="0" indent="0">
              <a:buFontTx/>
              <a:buNone/>
            </a:pPr>
            <a:endParaRPr lang="en-GB" dirty="0"/>
          </a:p>
          <a:p>
            <a:pPr marL="0" indent="0">
              <a:buFontTx/>
              <a:buNone/>
            </a:pPr>
            <a:r>
              <a:rPr lang="en-GB" dirty="0"/>
              <a:t>Over the next 20 minutes we are going to look at how mentors will need to support the RPTs to implement these consistently and effectively, and how we can develop this initiative based on your own expertise and experience.</a:t>
            </a:r>
          </a:p>
        </p:txBody>
      </p:sp>
      <p:sp>
        <p:nvSpPr>
          <p:cNvPr id="4" name="Slide Number Placeholder 3"/>
          <p:cNvSpPr>
            <a:spLocks noGrp="1"/>
          </p:cNvSpPr>
          <p:nvPr>
            <p:ph type="sldNum" sz="quarter" idx="5"/>
          </p:nvPr>
        </p:nvSpPr>
        <p:spPr/>
        <p:txBody>
          <a:bodyPr/>
          <a:lstStyle/>
          <a:p>
            <a:fld id="{BA4282DE-0283-4D09-AECD-69F28A485ACF}" type="slidenum">
              <a:rPr lang="en-GB" smtClean="0"/>
              <a:t>23</a:t>
            </a:fld>
            <a:endParaRPr lang="en-GB"/>
          </a:p>
        </p:txBody>
      </p:sp>
    </p:spTree>
    <p:extLst>
      <p:ext uri="{BB962C8B-B14F-4D97-AF65-F5344CB8AC3E}">
        <p14:creationId xmlns:p14="http://schemas.microsoft.com/office/powerpoint/2010/main" val="600498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seven actions we expect every RPT to implement are:</a:t>
            </a:r>
          </a:p>
          <a:p>
            <a:r>
              <a:rPr lang="en-GB" dirty="0"/>
              <a:t>1</a:t>
            </a:r>
          </a:p>
          <a:p>
            <a:r>
              <a:rPr lang="en-GB" dirty="0"/>
              <a:t>2</a:t>
            </a:r>
          </a:p>
          <a:p>
            <a:r>
              <a:rPr lang="en-GB" dirty="0"/>
              <a:t>3</a:t>
            </a:r>
          </a:p>
          <a:p>
            <a:r>
              <a:rPr lang="en-GB" dirty="0"/>
              <a:t>4</a:t>
            </a:r>
          </a:p>
          <a:p>
            <a:r>
              <a:rPr lang="en-GB" dirty="0"/>
              <a:t>5</a:t>
            </a:r>
          </a:p>
          <a:p>
            <a:r>
              <a:rPr lang="en-GB" dirty="0"/>
              <a:t>6</a:t>
            </a:r>
          </a:p>
          <a:p>
            <a:r>
              <a:rPr lang="en-GB" dirty="0"/>
              <a:t>7</a:t>
            </a:r>
          </a:p>
          <a:p>
            <a:endParaRPr lang="en-GB" dirty="0"/>
          </a:p>
          <a:p>
            <a:r>
              <a:rPr lang="en-GB" dirty="0"/>
              <a:t>These were the result of months of discussions with school leaders, ITTCos and Subject Leaders.</a:t>
            </a:r>
          </a:p>
        </p:txBody>
      </p:sp>
      <p:sp>
        <p:nvSpPr>
          <p:cNvPr id="4" name="Slide Number Placeholder 3"/>
          <p:cNvSpPr>
            <a:spLocks noGrp="1"/>
          </p:cNvSpPr>
          <p:nvPr>
            <p:ph type="sldNum" sz="quarter" idx="5"/>
          </p:nvPr>
        </p:nvSpPr>
        <p:spPr/>
        <p:txBody>
          <a:bodyPr/>
          <a:lstStyle/>
          <a:p>
            <a:fld id="{BA4282DE-0283-4D09-AECD-69F28A485ACF}" type="slidenum">
              <a:rPr lang="en-GB" smtClean="0"/>
              <a:t>24</a:t>
            </a:fld>
            <a:endParaRPr lang="en-GB"/>
          </a:p>
        </p:txBody>
      </p:sp>
    </p:spTree>
    <p:extLst>
      <p:ext uri="{BB962C8B-B14F-4D97-AF65-F5344CB8AC3E}">
        <p14:creationId xmlns:p14="http://schemas.microsoft.com/office/powerpoint/2010/main" val="2530438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now disappear into small groups. I will copy and paste the seven actions into the Teams chat.</a:t>
            </a:r>
          </a:p>
          <a:p>
            <a:endParaRPr lang="en-GB" dirty="0"/>
          </a:p>
          <a:p>
            <a:r>
              <a:rPr lang="en-GB" dirty="0"/>
              <a:t>Your task now is to discuss:</a:t>
            </a:r>
          </a:p>
          <a:p>
            <a:pPr marL="171450" indent="-171450">
              <a:buFontTx/>
              <a:buChar char="-"/>
            </a:pPr>
            <a:r>
              <a:rPr lang="en-GB" dirty="0"/>
              <a:t>For each action, are there any potential challenges you envisage with RPTs implementing this consistently in our subject?</a:t>
            </a:r>
          </a:p>
          <a:p>
            <a:pPr marL="171450" indent="-171450">
              <a:buFontTx/>
              <a:buChar char="-"/>
            </a:pPr>
            <a:r>
              <a:rPr lang="en-GB" dirty="0"/>
              <a:t>For each action, and in response to the potential challenges, are there any strategies that all mentors might want to have that will support RPTs in their implementation in our subject?</a:t>
            </a:r>
          </a:p>
          <a:p>
            <a:pPr marL="171450" indent="-171450">
              <a:buFontTx/>
              <a:buChar char="-"/>
            </a:pPr>
            <a:endParaRPr lang="en-GB" dirty="0"/>
          </a:p>
          <a:p>
            <a:pPr marL="0" indent="0">
              <a:buFontTx/>
              <a:buNone/>
            </a:pPr>
            <a:r>
              <a:rPr lang="en-GB" dirty="0"/>
              <a:t>In each group could someone write down what you decide and we will collate these as a group.  (N.B. Subject Leaders could share an e-document for groups to write on directly which could then be discussed with the group to save time.)</a:t>
            </a:r>
          </a:p>
        </p:txBody>
      </p:sp>
      <p:sp>
        <p:nvSpPr>
          <p:cNvPr id="4" name="Slide Number Placeholder 3"/>
          <p:cNvSpPr>
            <a:spLocks noGrp="1"/>
          </p:cNvSpPr>
          <p:nvPr>
            <p:ph type="sldNum" sz="quarter" idx="5"/>
          </p:nvPr>
        </p:nvSpPr>
        <p:spPr/>
        <p:txBody>
          <a:bodyPr/>
          <a:lstStyle/>
          <a:p>
            <a:fld id="{BA4282DE-0283-4D09-AECD-69F28A485ACF}" type="slidenum">
              <a:rPr lang="en-GB" smtClean="0"/>
              <a:t>25</a:t>
            </a:fld>
            <a:endParaRPr lang="en-GB"/>
          </a:p>
        </p:txBody>
      </p:sp>
    </p:spTree>
    <p:extLst>
      <p:ext uri="{BB962C8B-B14F-4D97-AF65-F5344CB8AC3E}">
        <p14:creationId xmlns:p14="http://schemas.microsoft.com/office/powerpoint/2010/main" val="480164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universal expectations across the programme. However, each subject has it’s own specific contexts and different sorts of behaviour challenges. I would now like to know if there is anything additional that you would like to see from every RPT in every single lesson in our subject?</a:t>
            </a:r>
          </a:p>
          <a:p>
            <a:endParaRPr lang="en-GB" dirty="0"/>
          </a:p>
          <a:p>
            <a:r>
              <a:rPr lang="en-GB" dirty="0"/>
              <a:t>Please do see this as an opportunity to really make a difference to the PGCE!</a:t>
            </a:r>
          </a:p>
          <a:p>
            <a:endParaRPr lang="en-GB" dirty="0"/>
          </a:p>
        </p:txBody>
      </p:sp>
      <p:sp>
        <p:nvSpPr>
          <p:cNvPr id="4" name="Slide Number Placeholder 3"/>
          <p:cNvSpPr>
            <a:spLocks noGrp="1"/>
          </p:cNvSpPr>
          <p:nvPr>
            <p:ph type="sldNum" sz="quarter" idx="5"/>
          </p:nvPr>
        </p:nvSpPr>
        <p:spPr/>
        <p:txBody>
          <a:bodyPr/>
          <a:lstStyle/>
          <a:p>
            <a:fld id="{BA4282DE-0283-4D09-AECD-69F28A485ACF}" type="slidenum">
              <a:rPr lang="en-GB" smtClean="0"/>
              <a:t>26</a:t>
            </a:fld>
            <a:endParaRPr lang="en-GB"/>
          </a:p>
        </p:txBody>
      </p:sp>
    </p:spTree>
    <p:extLst>
      <p:ext uri="{BB962C8B-B14F-4D97-AF65-F5344CB8AC3E}">
        <p14:creationId xmlns:p14="http://schemas.microsoft.com/office/powerpoint/2010/main" val="2488541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4282DE-0283-4D09-AECD-69F28A485ACF}" type="slidenum">
              <a:rPr lang="en-GB" smtClean="0"/>
              <a:t>27</a:t>
            </a:fld>
            <a:endParaRPr lang="en-GB"/>
          </a:p>
        </p:txBody>
      </p:sp>
    </p:spTree>
    <p:extLst>
      <p:ext uri="{BB962C8B-B14F-4D97-AF65-F5344CB8AC3E}">
        <p14:creationId xmlns:p14="http://schemas.microsoft.com/office/powerpoint/2010/main" val="3007829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28</a:t>
            </a:fld>
            <a:endParaRPr lang="en-GB" altLang="en-US"/>
          </a:p>
        </p:txBody>
      </p:sp>
    </p:spTree>
    <p:extLst>
      <p:ext uri="{BB962C8B-B14F-4D97-AF65-F5344CB8AC3E}">
        <p14:creationId xmlns:p14="http://schemas.microsoft.com/office/powerpoint/2010/main" val="3783427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download the poster version of this for your wall!</a:t>
            </a:r>
          </a:p>
          <a:p>
            <a:pPr marL="0" indent="0">
              <a:lnSpc>
                <a:spcPct val="90000"/>
              </a:lnSpc>
              <a:buNone/>
            </a:pPr>
            <a:r>
              <a:rPr lang="en-GB" sz="2200" b="1" i="0" u="none" strike="noStrike" baseline="0" dirty="0">
                <a:solidFill>
                  <a:srgbClr val="000000"/>
                </a:solidFill>
                <a:latin typeface="Calibri"/>
                <a:cs typeface="Calibri"/>
              </a:rPr>
              <a:t>Our Vision for the Secondary Programme</a:t>
            </a:r>
            <a:r>
              <a:rPr lang="en-GB" sz="2200" b="1" dirty="0">
                <a:solidFill>
                  <a:srgbClr val="000000"/>
                </a:solidFill>
                <a:latin typeface="Calibri"/>
                <a:cs typeface="Calibri"/>
              </a:rPr>
              <a:t> </a:t>
            </a:r>
            <a:endParaRPr lang="en-GB" sz="2200" b="0" i="0" u="none" strike="noStrike" baseline="0" dirty="0">
              <a:solidFill>
                <a:srgbClr val="000000"/>
              </a:solidFill>
              <a:latin typeface="Calibri"/>
              <a:cs typeface="Calibri"/>
            </a:endParaRPr>
          </a:p>
          <a:p>
            <a:pPr marL="179705" indent="-179705">
              <a:lnSpc>
                <a:spcPct val="90000"/>
              </a:lnSpc>
              <a:buFont typeface="Wingdings" panose="05000000000000000000" pitchFamily="2" charset="2"/>
              <a:buChar char="§"/>
            </a:pPr>
            <a:r>
              <a:rPr lang="en-GB" sz="2200" b="0" i="0" u="none" strike="noStrike" baseline="0" dirty="0">
                <a:solidFill>
                  <a:srgbClr val="000000"/>
                </a:solidFill>
                <a:latin typeface="Calibri"/>
                <a:cs typeface="Calibri"/>
              </a:rPr>
              <a:t>Our vision statement and programme identity have been developed collaboratively in partnership with representatives of schools, local and regional alliances, university tutors and programme directors, and the Secondary Steering Group.</a:t>
            </a:r>
            <a:r>
              <a:rPr lang="en-GB" sz="2200" dirty="0">
                <a:solidFill>
                  <a:srgbClr val="000000"/>
                </a:solidFill>
                <a:latin typeface="Calibri"/>
                <a:cs typeface="Calibri"/>
              </a:rPr>
              <a:t> </a:t>
            </a:r>
            <a:endParaRPr lang="en-GB" sz="2200" b="0" i="0" u="none" strike="noStrike" baseline="0" dirty="0">
              <a:solidFill>
                <a:srgbClr val="000000"/>
              </a:solidFill>
              <a:latin typeface="Calibri"/>
              <a:cs typeface="Calibri"/>
            </a:endParaRPr>
          </a:p>
          <a:p>
            <a:pPr marL="179705" indent="-179705">
              <a:lnSpc>
                <a:spcPct val="90000"/>
              </a:lnSpc>
              <a:buFont typeface="Wingdings" panose="05000000000000000000" pitchFamily="2" charset="2"/>
              <a:buChar char="§"/>
            </a:pPr>
            <a:r>
              <a:rPr lang="en-GB" sz="2200" b="0" i="0" u="none" strike="noStrike" baseline="0" dirty="0">
                <a:solidFill>
                  <a:srgbClr val="000000"/>
                </a:solidFill>
                <a:latin typeface="Calibri"/>
                <a:cs typeface="Calibri"/>
              </a:rPr>
              <a:t>We agreed that our particular partnership, with its emphasis on subject-specificity, high expectations, inclusivity and diversity, aims to develop four fundamental traits that consistently characterise, and set apart, RPTs.</a:t>
            </a:r>
            <a:r>
              <a:rPr lang="en-GB" sz="2200" dirty="0">
                <a:solidFill>
                  <a:srgbClr val="000000"/>
                </a:solidFill>
                <a:latin typeface="Calibri"/>
                <a:cs typeface="Calibri"/>
              </a:rPr>
              <a:t> </a:t>
            </a:r>
            <a:endParaRPr lang="en-GB" sz="2200" b="0" i="0" u="none" strike="noStrike" baseline="0" dirty="0">
              <a:solidFill>
                <a:srgbClr val="000000"/>
              </a:solidFill>
              <a:latin typeface="Calibri"/>
              <a:cs typeface="Calibri"/>
            </a:endParaRPr>
          </a:p>
          <a:p>
            <a:pPr marL="179705" indent="-179705">
              <a:lnSpc>
                <a:spcPct val="90000"/>
              </a:lnSpc>
              <a:buFont typeface="Wingdings" panose="05000000000000000000" pitchFamily="2" charset="2"/>
              <a:buChar char="§"/>
            </a:pPr>
            <a:r>
              <a:rPr lang="en-GB" sz="2200" b="0" i="0" u="none" strike="noStrike" baseline="0" dirty="0">
                <a:solidFill>
                  <a:srgbClr val="000000"/>
                </a:solidFill>
                <a:latin typeface="Calibri"/>
                <a:cs typeface="Calibri"/>
              </a:rPr>
              <a:t>Our vision is therefore that RPTs become:</a:t>
            </a:r>
            <a:r>
              <a:rPr lang="en-GB" sz="2200" dirty="0">
                <a:solidFill>
                  <a:srgbClr val="000000"/>
                </a:solidFill>
                <a:latin typeface="Calibri"/>
                <a:cs typeface="Calibri"/>
              </a:rPr>
              <a:t> </a:t>
            </a:r>
            <a:endParaRPr lang="en-GB" sz="2200" b="0" i="0" u="none" strike="noStrike" baseline="0" dirty="0">
              <a:solidFill>
                <a:srgbClr val="000000"/>
              </a:solidFill>
              <a:latin typeface="Calibri"/>
              <a:cs typeface="Calibri"/>
            </a:endParaRPr>
          </a:p>
          <a:p>
            <a:pPr marL="539750" lvl="1" indent="-179705">
              <a:lnSpc>
                <a:spcPct val="90000"/>
              </a:lnSpc>
              <a:buFont typeface="Wingdings" panose="05000000000000000000" pitchFamily="2" charset="2"/>
              <a:buChar char="§"/>
            </a:pPr>
            <a:r>
              <a:rPr lang="en-GB" sz="2200" dirty="0">
                <a:solidFill>
                  <a:srgbClr val="000000"/>
                </a:solidFill>
                <a:latin typeface="Calibri"/>
                <a:cs typeface="Calibri"/>
              </a:rPr>
              <a:t> </a:t>
            </a:r>
            <a:r>
              <a:rPr lang="en-GB" sz="2200" b="0" i="0" u="none" strike="noStrike" baseline="0" dirty="0">
                <a:solidFill>
                  <a:srgbClr val="000000"/>
                </a:solidFill>
                <a:latin typeface="Calibri"/>
                <a:cs typeface="Calibri"/>
              </a:rPr>
              <a:t>Critical Curriculum Thinkers</a:t>
            </a:r>
            <a:r>
              <a:rPr lang="en-GB" sz="2200" dirty="0">
                <a:solidFill>
                  <a:srgbClr val="000000"/>
                </a:solidFill>
                <a:latin typeface="Calibri"/>
                <a:cs typeface="Calibri"/>
              </a:rPr>
              <a:t> </a:t>
            </a:r>
            <a:endParaRPr lang="en-GB" sz="2200" b="0" i="0" u="none" strike="noStrike" baseline="0" dirty="0">
              <a:solidFill>
                <a:srgbClr val="000000"/>
              </a:solidFill>
              <a:latin typeface="Calibri"/>
              <a:cs typeface="Calibri"/>
            </a:endParaRPr>
          </a:p>
          <a:p>
            <a:pPr marL="539750" lvl="1" indent="-179705">
              <a:lnSpc>
                <a:spcPct val="90000"/>
              </a:lnSpc>
              <a:buFont typeface="Wingdings" panose="05000000000000000000" pitchFamily="2" charset="2"/>
              <a:buChar char="§"/>
            </a:pPr>
            <a:r>
              <a:rPr lang="en-GB" sz="2200" dirty="0">
                <a:solidFill>
                  <a:srgbClr val="000000"/>
                </a:solidFill>
                <a:latin typeface="Calibri"/>
                <a:cs typeface="Calibri"/>
              </a:rPr>
              <a:t> </a:t>
            </a:r>
            <a:r>
              <a:rPr lang="en-GB" sz="2200" b="0" i="0" u="none" strike="noStrike" baseline="0" dirty="0">
                <a:solidFill>
                  <a:srgbClr val="000000"/>
                </a:solidFill>
                <a:latin typeface="Calibri"/>
                <a:cs typeface="Calibri"/>
              </a:rPr>
              <a:t>Responsive and Reflective Practitioners</a:t>
            </a:r>
            <a:r>
              <a:rPr lang="en-GB" sz="2200" dirty="0">
                <a:solidFill>
                  <a:srgbClr val="000000"/>
                </a:solidFill>
                <a:latin typeface="Calibri"/>
                <a:cs typeface="Calibri"/>
              </a:rPr>
              <a:t> </a:t>
            </a:r>
            <a:endParaRPr lang="en-GB" sz="2200" b="0" i="0" u="none" strike="noStrike" baseline="0" dirty="0">
              <a:solidFill>
                <a:srgbClr val="000000"/>
              </a:solidFill>
              <a:latin typeface="Calibri"/>
              <a:cs typeface="Calibri"/>
            </a:endParaRPr>
          </a:p>
          <a:p>
            <a:pPr marL="539750" lvl="1" indent="-179705">
              <a:lnSpc>
                <a:spcPct val="90000"/>
              </a:lnSpc>
              <a:buFont typeface="Wingdings" panose="05000000000000000000" pitchFamily="2" charset="2"/>
              <a:buChar char="§"/>
            </a:pPr>
            <a:r>
              <a:rPr lang="en-GB" sz="2200" dirty="0">
                <a:solidFill>
                  <a:srgbClr val="000000"/>
                </a:solidFill>
                <a:latin typeface="Calibri"/>
                <a:cs typeface="Calibri"/>
              </a:rPr>
              <a:t> </a:t>
            </a:r>
            <a:r>
              <a:rPr lang="en-GB" sz="2200" b="0" i="0" u="none" strike="noStrike" baseline="0" dirty="0">
                <a:solidFill>
                  <a:srgbClr val="000000"/>
                </a:solidFill>
                <a:latin typeface="Calibri"/>
                <a:cs typeface="Calibri"/>
              </a:rPr>
              <a:t>Ethical Community Participants</a:t>
            </a:r>
            <a:r>
              <a:rPr lang="en-GB" sz="2200" dirty="0">
                <a:solidFill>
                  <a:srgbClr val="000000"/>
                </a:solidFill>
                <a:latin typeface="Calibri"/>
                <a:cs typeface="Calibri"/>
              </a:rPr>
              <a:t> </a:t>
            </a:r>
            <a:endParaRPr lang="en-GB" sz="2200" b="0" i="0" u="none" strike="noStrike" baseline="0" dirty="0">
              <a:solidFill>
                <a:srgbClr val="000000"/>
              </a:solidFill>
              <a:latin typeface="Calibri"/>
              <a:cs typeface="Calibri"/>
            </a:endParaRPr>
          </a:p>
          <a:p>
            <a:pPr marL="539750" lvl="1" indent="-179705">
              <a:lnSpc>
                <a:spcPct val="90000"/>
              </a:lnSpc>
              <a:buFont typeface="Wingdings" panose="05000000000000000000" pitchFamily="2" charset="2"/>
              <a:buChar char="§"/>
            </a:pPr>
            <a:r>
              <a:rPr lang="en-GB" sz="2200" dirty="0">
                <a:solidFill>
                  <a:srgbClr val="000000"/>
                </a:solidFill>
                <a:latin typeface="Calibri"/>
                <a:cs typeface="Calibri"/>
              </a:rPr>
              <a:t> </a:t>
            </a:r>
            <a:r>
              <a:rPr lang="en-GB" sz="2200" b="0" i="0" u="none" strike="noStrike" baseline="0" dirty="0">
                <a:solidFill>
                  <a:srgbClr val="000000"/>
                </a:solidFill>
                <a:latin typeface="Calibri"/>
                <a:cs typeface="Calibri"/>
              </a:rPr>
              <a:t>Research-Informed Professionals</a:t>
            </a:r>
            <a:r>
              <a:rPr lang="en-GB" sz="2200" dirty="0">
                <a:solidFill>
                  <a:srgbClr val="000000"/>
                </a:solidFill>
                <a:latin typeface="Calibri"/>
                <a:cs typeface="Calibri"/>
              </a:rPr>
              <a:t> </a:t>
            </a:r>
            <a:endParaRPr lang="en-GB" sz="2200" b="0" i="0" u="none" strike="noStrike" baseline="0" dirty="0">
              <a:solidFill>
                <a:srgbClr val="000000"/>
              </a:solidFill>
              <a:latin typeface="Calibri"/>
              <a:cs typeface="Calibri"/>
            </a:endParaRPr>
          </a:p>
          <a:p>
            <a:endParaRPr lang="en-GB" b="1" dirty="0"/>
          </a:p>
          <a:p>
            <a:r>
              <a:rPr lang="en-GB" b="1" dirty="0"/>
              <a:t>Responsive and reflective practitioner:</a:t>
            </a:r>
          </a:p>
          <a:p>
            <a:pPr algn="l" rtl="0" fontAlgn="base"/>
            <a:r>
              <a:rPr lang="en-GB" b="0" i="0" u="none" strike="noStrike" dirty="0">
                <a:solidFill>
                  <a:srgbClr val="000000"/>
                </a:solidFill>
                <a:effectLst/>
                <a:latin typeface="Calibri" panose="020F0502020204030204" pitchFamily="34" charset="0"/>
              </a:rPr>
              <a:t>You will begin by focusing almost entirely on </a:t>
            </a:r>
            <a:r>
              <a:rPr lang="en-GB" b="0" i="0" u="none" strike="noStrike" dirty="0">
                <a:solidFill>
                  <a:srgbClr val="FF0000"/>
                </a:solidFill>
                <a:effectLst/>
                <a:latin typeface="Calibri" panose="020F0502020204030204" pitchFamily="34" charset="0"/>
              </a:rPr>
              <a:t>yourself</a:t>
            </a:r>
            <a:r>
              <a:rPr lang="en-GB"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b="0" i="0" u="none" strike="noStrike" dirty="0">
                <a:solidFill>
                  <a:srgbClr val="000000"/>
                </a:solidFill>
                <a:effectLst/>
                <a:latin typeface="Calibri" panose="020F0502020204030204" pitchFamily="34" charset="0"/>
              </a:rPr>
              <a:t>What will I say? What will I do? What will my resources get them to do? </a:t>
            </a:r>
            <a:r>
              <a:rPr lang="en-US" b="0" i="0" dirty="0">
                <a:solidFill>
                  <a:srgbClr val="000000"/>
                </a:solidFill>
                <a:effectLst/>
                <a:latin typeface="Calibri" panose="020F0502020204030204" pitchFamily="34" charset="0"/>
              </a:rPr>
              <a:t>​</a:t>
            </a:r>
            <a:endParaRPr lang="en-GB" b="0" i="0" dirty="0">
              <a:solidFill>
                <a:srgbClr val="000000"/>
              </a:solidFill>
              <a:effectLst/>
              <a:latin typeface="Segoe UI" panose="020B0502040204020203" pitchFamily="34" charset="0"/>
            </a:endParaRPr>
          </a:p>
          <a:p>
            <a:pPr algn="l" rtl="0" fontAlgn="base"/>
            <a:r>
              <a:rPr lang="en-GB" b="0" i="0" u="none" strike="noStrike" dirty="0">
                <a:solidFill>
                  <a:srgbClr val="000000"/>
                </a:solidFill>
                <a:effectLst/>
                <a:latin typeface="Calibri" panose="020F0502020204030204" pitchFamily="34" charset="0"/>
              </a:rPr>
              <a:t>We will push you to think about the </a:t>
            </a:r>
            <a:r>
              <a:rPr lang="en-GB" b="0" i="0" u="none" strike="noStrike" dirty="0">
                <a:solidFill>
                  <a:srgbClr val="FF0000"/>
                </a:solidFill>
                <a:effectLst/>
                <a:latin typeface="Calibri" panose="020F0502020204030204" pitchFamily="34" charset="0"/>
              </a:rPr>
              <a:t>students</a:t>
            </a:r>
            <a:r>
              <a:rPr lang="en-GB" b="0" i="0" u="none" strike="noStrike" dirty="0">
                <a:solidFill>
                  <a:srgbClr val="000000"/>
                </a:solidFill>
                <a:effectLst/>
                <a:latin typeface="Calibri" panose="020F0502020204030204" pitchFamily="34" charset="0"/>
              </a:rPr>
              <a:t> and </a:t>
            </a:r>
            <a:r>
              <a:rPr lang="en-GB" b="0" i="0" u="none" strike="noStrike" dirty="0">
                <a:solidFill>
                  <a:srgbClr val="FF0000"/>
                </a:solidFill>
                <a:effectLst/>
                <a:latin typeface="Calibri" panose="020F0502020204030204" pitchFamily="34" charset="0"/>
              </a:rPr>
              <a:t>their</a:t>
            </a:r>
            <a:r>
              <a:rPr lang="en-GB" b="0" i="0" u="none" strike="noStrike" dirty="0">
                <a:solidFill>
                  <a:srgbClr val="000000"/>
                </a:solidFill>
                <a:effectLst/>
                <a:latin typeface="Calibri" panose="020F0502020204030204" pitchFamily="34" charset="0"/>
              </a:rPr>
              <a:t> learning. </a:t>
            </a:r>
            <a:r>
              <a:rPr lang="en-US" b="0" i="0" dirty="0">
                <a:solidFill>
                  <a:srgbClr val="000000"/>
                </a:solidFill>
                <a:effectLst/>
                <a:latin typeface="Calibri" panose="020F0502020204030204" pitchFamily="34" charset="0"/>
              </a:rPr>
              <a:t>​e.g. </a:t>
            </a:r>
            <a:r>
              <a:rPr lang="en-GB" b="0" i="1" u="none" strike="noStrike" dirty="0">
                <a:solidFill>
                  <a:srgbClr val="000000"/>
                </a:solidFill>
                <a:effectLst/>
                <a:latin typeface="Calibri" panose="020F0502020204030204" pitchFamily="34" charset="0"/>
              </a:rPr>
              <a:t>PGCE assignments, mentor meeting notes, lesson reflections, lesson plans showing reflection and advice, experimenting,</a:t>
            </a:r>
            <a:r>
              <a:rPr lang="en-US" b="0" i="1" dirty="0">
                <a:solidFill>
                  <a:srgbClr val="000000"/>
                </a:solidFill>
                <a:effectLst/>
                <a:latin typeface="Calibri" panose="020F0502020204030204" pitchFamily="34" charset="0"/>
              </a:rPr>
              <a:t>​</a:t>
            </a:r>
            <a:endParaRPr lang="en-US" b="0" i="1" dirty="0">
              <a:solidFill>
                <a:srgbClr val="000000"/>
              </a:solidFill>
              <a:effectLst/>
              <a:latin typeface="Segoe UI" panose="020B0502040204020203" pitchFamily="34" charset="0"/>
            </a:endParaRPr>
          </a:p>
          <a:p>
            <a:pPr algn="l" rtl="0" fontAlgn="base"/>
            <a:r>
              <a:rPr lang="en-GB" b="0" i="1" u="none" strike="noStrike" dirty="0">
                <a:solidFill>
                  <a:srgbClr val="000000"/>
                </a:solidFill>
                <a:effectLst/>
                <a:latin typeface="Calibri" panose="020F0502020204030204" pitchFamily="34" charset="0"/>
              </a:rPr>
              <a:t>online contributions… </a:t>
            </a:r>
            <a:r>
              <a:rPr lang="en-US" b="0" i="1" dirty="0">
                <a:solidFill>
                  <a:srgbClr val="000000"/>
                </a:solidFill>
                <a:effectLst/>
                <a:latin typeface="Calibri" panose="020F0502020204030204" pitchFamily="34" charset="0"/>
              </a:rPr>
              <a:t>​</a:t>
            </a:r>
            <a:endParaRPr lang="en-US" b="0" i="1" dirty="0">
              <a:solidFill>
                <a:srgbClr val="000000"/>
              </a:solidFill>
              <a:effectLst/>
              <a:latin typeface="Segoe UI" panose="020B0502040204020203" pitchFamily="34" charset="0"/>
            </a:endParaRPr>
          </a:p>
          <a:p>
            <a:pPr algn="l" rtl="0" fontAlgn="base"/>
            <a:r>
              <a:rPr lang="en-US" b="1" i="0" dirty="0">
                <a:solidFill>
                  <a:srgbClr val="000000"/>
                </a:solidFill>
                <a:effectLst/>
                <a:latin typeface="Calibri" panose="020F0502020204030204" pitchFamily="34" charset="0"/>
              </a:rPr>
              <a:t>Ethical community participant: </a:t>
            </a:r>
          </a:p>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Not passive bystanders, but have desire for </a:t>
            </a:r>
            <a:r>
              <a:rPr lang="en-GB" b="0" i="0" u="none" strike="noStrike" dirty="0">
                <a:solidFill>
                  <a:srgbClr val="FF0000"/>
                </a:solidFill>
                <a:effectLst/>
                <a:latin typeface="Calibri" panose="020F0502020204030204" pitchFamily="34" charset="0"/>
              </a:rPr>
              <a:t>social justice and cohesion</a:t>
            </a:r>
            <a:r>
              <a:rPr lang="en-GB" b="0" i="0" u="none" strike="noStrike" dirty="0">
                <a:solidFill>
                  <a:srgbClr val="000000"/>
                </a:solidFill>
                <a:effectLst/>
                <a:latin typeface="Calibri" panose="020F0502020204030204" pitchFamily="34" charset="0"/>
              </a:rPr>
              <a:t>, and high expectations of everyone. </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r>
              <a:rPr lang="en-GB" b="0" i="0" u="none" strike="noStrike" dirty="0">
                <a:solidFill>
                  <a:srgbClr val="000000"/>
                </a:solidFill>
                <a:effectLst/>
                <a:latin typeface="Calibri" panose="020F0502020204030204" pitchFamily="34" charset="0"/>
              </a:rPr>
              <a:t>Contribute to </a:t>
            </a:r>
            <a:r>
              <a:rPr lang="en-GB" b="0" i="0" u="none" strike="noStrike" dirty="0">
                <a:solidFill>
                  <a:srgbClr val="FF0000"/>
                </a:solidFill>
                <a:effectLst/>
                <a:latin typeface="Calibri" panose="020F0502020204030204" pitchFamily="34" charset="0"/>
              </a:rPr>
              <a:t>communities</a:t>
            </a:r>
            <a:r>
              <a:rPr lang="en-GB" b="0" i="0" u="none" strike="noStrike" dirty="0">
                <a:solidFill>
                  <a:srgbClr val="000000"/>
                </a:solidFill>
                <a:effectLst/>
                <a:latin typeface="Calibri" panose="020F0502020204030204" pitchFamily="34" charset="0"/>
              </a:rPr>
              <a:t>, leave your mark. </a:t>
            </a:r>
            <a:r>
              <a:rPr lang="en-GB" b="0" i="1" u="none" strike="noStrike" dirty="0">
                <a:solidFill>
                  <a:srgbClr val="000000"/>
                </a:solidFill>
                <a:effectLst/>
                <a:latin typeface="Calibri" panose="020F0502020204030204" pitchFamily="34" charset="0"/>
              </a:rPr>
              <a:t>E.g. Asking &amp; answering Qs in PS sessions, subject sessions, discussing with dept at school, </a:t>
            </a:r>
            <a:r>
              <a:rPr lang="en-US" b="0" i="1" dirty="0">
                <a:solidFill>
                  <a:srgbClr val="000000"/>
                </a:solidFill>
                <a:effectLst/>
                <a:latin typeface="Calibri" panose="020F0502020204030204" pitchFamily="34" charset="0"/>
              </a:rPr>
              <a:t>​</a:t>
            </a:r>
            <a:endParaRPr lang="en-US" b="0" i="1" dirty="0">
              <a:solidFill>
                <a:srgbClr val="000000"/>
              </a:solidFill>
              <a:effectLst/>
              <a:latin typeface="Segoe UI" panose="020B0502040204020203" pitchFamily="34" charset="0"/>
            </a:endParaRPr>
          </a:p>
          <a:p>
            <a:pPr algn="l" rtl="0" fontAlgn="base"/>
            <a:r>
              <a:rPr lang="en-GB" b="0" i="1" u="none" strike="noStrike" dirty="0">
                <a:solidFill>
                  <a:srgbClr val="000000"/>
                </a:solidFill>
                <a:effectLst/>
                <a:latin typeface="Calibri" panose="020F0502020204030204" pitchFamily="34" charset="0"/>
              </a:rPr>
              <a:t>set up a school club,</a:t>
            </a:r>
            <a:r>
              <a:rPr lang="en-US" b="0" i="1" dirty="0">
                <a:solidFill>
                  <a:srgbClr val="000000"/>
                </a:solidFill>
                <a:effectLst/>
                <a:latin typeface="Calibri" panose="020F0502020204030204" pitchFamily="34" charset="0"/>
              </a:rPr>
              <a:t>​</a:t>
            </a:r>
            <a:endParaRPr lang="en-US" b="0" i="1" dirty="0">
              <a:solidFill>
                <a:srgbClr val="000000"/>
              </a:solidFill>
              <a:effectLst/>
              <a:latin typeface="Segoe UI" panose="020B0502040204020203" pitchFamily="34" charset="0"/>
            </a:endParaRPr>
          </a:p>
          <a:p>
            <a:pPr algn="l" rtl="0" fontAlgn="base"/>
            <a:r>
              <a:rPr lang="en-GB" b="0" i="1" u="none" strike="noStrike" dirty="0">
                <a:solidFill>
                  <a:srgbClr val="000000"/>
                </a:solidFill>
                <a:effectLst/>
                <a:latin typeface="Calibri" panose="020F0502020204030204" pitchFamily="34" charset="0"/>
              </a:rPr>
              <a:t>immersed in professional </a:t>
            </a:r>
            <a:r>
              <a:rPr lang="en-US" b="0" i="1" dirty="0">
                <a:solidFill>
                  <a:srgbClr val="000000"/>
                </a:solidFill>
                <a:effectLst/>
                <a:latin typeface="Calibri" panose="020F0502020204030204" pitchFamily="34" charset="0"/>
              </a:rPr>
              <a:t>​</a:t>
            </a:r>
            <a:endParaRPr lang="en-US" b="0" i="1" dirty="0">
              <a:solidFill>
                <a:srgbClr val="000000"/>
              </a:solidFill>
              <a:effectLst/>
              <a:latin typeface="Segoe UI" panose="020B0502040204020203" pitchFamily="34" charset="0"/>
            </a:endParaRPr>
          </a:p>
          <a:p>
            <a:pPr algn="l" rtl="0" fontAlgn="base"/>
            <a:r>
              <a:rPr lang="en-GB" b="0" i="1" u="none" strike="noStrike" dirty="0">
                <a:solidFill>
                  <a:srgbClr val="000000"/>
                </a:solidFill>
                <a:effectLst/>
                <a:latin typeface="Calibri" panose="020F0502020204030204" pitchFamily="34" charset="0"/>
              </a:rPr>
              <a:t>associations, </a:t>
            </a:r>
            <a:r>
              <a:rPr lang="en-GB" b="0" i="1" u="none" strike="noStrike" dirty="0" err="1">
                <a:solidFill>
                  <a:srgbClr val="000000"/>
                </a:solidFill>
                <a:effectLst/>
                <a:latin typeface="Calibri" panose="020F0502020204030204" pitchFamily="34" charset="0"/>
              </a:rPr>
              <a:t>eduTwitter</a:t>
            </a:r>
            <a:r>
              <a:rPr lang="en-GB" b="0" i="1" u="none" strike="noStrike" dirty="0">
                <a:solidFill>
                  <a:srgbClr val="000000"/>
                </a:solidFill>
                <a:effectLst/>
                <a:latin typeface="Calibri" panose="020F0502020204030204" pitchFamily="34" charset="0"/>
              </a:rPr>
              <a:t> , attend conferences, </a:t>
            </a:r>
            <a:r>
              <a:rPr lang="en-GB" b="0" i="1" u="none" strike="noStrike" dirty="0" err="1">
                <a:solidFill>
                  <a:srgbClr val="000000"/>
                </a:solidFill>
                <a:effectLst/>
                <a:latin typeface="Calibri" panose="020F0502020204030204" pitchFamily="34" charset="0"/>
              </a:rPr>
              <a:t>TeachMeet</a:t>
            </a:r>
            <a:r>
              <a:rPr lang="en-GB" b="0" i="1" u="none" strike="noStrike" dirty="0">
                <a:solidFill>
                  <a:srgbClr val="000000"/>
                </a:solidFill>
                <a:effectLst/>
                <a:latin typeface="Calibri" panose="020F0502020204030204" pitchFamily="34" charset="0"/>
              </a:rPr>
              <a:t> icons, TES online...</a:t>
            </a:r>
            <a:r>
              <a:rPr lang="en-US" b="0" i="1"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r>
              <a:rPr lang="en-US" b="1" i="0" dirty="0">
                <a:solidFill>
                  <a:srgbClr val="000000"/>
                </a:solidFill>
                <a:effectLst/>
                <a:latin typeface="Calibri" panose="020F0502020204030204" pitchFamily="34" charset="0"/>
              </a:rPr>
              <a:t>Research-informed professional:</a:t>
            </a:r>
          </a:p>
          <a:p>
            <a:pPr algn="l" rtl="0" fontAlgn="base">
              <a:buFont typeface="Arial" panose="020B0604020202020204" pitchFamily="34" charset="0"/>
              <a:buChar char="•"/>
            </a:pPr>
            <a:r>
              <a:rPr lang="en-GB" b="0" i="0" u="none" strike="noStrike" dirty="0">
                <a:solidFill>
                  <a:srgbClr val="FF0000"/>
                </a:solidFill>
                <a:effectLst/>
                <a:latin typeface="Calibri" panose="020F0502020204030204" pitchFamily="34" charset="0"/>
              </a:rPr>
              <a:t>Aware</a:t>
            </a:r>
            <a:r>
              <a:rPr lang="en-GB" b="0" i="0" u="none" strike="noStrike" dirty="0">
                <a:solidFill>
                  <a:srgbClr val="000000"/>
                </a:solidFill>
                <a:effectLst/>
                <a:latin typeface="Calibri" panose="020F0502020204030204" pitchFamily="34" charset="0"/>
              </a:rPr>
              <a:t> of limitations and boundaries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FF0000"/>
                </a:solidFill>
                <a:effectLst/>
                <a:latin typeface="Calibri" panose="020F0502020204030204" pitchFamily="34" charset="0"/>
              </a:rPr>
              <a:t>Model</a:t>
            </a:r>
            <a:r>
              <a:rPr lang="en-GB" b="0" i="0" u="none" strike="noStrike" dirty="0">
                <a:solidFill>
                  <a:srgbClr val="000000"/>
                </a:solidFill>
                <a:effectLst/>
                <a:latin typeface="Calibri" panose="020F0502020204030204" pitchFamily="34" charset="0"/>
              </a:rPr>
              <a:t> that should be easily communicated</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FF0000"/>
                </a:solidFill>
                <a:effectLst/>
                <a:latin typeface="Calibri" panose="020F0502020204030204" pitchFamily="34" charset="0"/>
              </a:rPr>
              <a:t>Intentionality</a:t>
            </a:r>
            <a:r>
              <a:rPr lang="en-GB" b="0" i="0" u="none" strike="noStrike" dirty="0">
                <a:solidFill>
                  <a:srgbClr val="000000"/>
                </a:solidFill>
                <a:effectLst/>
                <a:latin typeface="Calibri" panose="020F0502020204030204" pitchFamily="34" charset="0"/>
              </a:rPr>
              <a:t> to eliminate or emphasise a practice</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FF0000"/>
                </a:solidFill>
                <a:effectLst/>
                <a:latin typeface="Calibri" panose="020F0502020204030204" pitchFamily="34" charset="0"/>
              </a:rPr>
              <a:t>Ecology</a:t>
            </a:r>
            <a:r>
              <a:rPr lang="en-GB" b="0" i="0" u="none" strike="noStrike" dirty="0">
                <a:solidFill>
                  <a:srgbClr val="000000"/>
                </a:solidFill>
                <a:effectLst/>
                <a:latin typeface="Calibri" panose="020F0502020204030204" pitchFamily="34" charset="0"/>
              </a:rPr>
              <a:t> exists, doesn’t operate in isolation, context is key</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FF0000"/>
                </a:solidFill>
                <a:effectLst/>
                <a:latin typeface="Calibri" panose="020F0502020204030204" pitchFamily="34" charset="0"/>
              </a:rPr>
              <a:t>Enquiry</a:t>
            </a:r>
            <a:r>
              <a:rPr lang="en-GB" b="0" i="0" u="none" strike="noStrike" dirty="0">
                <a:solidFill>
                  <a:srgbClr val="000000"/>
                </a:solidFill>
                <a:effectLst/>
                <a:latin typeface="Calibri" panose="020F0502020204030204" pitchFamily="34" charset="0"/>
              </a:rPr>
              <a:t> – always reflecting, checking effectiveness</a:t>
            </a:r>
            <a:endParaRPr lang="en-US" b="0" i="0" dirty="0">
              <a:solidFill>
                <a:srgbClr val="000000"/>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(Sherrington) </a:t>
            </a:r>
            <a:r>
              <a:rPr lang="en-US" b="0" i="1" dirty="0">
                <a:solidFill>
                  <a:srgbClr val="000000"/>
                </a:solidFill>
                <a:effectLst/>
                <a:latin typeface="Calibri" panose="020F0502020204030204" pitchFamily="34" charset="0"/>
              </a:rPr>
              <a:t>e.g. </a:t>
            </a:r>
            <a:r>
              <a:rPr lang="en-US" b="0" i="1" u="none" strike="noStrike" dirty="0">
                <a:solidFill>
                  <a:srgbClr val="000000"/>
                </a:solidFill>
                <a:effectLst/>
                <a:latin typeface="Calibri" panose="020F0502020204030204" pitchFamily="34" charset="0"/>
              </a:rPr>
              <a:t>Discussions with school colleagues, challenge (professionally) assumed ideas, shared reading with staff, links to PGCE assignments, reflections in </a:t>
            </a:r>
            <a:r>
              <a:rPr lang="en-US" b="0" i="1" u="none" strike="noStrike" dirty="0" err="1">
                <a:solidFill>
                  <a:srgbClr val="000000"/>
                </a:solidFill>
                <a:effectLst/>
                <a:latin typeface="Calibri" panose="020F0502020204030204" pitchFamily="34" charset="0"/>
              </a:rPr>
              <a:t>WRoPs</a:t>
            </a:r>
            <a:r>
              <a:rPr lang="en-US" b="0" i="1" u="none" strike="noStrike" dirty="0">
                <a:solidFill>
                  <a:srgbClr val="000000"/>
                </a:solidFill>
                <a:effectLst/>
                <a:latin typeface="Calibri" panose="020F0502020204030204" pitchFamily="34" charset="0"/>
              </a:rPr>
              <a:t> on literature, notes from school CPD, notes from journal readings, evidence in lesson plans and lesson reflections…</a:t>
            </a:r>
            <a:r>
              <a:rPr lang="en-US" b="0" i="1" dirty="0">
                <a:solidFill>
                  <a:srgbClr val="000000"/>
                </a:solidFill>
                <a:effectLst/>
                <a:latin typeface="Calibri" panose="020F0502020204030204" pitchFamily="34" charset="0"/>
              </a:rPr>
              <a:t>​</a:t>
            </a:r>
          </a:p>
          <a:p>
            <a:pPr algn="l" rtl="0" fontAlgn="base"/>
            <a:r>
              <a:rPr lang="en-US" b="1" i="0" dirty="0">
                <a:solidFill>
                  <a:srgbClr val="000000"/>
                </a:solidFill>
                <a:effectLst/>
                <a:latin typeface="Calibri" panose="020F0502020204030204" pitchFamily="34" charset="0"/>
              </a:rPr>
              <a:t>Critical curriculum thinker: </a:t>
            </a:r>
          </a:p>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About </a:t>
            </a:r>
            <a:r>
              <a:rPr lang="en-GB" b="0" i="0" u="none" strike="noStrike" dirty="0">
                <a:solidFill>
                  <a:srgbClr val="FF0000"/>
                </a:solidFill>
                <a:effectLst/>
                <a:latin typeface="Calibri" panose="020F0502020204030204" pitchFamily="34" charset="0"/>
              </a:rPr>
              <a:t>what</a:t>
            </a:r>
            <a:r>
              <a:rPr lang="en-GB" b="0" i="0" u="none" strike="noStrike" dirty="0">
                <a:solidFill>
                  <a:srgbClr val="000000"/>
                </a:solidFill>
                <a:effectLst/>
                <a:latin typeface="Calibri" panose="020F0502020204030204" pitchFamily="34" charset="0"/>
              </a:rPr>
              <a:t> you teach, </a:t>
            </a:r>
            <a:r>
              <a:rPr lang="en-GB" b="0" i="0" u="none" strike="noStrike" dirty="0">
                <a:solidFill>
                  <a:srgbClr val="FF0000"/>
                </a:solidFill>
                <a:effectLst/>
                <a:latin typeface="Calibri" panose="020F0502020204030204" pitchFamily="34" charset="0"/>
              </a:rPr>
              <a:t>why</a:t>
            </a:r>
            <a:r>
              <a:rPr lang="en-GB" b="0" i="0" u="none" strike="noStrike" dirty="0">
                <a:solidFill>
                  <a:srgbClr val="000000"/>
                </a:solidFill>
                <a:effectLst/>
                <a:latin typeface="Calibri" panose="020F0502020204030204" pitchFamily="34" charset="0"/>
              </a:rPr>
              <a:t> this matters, how it </a:t>
            </a:r>
            <a:r>
              <a:rPr lang="en-GB" b="0" i="0" u="none" strike="noStrike" dirty="0">
                <a:solidFill>
                  <a:srgbClr val="FF0000"/>
                </a:solidFill>
                <a:effectLst/>
                <a:latin typeface="Calibri" panose="020F0502020204030204" pitchFamily="34" charset="0"/>
              </a:rPr>
              <a:t>fits</a:t>
            </a:r>
            <a:r>
              <a:rPr lang="en-GB" b="0" i="0" u="none" strike="noStrike" dirty="0">
                <a:solidFill>
                  <a:srgbClr val="000000"/>
                </a:solidFill>
                <a:effectLst/>
                <a:latin typeface="Calibri" panose="020F0502020204030204" pitchFamily="34" charset="0"/>
              </a:rPr>
              <a:t> </a:t>
            </a:r>
            <a:r>
              <a:rPr lang="en-GB" b="0" i="0" u="none" strike="noStrike" dirty="0">
                <a:solidFill>
                  <a:srgbClr val="FF0000"/>
                </a:solidFill>
                <a:effectLst/>
                <a:latin typeface="Calibri" panose="020F0502020204030204" pitchFamily="34" charset="0"/>
              </a:rPr>
              <a:t>together</a:t>
            </a:r>
            <a:r>
              <a:rPr lang="en-GB"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What you </a:t>
            </a:r>
            <a:r>
              <a:rPr lang="en-GB" b="0" i="0" u="none" strike="noStrike" dirty="0">
                <a:solidFill>
                  <a:srgbClr val="FF0000"/>
                </a:solidFill>
                <a:effectLst/>
                <a:latin typeface="Calibri" panose="020F0502020204030204" pitchFamily="34" charset="0"/>
              </a:rPr>
              <a:t>don’t</a:t>
            </a:r>
            <a:r>
              <a:rPr lang="en-GB" b="0" i="0" u="none" strike="noStrike" dirty="0">
                <a:solidFill>
                  <a:srgbClr val="000000"/>
                </a:solidFill>
                <a:effectLst/>
                <a:latin typeface="Calibri" panose="020F0502020204030204" pitchFamily="34" charset="0"/>
              </a:rPr>
              <a:t> teach.</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dirty="0">
                <a:solidFill>
                  <a:srgbClr val="000000"/>
                </a:solidFill>
                <a:effectLst/>
                <a:latin typeface="Calibri" panose="020F0502020204030204" pitchFamily="34" charset="0"/>
              </a:rPr>
              <a:t>How </a:t>
            </a:r>
            <a:r>
              <a:rPr lang="en-GB" b="0" i="0" u="none" strike="noStrike" dirty="0">
                <a:solidFill>
                  <a:srgbClr val="FF0000"/>
                </a:solidFill>
                <a:effectLst/>
                <a:latin typeface="Calibri" panose="020F0502020204030204" pitchFamily="34" charset="0"/>
              </a:rPr>
              <a:t>students</a:t>
            </a:r>
            <a:r>
              <a:rPr lang="en-GB" b="0" i="0" u="none" strike="noStrike" dirty="0">
                <a:solidFill>
                  <a:srgbClr val="000000"/>
                </a:solidFill>
                <a:effectLst/>
                <a:latin typeface="Calibri" panose="020F0502020204030204" pitchFamily="34" charset="0"/>
              </a:rPr>
              <a:t> affect this. </a:t>
            </a:r>
            <a:r>
              <a:rPr lang="en-GB" b="0" i="1" u="none" strike="noStrike" dirty="0">
                <a:solidFill>
                  <a:srgbClr val="000000"/>
                </a:solidFill>
                <a:effectLst/>
                <a:latin typeface="Calibri" panose="020F0502020204030204" pitchFamily="34" charset="0"/>
              </a:rPr>
              <a:t>E.g. Contribute at Dept meetings, notes, lesson plans, reflections, </a:t>
            </a:r>
            <a:r>
              <a:rPr lang="en-GB" b="0" i="1" u="none" strike="noStrike" dirty="0" err="1">
                <a:solidFill>
                  <a:srgbClr val="000000"/>
                </a:solidFill>
                <a:effectLst/>
                <a:latin typeface="Calibri" panose="020F0502020204030204" pitchFamily="34" charset="0"/>
              </a:rPr>
              <a:t>WRoPs</a:t>
            </a:r>
            <a:r>
              <a:rPr lang="en-GB" b="0" i="1" u="none" strike="noStrike" dirty="0">
                <a:solidFill>
                  <a:srgbClr val="000000"/>
                </a:solidFill>
                <a:effectLst/>
                <a:latin typeface="Calibri" panose="020F0502020204030204" pitchFamily="34" charset="0"/>
              </a:rPr>
              <a:t>, CPD attendance and participation, reading, awareness of school level C and National C, plan </a:t>
            </a:r>
            <a:r>
              <a:rPr lang="en-GB" b="0" i="0" u="none" strike="noStrike" dirty="0">
                <a:solidFill>
                  <a:srgbClr val="000000"/>
                </a:solidFill>
                <a:effectLst/>
                <a:latin typeface="Calibri" panose="020F0502020204030204" pitchFamily="34" charset="0"/>
              </a:rPr>
              <a:t>sequence</a:t>
            </a:r>
            <a:r>
              <a:rPr lang="en-GB" b="0" i="1" u="none" strike="noStrike" dirty="0">
                <a:solidFill>
                  <a:srgbClr val="000000"/>
                </a:solidFill>
                <a:effectLst/>
                <a:latin typeface="Calibri" panose="020F0502020204030204" pitchFamily="34" charset="0"/>
              </a:rPr>
              <a:t> of lessons… </a:t>
            </a:r>
            <a:endParaRPr lang="en-US" b="0" i="1"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30</a:t>
            </a:fld>
            <a:endParaRPr lang="en-GB" altLang="en-US"/>
          </a:p>
        </p:txBody>
      </p:sp>
    </p:spTree>
    <p:extLst>
      <p:ext uri="{BB962C8B-B14F-4D97-AF65-F5344CB8AC3E}">
        <p14:creationId xmlns:p14="http://schemas.microsoft.com/office/powerpoint/2010/main" val="1981327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31</a:t>
            </a:fld>
            <a:endParaRPr lang="en-GB" altLang="en-US"/>
          </a:p>
        </p:txBody>
      </p:sp>
    </p:spTree>
    <p:extLst>
      <p:ext uri="{BB962C8B-B14F-4D97-AF65-F5344CB8AC3E}">
        <p14:creationId xmlns:p14="http://schemas.microsoft.com/office/powerpoint/2010/main" val="63544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a:t>
            </a:fld>
            <a:endParaRPr lang="en-GB" altLang="en-US"/>
          </a:p>
        </p:txBody>
      </p:sp>
    </p:spTree>
    <p:extLst>
      <p:ext uri="{BB962C8B-B14F-4D97-AF65-F5344CB8AC3E}">
        <p14:creationId xmlns:p14="http://schemas.microsoft.com/office/powerpoint/2010/main" val="3932440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that everyone has heard of the CCF…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32</a:t>
            </a:fld>
            <a:endParaRPr lang="en-GB" altLang="en-US"/>
          </a:p>
        </p:txBody>
      </p:sp>
    </p:spTree>
    <p:extLst>
      <p:ext uri="{BB962C8B-B14F-4D97-AF65-F5344CB8AC3E}">
        <p14:creationId xmlns:p14="http://schemas.microsoft.com/office/powerpoint/2010/main" val="1214111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SM (and PS) session links directly to CCF LT statements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33</a:t>
            </a:fld>
            <a:endParaRPr lang="en-GB" altLang="en-US"/>
          </a:p>
        </p:txBody>
      </p:sp>
    </p:spTree>
    <p:extLst>
      <p:ext uri="{BB962C8B-B14F-4D97-AF65-F5344CB8AC3E}">
        <p14:creationId xmlns:p14="http://schemas.microsoft.com/office/powerpoint/2010/main" val="3017250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34</a:t>
            </a:fld>
            <a:endParaRPr lang="en-GB" altLang="en-US"/>
          </a:p>
        </p:txBody>
      </p:sp>
    </p:spTree>
    <p:extLst>
      <p:ext uri="{BB962C8B-B14F-4D97-AF65-F5344CB8AC3E}">
        <p14:creationId xmlns:p14="http://schemas.microsoft.com/office/powerpoint/2010/main" val="3657134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35</a:t>
            </a:fld>
            <a:endParaRPr lang="en-GB" altLang="en-US" dirty="0"/>
          </a:p>
        </p:txBody>
      </p:sp>
    </p:spTree>
    <p:extLst>
      <p:ext uri="{BB962C8B-B14F-4D97-AF65-F5344CB8AC3E}">
        <p14:creationId xmlns:p14="http://schemas.microsoft.com/office/powerpoint/2010/main" val="3804865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36</a:t>
            </a:fld>
            <a:endParaRPr lang="en-GB" altLang="en-US" dirty="0"/>
          </a:p>
        </p:txBody>
      </p:sp>
    </p:spTree>
    <p:extLst>
      <p:ext uri="{BB962C8B-B14F-4D97-AF65-F5344CB8AC3E}">
        <p14:creationId xmlns:p14="http://schemas.microsoft.com/office/powerpoint/2010/main" val="161946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Underpinned by LT statements</a:t>
            </a:r>
          </a:p>
          <a:p>
            <a:r>
              <a:rPr lang="en-GB" dirty="0"/>
              <a:t>2.7 – regular purposeful practice</a:t>
            </a:r>
          </a:p>
          <a:p>
            <a:r>
              <a:rPr lang="en-GB" dirty="0"/>
              <a:t>2.8 – retrieval and spacing practice to strengthen recall</a:t>
            </a:r>
          </a:p>
          <a:p>
            <a:r>
              <a:rPr lang="en-GB" dirty="0"/>
              <a:t>2.9 – worked examples</a:t>
            </a:r>
          </a:p>
          <a:p>
            <a:r>
              <a:rPr lang="en-GB" dirty="0"/>
              <a:t>3.4 – worked examples</a:t>
            </a:r>
          </a:p>
          <a:p>
            <a:r>
              <a:rPr lang="en-GB" dirty="0"/>
              <a:t>3.4 – modelling</a:t>
            </a:r>
          </a:p>
          <a:p>
            <a:r>
              <a:rPr lang="en-GB" dirty="0"/>
              <a:t>4.4 – guides, scaffolds – remove towards independence</a:t>
            </a:r>
          </a:p>
          <a:p>
            <a:r>
              <a:rPr lang="en-GB" dirty="0"/>
              <a:t>6.1 – effective assessment</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37</a:t>
            </a:fld>
            <a:endParaRPr lang="en-GB" altLang="en-US" dirty="0"/>
          </a:p>
        </p:txBody>
      </p:sp>
    </p:spTree>
    <p:extLst>
      <p:ext uri="{BB962C8B-B14F-4D97-AF65-F5344CB8AC3E}">
        <p14:creationId xmlns:p14="http://schemas.microsoft.com/office/powerpoint/2010/main" val="3610319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use of the mentor conversation documents </a:t>
            </a:r>
          </a:p>
          <a:p>
            <a:r>
              <a:rPr lang="en-GB" dirty="0"/>
              <a:t>(note: Stage 2 begins in two weeks – 2</a:t>
            </a:r>
            <a:r>
              <a:rPr lang="en-GB" baseline="30000" dirty="0"/>
              <a:t>nd</a:t>
            </a:r>
            <a:r>
              <a:rPr lang="en-GB" dirty="0"/>
              <a:t> Oct)</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38</a:t>
            </a:fld>
            <a:endParaRPr lang="en-GB" altLang="en-US"/>
          </a:p>
        </p:txBody>
      </p:sp>
    </p:spTree>
    <p:extLst>
      <p:ext uri="{BB962C8B-B14F-4D97-AF65-F5344CB8AC3E}">
        <p14:creationId xmlns:p14="http://schemas.microsoft.com/office/powerpoint/2010/main" val="2361622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rationale of ITAPs and mentors who worked with us last year how they thought the ITAPs went (and their involvement in them). </a:t>
            </a:r>
          </a:p>
          <a:p>
            <a:r>
              <a:rPr lang="en-GB" dirty="0"/>
              <a:t>These are the three ITAPs that RPTs will complete whilst in school A. </a:t>
            </a:r>
          </a:p>
          <a:p>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39</a:t>
            </a:fld>
            <a:endParaRPr lang="en-GB" altLang="en-US"/>
          </a:p>
        </p:txBody>
      </p:sp>
    </p:spTree>
    <p:extLst>
      <p:ext uri="{BB962C8B-B14F-4D97-AF65-F5344CB8AC3E}">
        <p14:creationId xmlns:p14="http://schemas.microsoft.com/office/powerpoint/2010/main" val="2294670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40</a:t>
            </a:fld>
            <a:endParaRPr lang="en-GB" altLang="en-US"/>
          </a:p>
        </p:txBody>
      </p:sp>
    </p:spTree>
    <p:extLst>
      <p:ext uri="{BB962C8B-B14F-4D97-AF65-F5344CB8AC3E}">
        <p14:creationId xmlns:p14="http://schemas.microsoft.com/office/powerpoint/2010/main" val="807289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Mentor involvement in ITAP 2</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41</a:t>
            </a:fld>
            <a:endParaRPr lang="en-GB" altLang="en-US" dirty="0"/>
          </a:p>
        </p:txBody>
      </p:sp>
    </p:spTree>
    <p:extLst>
      <p:ext uri="{BB962C8B-B14F-4D97-AF65-F5344CB8AC3E}">
        <p14:creationId xmlns:p14="http://schemas.microsoft.com/office/powerpoint/2010/main" val="376649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b="0" i="0" u="none" strike="noStrike" dirty="0">
                <a:solidFill>
                  <a:srgbClr val="242424"/>
                </a:solidFill>
                <a:effectLst/>
                <a:latin typeface="Calibri" panose="020F0502020204030204" pitchFamily="34" charset="0"/>
              </a:rPr>
              <a:t>Explain focus of this visit</a:t>
            </a: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43</a:t>
            </a:fld>
            <a:endParaRPr lang="en-GB" altLang="en-US"/>
          </a:p>
        </p:txBody>
      </p:sp>
    </p:spTree>
    <p:extLst>
      <p:ext uri="{BB962C8B-B14F-4D97-AF65-F5344CB8AC3E}">
        <p14:creationId xmlns:p14="http://schemas.microsoft.com/office/powerpoint/2010/main" val="1883110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N.B. the RPT does not have to have demonstrated all the ‘exceeding’ indicators from CCP1 to ‘meet’ the indicators at CCP2. They must, however, continue to demonstrate they are still meeting the ‘meeting’ indicators from CCP1 </a:t>
            </a:r>
            <a:r>
              <a:rPr lang="en-GB" sz="1800" i="1" dirty="0">
                <a:effectLst/>
                <a:latin typeface="Calibri" panose="020F0502020204030204" pitchFamily="34" charset="0"/>
                <a:ea typeface="Calibri" panose="020F0502020204030204" pitchFamily="34" charset="0"/>
                <a:cs typeface="Arial" panose="020B0604020202020204" pitchFamily="34" charset="0"/>
              </a:rPr>
              <a:t>throughout</a:t>
            </a:r>
            <a:r>
              <a:rPr lang="en-GB" sz="1800" dirty="0">
                <a:effectLst/>
                <a:latin typeface="Calibri" panose="020F0502020204030204" pitchFamily="34" charset="0"/>
                <a:ea typeface="Calibri" panose="020F0502020204030204" pitchFamily="34" charset="0"/>
                <a:cs typeface="Arial" panose="020B0604020202020204" pitchFamily="34" charset="0"/>
              </a:rPr>
              <a:t> the course.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This will lead to the </a:t>
            </a:r>
            <a:r>
              <a:rPr lang="en-GB" sz="1800" dirty="0" err="1">
                <a:effectLst/>
                <a:latin typeface="Calibri" panose="020F0502020204030204" pitchFamily="34" charset="0"/>
                <a:ea typeface="Calibri" panose="020F0502020204030204" pitchFamily="34" charset="0"/>
                <a:cs typeface="Arial" panose="020B0604020202020204" pitchFamily="34" charset="0"/>
              </a:rPr>
              <a:t>AoP</a:t>
            </a:r>
            <a:r>
              <a:rPr lang="en-GB" sz="1800" dirty="0">
                <a:effectLst/>
                <a:latin typeface="Calibri" panose="020F0502020204030204" pitchFamily="34" charset="0"/>
                <a:ea typeface="Calibri" panose="020F0502020204030204" pitchFamily="34" charset="0"/>
                <a:cs typeface="Arial" panose="020B0604020202020204" pitchFamily="34" charset="0"/>
              </a:rPr>
              <a:t>/Report 1 due in December.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44</a:t>
            </a:fld>
            <a:endParaRPr lang="en-GB" altLang="en-US"/>
          </a:p>
        </p:txBody>
      </p:sp>
    </p:spTree>
    <p:extLst>
      <p:ext uri="{BB962C8B-B14F-4D97-AF65-F5344CB8AC3E}">
        <p14:creationId xmlns:p14="http://schemas.microsoft.com/office/powerpoint/2010/main" val="3590437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45</a:t>
            </a:fld>
            <a:endParaRPr lang="en-GB" altLang="en-US"/>
          </a:p>
        </p:txBody>
      </p:sp>
    </p:spTree>
    <p:extLst>
      <p:ext uri="{BB962C8B-B14F-4D97-AF65-F5344CB8AC3E}">
        <p14:creationId xmlns:p14="http://schemas.microsoft.com/office/powerpoint/2010/main" val="3870693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Please ask mentors to complete this very short form to confirm that they have attended and engaged with the training: </a:t>
            </a:r>
            <a:r>
              <a:rPr lang="en-US" dirty="0">
                <a:latin typeface="Effra"/>
                <a:hlinkClick r:id="rId3"/>
              </a:rPr>
              <a:t>https://forms.office.com/e/bwDMZ62z08</a:t>
            </a:r>
            <a:endParaRPr lang="en-US">
              <a:latin typeface="Calibri"/>
              <a:ea typeface="Calibri"/>
              <a:cs typeface="Calibri"/>
            </a:endParaRPr>
          </a:p>
          <a:p>
            <a:endParaRPr lang="en-US" dirty="0">
              <a:latin typeface="Effra"/>
              <a:ea typeface="Calibri"/>
              <a:cs typeface="Calibri"/>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47</a:t>
            </a:fld>
            <a:endParaRPr lang="en-GB" altLang="en-US" dirty="0"/>
          </a:p>
        </p:txBody>
      </p:sp>
    </p:spTree>
    <p:extLst>
      <p:ext uri="{BB962C8B-B14F-4D97-AF65-F5344CB8AC3E}">
        <p14:creationId xmlns:p14="http://schemas.microsoft.com/office/powerpoint/2010/main" val="239624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See also App 1 of </a:t>
            </a:r>
            <a:r>
              <a:rPr lang="en-US" err="1">
                <a:latin typeface="Calibri"/>
                <a:cs typeface="Calibri"/>
              </a:rPr>
              <a:t>MoG</a:t>
            </a:r>
            <a:r>
              <a:rPr lang="en-US">
                <a:latin typeface="Calibri"/>
                <a:cs typeface="Calibri"/>
              </a:rPr>
              <a:t>: Role of the mentor</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a:t>
            </a:fld>
            <a:endParaRPr lang="en-GB" altLang="en-US"/>
          </a:p>
        </p:txBody>
      </p:sp>
    </p:spTree>
    <p:extLst>
      <p:ext uri="{BB962C8B-B14F-4D97-AF65-F5344CB8AC3E}">
        <p14:creationId xmlns:p14="http://schemas.microsoft.com/office/powerpoint/2010/main" val="105219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1.3 and 2.1 is one video (overviews of both the induction and shared stages) </a:t>
            </a:r>
          </a:p>
          <a:p>
            <a:r>
              <a:rPr lang="en-GB" dirty="0"/>
              <a:t>Check that everyone has completed (or has access to) all of the mentor training materials released thus far.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a:t>
            </a:fld>
            <a:endParaRPr lang="en-GB" altLang="en-US" dirty="0"/>
          </a:p>
        </p:txBody>
      </p:sp>
    </p:spTree>
    <p:extLst>
      <p:ext uri="{BB962C8B-B14F-4D97-AF65-F5344CB8AC3E}">
        <p14:creationId xmlns:p14="http://schemas.microsoft.com/office/powerpoint/2010/main" val="414071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Effra"/>
              </a:rPr>
              <a:t>Showcase the UoR mentor hub (and where to find things): </a:t>
            </a:r>
            <a:r>
              <a:rPr lang="en-GB">
                <a:latin typeface="Effra"/>
                <a:hlinkClick r:id="rId3"/>
              </a:rPr>
              <a:t>https://sitesb.reading.ac.uk/ioe-mentoring/</a:t>
            </a:r>
            <a:r>
              <a:rPr lang="en-GB">
                <a:latin typeface="Effra"/>
              </a:rPr>
              <a:t>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309946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mentor handbook and first mentor training video</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539372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9</a:t>
            </a:fld>
            <a:endParaRPr lang="en-GB" altLang="en-US"/>
          </a:p>
        </p:txBody>
      </p:sp>
    </p:spTree>
    <p:extLst>
      <p:ext uri="{BB962C8B-B14F-4D97-AF65-F5344CB8AC3E}">
        <p14:creationId xmlns:p14="http://schemas.microsoft.com/office/powerpoint/2010/main" val="1280588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userDrawn="1">
  <p:cSld name="1_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a:p>
        </p:txBody>
      </p:sp>
      <p:sp>
        <p:nvSpPr>
          <p:cNvPr id="3084" name="Rectangle 12"/>
          <p:cNvSpPr>
            <a:spLocks noGrp="1" noChangeArrowheads="1"/>
          </p:cNvSpPr>
          <p:nvPr>
            <p:ph type="subTitle" idx="1"/>
          </p:nvPr>
        </p:nvSpPr>
        <p:spPr>
          <a:xfrm>
            <a:off x="566400" y="4653136"/>
            <a:ext cx="1104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a:p>
        </p:txBody>
      </p:sp>
      <p:sp>
        <p:nvSpPr>
          <p:cNvPr id="28" name="TextBox 27"/>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a:solidFill>
                  <a:schemeClr val="bg1"/>
                </a:solidFill>
                <a:latin typeface="Effra Light" pitchFamily="34" charset="0"/>
              </a:rPr>
              <a:t>LIMITLESS </a:t>
            </a:r>
            <a:r>
              <a:rPr lang="en-GB" altLang="en-US" sz="1400">
                <a:solidFill>
                  <a:schemeClr val="bg1"/>
                </a:solidFill>
                <a:latin typeface="Effra Heavy" pitchFamily="34" charset="0"/>
              </a:rPr>
              <a:t>POTENTIAL</a:t>
            </a:r>
            <a:r>
              <a:rPr lang="en-GB" altLang="en-US" sz="1400">
                <a:solidFill>
                  <a:schemeClr val="bg1"/>
                </a:solidFill>
                <a:latin typeface="Effra Light" pitchFamily="34" charset="0"/>
              </a:rPr>
              <a:t> | LIMITLESS </a:t>
            </a:r>
            <a:r>
              <a:rPr lang="en-GB" altLang="en-US" sz="1400">
                <a:solidFill>
                  <a:schemeClr val="bg1"/>
                </a:solidFill>
                <a:latin typeface="Effra Heavy" pitchFamily="34" charset="0"/>
              </a:rPr>
              <a:t>OPPORTUNITIES</a:t>
            </a:r>
            <a:r>
              <a:rPr lang="en-GB" altLang="en-US" sz="1400">
                <a:solidFill>
                  <a:schemeClr val="bg1"/>
                </a:solidFill>
                <a:latin typeface="Effra Light" pitchFamily="34" charset="0"/>
              </a:rPr>
              <a:t> | LIMITLESS </a:t>
            </a:r>
            <a:r>
              <a:rPr lang="en-GB" altLang="en-US" sz="1400">
                <a:solidFill>
                  <a:schemeClr val="bg1"/>
                </a:solidFill>
                <a:latin typeface="Effra Heavy" pitchFamily="34" charset="0"/>
              </a:rPr>
              <a:t>IMPACT</a:t>
            </a:r>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a:solidFill>
                  <a:schemeClr val="bg1"/>
                </a:solidFill>
                <a:latin typeface="Effra Light" pitchFamily="34" charset="0"/>
              </a:rPr>
              <a:t>LIMITLESS </a:t>
            </a:r>
            <a:r>
              <a:rPr lang="en-GB" altLang="en-US" sz="1400">
                <a:solidFill>
                  <a:schemeClr val="bg1"/>
                </a:solidFill>
                <a:latin typeface="Effra Heavy" pitchFamily="34" charset="0"/>
              </a:rPr>
              <a:t>POTENTIAL</a:t>
            </a:r>
            <a:r>
              <a:rPr lang="en-GB" altLang="en-US" sz="1400">
                <a:solidFill>
                  <a:schemeClr val="bg1"/>
                </a:solidFill>
                <a:latin typeface="Effra Light" pitchFamily="34" charset="0"/>
              </a:rPr>
              <a:t> | LIMITLESS </a:t>
            </a:r>
            <a:r>
              <a:rPr lang="en-GB" altLang="en-US" sz="1400">
                <a:solidFill>
                  <a:schemeClr val="bg1"/>
                </a:solidFill>
                <a:latin typeface="Effra Heavy" pitchFamily="34" charset="0"/>
              </a:rPr>
              <a:t>OPPORTUNITIES</a:t>
            </a:r>
            <a:r>
              <a:rPr lang="en-GB" altLang="en-US" sz="1400">
                <a:solidFill>
                  <a:schemeClr val="bg1"/>
                </a:solidFill>
                <a:latin typeface="Effra Light" pitchFamily="34" charset="0"/>
              </a:rPr>
              <a:t> | LIMITLESS </a:t>
            </a:r>
            <a:r>
              <a:rPr lang="en-GB" altLang="en-US" sz="140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a:t>Unit name here, max 2 line, adjust width of box if required</a:t>
            </a:r>
            <a:endParaRPr lang="en-GB"/>
          </a:p>
        </p:txBody>
      </p:sp>
      <p:sp>
        <p:nvSpPr>
          <p:cNvPr id="8"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a:t>Click icon to add picture. Visit www.reading.ac.uk/imagebank for more.</a:t>
            </a:r>
          </a:p>
        </p:txBody>
      </p:sp>
      <p:sp>
        <p:nvSpPr>
          <p:cNvPr id="17" name="TextBox 16"/>
          <p:cNvSpPr txBox="1"/>
          <p:nvPr userDrawn="1"/>
        </p:nvSpPr>
        <p:spPr>
          <a:xfrm>
            <a:off x="566400" y="6646908"/>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Effra"/>
              </a:rPr>
              <a:t>Copyright University of Reading</a:t>
            </a:r>
          </a:p>
        </p:txBody>
      </p:sp>
    </p:spTree>
    <p:extLst>
      <p:ext uri="{BB962C8B-B14F-4D97-AF65-F5344CB8AC3E}">
        <p14:creationId xmlns:p14="http://schemas.microsoft.com/office/powerpoint/2010/main" val="325506349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1"/>
          </p:nvPr>
        </p:nvSpPr>
        <p:spPr>
          <a:xfrm>
            <a:off x="1007534" y="6021389"/>
            <a:ext cx="3168253" cy="498475"/>
          </a:xfrm>
        </p:spPr>
        <p:txBody>
          <a:bodyPr/>
          <a:lstStyle>
            <a:lvl1pPr marL="0" indent="0">
              <a:buNone/>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3"/>
          <p:cNvSpPr>
            <a:spLocks noGrp="1" noChangeArrowheads="1"/>
          </p:cNvSpPr>
          <p:nvPr>
            <p:ph type="sldNum" sz="quarter" idx="12"/>
          </p:nvPr>
        </p:nvSpPr>
        <p:spPr>
          <a:ln/>
        </p:spPr>
        <p:txBody>
          <a:bodyPr/>
          <a:lstStyle>
            <a:lvl1pPr>
              <a:defRPr/>
            </a:lvl1pPr>
          </a:lstStyle>
          <a:p>
            <a:pPr>
              <a:defRPr/>
            </a:pPr>
            <a:fld id="{65F16F53-7CE2-498D-B8D8-85018BC54B97}" type="slidenum">
              <a:rPr lang="en-US" altLang="en-US"/>
              <a:pPr>
                <a:defRPr/>
              </a:pPr>
              <a:t>‹#›</a:t>
            </a:fld>
            <a:endParaRPr lang="en-US" altLang="en-US"/>
          </a:p>
        </p:txBody>
      </p:sp>
    </p:spTree>
    <p:extLst>
      <p:ext uri="{BB962C8B-B14F-4D97-AF65-F5344CB8AC3E}">
        <p14:creationId xmlns:p14="http://schemas.microsoft.com/office/powerpoint/2010/main" val="39855144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72F2DC-6FE1-80D3-3127-27CBF15B9866}"/>
              </a:ext>
            </a:extLst>
          </p:cNvPr>
          <p:cNvSpPr>
            <a:spLocks noGrp="1"/>
          </p:cNvSpPr>
          <p:nvPr>
            <p:ph type="dt" sz="half" idx="10"/>
          </p:nvPr>
        </p:nvSpPr>
        <p:spPr/>
        <p:txBody>
          <a:bodyPr/>
          <a:lstStyle/>
          <a:p>
            <a:fld id="{3D4DD907-3264-40D4-B1D0-6AE8176698D8}" type="datetimeFigureOut">
              <a:rPr lang="en-GB" smtClean="0"/>
              <a:t>18/09/2024</a:t>
            </a:fld>
            <a:endParaRPr lang="en-GB"/>
          </a:p>
        </p:txBody>
      </p:sp>
      <p:sp>
        <p:nvSpPr>
          <p:cNvPr id="3" name="Footer Placeholder 2">
            <a:extLst>
              <a:ext uri="{FF2B5EF4-FFF2-40B4-BE49-F238E27FC236}">
                <a16:creationId xmlns:a16="http://schemas.microsoft.com/office/drawing/2014/main" id="{668150BD-8A93-5BBE-0D73-423FFCE6AF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123FD9-8358-82A4-5FDE-B03811C2AEFF}"/>
              </a:ext>
            </a:extLst>
          </p:cNvPr>
          <p:cNvSpPr>
            <a:spLocks noGrp="1"/>
          </p:cNvSpPr>
          <p:nvPr>
            <p:ph type="sldNum" sz="quarter" idx="12"/>
          </p:nvPr>
        </p:nvSpPr>
        <p:spPr/>
        <p:txBody>
          <a:bodyPr/>
          <a:lstStyle/>
          <a:p>
            <a:fld id="{374C9A9F-DE6E-4B1C-A37A-5168D4038E5D}" type="slidenum">
              <a:rPr lang="en-GB" smtClean="0"/>
              <a:t>‹#›</a:t>
            </a:fld>
            <a:endParaRPr lang="en-GB"/>
          </a:p>
        </p:txBody>
      </p:sp>
    </p:spTree>
    <p:extLst>
      <p:ext uri="{BB962C8B-B14F-4D97-AF65-F5344CB8AC3E}">
        <p14:creationId xmlns:p14="http://schemas.microsoft.com/office/powerpoint/2010/main" val="3122095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tx2"/>
                </a:solidFill>
                <a:latin typeface="Arial" panose="020B0604020202020204" pitchFamily="34" charset="0"/>
                <a:cs typeface="Arial" panose="020B0604020202020204" pitchFamily="34" charset="0"/>
              </a:defRPr>
            </a:lvl1pPr>
          </a:lstStyle>
          <a:p>
            <a:r>
              <a:rPr lang="en-GB" dirty="0"/>
              <a:t>Wednesday, 11 June 2014</a:t>
            </a:r>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2"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1104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3084" name="Rectangle 12"/>
          <p:cNvSpPr>
            <a:spLocks noGrp="1" noChangeArrowheads="1"/>
          </p:cNvSpPr>
          <p:nvPr>
            <p:ph type="subTitle" idx="1" hasCustomPrompt="1"/>
          </p:nvPr>
        </p:nvSpPr>
        <p:spPr>
          <a:xfrm>
            <a:off x="566401" y="4653136"/>
            <a:ext cx="10560051"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556685" y="3"/>
            <a:ext cx="2442972"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sp>
        <p:nvSpPr>
          <p:cNvPr id="19" name="TextBox 18"/>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4" name="Content Placeholder 5"/>
          <p:cNvSpPr>
            <a:spLocks noGrp="1"/>
          </p:cNvSpPr>
          <p:nvPr>
            <p:ph sz="quarter" idx="11" hasCustomPrompt="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 id="2147483746" r:id="rId18"/>
    <p:sldLayoutId id="2147483747" r:id="rId19"/>
    <p:sldLayoutId id="2147483748" r:id="rId20"/>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l.Roberts@reading.ac.uk"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customXml" Target="../ink/ink10.xml"/><Relationship Id="rId7" Type="http://schemas.openxmlformats.org/officeDocument/2006/relationships/customXml" Target="../ink/ink12.xml"/><Relationship Id="rId12"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14.xml"/><Relationship Id="rId5" Type="http://schemas.openxmlformats.org/officeDocument/2006/relationships/customXml" Target="../ink/ink11.xml"/><Relationship Id="rId10" Type="http://schemas.openxmlformats.org/officeDocument/2006/relationships/image" Target="../media/image150.png"/><Relationship Id="rId4" Type="http://schemas.openxmlformats.org/officeDocument/2006/relationships/image" Target="../media/image12.png"/><Relationship Id="rId9" Type="http://schemas.openxmlformats.org/officeDocument/2006/relationships/customXml" Target="../ink/ink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dexterous.home.blog/2021/08/08/literary-puzzles-using-the-do-now-in-english/" TargetMode="External"/><Relationship Id="rId2" Type="http://schemas.openxmlformats.org/officeDocument/2006/relationships/image" Target="../media/image30.png"/><Relationship Id="rId1" Type="http://schemas.openxmlformats.org/officeDocument/2006/relationships/slideLayout" Target="../slideLayouts/slideLayout20.xml"/><Relationship Id="rId5" Type="http://schemas.openxmlformats.org/officeDocument/2006/relationships/hyperlink" Target="https://learningfrommymistakesenglish.blogspot.com/" TargetMode="Externa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hyperlink" Target="mailto:pgcesecondary@reading.ac.uk"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customXml" Target="../ink/ink16.xml"/><Relationship Id="rId10" Type="http://schemas.openxmlformats.org/officeDocument/2006/relationships/image" Target="../media/image430.png"/><Relationship Id="rId4" Type="http://schemas.openxmlformats.org/officeDocument/2006/relationships/image" Target="../media/image400.png"/><Relationship Id="rId9" Type="http://schemas.openxmlformats.org/officeDocument/2006/relationships/customXml" Target="../ink/ink18.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3.png"/><Relationship Id="rId4" Type="http://schemas.openxmlformats.org/officeDocument/2006/relationships/hyperlink" Target="https://earlycareer.chartered.colleg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forms.office.com/e/bwDMZ62z08"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customXml" Target="../ink/ink7.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customXml" Target="../ink/ink6.xml"/><Relationship Id="rId5" Type="http://schemas.openxmlformats.org/officeDocument/2006/relationships/customXml" Target="../ink/ink2.xml"/><Relationship Id="rId15" Type="http://schemas.openxmlformats.org/officeDocument/2006/relationships/customXml" Target="../ink/ink8.xml"/><Relationship Id="rId10" Type="http://schemas.openxmlformats.org/officeDocument/2006/relationships/customXml" Target="../ink/ink5.xml"/><Relationship Id="rId4" Type="http://schemas.openxmlformats.org/officeDocument/2006/relationships/image" Target="../media/image18.png"/><Relationship Id="rId9" Type="http://schemas.openxmlformats.org/officeDocument/2006/relationships/customXml" Target="../ink/ink4.xml"/><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sz="2800" dirty="0">
                <a:latin typeface="Arial Bold"/>
                <a:cs typeface="Arial Bold"/>
              </a:rPr>
              <a:t>2.2) Implementing the ITE Curriculum:</a:t>
            </a:r>
            <a:br>
              <a:rPr lang="en-GB" sz="2800" dirty="0">
                <a:latin typeface="Arial Bold"/>
                <a:cs typeface="Arial Bold"/>
              </a:rPr>
            </a:br>
            <a:r>
              <a:rPr lang="en-GB" sz="2800" dirty="0">
                <a:latin typeface="Arial Bold"/>
                <a:cs typeface="Arial Bold"/>
              </a:rPr>
              <a:t> Contextualising your mentoring</a:t>
            </a:r>
          </a:p>
        </p:txBody>
      </p:sp>
      <p:sp>
        <p:nvSpPr>
          <p:cNvPr id="3" name="Subtitle 2"/>
          <p:cNvSpPr>
            <a:spLocks noGrp="1"/>
          </p:cNvSpPr>
          <p:nvPr>
            <p:ph type="subTitle" idx="1"/>
          </p:nvPr>
        </p:nvSpPr>
        <p:spPr>
          <a:xfrm>
            <a:off x="1948800" y="5515280"/>
            <a:ext cx="8280000" cy="722032"/>
          </a:xfrm>
        </p:spPr>
        <p:txBody>
          <a:bodyPr/>
          <a:lstStyle/>
          <a:p>
            <a:pPr algn="ctr"/>
            <a:r>
              <a:rPr lang="en-GB">
                <a:latin typeface="Arial"/>
                <a:cs typeface="Arial"/>
              </a:rPr>
              <a:t>English Mentor Training</a:t>
            </a:r>
            <a:endParaRPr lang="en-US"/>
          </a:p>
          <a:p>
            <a:pPr algn="ctr"/>
            <a:r>
              <a:rPr lang="en-GB" dirty="0">
                <a:latin typeface="Arial"/>
                <a:cs typeface="Arial"/>
              </a:rPr>
              <a:t>4-5.20pm Microsoft Teams, 17.9.24</a:t>
            </a:r>
            <a:endParaRPr lang="en-GB" dirty="0"/>
          </a:p>
          <a:p>
            <a:pPr algn="ctr"/>
            <a:r>
              <a:rPr lang="en-GB" dirty="0"/>
              <a:t>Dr Rachel Roberts </a:t>
            </a:r>
            <a:r>
              <a:rPr lang="en-GB" dirty="0">
                <a:hlinkClick r:id="rId3"/>
              </a:rPr>
              <a:t>r.l.Roberts@reading.ac.uk</a:t>
            </a:r>
            <a:r>
              <a:rPr lang="en-GB" dirty="0"/>
              <a:t> </a:t>
            </a:r>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a:p>
        </p:txBody>
      </p:sp>
      <p:sp>
        <p:nvSpPr>
          <p:cNvPr id="5" name="Text Placeholder 4"/>
          <p:cNvSpPr>
            <a:spLocks noGrp="1"/>
          </p:cNvSpPr>
          <p:nvPr>
            <p:ph type="body" sz="quarter" idx="13"/>
          </p:nvPr>
        </p:nvSpPr>
        <p:spPr>
          <a:xfrm>
            <a:off x="1524000" y="1"/>
            <a:ext cx="2483768" cy="620885"/>
          </a:xfrm>
        </p:spPr>
        <p:txBody>
          <a:bodyPr/>
          <a:lstStyle/>
          <a:p>
            <a:r>
              <a:rPr lang="en-GB" sz="1200" dirty="0"/>
              <a:t>Secondary PGCE 2024-25</a:t>
            </a:r>
          </a:p>
        </p:txBody>
      </p:sp>
      <p:pic>
        <p:nvPicPr>
          <p:cNvPr id="6" name="Picture Placeholder 5">
            <a:extLst>
              <a:ext uri="{FF2B5EF4-FFF2-40B4-BE49-F238E27FC236}">
                <a16:creationId xmlns:a16="http://schemas.microsoft.com/office/drawing/2014/main" id="{6D9757D6-7201-AC48-7CAB-E5CD1EF8EA3B}"/>
              </a:ext>
            </a:extLst>
          </p:cNvPr>
          <p:cNvPicPr>
            <a:picLocks noGrp="1" noChangeAspect="1"/>
          </p:cNvPicPr>
          <p:nvPr>
            <p:ph type="pic" sz="quarter" idx="16"/>
          </p:nvPr>
        </p:nvPicPr>
        <p:blipFill rotWithShape="1">
          <a:blip r:embed="rId4"/>
          <a:srcRect t="27499" b="52168"/>
          <a:stretch/>
        </p:blipFill>
        <p:spPr>
          <a:xfrm>
            <a:off x="-96688" y="2285999"/>
            <a:ext cx="12288688" cy="2509201"/>
          </a:xfrm>
          <a:prstGeom prst="rect">
            <a:avLst/>
          </a:prstGeom>
        </p:spPr>
      </p:pic>
    </p:spTree>
    <p:extLst>
      <p:ext uri="{BB962C8B-B14F-4D97-AF65-F5344CB8AC3E}">
        <p14:creationId xmlns:p14="http://schemas.microsoft.com/office/powerpoint/2010/main" val="1062026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3FF8DB-E484-14F6-433C-E48E5526BEAF}"/>
              </a:ext>
            </a:extLst>
          </p:cNvPr>
          <p:cNvSpPr>
            <a:spLocks noGrp="1"/>
          </p:cNvSpPr>
          <p:nvPr>
            <p:ph type="sldNum" sz="quarter" idx="10"/>
          </p:nvPr>
        </p:nvSpPr>
        <p:spPr/>
        <p:txBody>
          <a:bodyPr wrap="square" anchor="t">
            <a:normAutofit/>
          </a:bodyPr>
          <a:lstStyle/>
          <a:p>
            <a:pPr>
              <a:spcAft>
                <a:spcPts val="600"/>
              </a:spcAft>
            </a:pPr>
            <a:fld id="{DCF6A46F-80AB-49F3-8C7E-9717ED945456}" type="slidenum">
              <a:rPr lang="en-GB" altLang="en-US" smtClean="0"/>
              <a:pPr>
                <a:spcAft>
                  <a:spcPts val="600"/>
                </a:spcAft>
              </a:pPr>
              <a:t>10</a:t>
            </a:fld>
            <a:endParaRPr lang="en-GB" altLang="en-US"/>
          </a:p>
        </p:txBody>
      </p:sp>
      <p:sp>
        <p:nvSpPr>
          <p:cNvPr id="6" name="Picture Placeholder 5">
            <a:extLst>
              <a:ext uri="{FF2B5EF4-FFF2-40B4-BE49-F238E27FC236}">
                <a16:creationId xmlns:a16="http://schemas.microsoft.com/office/drawing/2014/main" id="{31E1E15D-D88D-9711-3C8D-F4E64B21011E}"/>
              </a:ext>
            </a:extLst>
          </p:cNvPr>
          <p:cNvSpPr>
            <a:spLocks noGrp="1"/>
          </p:cNvSpPr>
          <p:nvPr>
            <p:ph type="pic" sz="quarter" idx="11"/>
          </p:nvPr>
        </p:nvSpPr>
        <p:spPr/>
        <p:txBody>
          <a:bodyPr/>
          <a:lstStyle/>
          <a:p>
            <a:endParaRPr lang="en-GB"/>
          </a:p>
        </p:txBody>
      </p:sp>
      <p:sp>
        <p:nvSpPr>
          <p:cNvPr id="4" name="Title 3">
            <a:extLst>
              <a:ext uri="{FF2B5EF4-FFF2-40B4-BE49-F238E27FC236}">
                <a16:creationId xmlns:a16="http://schemas.microsoft.com/office/drawing/2014/main" id="{BBD8577D-CBD8-88DD-9B5F-3B2AA4B57087}"/>
              </a:ext>
            </a:extLst>
          </p:cNvPr>
          <p:cNvSpPr>
            <a:spLocks noGrp="1"/>
          </p:cNvSpPr>
          <p:nvPr>
            <p:ph type="title"/>
          </p:nvPr>
        </p:nvSpPr>
        <p:spPr/>
        <p:txBody>
          <a:bodyPr wrap="square" anchor="t">
            <a:normAutofit/>
          </a:bodyPr>
          <a:lstStyle/>
          <a:p>
            <a:r>
              <a:rPr lang="en-GB" dirty="0"/>
              <a:t>Being an </a:t>
            </a:r>
            <a:r>
              <a:rPr lang="en-GB" i="1" dirty="0"/>
              <a:t>English </a:t>
            </a:r>
            <a:r>
              <a:rPr lang="en-GB" dirty="0"/>
              <a:t>Mentor</a:t>
            </a:r>
          </a:p>
        </p:txBody>
      </p:sp>
      <p:pic>
        <p:nvPicPr>
          <p:cNvPr id="7" name="Picture 6">
            <a:extLst>
              <a:ext uri="{FF2B5EF4-FFF2-40B4-BE49-F238E27FC236}">
                <a16:creationId xmlns:a16="http://schemas.microsoft.com/office/drawing/2014/main" id="{9F01EE6F-F3DA-4A87-C2FA-DC6301CE5B69}"/>
              </a:ext>
            </a:extLst>
          </p:cNvPr>
          <p:cNvPicPr>
            <a:picLocks noChangeAspect="1"/>
          </p:cNvPicPr>
          <p:nvPr/>
        </p:nvPicPr>
        <p:blipFill>
          <a:blip r:embed="rId3"/>
          <a:stretch>
            <a:fillRect/>
          </a:stretch>
        </p:blipFill>
        <p:spPr>
          <a:xfrm>
            <a:off x="1631694" y="105056"/>
            <a:ext cx="9073008" cy="5670630"/>
          </a:xfrm>
          <a:prstGeom prst="rect">
            <a:avLst/>
          </a:prstGeom>
        </p:spPr>
      </p:pic>
    </p:spTree>
    <p:extLst>
      <p:ext uri="{BB962C8B-B14F-4D97-AF65-F5344CB8AC3E}">
        <p14:creationId xmlns:p14="http://schemas.microsoft.com/office/powerpoint/2010/main" val="250521651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EB16F1-E794-66E5-7B2F-85A270908B9A}"/>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7A9340A7-5E44-69DD-CC44-B242F1BA911F}"/>
              </a:ext>
            </a:extLst>
          </p:cNvPr>
          <p:cNvSpPr>
            <a:spLocks noGrp="1"/>
          </p:cNvSpPr>
          <p:nvPr>
            <p:ph type="sldNum" sz="quarter" idx="10"/>
          </p:nvPr>
        </p:nvSpPr>
        <p:spPr/>
        <p:txBody>
          <a:bodyPr/>
          <a:lstStyle/>
          <a:p>
            <a:fld id="{DCF6A46F-80AB-49F3-8C7E-9717ED945456}" type="slidenum">
              <a:rPr lang="en-GB" altLang="en-US" smtClean="0"/>
              <a:pPr/>
              <a:t>11</a:t>
            </a:fld>
            <a:endParaRPr lang="en-GB" altLang="en-US"/>
          </a:p>
        </p:txBody>
      </p:sp>
      <p:sp>
        <p:nvSpPr>
          <p:cNvPr id="4" name="Title 3">
            <a:extLst>
              <a:ext uri="{FF2B5EF4-FFF2-40B4-BE49-F238E27FC236}">
                <a16:creationId xmlns:a16="http://schemas.microsoft.com/office/drawing/2014/main" id="{DB795C6A-CEB9-160F-51F3-89337E69D141}"/>
              </a:ext>
            </a:extLst>
          </p:cNvPr>
          <p:cNvSpPr>
            <a:spLocks noGrp="1"/>
          </p:cNvSpPr>
          <p:nvPr>
            <p:ph type="title"/>
          </p:nvPr>
        </p:nvSpPr>
        <p:spPr>
          <a:xfrm>
            <a:off x="565666" y="723631"/>
            <a:ext cx="11040000" cy="828000"/>
          </a:xfrm>
        </p:spPr>
        <p:txBody>
          <a:bodyPr/>
          <a:lstStyle/>
          <a:p>
            <a:r>
              <a:rPr lang="en-US" sz="4000" b="1" dirty="0"/>
              <a:t>Making Generic Pedagogy English-y</a:t>
            </a:r>
            <a:br>
              <a:rPr lang="en-US" sz="4000" b="1" dirty="0"/>
            </a:br>
            <a:endParaRPr lang="en-GB" dirty="0"/>
          </a:p>
        </p:txBody>
      </p:sp>
      <p:pic>
        <p:nvPicPr>
          <p:cNvPr id="12" name="Picture 12" descr="Text, letter&#10;&#10;Description automatically generated">
            <a:extLst>
              <a:ext uri="{FF2B5EF4-FFF2-40B4-BE49-F238E27FC236}">
                <a16:creationId xmlns:a16="http://schemas.microsoft.com/office/drawing/2014/main" id="{8B5F2833-0348-6BE3-F272-D58D71169AFB}"/>
              </a:ext>
            </a:extLst>
          </p:cNvPr>
          <p:cNvPicPr>
            <a:picLocks noChangeAspect="1"/>
          </p:cNvPicPr>
          <p:nvPr/>
        </p:nvPicPr>
        <p:blipFill>
          <a:blip r:embed="rId3"/>
          <a:stretch>
            <a:fillRect/>
          </a:stretch>
        </p:blipFill>
        <p:spPr>
          <a:xfrm>
            <a:off x="2923" y="1985772"/>
            <a:ext cx="12290854" cy="4319297"/>
          </a:xfrm>
          <a:prstGeom prst="rect">
            <a:avLst/>
          </a:prstGeom>
        </p:spPr>
      </p:pic>
      <p:sp>
        <p:nvSpPr>
          <p:cNvPr id="11" name="TextBox 10">
            <a:extLst>
              <a:ext uri="{FF2B5EF4-FFF2-40B4-BE49-F238E27FC236}">
                <a16:creationId xmlns:a16="http://schemas.microsoft.com/office/drawing/2014/main" id="{D18933D9-899D-A45B-3E9A-69735974139C}"/>
              </a:ext>
            </a:extLst>
          </p:cNvPr>
          <p:cNvSpPr txBox="1"/>
          <p:nvPr/>
        </p:nvSpPr>
        <p:spPr>
          <a:xfrm>
            <a:off x="6512061" y="6399201"/>
            <a:ext cx="3733799" cy="307777"/>
          </a:xfrm>
          <a:prstGeom prst="rect">
            <a:avLst/>
          </a:prstGeom>
          <a:solidFill>
            <a:schemeClr val="accent5">
              <a:lumMod val="20000"/>
              <a:lumOff val="80000"/>
            </a:schemeClr>
          </a:solid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1600" dirty="0"/>
              <a:t>(</a:t>
            </a:r>
            <a:r>
              <a:rPr lang="en-US" sz="1600" dirty="0" err="1"/>
              <a:t>Rosenshine</a:t>
            </a:r>
            <a:r>
              <a:rPr lang="en-US" sz="1600" dirty="0"/>
              <a:t> &amp; Stevens, 1986, p379)</a:t>
            </a:r>
          </a:p>
        </p:txBody>
      </p:sp>
    </p:spTree>
    <p:extLst>
      <p:ext uri="{BB962C8B-B14F-4D97-AF65-F5344CB8AC3E}">
        <p14:creationId xmlns:p14="http://schemas.microsoft.com/office/powerpoint/2010/main" val="3498022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F40227-F27C-4E62-A1C1-ED756DC65B00}"/>
              </a:ext>
            </a:extLst>
          </p:cNvPr>
          <p:cNvSpPr>
            <a:spLocks noGrp="1"/>
          </p:cNvSpPr>
          <p:nvPr>
            <p:ph idx="1"/>
          </p:nvPr>
        </p:nvSpPr>
        <p:spPr>
          <a:xfrm>
            <a:off x="585598" y="1484784"/>
            <a:ext cx="10657184" cy="5265280"/>
          </a:xfrm>
        </p:spPr>
        <p:txBody>
          <a:bodyPr/>
          <a:lstStyle/>
          <a:p>
            <a:pPr marL="0" indent="0">
              <a:buNone/>
            </a:pPr>
            <a:r>
              <a:rPr lang="en-GB" sz="2800" dirty="0"/>
              <a:t>‘The understanding of what subject knowledge consists of indicates the pedagogical approaches most aligned with the discipline itself.  Elliott (2021) suggests that there are two </a:t>
            </a:r>
            <a:r>
              <a:rPr lang="en-GB" sz="2800" b="1" dirty="0"/>
              <a:t>key pedagogies of English</a:t>
            </a:r>
            <a:r>
              <a:rPr lang="en-GB" sz="2800" dirty="0"/>
              <a:t>: communal reading and the following discussion of the text.  English and English pedagogy is a conversation (</a:t>
            </a:r>
            <a:r>
              <a:rPr lang="en-GB" sz="2800" dirty="0" err="1"/>
              <a:t>Eaglestone</a:t>
            </a:r>
            <a:r>
              <a:rPr lang="en-GB" sz="2800" dirty="0"/>
              <a:t>, 2017), therefore, between texts, between readers, and between teachers and students.  </a:t>
            </a:r>
            <a:r>
              <a:rPr lang="en-GB" sz="2800" i="1" dirty="0"/>
              <a:t>English pedagogy is unashamedly </a:t>
            </a:r>
            <a:r>
              <a:rPr lang="en-GB" sz="2800" b="1" i="1" dirty="0"/>
              <a:t>constructivist</a:t>
            </a:r>
            <a:r>
              <a:rPr lang="en-GB" sz="2800" i="1" dirty="0"/>
              <a:t> in its epistemological perspective; it cannot be anything else and remain true to the discipline</a:t>
            </a:r>
            <a:r>
              <a:rPr lang="en-GB" sz="2800" dirty="0"/>
              <a:t>.’ </a:t>
            </a:r>
            <a:r>
              <a:rPr lang="en-GB" sz="2000" dirty="0"/>
              <a:t>(Roberts, 2023, p84) </a:t>
            </a:r>
          </a:p>
          <a:p>
            <a:endParaRPr lang="en-GB" dirty="0"/>
          </a:p>
        </p:txBody>
      </p:sp>
      <p:sp>
        <p:nvSpPr>
          <p:cNvPr id="4" name="Slide Number Placeholder 3">
            <a:extLst>
              <a:ext uri="{FF2B5EF4-FFF2-40B4-BE49-F238E27FC236}">
                <a16:creationId xmlns:a16="http://schemas.microsoft.com/office/drawing/2014/main" id="{0B053945-E376-4846-BBA0-54B9736E625C}"/>
              </a:ext>
            </a:extLst>
          </p:cNvPr>
          <p:cNvSpPr>
            <a:spLocks noGrp="1"/>
          </p:cNvSpPr>
          <p:nvPr>
            <p:ph type="sldNum" sz="quarter" idx="10"/>
          </p:nvPr>
        </p:nvSpPr>
        <p:spPr/>
        <p:txBody>
          <a:bodyPr/>
          <a:lstStyle/>
          <a:p>
            <a:fld id="{DCF6A46F-80AB-49F3-8C7E-9717ED945456}" type="slidenum">
              <a:rPr lang="en-GB" altLang="en-US" smtClean="0"/>
              <a:pPr/>
              <a:t>12</a:t>
            </a:fld>
            <a:endParaRPr lang="en-GB" altLang="en-US"/>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5002712-413A-8B74-D9A6-299AFE6ED1D3}"/>
                  </a:ext>
                </a:extLst>
              </p14:cNvPr>
              <p14:cNvContentPartPr/>
              <p14:nvPr/>
            </p14:nvContentPartPr>
            <p14:xfrm>
              <a:off x="2137228" y="2890524"/>
              <a:ext cx="2688840" cy="65520"/>
            </p14:xfrm>
          </p:contentPart>
        </mc:Choice>
        <mc:Fallback xmlns="">
          <p:pic>
            <p:nvPicPr>
              <p:cNvPr id="2" name="Ink 1">
                <a:extLst>
                  <a:ext uri="{FF2B5EF4-FFF2-40B4-BE49-F238E27FC236}">
                    <a16:creationId xmlns:a16="http://schemas.microsoft.com/office/drawing/2014/main" id="{45002712-413A-8B74-D9A6-299AFE6ED1D3}"/>
                  </a:ext>
                </a:extLst>
              </p:cNvPr>
              <p:cNvPicPr/>
              <p:nvPr/>
            </p:nvPicPr>
            <p:blipFill>
              <a:blip r:embed="rId4"/>
              <a:stretch>
                <a:fillRect/>
              </a:stretch>
            </p:blipFill>
            <p:spPr>
              <a:xfrm>
                <a:off x="2083588" y="2782524"/>
                <a:ext cx="279648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33F32C1-C1CD-8821-3A54-D67A303D348E}"/>
                  </a:ext>
                </a:extLst>
              </p14:cNvPr>
              <p14:cNvContentPartPr/>
              <p14:nvPr/>
            </p14:nvContentPartPr>
            <p14:xfrm>
              <a:off x="6549748" y="2998164"/>
              <a:ext cx="4007520" cy="161280"/>
            </p14:xfrm>
          </p:contentPart>
        </mc:Choice>
        <mc:Fallback xmlns="">
          <p:pic>
            <p:nvPicPr>
              <p:cNvPr id="5" name="Ink 4">
                <a:extLst>
                  <a:ext uri="{FF2B5EF4-FFF2-40B4-BE49-F238E27FC236}">
                    <a16:creationId xmlns:a16="http://schemas.microsoft.com/office/drawing/2014/main" id="{D33F32C1-C1CD-8821-3A54-D67A303D348E}"/>
                  </a:ext>
                </a:extLst>
              </p:cNvPr>
              <p:cNvPicPr/>
              <p:nvPr/>
            </p:nvPicPr>
            <p:blipFill>
              <a:blip r:embed="rId6"/>
              <a:stretch>
                <a:fillRect/>
              </a:stretch>
            </p:blipFill>
            <p:spPr>
              <a:xfrm>
                <a:off x="6496108" y="2890164"/>
                <a:ext cx="4115160"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02ED42F6-F3C2-A930-6750-A4123985A5BC}"/>
                  </a:ext>
                </a:extLst>
              </p14:cNvPr>
              <p14:cNvContentPartPr/>
              <p14:nvPr/>
            </p14:nvContentPartPr>
            <p14:xfrm>
              <a:off x="680308" y="3422604"/>
              <a:ext cx="457200" cy="33120"/>
            </p14:xfrm>
          </p:contentPart>
        </mc:Choice>
        <mc:Fallback xmlns="">
          <p:pic>
            <p:nvPicPr>
              <p:cNvPr id="6" name="Ink 5">
                <a:extLst>
                  <a:ext uri="{FF2B5EF4-FFF2-40B4-BE49-F238E27FC236}">
                    <a16:creationId xmlns:a16="http://schemas.microsoft.com/office/drawing/2014/main" id="{02ED42F6-F3C2-A930-6750-A4123985A5BC}"/>
                  </a:ext>
                </a:extLst>
              </p:cNvPr>
              <p:cNvPicPr/>
              <p:nvPr/>
            </p:nvPicPr>
            <p:blipFill>
              <a:blip r:embed="rId8"/>
              <a:stretch>
                <a:fillRect/>
              </a:stretch>
            </p:blipFill>
            <p:spPr>
              <a:xfrm>
                <a:off x="626308" y="3314604"/>
                <a:ext cx="56484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FC58CB5B-1644-0D1B-6A5A-C3919FD5A3CD}"/>
                  </a:ext>
                </a:extLst>
              </p14:cNvPr>
              <p14:cNvContentPartPr/>
              <p14:nvPr/>
            </p14:nvContentPartPr>
            <p14:xfrm>
              <a:off x="7080748" y="3368964"/>
              <a:ext cx="1951560" cy="44280"/>
            </p14:xfrm>
          </p:contentPart>
        </mc:Choice>
        <mc:Fallback xmlns="">
          <p:pic>
            <p:nvPicPr>
              <p:cNvPr id="7" name="Ink 6">
                <a:extLst>
                  <a:ext uri="{FF2B5EF4-FFF2-40B4-BE49-F238E27FC236}">
                    <a16:creationId xmlns:a16="http://schemas.microsoft.com/office/drawing/2014/main" id="{FC58CB5B-1644-0D1B-6A5A-C3919FD5A3CD}"/>
                  </a:ext>
                </a:extLst>
              </p:cNvPr>
              <p:cNvPicPr/>
              <p:nvPr/>
            </p:nvPicPr>
            <p:blipFill>
              <a:blip r:embed="rId10"/>
              <a:stretch>
                <a:fillRect/>
              </a:stretch>
            </p:blipFill>
            <p:spPr>
              <a:xfrm>
                <a:off x="7027108" y="3261324"/>
                <a:ext cx="20592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551C8B5-E1CC-5E15-EE01-20B246FD8DCE}"/>
                  </a:ext>
                </a:extLst>
              </p14:cNvPr>
              <p14:cNvContentPartPr/>
              <p14:nvPr/>
            </p14:nvContentPartPr>
            <p14:xfrm>
              <a:off x="648268" y="4720404"/>
              <a:ext cx="2270520" cy="42120"/>
            </p14:xfrm>
          </p:contentPart>
        </mc:Choice>
        <mc:Fallback xmlns="">
          <p:pic>
            <p:nvPicPr>
              <p:cNvPr id="8" name="Ink 7">
                <a:extLst>
                  <a:ext uri="{FF2B5EF4-FFF2-40B4-BE49-F238E27FC236}">
                    <a16:creationId xmlns:a16="http://schemas.microsoft.com/office/drawing/2014/main" id="{F551C8B5-E1CC-5E15-EE01-20B246FD8DCE}"/>
                  </a:ext>
                </a:extLst>
              </p:cNvPr>
              <p:cNvPicPr/>
              <p:nvPr/>
            </p:nvPicPr>
            <p:blipFill>
              <a:blip r:embed="rId12"/>
              <a:stretch>
                <a:fillRect/>
              </a:stretch>
            </p:blipFill>
            <p:spPr>
              <a:xfrm>
                <a:off x="594628" y="4612404"/>
                <a:ext cx="2378160" cy="257760"/>
              </a:xfrm>
              <a:prstGeom prst="rect">
                <a:avLst/>
              </a:prstGeom>
            </p:spPr>
          </p:pic>
        </mc:Fallback>
      </mc:AlternateContent>
    </p:spTree>
    <p:extLst>
      <p:ext uri="{BB962C8B-B14F-4D97-AF65-F5344CB8AC3E}">
        <p14:creationId xmlns:p14="http://schemas.microsoft.com/office/powerpoint/2010/main" val="1411323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B2CF-C68C-65BF-0E2B-B41D95AAAB80}"/>
              </a:ext>
            </a:extLst>
          </p:cNvPr>
          <p:cNvSpPr>
            <a:spLocks noGrp="1"/>
          </p:cNvSpPr>
          <p:nvPr>
            <p:ph type="title"/>
          </p:nvPr>
        </p:nvSpPr>
        <p:spPr>
          <a:xfrm>
            <a:off x="263352" y="260648"/>
            <a:ext cx="11040000" cy="828000"/>
          </a:xfrm>
        </p:spPr>
        <p:txBody>
          <a:bodyPr/>
          <a:lstStyle/>
          <a:p>
            <a:r>
              <a:rPr lang="en-GB" dirty="0"/>
              <a:t>Key Pedagogies in English? </a:t>
            </a:r>
          </a:p>
        </p:txBody>
      </p:sp>
      <p:sp>
        <p:nvSpPr>
          <p:cNvPr id="3" name="Content Placeholder 2">
            <a:extLst>
              <a:ext uri="{FF2B5EF4-FFF2-40B4-BE49-F238E27FC236}">
                <a16:creationId xmlns:a16="http://schemas.microsoft.com/office/drawing/2014/main" id="{EC114BA6-B863-EE84-DB5B-C430748A6B90}"/>
              </a:ext>
            </a:extLst>
          </p:cNvPr>
          <p:cNvSpPr>
            <a:spLocks noGrp="1"/>
          </p:cNvSpPr>
          <p:nvPr>
            <p:ph idx="1"/>
          </p:nvPr>
        </p:nvSpPr>
        <p:spPr>
          <a:xfrm>
            <a:off x="239894" y="1484784"/>
            <a:ext cx="11004884" cy="4781300"/>
          </a:xfrm>
        </p:spPr>
        <p:txBody>
          <a:bodyPr>
            <a:normAutofit lnSpcReduction="10000"/>
          </a:bodyPr>
          <a:lstStyle/>
          <a:p>
            <a:pPr marL="179705" indent="-179705" algn="l" rtl="0" fontAlgn="base">
              <a:buFont typeface="Arial" panose="020B0604020202020204" pitchFamily="34" charset="0"/>
              <a:buChar char="•"/>
            </a:pPr>
            <a:r>
              <a:rPr lang="en-GB" sz="1800" b="0" i="0" u="none" strike="noStrike" dirty="0">
                <a:solidFill>
                  <a:srgbClr val="000000"/>
                </a:solidFill>
                <a:effectLst/>
                <a:latin typeface="Effra"/>
              </a:rPr>
              <a:t>The texts (and language) is at the heart of English and the pupils’ relationship to it</a:t>
            </a:r>
            <a:r>
              <a:rPr lang="en-US" sz="1800" b="0" i="0" dirty="0">
                <a:solidFill>
                  <a:srgbClr val="50535A"/>
                </a:solidFill>
                <a:effectLst/>
                <a:latin typeface="Effra"/>
              </a:rPr>
              <a:t>​</a:t>
            </a:r>
            <a:endParaRPr lang="en-US" b="0" i="0" dirty="0">
              <a:solidFill>
                <a:srgbClr val="50535A"/>
              </a:solidFill>
              <a:effectLst/>
            </a:endParaRPr>
          </a:p>
          <a:p>
            <a:pPr marL="179705" indent="-179705" algn="l" rtl="0" fontAlgn="base">
              <a:buFont typeface="Arial" panose="020B0604020202020204" pitchFamily="34" charset="0"/>
              <a:buChar char="•"/>
            </a:pPr>
            <a:r>
              <a:rPr lang="en-GB" sz="1800" b="0" i="0" u="none" strike="noStrike" dirty="0">
                <a:solidFill>
                  <a:srgbClr val="000000"/>
                </a:solidFill>
                <a:effectLst/>
                <a:latin typeface="Effra"/>
              </a:rPr>
              <a:t>Starting point of pupils’ response/reaction to the text (Rosenblatt, 1938)</a:t>
            </a:r>
            <a:r>
              <a:rPr lang="en-US" sz="1800" b="0" i="0" dirty="0">
                <a:solidFill>
                  <a:srgbClr val="50535A"/>
                </a:solidFill>
                <a:effectLst/>
                <a:latin typeface="Effra"/>
              </a:rPr>
              <a:t>​</a:t>
            </a:r>
            <a:endParaRPr lang="en-US" b="0" i="0" dirty="0">
              <a:solidFill>
                <a:srgbClr val="50535A"/>
              </a:solidFill>
              <a:effectLst/>
            </a:endParaRPr>
          </a:p>
          <a:p>
            <a:pPr marL="179705" indent="-179705" algn="l" rtl="0" fontAlgn="base">
              <a:buFont typeface="Arial" panose="020B0604020202020204" pitchFamily="34" charset="0"/>
              <a:buChar char="•"/>
            </a:pPr>
            <a:r>
              <a:rPr lang="en-GB" sz="1800" b="0" i="0" u="none" strike="noStrike" dirty="0">
                <a:solidFill>
                  <a:srgbClr val="000000"/>
                </a:solidFill>
                <a:effectLst/>
                <a:latin typeface="Effra"/>
                <a:cs typeface="Arial"/>
              </a:rPr>
              <a:t>Shared reading and </a:t>
            </a:r>
            <a:r>
              <a:rPr lang="en-GB" sz="1800" b="0" i="0" u="none" strike="noStrike" dirty="0">
                <a:solidFill>
                  <a:srgbClr val="000000"/>
                </a:solidFill>
                <a:effectLst/>
                <a:highlight>
                  <a:srgbClr val="00FFFF"/>
                </a:highlight>
                <a:latin typeface="Effra"/>
                <a:cs typeface="Arial"/>
              </a:rPr>
              <a:t>discussion </a:t>
            </a:r>
            <a:r>
              <a:rPr lang="en-GB" sz="1800" b="0" i="0" u="none" strike="noStrike" dirty="0">
                <a:solidFill>
                  <a:srgbClr val="000000"/>
                </a:solidFill>
                <a:effectLst/>
                <a:latin typeface="Effra"/>
                <a:cs typeface="Arial"/>
              </a:rPr>
              <a:t>(Elliott, 2020); possibilities of interpretation </a:t>
            </a:r>
            <a:r>
              <a:rPr lang="en-US" sz="1800" b="0" i="0" dirty="0">
                <a:solidFill>
                  <a:srgbClr val="50535A"/>
                </a:solidFill>
                <a:effectLst/>
                <a:latin typeface="Effra"/>
                <a:cs typeface="Arial"/>
              </a:rPr>
              <a:t>​</a:t>
            </a:r>
            <a:endParaRPr lang="en-US" b="0" i="0" dirty="0">
              <a:solidFill>
                <a:srgbClr val="50535A"/>
              </a:solidFill>
              <a:effectLst/>
              <a:cs typeface="Arial"/>
            </a:endParaRPr>
          </a:p>
          <a:p>
            <a:pPr marL="179705" indent="-179705" algn="l" rtl="0" fontAlgn="base">
              <a:buFont typeface="Arial" panose="020B0604020202020204" pitchFamily="34" charset="0"/>
              <a:buChar char="•"/>
            </a:pPr>
            <a:r>
              <a:rPr lang="en-GB" sz="1800" b="0" i="0" u="none" strike="noStrike" dirty="0">
                <a:solidFill>
                  <a:srgbClr val="000000"/>
                </a:solidFill>
                <a:effectLst/>
                <a:latin typeface="Effra"/>
                <a:cs typeface="Arial"/>
              </a:rPr>
              <a:t>Fostering freedom of expression through writing and </a:t>
            </a:r>
            <a:r>
              <a:rPr lang="en-GB" sz="1800" b="0" i="0" u="none" strike="noStrike" dirty="0">
                <a:solidFill>
                  <a:srgbClr val="000000"/>
                </a:solidFill>
                <a:effectLst/>
                <a:highlight>
                  <a:srgbClr val="00FFFF"/>
                </a:highlight>
                <a:latin typeface="Effra"/>
                <a:cs typeface="Arial"/>
              </a:rPr>
              <a:t>oracy</a:t>
            </a:r>
            <a:r>
              <a:rPr lang="en-US" sz="1800" b="0" i="0" dirty="0">
                <a:solidFill>
                  <a:srgbClr val="50535A"/>
                </a:solidFill>
                <a:effectLst/>
                <a:highlight>
                  <a:srgbClr val="00FFFF"/>
                </a:highlight>
                <a:latin typeface="Effra"/>
                <a:cs typeface="Arial"/>
              </a:rPr>
              <a:t>​</a:t>
            </a:r>
            <a:endParaRPr lang="en-US" b="0" i="0" dirty="0">
              <a:solidFill>
                <a:srgbClr val="50535A"/>
              </a:solidFill>
              <a:effectLst/>
              <a:highlight>
                <a:srgbClr val="00FFFF"/>
              </a:highlight>
              <a:cs typeface="Arial"/>
            </a:endParaRPr>
          </a:p>
          <a:p>
            <a:pPr marL="0" indent="0">
              <a:buNone/>
            </a:pPr>
            <a:r>
              <a:rPr lang="en-GB" dirty="0"/>
              <a:t>From the Manifesto for English:</a:t>
            </a:r>
          </a:p>
          <a:p>
            <a:pPr marL="179705" indent="-179705" algn="l" rtl="0" fontAlgn="base">
              <a:buFont typeface="Arial" panose="020B0604020202020204" pitchFamily="34" charset="0"/>
              <a:buChar char="•"/>
            </a:pPr>
            <a:r>
              <a:rPr lang="en-GB" sz="1800" b="0" i="0" dirty="0">
                <a:solidFill>
                  <a:srgbClr val="000000"/>
                </a:solidFill>
                <a:effectLst/>
                <a:latin typeface="Aptos" panose="020B0004020202020204" pitchFamily="34" charset="0"/>
              </a:rPr>
              <a:t>recognise </a:t>
            </a:r>
            <a:r>
              <a:rPr lang="en-GB" sz="1800" b="0" i="0" dirty="0">
                <a:solidFill>
                  <a:srgbClr val="000000"/>
                </a:solidFill>
                <a:effectLst/>
                <a:highlight>
                  <a:srgbClr val="FFFF00"/>
                </a:highlight>
                <a:latin typeface="Aptos" panose="020B0004020202020204" pitchFamily="34" charset="0"/>
              </a:rPr>
              <a:t>that English as a discipline is founded on social, creative and cultural practices</a:t>
            </a:r>
            <a:r>
              <a:rPr lang="en-GB" sz="1800" b="0" i="0" dirty="0">
                <a:solidFill>
                  <a:srgbClr val="000000"/>
                </a:solidFill>
                <a:effectLst/>
                <a:latin typeface="Aptos" panose="020B0004020202020204" pitchFamily="34" charset="0"/>
              </a:rPr>
              <a:t>, and in this sense differs from some other subject disciplines in the pedagogies required to teach it </a:t>
            </a:r>
          </a:p>
          <a:p>
            <a:pPr marL="179705" indent="-179705" algn="l" rtl="0" fontAlgn="base">
              <a:buFont typeface="Arial" panose="020B0604020202020204" pitchFamily="34" charset="0"/>
              <a:buChar char="•"/>
            </a:pPr>
            <a:r>
              <a:rPr lang="en-GB" sz="1800" b="0" i="0" dirty="0">
                <a:solidFill>
                  <a:srgbClr val="000000"/>
                </a:solidFill>
                <a:effectLst/>
                <a:latin typeface="Aptos"/>
                <a:cs typeface="Arial"/>
              </a:rPr>
              <a:t>include </a:t>
            </a:r>
            <a:r>
              <a:rPr lang="en-GB" sz="1800" b="0" i="0" dirty="0">
                <a:solidFill>
                  <a:srgbClr val="000000"/>
                </a:solidFill>
                <a:effectLst/>
                <a:highlight>
                  <a:srgbClr val="00FFFF"/>
                </a:highlight>
                <a:latin typeface="Aptos"/>
                <a:cs typeface="Arial"/>
              </a:rPr>
              <a:t>dialogic </a:t>
            </a:r>
            <a:r>
              <a:rPr lang="en-GB" sz="1800" b="0" i="0" dirty="0">
                <a:solidFill>
                  <a:srgbClr val="000000"/>
                </a:solidFill>
                <a:effectLst/>
                <a:highlight>
                  <a:srgbClr val="FFFF00"/>
                </a:highlight>
                <a:latin typeface="Aptos"/>
                <a:cs typeface="Arial"/>
              </a:rPr>
              <a:t>episodes </a:t>
            </a:r>
            <a:r>
              <a:rPr lang="en-GB" sz="1800" b="0" i="0" dirty="0">
                <a:solidFill>
                  <a:srgbClr val="000000"/>
                </a:solidFill>
                <a:effectLst/>
                <a:latin typeface="Aptos"/>
                <a:cs typeface="Arial"/>
              </a:rPr>
              <a:t>in classrooms, as a vital part of learning alongside teacher input </a:t>
            </a:r>
          </a:p>
          <a:p>
            <a:pPr marL="179705" indent="-179705" algn="l" rtl="0" fontAlgn="base">
              <a:buFont typeface="Arial" panose="020B0604020202020204" pitchFamily="34" charset="0"/>
              <a:buChar char="•"/>
            </a:pPr>
            <a:r>
              <a:rPr lang="en-GB" sz="1800" b="0" i="0" dirty="0">
                <a:solidFill>
                  <a:srgbClr val="000000"/>
                </a:solidFill>
                <a:effectLst/>
                <a:latin typeface="Aptos"/>
                <a:cs typeface="Arial"/>
              </a:rPr>
              <a:t>be </a:t>
            </a:r>
            <a:r>
              <a:rPr lang="en-GB" sz="1800" b="0" i="0" dirty="0">
                <a:solidFill>
                  <a:srgbClr val="000000"/>
                </a:solidFill>
                <a:effectLst/>
                <a:highlight>
                  <a:srgbClr val="FFFF00"/>
                </a:highlight>
                <a:latin typeface="Aptos"/>
                <a:cs typeface="Arial"/>
              </a:rPr>
              <a:t>responsive to students’ cultures and interests</a:t>
            </a:r>
            <a:r>
              <a:rPr lang="en-GB" sz="1800" b="0" i="0" dirty="0">
                <a:solidFill>
                  <a:srgbClr val="000000"/>
                </a:solidFill>
                <a:effectLst/>
                <a:latin typeface="Aptos"/>
                <a:cs typeface="Arial"/>
              </a:rPr>
              <a:t>, recognising the importance of </a:t>
            </a:r>
            <a:r>
              <a:rPr lang="en-GB" sz="1800" b="0" i="0" dirty="0">
                <a:solidFill>
                  <a:srgbClr val="000000"/>
                </a:solidFill>
                <a:effectLst/>
                <a:highlight>
                  <a:srgbClr val="00FFFF"/>
                </a:highlight>
                <a:latin typeface="Aptos"/>
                <a:cs typeface="Arial"/>
              </a:rPr>
              <a:t>students’ voices</a:t>
            </a:r>
            <a:r>
              <a:rPr lang="en-GB" sz="1800" b="0" i="0" dirty="0">
                <a:solidFill>
                  <a:srgbClr val="000000"/>
                </a:solidFill>
                <a:effectLst/>
                <a:latin typeface="Aptos"/>
                <a:cs typeface="Arial"/>
              </a:rPr>
              <a:t> being heard in classrooms, drawing on, and showing respect for their own linguistic resources </a:t>
            </a:r>
          </a:p>
          <a:p>
            <a:pPr marL="179705" indent="-179705" algn="l" rtl="0" fontAlgn="base">
              <a:buFont typeface="Arial" panose="020B0604020202020204" pitchFamily="34" charset="0"/>
              <a:buChar char="•"/>
            </a:pPr>
            <a:r>
              <a:rPr lang="en-GB" sz="1800" b="0" i="0" dirty="0">
                <a:solidFill>
                  <a:srgbClr val="000000"/>
                </a:solidFill>
                <a:effectLst/>
                <a:highlight>
                  <a:srgbClr val="FFFF00"/>
                </a:highlight>
                <a:latin typeface="Aptos" panose="020B0004020202020204" pitchFamily="34" charset="0"/>
              </a:rPr>
              <a:t>take note of insights from cognitive science but treat them with due care</a:t>
            </a:r>
            <a:r>
              <a:rPr lang="en-GB" sz="1800" b="0" i="0" dirty="0">
                <a:solidFill>
                  <a:srgbClr val="000000"/>
                </a:solidFill>
                <a:effectLst/>
                <a:latin typeface="Aptos" panose="020B0004020202020204" pitchFamily="34" charset="0"/>
              </a:rPr>
              <a:t>, judging with caution their applicability beyond experimental and laboratory settings and in relation to English as a subject discipline </a:t>
            </a:r>
          </a:p>
          <a:p>
            <a:pPr marL="179705" indent="-179705" algn="l" rtl="0" fontAlgn="base">
              <a:buFont typeface="Arial" panose="020B0604020202020204" pitchFamily="34" charset="0"/>
              <a:buChar char="•"/>
            </a:pPr>
            <a:r>
              <a:rPr lang="en-GB" sz="1800" b="0" i="0" dirty="0">
                <a:solidFill>
                  <a:srgbClr val="000000"/>
                </a:solidFill>
                <a:effectLst/>
                <a:latin typeface="Aptos" panose="020B0004020202020204" pitchFamily="34" charset="0"/>
              </a:rPr>
              <a:t>be decided by teachers and departments, allowing them to judge what is appropriate to their own contexts, intentions and students </a:t>
            </a:r>
          </a:p>
          <a:p>
            <a:pPr marL="179705" indent="-179705" algn="l" rtl="0" fontAlgn="base">
              <a:buFont typeface="Arial" panose="020B0604020202020204" pitchFamily="34" charset="0"/>
              <a:buChar char="•"/>
            </a:pPr>
            <a:r>
              <a:rPr lang="en-GB" sz="1800" b="0" i="0" dirty="0">
                <a:solidFill>
                  <a:srgbClr val="000000"/>
                </a:solidFill>
                <a:effectLst/>
                <a:highlight>
                  <a:srgbClr val="FFFF00"/>
                </a:highlight>
                <a:latin typeface="Aptos" panose="020B0004020202020204" pitchFamily="34" charset="0"/>
              </a:rPr>
              <a:t>avoid overly structuring and scaffolding learning</a:t>
            </a:r>
            <a:r>
              <a:rPr lang="en-GB" sz="1800" b="0" i="0" dirty="0">
                <a:solidFill>
                  <a:srgbClr val="000000"/>
                </a:solidFill>
                <a:effectLst/>
                <a:latin typeface="Aptos" panose="020B0004020202020204" pitchFamily="34" charset="0"/>
              </a:rPr>
              <a:t>, which much evidence suggests is neither in the interests of higher attaining nor lower attaining students. </a:t>
            </a:r>
          </a:p>
          <a:p>
            <a:pPr marL="0" indent="0">
              <a:buNone/>
            </a:pPr>
            <a:endParaRPr lang="en-GB" dirty="0"/>
          </a:p>
        </p:txBody>
      </p:sp>
    </p:spTree>
    <p:extLst>
      <p:ext uri="{BB962C8B-B14F-4D97-AF65-F5344CB8AC3E}">
        <p14:creationId xmlns:p14="http://schemas.microsoft.com/office/powerpoint/2010/main" val="124336528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74C41B-B5E2-BB09-9993-A3BE2FE049DC}"/>
              </a:ext>
            </a:extLst>
          </p:cNvPr>
          <p:cNvSpPr>
            <a:spLocks noGrp="1"/>
          </p:cNvSpPr>
          <p:nvPr>
            <p:ph type="sldNum" idx="12"/>
          </p:nvPr>
        </p:nvSpPr>
        <p:spPr/>
        <p:txBody>
          <a:bodyPr/>
          <a:lstStyle/>
          <a:p>
            <a:fld id="{DCF6A46F-80AB-49F3-8C7E-9717ED945456}" type="slidenum">
              <a:rPr lang="en-GB" altLang="en-US" smtClean="0"/>
              <a:pPr/>
              <a:t>14</a:t>
            </a:fld>
            <a:endParaRPr lang="en-GB" altLang="en-US"/>
          </a:p>
        </p:txBody>
      </p:sp>
      <p:pic>
        <p:nvPicPr>
          <p:cNvPr id="6" name="Picture 5">
            <a:extLst>
              <a:ext uri="{FF2B5EF4-FFF2-40B4-BE49-F238E27FC236}">
                <a16:creationId xmlns:a16="http://schemas.microsoft.com/office/drawing/2014/main" id="{534B634A-8ECD-2337-D5BB-ABC9F2CB4763}"/>
              </a:ext>
            </a:extLst>
          </p:cNvPr>
          <p:cNvPicPr>
            <a:picLocks noChangeAspect="1"/>
          </p:cNvPicPr>
          <p:nvPr/>
        </p:nvPicPr>
        <p:blipFill>
          <a:blip r:embed="rId2"/>
          <a:stretch>
            <a:fillRect/>
          </a:stretch>
        </p:blipFill>
        <p:spPr>
          <a:xfrm>
            <a:off x="-15612" y="796592"/>
            <a:ext cx="6364625" cy="5112568"/>
          </a:xfrm>
          <a:prstGeom prst="rect">
            <a:avLst/>
          </a:prstGeom>
        </p:spPr>
      </p:pic>
      <p:sp>
        <p:nvSpPr>
          <p:cNvPr id="8" name="TextBox 7">
            <a:extLst>
              <a:ext uri="{FF2B5EF4-FFF2-40B4-BE49-F238E27FC236}">
                <a16:creationId xmlns:a16="http://schemas.microsoft.com/office/drawing/2014/main" id="{E17D487E-DD72-7822-A22F-CC54AF0286D9}"/>
              </a:ext>
            </a:extLst>
          </p:cNvPr>
          <p:cNvSpPr txBox="1"/>
          <p:nvPr/>
        </p:nvSpPr>
        <p:spPr>
          <a:xfrm>
            <a:off x="551384" y="6021288"/>
            <a:ext cx="6097904" cy="584775"/>
          </a:xfrm>
          <a:prstGeom prst="rect">
            <a:avLst/>
          </a:prstGeom>
          <a:noFill/>
        </p:spPr>
        <p:txBody>
          <a:bodyPr wrap="square">
            <a:spAutoFit/>
          </a:bodyPr>
          <a:lstStyle/>
          <a:p>
            <a:r>
              <a:rPr lang="en-US" sz="1600" dirty="0">
                <a:solidFill>
                  <a:schemeClr val="accent5">
                    <a:lumMod val="75000"/>
                  </a:schemeClr>
                </a:solidFill>
                <a:hlinkClick r:id="rId3">
                  <a:extLst>
                    <a:ext uri="{A12FA001-AC4F-418D-AE19-62706E023703}">
                      <ahyp:hlinkClr xmlns:ahyp="http://schemas.microsoft.com/office/drawing/2018/hyperlinkcolor" val="tx"/>
                    </a:ext>
                  </a:extLst>
                </a:hlinkClick>
              </a:rPr>
              <a:t>https://codexterous.home.blog/2021/08/08/literary-puzzles-using-the-do-now-in-english/</a:t>
            </a:r>
            <a:r>
              <a:rPr lang="en-US" sz="1600" dirty="0">
                <a:solidFill>
                  <a:schemeClr val="accent5">
                    <a:lumMod val="75000"/>
                  </a:schemeClr>
                </a:solidFill>
              </a:rPr>
              <a:t>  </a:t>
            </a:r>
          </a:p>
        </p:txBody>
      </p:sp>
      <p:pic>
        <p:nvPicPr>
          <p:cNvPr id="9" name="Picture 8">
            <a:extLst>
              <a:ext uri="{FF2B5EF4-FFF2-40B4-BE49-F238E27FC236}">
                <a16:creationId xmlns:a16="http://schemas.microsoft.com/office/drawing/2014/main" id="{5E977BA1-5C0C-DCB0-B69B-3D74322CD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224" y="1052736"/>
            <a:ext cx="5636550" cy="33421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DF71267-34B0-807A-FE41-C5A0097D63F3}"/>
              </a:ext>
            </a:extLst>
          </p:cNvPr>
          <p:cNvSpPr txBox="1"/>
          <p:nvPr/>
        </p:nvSpPr>
        <p:spPr>
          <a:xfrm>
            <a:off x="7824192" y="4653136"/>
            <a:ext cx="4118774" cy="707886"/>
          </a:xfrm>
          <a:prstGeom prst="rect">
            <a:avLst/>
          </a:prstGeom>
          <a:noFill/>
        </p:spPr>
        <p:txBody>
          <a:bodyPr wrap="square">
            <a:spAutoFit/>
          </a:bodyPr>
          <a:lstStyle/>
          <a:p>
            <a:r>
              <a:rPr lang="en-US" sz="2000" dirty="0">
                <a:solidFill>
                  <a:schemeClr val="accent5">
                    <a:lumMod val="75000"/>
                  </a:schemeClr>
                </a:solidFill>
                <a:hlinkClick r:id="rId5">
                  <a:extLst>
                    <a:ext uri="{A12FA001-AC4F-418D-AE19-62706E023703}">
                      <ahyp:hlinkClr xmlns:ahyp="http://schemas.microsoft.com/office/drawing/2018/hyperlinkcolor" val="tx"/>
                    </a:ext>
                  </a:extLst>
                </a:hlinkClick>
              </a:rPr>
              <a:t>https://learningfrommymistakesenglish.blogspot.com/</a:t>
            </a:r>
            <a:r>
              <a:rPr lang="en-US" sz="2000" dirty="0">
                <a:solidFill>
                  <a:schemeClr val="accent5">
                    <a:lumMod val="75000"/>
                  </a:schemeClr>
                </a:solidFill>
              </a:rPr>
              <a:t>  </a:t>
            </a:r>
          </a:p>
        </p:txBody>
      </p:sp>
    </p:spTree>
    <p:extLst>
      <p:ext uri="{BB962C8B-B14F-4D97-AF65-F5344CB8AC3E}">
        <p14:creationId xmlns:p14="http://schemas.microsoft.com/office/powerpoint/2010/main" val="1362984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FA31F6-339E-DCCD-2FAB-5DEFE3EC0282}"/>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1C2B8A40-C228-17CA-45C0-E25CFF036288}"/>
              </a:ext>
            </a:extLst>
          </p:cNvPr>
          <p:cNvSpPr>
            <a:spLocks noGrp="1"/>
          </p:cNvSpPr>
          <p:nvPr>
            <p:ph type="sldNum" sz="quarter" idx="10"/>
          </p:nvPr>
        </p:nvSpPr>
        <p:spPr/>
        <p:txBody>
          <a:bodyPr/>
          <a:lstStyle/>
          <a:p>
            <a:fld id="{DCF6A46F-80AB-49F3-8C7E-9717ED945456}" type="slidenum">
              <a:rPr lang="en-GB" altLang="en-US" smtClean="0"/>
              <a:pPr/>
              <a:t>15</a:t>
            </a:fld>
            <a:endParaRPr lang="en-GB" altLang="en-US"/>
          </a:p>
        </p:txBody>
      </p:sp>
      <p:sp>
        <p:nvSpPr>
          <p:cNvPr id="4" name="Title 3">
            <a:extLst>
              <a:ext uri="{FF2B5EF4-FFF2-40B4-BE49-F238E27FC236}">
                <a16:creationId xmlns:a16="http://schemas.microsoft.com/office/drawing/2014/main" id="{28785613-769D-C667-B544-625210462861}"/>
              </a:ext>
            </a:extLst>
          </p:cNvPr>
          <p:cNvSpPr>
            <a:spLocks noGrp="1"/>
          </p:cNvSpPr>
          <p:nvPr>
            <p:ph type="title"/>
          </p:nvPr>
        </p:nvSpPr>
        <p:spPr/>
        <p:txBody>
          <a:bodyPr/>
          <a:lstStyle/>
          <a:p>
            <a:endParaRPr lang="en-GB"/>
          </a:p>
        </p:txBody>
      </p:sp>
      <p:pic>
        <p:nvPicPr>
          <p:cNvPr id="1026" name="Picture 2">
            <a:extLst>
              <a:ext uri="{FF2B5EF4-FFF2-40B4-BE49-F238E27FC236}">
                <a16:creationId xmlns:a16="http://schemas.microsoft.com/office/drawing/2014/main" id="{722CA9A0-92DF-BD2D-0009-AAC561755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458" y="-411242"/>
            <a:ext cx="8357084" cy="7732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83226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88EFB-895F-1FAD-8108-4512920CFAC5}"/>
              </a:ext>
            </a:extLst>
          </p:cNvPr>
          <p:cNvSpPr>
            <a:spLocks noGrp="1"/>
          </p:cNvSpPr>
          <p:nvPr>
            <p:ph type="title"/>
          </p:nvPr>
        </p:nvSpPr>
        <p:spPr>
          <a:xfrm>
            <a:off x="551384" y="10319"/>
            <a:ext cx="8280000" cy="828000"/>
          </a:xfrm>
        </p:spPr>
        <p:txBody>
          <a:bodyPr/>
          <a:lstStyle/>
          <a:p>
            <a:r>
              <a:rPr lang="en-GB" dirty="0"/>
              <a:t>Example</a:t>
            </a:r>
          </a:p>
        </p:txBody>
      </p:sp>
      <p:sp>
        <p:nvSpPr>
          <p:cNvPr id="4" name="Slide Number Placeholder 3">
            <a:extLst>
              <a:ext uri="{FF2B5EF4-FFF2-40B4-BE49-F238E27FC236}">
                <a16:creationId xmlns:a16="http://schemas.microsoft.com/office/drawing/2014/main" id="{75EBCA28-829A-E5E0-0120-E3729FF776F9}"/>
              </a:ext>
            </a:extLst>
          </p:cNvPr>
          <p:cNvSpPr>
            <a:spLocks noGrp="1"/>
          </p:cNvSpPr>
          <p:nvPr>
            <p:ph type="sldNum" sz="quarter" idx="10"/>
          </p:nvPr>
        </p:nvSpPr>
        <p:spPr/>
        <p:txBody>
          <a:bodyPr/>
          <a:lstStyle/>
          <a:p>
            <a:fld id="{DCF6A46F-80AB-49F3-8C7E-9717ED945456}" type="slidenum">
              <a:rPr lang="en-GB" altLang="en-US" smtClean="0"/>
              <a:pPr/>
              <a:t>16</a:t>
            </a:fld>
            <a:endParaRPr lang="en-GB" altLang="en-US"/>
          </a:p>
        </p:txBody>
      </p:sp>
      <p:pic>
        <p:nvPicPr>
          <p:cNvPr id="10" name="Picture 9" descr="A white text on a white background&#10;&#10;Description automatically generated">
            <a:extLst>
              <a:ext uri="{FF2B5EF4-FFF2-40B4-BE49-F238E27FC236}">
                <a16:creationId xmlns:a16="http://schemas.microsoft.com/office/drawing/2014/main" id="{2884D58B-1395-DD53-DF93-AA34F5553885}"/>
              </a:ext>
            </a:extLst>
          </p:cNvPr>
          <p:cNvPicPr>
            <a:picLocks noChangeAspect="1"/>
          </p:cNvPicPr>
          <p:nvPr/>
        </p:nvPicPr>
        <p:blipFill>
          <a:blip r:embed="rId3"/>
          <a:stretch>
            <a:fillRect/>
          </a:stretch>
        </p:blipFill>
        <p:spPr>
          <a:xfrm>
            <a:off x="1017881" y="1077817"/>
            <a:ext cx="10156237" cy="5519535"/>
          </a:xfrm>
          <a:prstGeom prst="rect">
            <a:avLst/>
          </a:prstGeom>
        </p:spPr>
      </p:pic>
    </p:spTree>
    <p:extLst>
      <p:ext uri="{BB962C8B-B14F-4D97-AF65-F5344CB8AC3E}">
        <p14:creationId xmlns:p14="http://schemas.microsoft.com/office/powerpoint/2010/main" val="243585437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0C784-35F2-3D61-B053-38E367F4E7A8}"/>
              </a:ext>
            </a:extLst>
          </p:cNvPr>
          <p:cNvSpPr>
            <a:spLocks noGrp="1"/>
          </p:cNvSpPr>
          <p:nvPr>
            <p:ph type="title"/>
          </p:nvPr>
        </p:nvSpPr>
        <p:spPr>
          <a:xfrm>
            <a:off x="438911" y="166519"/>
            <a:ext cx="8280000" cy="828000"/>
          </a:xfrm>
        </p:spPr>
        <p:txBody>
          <a:bodyPr/>
          <a:lstStyle/>
          <a:p>
            <a:r>
              <a:rPr lang="en-GB" dirty="0"/>
              <a:t>RPT Needs Analysis</a:t>
            </a:r>
          </a:p>
        </p:txBody>
      </p:sp>
      <p:sp>
        <p:nvSpPr>
          <p:cNvPr id="4" name="Slide Number Placeholder 3">
            <a:extLst>
              <a:ext uri="{FF2B5EF4-FFF2-40B4-BE49-F238E27FC236}">
                <a16:creationId xmlns:a16="http://schemas.microsoft.com/office/drawing/2014/main" id="{7DE93718-3F96-35A4-E171-E6D18AE1CB95}"/>
              </a:ext>
            </a:extLst>
          </p:cNvPr>
          <p:cNvSpPr>
            <a:spLocks noGrp="1"/>
          </p:cNvSpPr>
          <p:nvPr>
            <p:ph type="sldNum" sz="quarter" idx="10"/>
          </p:nvPr>
        </p:nvSpPr>
        <p:spPr/>
        <p:txBody>
          <a:bodyPr/>
          <a:lstStyle/>
          <a:p>
            <a:fld id="{DCF6A46F-80AB-49F3-8C7E-9717ED945456}" type="slidenum">
              <a:rPr lang="en-GB" altLang="en-US" smtClean="0"/>
              <a:pPr/>
              <a:t>17</a:t>
            </a:fld>
            <a:endParaRPr lang="en-GB" altLang="en-US"/>
          </a:p>
        </p:txBody>
      </p:sp>
      <p:pic>
        <p:nvPicPr>
          <p:cNvPr id="3" name="Picture 2" descr="A close-up of a list of information&#10;&#10;Description automatically generated">
            <a:extLst>
              <a:ext uri="{FF2B5EF4-FFF2-40B4-BE49-F238E27FC236}">
                <a16:creationId xmlns:a16="http://schemas.microsoft.com/office/drawing/2014/main" id="{66087721-DE4D-E3FF-5D0F-3D9AE2A74080}"/>
              </a:ext>
            </a:extLst>
          </p:cNvPr>
          <p:cNvPicPr>
            <a:picLocks noChangeAspect="1"/>
          </p:cNvPicPr>
          <p:nvPr/>
        </p:nvPicPr>
        <p:blipFill>
          <a:blip r:embed="rId3"/>
          <a:stretch>
            <a:fillRect/>
          </a:stretch>
        </p:blipFill>
        <p:spPr>
          <a:xfrm>
            <a:off x="1836326" y="1049486"/>
            <a:ext cx="7757348" cy="5511620"/>
          </a:xfrm>
          <a:prstGeom prst="rect">
            <a:avLst/>
          </a:prstGeom>
        </p:spPr>
      </p:pic>
    </p:spTree>
    <p:extLst>
      <p:ext uri="{BB962C8B-B14F-4D97-AF65-F5344CB8AC3E}">
        <p14:creationId xmlns:p14="http://schemas.microsoft.com/office/powerpoint/2010/main" val="148440910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1011A307-6E46-8959-54F6-D677FE9E63D9}"/>
              </a:ext>
            </a:extLst>
          </p:cNvPr>
          <p:cNvSpPr>
            <a:spLocks noGrp="1"/>
          </p:cNvSpPr>
          <p:nvPr>
            <p:ph type="sldNum" sz="quarter" idx="12"/>
          </p:nvPr>
        </p:nvSpPr>
        <p:spPr/>
        <p:txBody>
          <a:bodyPr/>
          <a:lstStyle/>
          <a:p>
            <a:pPr>
              <a:spcAft>
                <a:spcPts val="600"/>
              </a:spcAft>
            </a:pPr>
            <a:fld id="{DCF6A46F-80AB-49F3-8C7E-9717ED945456}" type="slidenum">
              <a:rPr lang="en-GB" altLang="en-US" smtClean="0"/>
              <a:pPr>
                <a:spcAft>
                  <a:spcPts val="600"/>
                </a:spcAft>
              </a:pPr>
              <a:t>18</a:t>
            </a:fld>
            <a:endParaRPr lang="en-GB" altLang="en-US"/>
          </a:p>
        </p:txBody>
      </p:sp>
      <p:graphicFrame>
        <p:nvGraphicFramePr>
          <p:cNvPr id="5" name="Content Placeholder 4">
            <a:extLst>
              <a:ext uri="{FF2B5EF4-FFF2-40B4-BE49-F238E27FC236}">
                <a16:creationId xmlns:a16="http://schemas.microsoft.com/office/drawing/2014/main" id="{30CAF0CB-1253-9259-B64D-62A686327756}"/>
              </a:ext>
            </a:extLst>
          </p:cNvPr>
          <p:cNvGraphicFramePr>
            <a:graphicFrameLocks noGrp="1"/>
          </p:cNvGraphicFramePr>
          <p:nvPr>
            <p:ph type="tbl" sz="quarter" idx="4294967295"/>
          </p:nvPr>
        </p:nvGraphicFramePr>
        <p:xfrm>
          <a:off x="0" y="116632"/>
          <a:ext cx="10272464" cy="6735200"/>
        </p:xfrm>
        <a:graphic>
          <a:graphicData uri="http://schemas.openxmlformats.org/drawingml/2006/table">
            <a:tbl>
              <a:tblPr firstRow="1" bandRow="1"/>
              <a:tblGrid>
                <a:gridCol w="4583832">
                  <a:extLst>
                    <a:ext uri="{9D8B030D-6E8A-4147-A177-3AD203B41FA5}">
                      <a16:colId xmlns:a16="http://schemas.microsoft.com/office/drawing/2014/main" val="2160590896"/>
                    </a:ext>
                  </a:extLst>
                </a:gridCol>
                <a:gridCol w="3514706">
                  <a:extLst>
                    <a:ext uri="{9D8B030D-6E8A-4147-A177-3AD203B41FA5}">
                      <a16:colId xmlns:a16="http://schemas.microsoft.com/office/drawing/2014/main" val="2183065488"/>
                    </a:ext>
                  </a:extLst>
                </a:gridCol>
                <a:gridCol w="2173926">
                  <a:extLst>
                    <a:ext uri="{9D8B030D-6E8A-4147-A177-3AD203B41FA5}">
                      <a16:colId xmlns:a16="http://schemas.microsoft.com/office/drawing/2014/main" val="4120237525"/>
                    </a:ext>
                  </a:extLst>
                </a:gridCol>
              </a:tblGrid>
              <a:tr h="1115477">
                <a:tc>
                  <a:txBody>
                    <a:bodyPr/>
                    <a:lstStyle/>
                    <a:p>
                      <a:pPr fontAlgn="t"/>
                      <a:endParaRPr lang="en-GB" sz="4000" dirty="0">
                        <a:effectLst/>
                      </a:endParaRPr>
                    </a:p>
                    <a:p>
                      <a:pPr algn="l" rtl="0" fontAlgn="base"/>
                      <a:r>
                        <a:rPr lang="en-GB" sz="1800" b="1" i="0" dirty="0">
                          <a:effectLst/>
                          <a:latin typeface="Calibri" panose="020F0502020204030204" pitchFamily="34" charset="0"/>
                        </a:rPr>
                        <a:t>RPT’s Needs</a:t>
                      </a:r>
                      <a:r>
                        <a:rPr lang="en-GB" sz="1800" b="0" i="0" dirty="0">
                          <a:effectLst/>
                          <a:latin typeface="Calibri" panose="020F0502020204030204" pitchFamily="34" charset="0"/>
                        </a:rPr>
                        <a:t> </a:t>
                      </a:r>
                      <a:endParaRPr lang="en-GB" sz="4000" b="0" i="0" dirty="0">
                        <a:effectLst/>
                      </a:endParaRPr>
                    </a:p>
                    <a:p>
                      <a:pPr algn="l" rtl="0" fontAlgn="base"/>
                      <a:r>
                        <a:rPr lang="en-GB" sz="1800" b="0" i="0" dirty="0">
                          <a:effectLst/>
                          <a:latin typeface="Calibri" panose="020F0502020204030204" pitchFamily="34" charset="0"/>
                        </a:rPr>
                        <a:t>(Linked with the ITE Curriculum Strands)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GB" sz="4000" dirty="0">
                        <a:effectLst/>
                      </a:endParaRPr>
                    </a:p>
                    <a:p>
                      <a:pPr algn="l" rtl="0" fontAlgn="base"/>
                      <a:r>
                        <a:rPr lang="en-GB" sz="1800" b="1" i="0" dirty="0">
                          <a:effectLst/>
                          <a:latin typeface="Calibri" panose="020F0502020204030204" pitchFamily="34" charset="0"/>
                        </a:rPr>
                        <a:t>Support Strategies</a:t>
                      </a:r>
                      <a:r>
                        <a:rPr lang="en-GB" sz="1800" b="0" i="0" dirty="0">
                          <a:effectLst/>
                          <a:latin typeface="Calibri" panose="020F0502020204030204" pitchFamily="34" charset="0"/>
                        </a:rPr>
                        <a:t>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GB" sz="4000" dirty="0">
                        <a:effectLst/>
                      </a:endParaRPr>
                    </a:p>
                    <a:p>
                      <a:pPr algn="l" rtl="0" fontAlgn="base"/>
                      <a:r>
                        <a:rPr lang="en-GB" sz="1800" b="1" i="0" dirty="0">
                          <a:effectLst/>
                          <a:latin typeface="Calibri" panose="020F0502020204030204" pitchFamily="34" charset="0"/>
                        </a:rPr>
                        <a:t>Date for completion </a:t>
                      </a:r>
                      <a:r>
                        <a:rPr lang="en-GB" sz="1800" b="0" i="0" dirty="0">
                          <a:effectLst/>
                          <a:latin typeface="Calibri" panose="020F0502020204030204" pitchFamily="34" charset="0"/>
                        </a:rPr>
                        <a:t>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95031509"/>
                  </a:ext>
                </a:extLst>
              </a:tr>
              <a:tr h="1097080">
                <a:tc>
                  <a:txBody>
                    <a:bodyPr/>
                    <a:lstStyle/>
                    <a:p>
                      <a:pPr fontAlgn="t"/>
                      <a:endParaRPr lang="en-GB" sz="4000" dirty="0">
                        <a:effectLst/>
                      </a:endParaRPr>
                    </a:p>
                    <a:p>
                      <a:pPr algn="l" rtl="0" fontAlgn="base"/>
                      <a:r>
                        <a:rPr lang="en-GB" sz="1800" b="0" i="0" dirty="0">
                          <a:effectLst/>
                          <a:latin typeface="Calibri" panose="020F0502020204030204" pitchFamily="34" charset="0"/>
                        </a:rPr>
                        <a:t>Professional Behaviours &amp; Teacher Wellbeing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99"/>
                    </a:solidFill>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2400">
                        <a:effectLst/>
                      </a:endParaRPr>
                    </a:p>
                    <a:p>
                      <a:pPr algn="l" rtl="0" fontAlgn="base"/>
                      <a:r>
                        <a:rPr lang="en-GB" sz="1100" b="0" i="0">
                          <a:effectLst/>
                          <a:latin typeface="Calibri" panose="020F0502020204030204" pitchFamily="34" charset="0"/>
                        </a:rPr>
                        <a:t> </a:t>
                      </a:r>
                      <a:endParaRPr lang="en-GB" sz="2400" b="0" i="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88779361"/>
                  </a:ext>
                </a:extLst>
              </a:tr>
              <a:tr h="1097080">
                <a:tc>
                  <a:txBody>
                    <a:bodyPr/>
                    <a:lstStyle/>
                    <a:p>
                      <a:pPr fontAlgn="t"/>
                      <a:endParaRPr lang="en-GB" sz="4000" dirty="0">
                        <a:effectLst/>
                      </a:endParaRPr>
                    </a:p>
                    <a:p>
                      <a:pPr algn="l" rtl="0" fontAlgn="base"/>
                      <a:r>
                        <a:rPr lang="en-GB" sz="1800" b="0" i="0" dirty="0">
                          <a:effectLst/>
                          <a:latin typeface="Calibri" panose="020F0502020204030204" pitchFamily="34" charset="0"/>
                        </a:rPr>
                        <a:t>High Expectations &amp; Managing Behaviours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CC"/>
                    </a:solidFill>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2400">
                        <a:effectLst/>
                      </a:endParaRPr>
                    </a:p>
                    <a:p>
                      <a:pPr algn="l" rtl="0" fontAlgn="base"/>
                      <a:r>
                        <a:rPr lang="en-GB" sz="1100" b="0" i="0">
                          <a:effectLst/>
                          <a:latin typeface="Calibri" panose="020F0502020204030204" pitchFamily="34" charset="0"/>
                        </a:rPr>
                        <a:t> </a:t>
                      </a:r>
                      <a:endParaRPr lang="en-GB" sz="2400" b="0" i="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5231650"/>
                  </a:ext>
                </a:extLst>
              </a:tr>
              <a:tr h="1097080">
                <a:tc>
                  <a:txBody>
                    <a:bodyPr/>
                    <a:lstStyle/>
                    <a:p>
                      <a:pPr fontAlgn="t"/>
                      <a:endParaRPr lang="en-GB" sz="4000" dirty="0">
                        <a:solidFill>
                          <a:srgbClr val="000000"/>
                        </a:solidFill>
                        <a:effectLst/>
                      </a:endParaRPr>
                    </a:p>
                    <a:p>
                      <a:pPr algn="l" rtl="0" fontAlgn="base"/>
                      <a:r>
                        <a:rPr lang="en-GB" sz="1800" b="0" i="0" dirty="0">
                          <a:solidFill>
                            <a:srgbClr val="000000"/>
                          </a:solidFill>
                          <a:effectLst/>
                          <a:latin typeface="Calibri" panose="020F0502020204030204" pitchFamily="34" charset="0"/>
                        </a:rPr>
                        <a:t>Subject &amp; Curriculum Knowledge </a:t>
                      </a:r>
                      <a:endParaRPr lang="en-GB" sz="4000" b="0" i="0" dirty="0">
                        <a:solidFill>
                          <a:srgbClr val="000000"/>
                        </a:solidFill>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DC8DD"/>
                    </a:solidFill>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2400">
                        <a:effectLst/>
                      </a:endParaRPr>
                    </a:p>
                    <a:p>
                      <a:pPr algn="l" rtl="0" fontAlgn="base"/>
                      <a:r>
                        <a:rPr lang="en-GB" sz="1100" b="0" i="0">
                          <a:effectLst/>
                          <a:latin typeface="Calibri" panose="020F0502020204030204" pitchFamily="34" charset="0"/>
                        </a:rPr>
                        <a:t> </a:t>
                      </a:r>
                      <a:endParaRPr lang="en-GB" sz="2400" b="0" i="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91861099"/>
                  </a:ext>
                </a:extLst>
              </a:tr>
              <a:tr h="1097080">
                <a:tc>
                  <a:txBody>
                    <a:bodyPr/>
                    <a:lstStyle/>
                    <a:p>
                      <a:pPr fontAlgn="t"/>
                      <a:endParaRPr lang="en-GB" sz="4000">
                        <a:effectLst/>
                      </a:endParaRPr>
                    </a:p>
                    <a:p>
                      <a:pPr algn="l" rtl="0" fontAlgn="base"/>
                      <a:r>
                        <a:rPr lang="en-GB" sz="1800" b="0" i="0">
                          <a:effectLst/>
                          <a:latin typeface="Calibri" panose="020F0502020204030204" pitchFamily="34" charset="0"/>
                        </a:rPr>
                        <a:t>Planning, Teaching and Adapting Practice </a:t>
                      </a:r>
                      <a:endParaRPr lang="en-GB" sz="4000" b="0" i="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EE7A3"/>
                    </a:solidFill>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2400">
                        <a:effectLst/>
                      </a:endParaRPr>
                    </a:p>
                    <a:p>
                      <a:pPr algn="l" rtl="0" fontAlgn="base"/>
                      <a:r>
                        <a:rPr lang="en-GB" sz="1100" b="0" i="0">
                          <a:effectLst/>
                          <a:latin typeface="Calibri" panose="020F0502020204030204" pitchFamily="34" charset="0"/>
                        </a:rPr>
                        <a:t> </a:t>
                      </a:r>
                      <a:endParaRPr lang="en-GB" sz="2400" b="0" i="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775112"/>
                  </a:ext>
                </a:extLst>
              </a:tr>
              <a:tr h="1097080">
                <a:tc>
                  <a:txBody>
                    <a:bodyPr/>
                    <a:lstStyle/>
                    <a:p>
                      <a:pPr fontAlgn="t"/>
                      <a:endParaRPr lang="en-GB" sz="4000" dirty="0">
                        <a:effectLst/>
                      </a:endParaRPr>
                    </a:p>
                    <a:p>
                      <a:pPr algn="l" rtl="0" fontAlgn="base"/>
                      <a:r>
                        <a:rPr lang="en-GB" sz="1800" b="0" i="0" dirty="0">
                          <a:effectLst/>
                          <a:latin typeface="Calibri" panose="020F0502020204030204" pitchFamily="34" charset="0"/>
                        </a:rPr>
                        <a:t>Progress, Outcomes and Assessment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9D9D9"/>
                    </a:solidFill>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6744626"/>
                  </a:ext>
                </a:extLst>
              </a:tr>
            </a:tbl>
          </a:graphicData>
        </a:graphic>
      </p:graphicFrame>
    </p:spTree>
    <p:extLst>
      <p:ext uri="{BB962C8B-B14F-4D97-AF65-F5344CB8AC3E}">
        <p14:creationId xmlns:p14="http://schemas.microsoft.com/office/powerpoint/2010/main" val="1655835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45E333-55BB-FB42-BC47-385F80D169F9}"/>
              </a:ext>
            </a:extLst>
          </p:cNvPr>
          <p:cNvSpPr>
            <a:spLocks noGrp="1"/>
          </p:cNvSpPr>
          <p:nvPr>
            <p:ph type="sldNum" sz="quarter" idx="10"/>
          </p:nvPr>
        </p:nvSpPr>
        <p:spPr/>
        <p:txBody>
          <a:bodyPr/>
          <a:lstStyle/>
          <a:p>
            <a:fld id="{8CAE96E1-FE19-476C-9CF0-3BB4903735D9}" type="slidenum">
              <a:rPr lang="en-GB" altLang="en-US" smtClean="0"/>
              <a:pPr/>
              <a:t>19</a:t>
            </a:fld>
            <a:endParaRPr lang="en-GB" altLang="en-US"/>
          </a:p>
        </p:txBody>
      </p:sp>
      <p:pic>
        <p:nvPicPr>
          <p:cNvPr id="4" name="Picture 3">
            <a:extLst>
              <a:ext uri="{FF2B5EF4-FFF2-40B4-BE49-F238E27FC236}">
                <a16:creationId xmlns:a16="http://schemas.microsoft.com/office/drawing/2014/main" id="{FBD2B9A5-06E0-DAB3-6188-DA2565AF2193}"/>
              </a:ext>
            </a:extLst>
          </p:cNvPr>
          <p:cNvPicPr>
            <a:picLocks noChangeAspect="1"/>
          </p:cNvPicPr>
          <p:nvPr/>
        </p:nvPicPr>
        <p:blipFill>
          <a:blip r:embed="rId3"/>
          <a:stretch>
            <a:fillRect/>
          </a:stretch>
        </p:blipFill>
        <p:spPr>
          <a:xfrm>
            <a:off x="263352" y="260648"/>
            <a:ext cx="11343050" cy="6699844"/>
          </a:xfrm>
          <a:prstGeom prst="rect">
            <a:avLst/>
          </a:prstGeom>
        </p:spPr>
      </p:pic>
      <p:sp>
        <p:nvSpPr>
          <p:cNvPr id="9" name="Arrow: Down 8">
            <a:extLst>
              <a:ext uri="{FF2B5EF4-FFF2-40B4-BE49-F238E27FC236}">
                <a16:creationId xmlns:a16="http://schemas.microsoft.com/office/drawing/2014/main" id="{8C4ECE54-E2C5-07DB-8FD9-F54E5EEB486E}"/>
              </a:ext>
            </a:extLst>
          </p:cNvPr>
          <p:cNvSpPr/>
          <p:nvPr/>
        </p:nvSpPr>
        <p:spPr>
          <a:xfrm>
            <a:off x="9624392" y="1556792"/>
            <a:ext cx="366960" cy="489109"/>
          </a:xfrm>
          <a:prstGeom prst="downArrow">
            <a:avLst/>
          </a:prstGeom>
          <a:solidFill>
            <a:schemeClr val="accent1"/>
          </a:solidFill>
          <a:ln w="38100">
            <a:solidFill>
              <a:schemeClr val="accent1"/>
            </a:solidFill>
          </a:ln>
        </p:spPr>
        <p:txBody>
          <a:bodyPr wrap="none" rtlCol="0" anchor="ctr">
            <a:spAutoFit/>
          </a:bodyPr>
          <a:lstStyle/>
          <a:p>
            <a:pPr algn="ctr"/>
            <a:endParaRPr lang="en-GB" dirty="0"/>
          </a:p>
        </p:txBody>
      </p:sp>
    </p:spTree>
    <p:extLst>
      <p:ext uri="{BB962C8B-B14F-4D97-AF65-F5344CB8AC3E}">
        <p14:creationId xmlns:p14="http://schemas.microsoft.com/office/powerpoint/2010/main" val="2949473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
            <a:extLst>
              <a:ext uri="{FF2B5EF4-FFF2-40B4-BE49-F238E27FC236}">
                <a16:creationId xmlns:a16="http://schemas.microsoft.com/office/drawing/2014/main" id="{16999694-EA7A-67BB-5A6E-7EF2DF968F32}"/>
              </a:ext>
            </a:extLst>
          </p:cNvPr>
          <p:cNvSpPr>
            <a:spLocks noGrp="1"/>
          </p:cNvSpPr>
          <p:nvPr>
            <p:ph type="sldNum" sz="quarter" idx="10"/>
          </p:nvPr>
        </p:nvSpPr>
        <p:spPr>
          <a:xfrm>
            <a:off x="10704702" y="6345352"/>
            <a:ext cx="901700" cy="252000"/>
          </a:xfrm>
        </p:spPr>
        <p:txBody>
          <a:bodyPr/>
          <a:lstStyle/>
          <a:p>
            <a:pPr>
              <a:spcAft>
                <a:spcPts val="600"/>
              </a:spcAft>
            </a:pPr>
            <a:fld id="{DCF6A46F-80AB-49F3-8C7E-9717ED945456}" type="slidenum">
              <a:rPr lang="en-GB" altLang="en-US"/>
              <a:pPr>
                <a:spcAft>
                  <a:spcPts val="600"/>
                </a:spcAft>
              </a:pPr>
              <a:t>2</a:t>
            </a:fld>
            <a:endParaRPr lang="en-GB" altLang="en-US"/>
          </a:p>
        </p:txBody>
      </p:sp>
      <p:sp>
        <p:nvSpPr>
          <p:cNvPr id="7" name="Title 6">
            <a:extLst>
              <a:ext uri="{FF2B5EF4-FFF2-40B4-BE49-F238E27FC236}">
                <a16:creationId xmlns:a16="http://schemas.microsoft.com/office/drawing/2014/main" id="{8A8B9EA4-1A58-F64A-BFC6-FABE94E1EDAD}"/>
              </a:ext>
            </a:extLst>
          </p:cNvPr>
          <p:cNvSpPr>
            <a:spLocks noGrp="1"/>
          </p:cNvSpPr>
          <p:nvPr>
            <p:ph type="title"/>
          </p:nvPr>
        </p:nvSpPr>
        <p:spPr>
          <a:xfrm>
            <a:off x="566400" y="1342840"/>
            <a:ext cx="11040000" cy="828000"/>
          </a:xfrm>
        </p:spPr>
        <p:txBody>
          <a:bodyPr wrap="none" anchor="b">
            <a:normAutofit/>
          </a:bodyPr>
          <a:lstStyle/>
          <a:p>
            <a:r>
              <a:rPr lang="en-US"/>
              <a:t>Agenda</a:t>
            </a:r>
          </a:p>
        </p:txBody>
      </p:sp>
      <p:sp>
        <p:nvSpPr>
          <p:cNvPr id="4" name="Slide Number Placeholder 3" hidden="1">
            <a:extLst>
              <a:ext uri="{FF2B5EF4-FFF2-40B4-BE49-F238E27FC236}">
                <a16:creationId xmlns:a16="http://schemas.microsoft.com/office/drawing/2014/main" id="{0F181204-AAAF-D344-9AFC-B31BCEA593B7}"/>
              </a:ext>
            </a:extLst>
          </p:cNvPr>
          <p:cNvSpPr>
            <a:spLocks noGrp="1"/>
          </p:cNvSpPr>
          <p:nvPr>
            <p:ph type="sldNum" sz="quarter" idx="4294967295"/>
          </p:nvPr>
        </p:nvSpPr>
        <p:spPr>
          <a:xfrm>
            <a:off x="9552526" y="6237312"/>
            <a:ext cx="676275" cy="252000"/>
          </a:xfrm>
        </p:spPr>
        <p:txBody>
          <a:bodyPr/>
          <a:lstStyle/>
          <a:p>
            <a:pPr>
              <a:spcAft>
                <a:spcPts val="600"/>
              </a:spcAft>
            </a:pPr>
            <a:fld id="{44C01B32-D1A0-401C-8867-70456BBB1E87}" type="slidenum">
              <a:rPr lang="en-GB" altLang="en-US" smtClean="0"/>
              <a:pPr>
                <a:spcAft>
                  <a:spcPts val="600"/>
                </a:spcAft>
              </a:pPr>
              <a:t>2</a:t>
            </a:fld>
            <a:endParaRPr lang="en-GB" altLang="en-US"/>
          </a:p>
        </p:txBody>
      </p:sp>
      <p:sp>
        <p:nvSpPr>
          <p:cNvPr id="15" name="Slide Number Placeholder 3" hidden="1">
            <a:extLst>
              <a:ext uri="{FF2B5EF4-FFF2-40B4-BE49-F238E27FC236}">
                <a16:creationId xmlns:a16="http://schemas.microsoft.com/office/drawing/2014/main" id="{628130C4-A2F7-47D2-8FF2-B8CD0B037ECF}"/>
              </a:ext>
            </a:extLst>
          </p:cNvPr>
          <p:cNvSpPr>
            <a:spLocks noGrp="1"/>
          </p:cNvSpPr>
          <p:nvPr>
            <p:ph type="sldNum" sz="quarter" idx="4294967295"/>
          </p:nvPr>
        </p:nvSpPr>
        <p:spPr>
          <a:xfrm>
            <a:off x="9552526" y="6237312"/>
            <a:ext cx="676275" cy="252000"/>
          </a:xfrm>
        </p:spPr>
        <p:txBody>
          <a:bodyPr/>
          <a:lstStyle/>
          <a:p>
            <a:pPr>
              <a:spcAft>
                <a:spcPts val="600"/>
              </a:spcAft>
            </a:pPr>
            <a:fld id="{DCF6A46F-80AB-49F3-8C7E-9717ED945456}" type="slidenum">
              <a:rPr lang="en-GB" altLang="en-US"/>
              <a:pPr>
                <a:spcAft>
                  <a:spcPts val="600"/>
                </a:spcAft>
              </a:pPr>
              <a:t>2</a:t>
            </a:fld>
            <a:endParaRPr lang="en-GB" altLang="en-US"/>
          </a:p>
        </p:txBody>
      </p:sp>
      <p:graphicFrame>
        <p:nvGraphicFramePr>
          <p:cNvPr id="17" name="Content Placeholder 2">
            <a:extLst>
              <a:ext uri="{FF2B5EF4-FFF2-40B4-BE49-F238E27FC236}">
                <a16:creationId xmlns:a16="http://schemas.microsoft.com/office/drawing/2014/main" id="{C4727A9B-E09B-B604-7768-EDE8E442F87D}"/>
              </a:ext>
            </a:extLst>
          </p:cNvPr>
          <p:cNvGraphicFramePr>
            <a:graphicFrameLocks noGrp="1"/>
          </p:cNvGraphicFramePr>
          <p:nvPr>
            <p:ph idx="1"/>
            <p:extLst>
              <p:ext uri="{D42A27DB-BD31-4B8C-83A1-F6EECF244321}">
                <p14:modId xmlns:p14="http://schemas.microsoft.com/office/powerpoint/2010/main" val="4149614678"/>
              </p:ext>
            </p:extLst>
          </p:nvPr>
        </p:nvGraphicFramePr>
        <p:xfrm>
          <a:off x="566400" y="2322040"/>
          <a:ext cx="11040000" cy="396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44704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A6300-0B9E-7CE4-CC0A-4355A3709C40}"/>
              </a:ext>
            </a:extLst>
          </p:cNvPr>
          <p:cNvSpPr>
            <a:spLocks noGrp="1"/>
          </p:cNvSpPr>
          <p:nvPr>
            <p:ph type="title"/>
          </p:nvPr>
        </p:nvSpPr>
        <p:spPr>
          <a:xfrm>
            <a:off x="1948800" y="1234800"/>
            <a:ext cx="8280000" cy="828000"/>
          </a:xfrm>
        </p:spPr>
        <p:txBody>
          <a:bodyPr wrap="none" anchor="b">
            <a:normAutofit/>
          </a:bodyPr>
          <a:lstStyle/>
          <a:p>
            <a:r>
              <a:rPr lang="en-GB" dirty="0"/>
              <a:t>Mentor guidance (Section 4)</a:t>
            </a:r>
          </a:p>
        </p:txBody>
      </p:sp>
      <p:sp>
        <p:nvSpPr>
          <p:cNvPr id="11" name="Slide Number Placeholder 3">
            <a:extLst>
              <a:ext uri="{FF2B5EF4-FFF2-40B4-BE49-F238E27FC236}">
                <a16:creationId xmlns:a16="http://schemas.microsoft.com/office/drawing/2014/main" id="{0FE03D3C-AA0D-60FB-6358-A9C3C8FBCE03}"/>
              </a:ext>
            </a:extLst>
          </p:cNvPr>
          <p:cNvSpPr>
            <a:spLocks noGrp="1"/>
          </p:cNvSpPr>
          <p:nvPr>
            <p:ph type="sldNum" sz="quarter" idx="10"/>
          </p:nvPr>
        </p:nvSpPr>
        <p:spPr>
          <a:xfrm>
            <a:off x="9552526" y="6237312"/>
            <a:ext cx="676275" cy="252000"/>
          </a:xfrm>
        </p:spPr>
        <p:txBody>
          <a:bodyPr/>
          <a:lstStyle/>
          <a:p>
            <a:pPr>
              <a:spcAft>
                <a:spcPts val="600"/>
              </a:spcAft>
            </a:pPr>
            <a:fld id="{DCF6A46F-80AB-49F3-8C7E-9717ED945456}" type="slidenum">
              <a:rPr lang="en-GB" altLang="en-US" smtClean="0"/>
              <a:pPr>
                <a:spcAft>
                  <a:spcPts val="600"/>
                </a:spcAft>
              </a:pPr>
              <a:t>20</a:t>
            </a:fld>
            <a:endParaRPr lang="en-GB" altLang="en-US"/>
          </a:p>
        </p:txBody>
      </p:sp>
      <p:sp>
        <p:nvSpPr>
          <p:cNvPr id="4" name="Slide Number Placeholder 3" hidden="1">
            <a:extLst>
              <a:ext uri="{FF2B5EF4-FFF2-40B4-BE49-F238E27FC236}">
                <a16:creationId xmlns:a16="http://schemas.microsoft.com/office/drawing/2014/main" id="{DF9270F5-B381-FE5C-E511-932E033D0EB4}"/>
              </a:ext>
            </a:extLst>
          </p:cNvPr>
          <p:cNvSpPr>
            <a:spLocks noGrp="1"/>
          </p:cNvSpPr>
          <p:nvPr>
            <p:ph type="sldNum" sz="quarter" idx="4294967295"/>
          </p:nvPr>
        </p:nvSpPr>
        <p:spPr>
          <a:xfrm>
            <a:off x="9552526" y="6237312"/>
            <a:ext cx="676275" cy="252000"/>
          </a:xfrm>
        </p:spPr>
        <p:txBody>
          <a:bodyPr/>
          <a:lstStyle/>
          <a:p>
            <a:pPr>
              <a:spcAft>
                <a:spcPts val="600"/>
              </a:spcAft>
            </a:pPr>
            <a:fld id="{DCF6A46F-80AB-49F3-8C7E-9717ED945456}" type="slidenum">
              <a:rPr lang="en-GB" altLang="en-US" smtClean="0"/>
              <a:pPr>
                <a:spcAft>
                  <a:spcPts val="600"/>
                </a:spcAft>
              </a:pPr>
              <a:t>20</a:t>
            </a:fld>
            <a:endParaRPr lang="en-GB" altLang="en-US"/>
          </a:p>
        </p:txBody>
      </p:sp>
      <p:graphicFrame>
        <p:nvGraphicFramePr>
          <p:cNvPr id="6" name="Content Placeholder 2">
            <a:extLst>
              <a:ext uri="{FF2B5EF4-FFF2-40B4-BE49-F238E27FC236}">
                <a16:creationId xmlns:a16="http://schemas.microsoft.com/office/drawing/2014/main" id="{0C7A5E69-934B-BD89-7F24-3CD78E4784F7}"/>
              </a:ext>
            </a:extLst>
          </p:cNvPr>
          <p:cNvGraphicFramePr>
            <a:graphicFrameLocks noGrp="1"/>
          </p:cNvGraphicFramePr>
          <p:nvPr>
            <p:ph idx="1"/>
          </p:nvPr>
        </p:nvGraphicFramePr>
        <p:xfrm>
          <a:off x="1948800" y="2214000"/>
          <a:ext cx="8280000" cy="396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526363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A1BA-F6C0-16CB-775F-7EBF6B1B2ECA}"/>
              </a:ext>
            </a:extLst>
          </p:cNvPr>
          <p:cNvSpPr>
            <a:spLocks noGrp="1"/>
          </p:cNvSpPr>
          <p:nvPr>
            <p:ph type="title"/>
          </p:nvPr>
        </p:nvSpPr>
        <p:spPr>
          <a:xfrm>
            <a:off x="838199" y="365125"/>
            <a:ext cx="10997485" cy="1325563"/>
          </a:xfrm>
        </p:spPr>
        <p:txBody>
          <a:bodyPr/>
          <a:lstStyle/>
          <a:p>
            <a:r>
              <a:rPr lang="en-GB" dirty="0"/>
              <a:t>UoR Curriculum Focus: Behaviour Management</a:t>
            </a:r>
          </a:p>
        </p:txBody>
      </p:sp>
      <p:sp>
        <p:nvSpPr>
          <p:cNvPr id="3" name="Content Placeholder 2">
            <a:extLst>
              <a:ext uri="{FF2B5EF4-FFF2-40B4-BE49-F238E27FC236}">
                <a16:creationId xmlns:a16="http://schemas.microsoft.com/office/drawing/2014/main" id="{246B6156-81DA-B924-7E04-AEE6C66CFCF4}"/>
              </a:ext>
            </a:extLst>
          </p:cNvPr>
          <p:cNvSpPr>
            <a:spLocks noGrp="1"/>
          </p:cNvSpPr>
          <p:nvPr>
            <p:ph idx="1"/>
          </p:nvPr>
        </p:nvSpPr>
        <p:spPr>
          <a:xfrm>
            <a:off x="838200" y="1825625"/>
            <a:ext cx="5511085" cy="4351338"/>
          </a:xfrm>
        </p:spPr>
        <p:txBody>
          <a:bodyPr/>
          <a:lstStyle/>
          <a:p>
            <a:pPr marL="0" indent="0">
              <a:buNone/>
            </a:pPr>
            <a:r>
              <a:rPr lang="en-GB" dirty="0"/>
              <a:t>‘Behaviour in school is inseparable from </a:t>
            </a:r>
            <a:r>
              <a:rPr lang="en-GB" dirty="0">
                <a:solidFill>
                  <a:srgbClr val="FF0000"/>
                </a:solidFill>
              </a:rPr>
              <a:t>academic achievement, safety, welfare and well-being</a:t>
            </a:r>
            <a:r>
              <a:rPr lang="en-GB" dirty="0"/>
              <a:t>, and all other aspects of learning. It is the key to all other aims, and therefore crucial.’ </a:t>
            </a:r>
          </a:p>
          <a:p>
            <a:pPr marL="0" indent="0">
              <a:buNone/>
            </a:pPr>
            <a:r>
              <a:rPr lang="en-GB" dirty="0"/>
              <a:t>(Bennett, 2017, p. 12) </a:t>
            </a:r>
          </a:p>
          <a:p>
            <a:pPr marL="0" indent="0">
              <a:buNone/>
            </a:pPr>
            <a:endParaRPr lang="en-GB" dirty="0"/>
          </a:p>
        </p:txBody>
      </p:sp>
      <p:pic>
        <p:nvPicPr>
          <p:cNvPr id="4" name="Picture 3">
            <a:extLst>
              <a:ext uri="{FF2B5EF4-FFF2-40B4-BE49-F238E27FC236}">
                <a16:creationId xmlns:a16="http://schemas.microsoft.com/office/drawing/2014/main" id="{DC14C5C1-2D05-B695-DAA6-17649A61E5E9}"/>
              </a:ext>
            </a:extLst>
          </p:cNvPr>
          <p:cNvPicPr>
            <a:picLocks noChangeAspect="1"/>
          </p:cNvPicPr>
          <p:nvPr/>
        </p:nvPicPr>
        <p:blipFill rotWithShape="1">
          <a:blip r:embed="rId3"/>
          <a:srcRect l="27163" t="15682" r="42913" b="7290"/>
          <a:stretch/>
        </p:blipFill>
        <p:spPr>
          <a:xfrm>
            <a:off x="7812741" y="1664712"/>
            <a:ext cx="3295883" cy="4769828"/>
          </a:xfrm>
          <a:prstGeom prst="rect">
            <a:avLst/>
          </a:prstGeom>
          <a:ln>
            <a:solidFill>
              <a:schemeClr val="tx1"/>
            </a:solidFill>
          </a:ln>
        </p:spPr>
      </p:pic>
    </p:spTree>
    <p:extLst>
      <p:ext uri="{BB962C8B-B14F-4D97-AF65-F5344CB8AC3E}">
        <p14:creationId xmlns:p14="http://schemas.microsoft.com/office/powerpoint/2010/main" val="358656117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A1BA-F6C0-16CB-775F-7EBF6B1B2ECA}"/>
              </a:ext>
            </a:extLst>
          </p:cNvPr>
          <p:cNvSpPr>
            <a:spLocks noGrp="1"/>
          </p:cNvSpPr>
          <p:nvPr>
            <p:ph type="title"/>
          </p:nvPr>
        </p:nvSpPr>
        <p:spPr>
          <a:xfrm>
            <a:off x="838199" y="365125"/>
            <a:ext cx="10997485" cy="1325563"/>
          </a:xfrm>
        </p:spPr>
        <p:txBody>
          <a:bodyPr/>
          <a:lstStyle/>
          <a:p>
            <a:r>
              <a:rPr lang="en-GB" dirty="0"/>
              <a:t>UoR Curriculum Focus: Behaviour Management</a:t>
            </a:r>
          </a:p>
        </p:txBody>
      </p:sp>
      <p:sp>
        <p:nvSpPr>
          <p:cNvPr id="3" name="Content Placeholder 2">
            <a:extLst>
              <a:ext uri="{FF2B5EF4-FFF2-40B4-BE49-F238E27FC236}">
                <a16:creationId xmlns:a16="http://schemas.microsoft.com/office/drawing/2014/main" id="{246B6156-81DA-B924-7E04-AEE6C66CFCF4}"/>
              </a:ext>
            </a:extLst>
          </p:cNvPr>
          <p:cNvSpPr>
            <a:spLocks noGrp="1"/>
          </p:cNvSpPr>
          <p:nvPr>
            <p:ph idx="1"/>
          </p:nvPr>
        </p:nvSpPr>
        <p:spPr>
          <a:xfrm>
            <a:off x="838200" y="1825625"/>
            <a:ext cx="10533845" cy="4351338"/>
          </a:xfrm>
        </p:spPr>
        <p:txBody>
          <a:bodyPr/>
          <a:lstStyle/>
          <a:p>
            <a:r>
              <a:rPr lang="en-GB" dirty="0"/>
              <a:t>In 2024, behaviour management will have a renewed focus on the UoR PGCE, in response to:</a:t>
            </a:r>
          </a:p>
          <a:p>
            <a:endParaRPr lang="en-GB" dirty="0"/>
          </a:p>
          <a:p>
            <a:pPr lvl="1"/>
            <a:r>
              <a:rPr lang="en-GB" dirty="0"/>
              <a:t>RPT wellbeing and enjoyment of their work</a:t>
            </a:r>
          </a:p>
          <a:p>
            <a:pPr lvl="1"/>
            <a:r>
              <a:rPr lang="en-GB" dirty="0"/>
              <a:t>RPT feedback about their experiences on placement</a:t>
            </a:r>
          </a:p>
          <a:p>
            <a:pPr lvl="1"/>
            <a:r>
              <a:rPr lang="en-GB" dirty="0"/>
              <a:t>Mentor and school feedback about the contemporary challenges </a:t>
            </a:r>
          </a:p>
        </p:txBody>
      </p:sp>
    </p:spTree>
    <p:extLst>
      <p:ext uri="{BB962C8B-B14F-4D97-AF65-F5344CB8AC3E}">
        <p14:creationId xmlns:p14="http://schemas.microsoft.com/office/powerpoint/2010/main" val="132011523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A1BA-F6C0-16CB-775F-7EBF6B1B2ECA}"/>
              </a:ext>
            </a:extLst>
          </p:cNvPr>
          <p:cNvSpPr>
            <a:spLocks noGrp="1"/>
          </p:cNvSpPr>
          <p:nvPr>
            <p:ph type="title"/>
          </p:nvPr>
        </p:nvSpPr>
        <p:spPr>
          <a:xfrm>
            <a:off x="838199" y="365125"/>
            <a:ext cx="10997485" cy="1325563"/>
          </a:xfrm>
        </p:spPr>
        <p:txBody>
          <a:bodyPr/>
          <a:lstStyle/>
          <a:p>
            <a:r>
              <a:rPr lang="en-GB" dirty="0"/>
              <a:t>UoR Curriculum Focus: Behaviour Management</a:t>
            </a:r>
          </a:p>
        </p:txBody>
      </p:sp>
      <p:sp>
        <p:nvSpPr>
          <p:cNvPr id="3" name="Content Placeholder 2">
            <a:extLst>
              <a:ext uri="{FF2B5EF4-FFF2-40B4-BE49-F238E27FC236}">
                <a16:creationId xmlns:a16="http://schemas.microsoft.com/office/drawing/2014/main" id="{246B6156-81DA-B924-7E04-AEE6C66CFCF4}"/>
              </a:ext>
            </a:extLst>
          </p:cNvPr>
          <p:cNvSpPr>
            <a:spLocks noGrp="1"/>
          </p:cNvSpPr>
          <p:nvPr>
            <p:ph idx="1"/>
          </p:nvPr>
        </p:nvSpPr>
        <p:spPr>
          <a:xfrm>
            <a:off x="838200" y="1825624"/>
            <a:ext cx="10533845" cy="4922905"/>
          </a:xfrm>
        </p:spPr>
        <p:txBody>
          <a:bodyPr>
            <a:normAutofit lnSpcReduction="10000"/>
          </a:bodyPr>
          <a:lstStyle/>
          <a:p>
            <a:r>
              <a:rPr lang="en-GB" dirty="0"/>
              <a:t>Historically, the PGCE curriculum covered:</a:t>
            </a:r>
          </a:p>
          <a:p>
            <a:pPr lvl="1">
              <a:buFontTx/>
              <a:buChar char="-"/>
            </a:pPr>
            <a:r>
              <a:rPr lang="en-GB" dirty="0"/>
              <a:t>Different possible approaches to managing behaviours</a:t>
            </a:r>
          </a:p>
          <a:p>
            <a:pPr lvl="1">
              <a:buFontTx/>
              <a:buChar char="-"/>
            </a:pPr>
            <a:r>
              <a:rPr lang="en-GB" dirty="0"/>
              <a:t>Importance of planning, subject specialism, motivation and inclusion</a:t>
            </a:r>
          </a:p>
          <a:p>
            <a:pPr lvl="1">
              <a:buFontTx/>
              <a:buChar char="-"/>
            </a:pPr>
            <a:r>
              <a:rPr lang="en-GB" dirty="0"/>
              <a:t>Support for conversations to have with departments</a:t>
            </a:r>
          </a:p>
          <a:p>
            <a:pPr lvl="1">
              <a:buFontTx/>
              <a:buChar char="-"/>
            </a:pPr>
            <a:r>
              <a:rPr lang="en-GB" dirty="0"/>
              <a:t>Lesson feedback</a:t>
            </a:r>
          </a:p>
          <a:p>
            <a:pPr lvl="1">
              <a:buFontTx/>
              <a:buChar char="-"/>
            </a:pPr>
            <a:endParaRPr lang="en-GB" dirty="0"/>
          </a:p>
          <a:p>
            <a:r>
              <a:rPr lang="en-GB" dirty="0"/>
              <a:t>This year, alongside these existing components of the curriculum, all RPTs will be taught to implement seven foundational actions in every single lesson.</a:t>
            </a:r>
          </a:p>
          <a:p>
            <a:endParaRPr lang="en-GB" dirty="0"/>
          </a:p>
          <a:p>
            <a:r>
              <a:rPr lang="en-GB" dirty="0"/>
              <a:t>Mentors will need to support RPTs with the consistent and effective implementation of these foundational actions, as well as support them use other actions depending on the school policies and contexts.</a:t>
            </a:r>
          </a:p>
        </p:txBody>
      </p:sp>
    </p:spTree>
    <p:extLst>
      <p:ext uri="{BB962C8B-B14F-4D97-AF65-F5344CB8AC3E}">
        <p14:creationId xmlns:p14="http://schemas.microsoft.com/office/powerpoint/2010/main" val="148067501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A1BA-F6C0-16CB-775F-7EBF6B1B2ECA}"/>
              </a:ext>
            </a:extLst>
          </p:cNvPr>
          <p:cNvSpPr>
            <a:spLocks noGrp="1"/>
          </p:cNvSpPr>
          <p:nvPr>
            <p:ph type="title"/>
          </p:nvPr>
        </p:nvSpPr>
        <p:spPr>
          <a:xfrm>
            <a:off x="838199" y="365125"/>
            <a:ext cx="10997485" cy="1325563"/>
          </a:xfrm>
        </p:spPr>
        <p:txBody>
          <a:bodyPr/>
          <a:lstStyle/>
          <a:p>
            <a:r>
              <a:rPr lang="en-GB" dirty="0"/>
              <a:t>UoR Curriculum Focus: Behaviour Management</a:t>
            </a:r>
          </a:p>
        </p:txBody>
      </p:sp>
      <p:sp>
        <p:nvSpPr>
          <p:cNvPr id="3" name="Content Placeholder 2">
            <a:extLst>
              <a:ext uri="{FF2B5EF4-FFF2-40B4-BE49-F238E27FC236}">
                <a16:creationId xmlns:a16="http://schemas.microsoft.com/office/drawing/2014/main" id="{246B6156-81DA-B924-7E04-AEE6C66CFCF4}"/>
              </a:ext>
            </a:extLst>
          </p:cNvPr>
          <p:cNvSpPr>
            <a:spLocks noGrp="1"/>
          </p:cNvSpPr>
          <p:nvPr>
            <p:ph idx="1"/>
          </p:nvPr>
        </p:nvSpPr>
        <p:spPr/>
        <p:txBody>
          <a:bodyPr/>
          <a:lstStyle/>
          <a:p>
            <a:pPr marL="277200" indent="-457200" algn="l" rtl="0" eaLnBrk="1" fontAlgn="t" latinLnBrk="0" hangingPunct="1">
              <a:lnSpc>
                <a:spcPct val="107000"/>
              </a:lnSpc>
              <a:spcBef>
                <a:spcPts val="0"/>
              </a:spcBef>
              <a:spcAft>
                <a:spcPts val="800"/>
              </a:spcAft>
              <a:buFont typeface="+mj-lt"/>
              <a:buAutoNum type="arabicPeriod"/>
            </a:pPr>
            <a:r>
              <a:rPr lang="en-GB" sz="24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Greet</a:t>
            </a: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class positively (individually and/or as a group) to establish presence and mark a fresh start to the lesson.</a:t>
            </a:r>
            <a:endParaRPr lang="en-GB" sz="2400" b="0" i="0" u="none" strike="noStrike" dirty="0">
              <a:effectLst/>
              <a:latin typeface="Arial" panose="020B0604020202020204" pitchFamily="34" charset="0"/>
            </a:endParaRPr>
          </a:p>
          <a:p>
            <a:pPr marL="277200" indent="-457200" algn="l" rtl="0" eaLnBrk="1" fontAlgn="t" latinLnBrk="0" hangingPunct="1">
              <a:lnSpc>
                <a:spcPct val="107000"/>
              </a:lnSpc>
              <a:spcBef>
                <a:spcPts val="0"/>
              </a:spcBef>
              <a:spcAft>
                <a:spcPts val="800"/>
              </a:spcAft>
              <a:buFont typeface="+mj-lt"/>
              <a:buAutoNum type="arabicPeriod"/>
            </a:pP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Make expectations of desired behaviours </a:t>
            </a:r>
            <a:r>
              <a:rPr lang="en-GB" sz="24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explicit</a:t>
            </a: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2400" b="0" i="0" u="none" strike="noStrike" dirty="0">
              <a:effectLst/>
              <a:latin typeface="Arial" panose="020B0604020202020204" pitchFamily="34" charset="0"/>
            </a:endParaRPr>
          </a:p>
          <a:p>
            <a:pPr marL="277200" indent="-457200" algn="l" rtl="0" eaLnBrk="1" fontAlgn="t" latinLnBrk="0" hangingPunct="1">
              <a:lnSpc>
                <a:spcPct val="107000"/>
              </a:lnSpc>
              <a:spcBef>
                <a:spcPts val="0"/>
              </a:spcBef>
              <a:spcAft>
                <a:spcPts val="800"/>
              </a:spcAft>
              <a:buFont typeface="+mj-lt"/>
              <a:buAutoNum type="arabicPeriod"/>
            </a:pP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Highlight </a:t>
            </a:r>
            <a:r>
              <a:rPr lang="en-GB" sz="24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positive</a:t>
            </a: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pupil behaviours where possible.</a:t>
            </a:r>
            <a:endParaRPr lang="en-GB" sz="2400" b="0" i="0" u="none" strike="noStrike" dirty="0">
              <a:effectLst/>
              <a:latin typeface="Arial" panose="020B0604020202020204" pitchFamily="34" charset="0"/>
            </a:endParaRPr>
          </a:p>
          <a:p>
            <a:pPr marL="277200" indent="-457200" algn="l" rtl="0" eaLnBrk="1" fontAlgn="t" latinLnBrk="0" hangingPunct="1">
              <a:lnSpc>
                <a:spcPct val="107000"/>
              </a:lnSpc>
              <a:spcBef>
                <a:spcPts val="0"/>
              </a:spcBef>
              <a:spcAft>
                <a:spcPts val="800"/>
              </a:spcAft>
              <a:buFont typeface="+mj-lt"/>
              <a:buAutoNum type="arabicPeriod"/>
            </a:pP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Implement a clear and consistent method of gaining </a:t>
            </a:r>
            <a:r>
              <a:rPr lang="en-GB" sz="24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attention</a:t>
            </a: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achieving silence.</a:t>
            </a:r>
            <a:endParaRPr lang="en-GB" sz="2400" b="0" i="0" u="none" strike="noStrike" dirty="0">
              <a:effectLst/>
              <a:latin typeface="Arial" panose="020B0604020202020204" pitchFamily="34" charset="0"/>
            </a:endParaRPr>
          </a:p>
          <a:p>
            <a:pPr marL="277200" indent="-457200" algn="l" rtl="0" eaLnBrk="1" fontAlgn="t" latinLnBrk="0" hangingPunct="1">
              <a:lnSpc>
                <a:spcPct val="107000"/>
              </a:lnSpc>
              <a:spcBef>
                <a:spcPts val="0"/>
              </a:spcBef>
              <a:spcAft>
                <a:spcPts val="800"/>
              </a:spcAft>
              <a:buFont typeface="+mj-lt"/>
              <a:buAutoNum type="arabicPeriod"/>
            </a:pP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Use pupils’ </a:t>
            </a:r>
            <a:r>
              <a:rPr lang="en-GB" sz="24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names</a:t>
            </a: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whenever addressing them individually.</a:t>
            </a:r>
            <a:endParaRPr lang="en-GB" sz="2400" b="0" i="0" u="none" strike="noStrike" dirty="0">
              <a:effectLst/>
              <a:latin typeface="Arial" panose="020B0604020202020204" pitchFamily="34" charset="0"/>
            </a:endParaRPr>
          </a:p>
          <a:p>
            <a:pPr marL="277200" indent="-457200" algn="l" rtl="0" eaLnBrk="1" fontAlgn="t" latinLnBrk="0" hangingPunct="1">
              <a:lnSpc>
                <a:spcPct val="107000"/>
              </a:lnSpc>
              <a:spcBef>
                <a:spcPts val="0"/>
              </a:spcBef>
              <a:spcAft>
                <a:spcPts val="800"/>
              </a:spcAft>
              <a:buFont typeface="+mj-lt"/>
              <a:buAutoNum type="arabicPeriod"/>
            </a:pP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Only teach or give instructions to the whole group when there is </a:t>
            </a:r>
            <a:r>
              <a:rPr lang="en-GB" sz="24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silence</a:t>
            </a: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2400" b="0" i="0" u="none" strike="noStrike" dirty="0">
              <a:effectLst/>
              <a:latin typeface="Arial" panose="020B0604020202020204" pitchFamily="34" charset="0"/>
            </a:endParaRPr>
          </a:p>
          <a:p>
            <a:pPr marL="277200" indent="-457200" algn="l" rtl="0" eaLnBrk="1" fontAlgn="t" latinLnBrk="0" hangingPunct="1">
              <a:lnSpc>
                <a:spcPct val="107000"/>
              </a:lnSpc>
              <a:spcBef>
                <a:spcPts val="0"/>
              </a:spcBef>
              <a:spcAft>
                <a:spcPts val="800"/>
              </a:spcAft>
              <a:buFont typeface="+mj-lt"/>
              <a:buAutoNum type="arabicPeriod"/>
            </a:pPr>
            <a:r>
              <a:rPr lang="en-GB" sz="24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Follow through</a:t>
            </a:r>
            <a:r>
              <a:rPr lang="en-GB" sz="24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 rewards, sanctions and promises.</a:t>
            </a:r>
            <a:endParaRPr lang="en-GB" sz="2400" b="0" i="0" u="none" strike="noStrike" dirty="0">
              <a:effectLst/>
              <a:latin typeface="Arial" panose="020B0604020202020204" pitchFamily="34" charset="0"/>
            </a:endParaRPr>
          </a:p>
          <a:p>
            <a:endParaRPr lang="en-GB" dirty="0"/>
          </a:p>
        </p:txBody>
      </p:sp>
    </p:spTree>
    <p:extLst>
      <p:ext uri="{BB962C8B-B14F-4D97-AF65-F5344CB8AC3E}">
        <p14:creationId xmlns:p14="http://schemas.microsoft.com/office/powerpoint/2010/main" val="4065567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B761B43-A50A-76A8-D9B8-9FB7B940E797}"/>
              </a:ext>
            </a:extLst>
          </p:cNvPr>
          <p:cNvGraphicFramePr>
            <a:graphicFrameLocks noGrp="1"/>
          </p:cNvGraphicFramePr>
          <p:nvPr>
            <p:ph idx="1"/>
          </p:nvPr>
        </p:nvGraphicFramePr>
        <p:xfrm>
          <a:off x="838200" y="324600"/>
          <a:ext cx="10515599" cy="6208800"/>
        </p:xfrm>
        <a:graphic>
          <a:graphicData uri="http://schemas.openxmlformats.org/drawingml/2006/table">
            <a:tbl>
              <a:tblPr firstRow="1" firstCol="1" bandRow="1"/>
              <a:tblGrid>
                <a:gridCol w="3669406">
                  <a:extLst>
                    <a:ext uri="{9D8B030D-6E8A-4147-A177-3AD203B41FA5}">
                      <a16:colId xmlns:a16="http://schemas.microsoft.com/office/drawing/2014/main" val="948949150"/>
                    </a:ext>
                  </a:extLst>
                </a:gridCol>
                <a:gridCol w="3593205">
                  <a:extLst>
                    <a:ext uri="{9D8B030D-6E8A-4147-A177-3AD203B41FA5}">
                      <a16:colId xmlns:a16="http://schemas.microsoft.com/office/drawing/2014/main" val="3839559364"/>
                    </a:ext>
                  </a:extLst>
                </a:gridCol>
                <a:gridCol w="3252988">
                  <a:extLst>
                    <a:ext uri="{9D8B030D-6E8A-4147-A177-3AD203B41FA5}">
                      <a16:colId xmlns:a16="http://schemas.microsoft.com/office/drawing/2014/main" val="1541863602"/>
                    </a:ext>
                  </a:extLst>
                </a:gridCol>
              </a:tblGrid>
              <a:tr h="190863">
                <a:tc>
                  <a:txBody>
                    <a:bodyPr/>
                    <a:lstStyle/>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Potential challenges to implementing this action in your subject: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What strategies mentors might give RPTs for implementing effectively in your subject: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4718595"/>
                  </a:ext>
                </a:extLst>
              </a:tr>
              <a:tr h="661757">
                <a:tc>
                  <a:txBody>
                    <a:bodyPr/>
                    <a:lstStyle/>
                    <a:p>
                      <a:pPr>
                        <a:lnSpc>
                          <a:spcPct val="107000"/>
                        </a:lnSpc>
                        <a:spcAft>
                          <a:spcPts val="800"/>
                        </a:spcAft>
                      </a:pPr>
                      <a:r>
                        <a:rPr lang="en-GB" sz="1600" b="1" u="sng" kern="100" dirty="0">
                          <a:effectLst/>
                          <a:latin typeface="Calibri" panose="020F0502020204030204" pitchFamily="34" charset="0"/>
                          <a:ea typeface="Calibri" panose="020F0502020204030204" pitchFamily="34" charset="0"/>
                          <a:cs typeface="Times New Roman" panose="02020603050405020304" pitchFamily="18" charset="0"/>
                        </a:rPr>
                        <a:t>Greet</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class positively (individually and/or as a group) to establish presence and mark a fresh start to the lesson.</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71013860"/>
                  </a:ext>
                </a:extLst>
              </a:tr>
              <a:tr h="661757">
                <a:tc>
                  <a:txBody>
                    <a:bodyPr/>
                    <a:lstStyle/>
                    <a:p>
                      <a:pPr>
                        <a:lnSpc>
                          <a:spcPct val="107000"/>
                        </a:lnSpc>
                        <a:spcAft>
                          <a:spcPts val="800"/>
                        </a:spcAft>
                      </a:pPr>
                      <a:r>
                        <a:rPr lang="en-GB" sz="1600" kern="100">
                          <a:effectLst/>
                          <a:latin typeface="Calibri" panose="020F0502020204030204" pitchFamily="34" charset="0"/>
                          <a:ea typeface="Calibri" panose="020F0502020204030204" pitchFamily="34" charset="0"/>
                          <a:cs typeface="Times New Roman" panose="02020603050405020304" pitchFamily="18" charset="0"/>
                        </a:rPr>
                        <a:t>Make expectations of desired behaviours </a:t>
                      </a:r>
                      <a:r>
                        <a:rPr lang="en-GB" sz="1600" b="1" u="sng" kern="100">
                          <a:effectLst/>
                          <a:latin typeface="Calibri" panose="020F0502020204030204" pitchFamily="34" charset="0"/>
                          <a:ea typeface="Calibri" panose="020F0502020204030204" pitchFamily="34" charset="0"/>
                          <a:cs typeface="Times New Roman" panose="02020603050405020304" pitchFamily="18" charset="0"/>
                        </a:rPr>
                        <a:t>explicit</a:t>
                      </a:r>
                      <a:r>
                        <a:rPr lang="en-GB" sz="1600" kern="100">
                          <a:effectLst/>
                          <a:latin typeface="Calibri" panose="020F0502020204030204" pitchFamily="34" charset="0"/>
                          <a:ea typeface="Calibri" panose="020F0502020204030204" pitchFamily="34" charset="0"/>
                          <a:cs typeface="Times New Roman" panose="02020603050405020304" pitchFamily="18" charset="0"/>
                        </a:rPr>
                        <a:t>.</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300302"/>
                  </a:ext>
                </a:extLst>
              </a:tr>
              <a:tr h="543800">
                <a:tc>
                  <a:txBody>
                    <a:bodyPr/>
                    <a:lstStyle/>
                    <a:p>
                      <a:pPr>
                        <a:lnSpc>
                          <a:spcPct val="107000"/>
                        </a:lnSpc>
                        <a:spcAft>
                          <a:spcPts val="800"/>
                        </a:spcAft>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Highlight </a:t>
                      </a:r>
                      <a:r>
                        <a:rPr lang="en-GB" sz="1600" b="1" u="sng" kern="100" dirty="0">
                          <a:effectLst/>
                          <a:latin typeface="Calibri" panose="020F0502020204030204" pitchFamily="34" charset="0"/>
                          <a:ea typeface="Calibri" panose="020F0502020204030204" pitchFamily="34" charset="0"/>
                          <a:cs typeface="Times New Roman" panose="02020603050405020304" pitchFamily="18" charset="0"/>
                        </a:rPr>
                        <a:t>positive</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pupil behaviours where possible.</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4200855"/>
                  </a:ext>
                </a:extLst>
              </a:tr>
              <a:tr h="543800">
                <a:tc>
                  <a:txBody>
                    <a:bodyPr/>
                    <a:lstStyle/>
                    <a:p>
                      <a:pPr>
                        <a:lnSpc>
                          <a:spcPct val="107000"/>
                        </a:lnSpc>
                        <a:spcAft>
                          <a:spcPts val="800"/>
                        </a:spcAft>
                      </a:pPr>
                      <a:r>
                        <a:rPr lang="en-GB" sz="1600" kern="100">
                          <a:effectLst/>
                          <a:latin typeface="Calibri" panose="020F0502020204030204" pitchFamily="34" charset="0"/>
                          <a:ea typeface="Calibri" panose="020F0502020204030204" pitchFamily="34" charset="0"/>
                          <a:cs typeface="Times New Roman" panose="02020603050405020304" pitchFamily="18" charset="0"/>
                        </a:rPr>
                        <a:t>Implement a clear and consistent method of gaining </a:t>
                      </a:r>
                      <a:r>
                        <a:rPr lang="en-GB" sz="1600" b="1" u="sng" kern="100">
                          <a:effectLst/>
                          <a:latin typeface="Calibri" panose="020F0502020204030204" pitchFamily="34" charset="0"/>
                          <a:ea typeface="Calibri" panose="020F0502020204030204" pitchFamily="34" charset="0"/>
                          <a:cs typeface="Times New Roman" panose="02020603050405020304" pitchFamily="18" charset="0"/>
                        </a:rPr>
                        <a:t>attention</a:t>
                      </a:r>
                      <a:r>
                        <a:rPr lang="en-GB" sz="1600" kern="100">
                          <a:effectLst/>
                          <a:latin typeface="Calibri" panose="020F0502020204030204" pitchFamily="34" charset="0"/>
                          <a:ea typeface="Calibri" panose="020F0502020204030204" pitchFamily="34" charset="0"/>
                          <a:cs typeface="Times New Roman" panose="02020603050405020304" pitchFamily="18" charset="0"/>
                        </a:rPr>
                        <a:t> and achieving silence.</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170878"/>
                  </a:ext>
                </a:extLst>
              </a:tr>
              <a:tr h="543800">
                <a:tc>
                  <a:txBody>
                    <a:bodyPr/>
                    <a:lstStyle/>
                    <a:p>
                      <a:pPr>
                        <a:lnSpc>
                          <a:spcPct val="107000"/>
                        </a:lnSpc>
                        <a:spcAft>
                          <a:spcPts val="800"/>
                        </a:spcAft>
                      </a:pPr>
                      <a:r>
                        <a:rPr lang="en-GB" sz="1600" kern="100">
                          <a:effectLst/>
                          <a:latin typeface="Calibri" panose="020F0502020204030204" pitchFamily="34" charset="0"/>
                          <a:ea typeface="Calibri" panose="020F0502020204030204" pitchFamily="34" charset="0"/>
                          <a:cs typeface="Times New Roman" panose="02020603050405020304" pitchFamily="18" charset="0"/>
                        </a:rPr>
                        <a:t>Use pupils’ </a:t>
                      </a:r>
                      <a:r>
                        <a:rPr lang="en-GB" sz="1600" b="1" u="sng" kern="100">
                          <a:effectLst/>
                          <a:latin typeface="Calibri" panose="020F0502020204030204" pitchFamily="34" charset="0"/>
                          <a:ea typeface="Calibri" panose="020F0502020204030204" pitchFamily="34" charset="0"/>
                          <a:cs typeface="Times New Roman" panose="02020603050405020304" pitchFamily="18" charset="0"/>
                        </a:rPr>
                        <a:t>names</a:t>
                      </a:r>
                      <a:r>
                        <a:rPr lang="en-GB" sz="1600" kern="100">
                          <a:effectLst/>
                          <a:latin typeface="Calibri" panose="020F0502020204030204" pitchFamily="34" charset="0"/>
                          <a:ea typeface="Calibri" panose="020F0502020204030204" pitchFamily="34" charset="0"/>
                          <a:cs typeface="Times New Roman" panose="02020603050405020304" pitchFamily="18" charset="0"/>
                        </a:rPr>
                        <a:t> whenever addressing them individually.</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9953954"/>
                  </a:ext>
                </a:extLst>
              </a:tr>
              <a:tr h="543800">
                <a:tc>
                  <a:txBody>
                    <a:bodyPr/>
                    <a:lstStyle/>
                    <a:p>
                      <a:pPr>
                        <a:lnSpc>
                          <a:spcPct val="107000"/>
                        </a:lnSpc>
                        <a:spcAft>
                          <a:spcPts val="800"/>
                        </a:spcAft>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Only teach or give instructions to the whole group when there is </a:t>
                      </a:r>
                      <a:r>
                        <a:rPr lang="en-GB" sz="1600" b="1" u="sng" kern="100" dirty="0">
                          <a:effectLst/>
                          <a:latin typeface="Calibri" panose="020F0502020204030204" pitchFamily="34" charset="0"/>
                          <a:ea typeface="Calibri" panose="020F0502020204030204" pitchFamily="34" charset="0"/>
                          <a:cs typeface="Times New Roman" panose="02020603050405020304" pitchFamily="18" charset="0"/>
                        </a:rPr>
                        <a:t>silence</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6476825"/>
                  </a:ext>
                </a:extLst>
              </a:tr>
              <a:tr h="661757">
                <a:tc>
                  <a:txBody>
                    <a:bodyPr/>
                    <a:lstStyle/>
                    <a:p>
                      <a:pPr>
                        <a:lnSpc>
                          <a:spcPct val="107000"/>
                        </a:lnSpc>
                        <a:spcAft>
                          <a:spcPts val="800"/>
                        </a:spcAft>
                      </a:pPr>
                      <a:r>
                        <a:rPr lang="en-GB" sz="1600" b="1" u="sng" kern="100" dirty="0">
                          <a:effectLst/>
                          <a:latin typeface="Calibri" panose="020F0502020204030204" pitchFamily="34" charset="0"/>
                          <a:ea typeface="Calibri" panose="020F0502020204030204" pitchFamily="34" charset="0"/>
                          <a:cs typeface="Times New Roman" panose="02020603050405020304" pitchFamily="18" charset="0"/>
                        </a:rPr>
                        <a:t>Follow through</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on rewards, sanctions and promises.</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5380738"/>
                  </a:ext>
                </a:extLst>
              </a:tr>
            </a:tbl>
          </a:graphicData>
        </a:graphic>
      </p:graphicFrame>
    </p:spTree>
    <p:extLst>
      <p:ext uri="{BB962C8B-B14F-4D97-AF65-F5344CB8AC3E}">
        <p14:creationId xmlns:p14="http://schemas.microsoft.com/office/powerpoint/2010/main" val="137160934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43B39-A225-C70A-1B93-AE23964BCA94}"/>
              </a:ext>
            </a:extLst>
          </p:cNvPr>
          <p:cNvSpPr>
            <a:spLocks noGrp="1"/>
          </p:cNvSpPr>
          <p:nvPr>
            <p:ph idx="1"/>
          </p:nvPr>
        </p:nvSpPr>
        <p:spPr>
          <a:xfrm>
            <a:off x="838200" y="1825625"/>
            <a:ext cx="4802746" cy="4794116"/>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algn="l" rtl="0" eaLnBrk="1" fontAlgn="t" latinLnBrk="0" hangingPunct="1">
              <a:lnSpc>
                <a:spcPct val="107000"/>
              </a:lnSpc>
              <a:spcBef>
                <a:spcPts val="0"/>
              </a:spcBef>
              <a:spcAft>
                <a:spcPts val="800"/>
              </a:spcAft>
            </a:pP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Greet</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class positively (individually and/or as a group) to establish presence and mark a fresh start to the lesson.</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Make expectations of desired behaviours </a:t>
            </a: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explicit</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Highlight </a:t>
            </a: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positive</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pupil behaviours where possible.</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Implement a clear and consistent method of gaining </a:t>
            </a: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attention</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achieving silence.</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Use pupils’ </a:t>
            </a: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names</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whenever addressing them individually.</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Only teach or give instructions to the whole group when there is </a:t>
            </a: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silence</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Follow through</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 rewards, sanctions and promises.</a:t>
            </a:r>
            <a:endParaRPr lang="en-GB" sz="2800" b="0" i="0" u="none" strike="noStrike" dirty="0">
              <a:effectLst/>
              <a:latin typeface="Arial" panose="020B0604020202020204" pitchFamily="34" charset="0"/>
            </a:endParaRPr>
          </a:p>
          <a:p>
            <a:endParaRPr lang="en-GB" dirty="0"/>
          </a:p>
        </p:txBody>
      </p:sp>
      <p:sp>
        <p:nvSpPr>
          <p:cNvPr id="5" name="Content Placeholder 2">
            <a:extLst>
              <a:ext uri="{FF2B5EF4-FFF2-40B4-BE49-F238E27FC236}">
                <a16:creationId xmlns:a16="http://schemas.microsoft.com/office/drawing/2014/main" id="{D3FE8597-FF8A-B3B3-155D-7DC7AD1D5071}"/>
              </a:ext>
            </a:extLst>
          </p:cNvPr>
          <p:cNvSpPr txBox="1">
            <a:spLocks/>
          </p:cNvSpPr>
          <p:nvPr/>
        </p:nvSpPr>
        <p:spPr>
          <a:xfrm>
            <a:off x="6361090" y="1833182"/>
            <a:ext cx="4802746" cy="479411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a:t> </a:t>
            </a:r>
          </a:p>
          <a:p>
            <a:endParaRPr lang="en-GB" dirty="0"/>
          </a:p>
          <a:p>
            <a:r>
              <a:rPr lang="en-GB" dirty="0"/>
              <a:t> </a:t>
            </a:r>
          </a:p>
          <a:p>
            <a:endParaRPr lang="en-GB" dirty="0"/>
          </a:p>
          <a:p>
            <a:r>
              <a:rPr lang="en-GB" dirty="0"/>
              <a:t> </a:t>
            </a:r>
          </a:p>
          <a:p>
            <a:endParaRPr lang="en-GB" dirty="0"/>
          </a:p>
          <a:p>
            <a:r>
              <a:rPr lang="en-GB" dirty="0"/>
              <a:t> </a:t>
            </a:r>
          </a:p>
        </p:txBody>
      </p:sp>
      <p:sp>
        <p:nvSpPr>
          <p:cNvPr id="6" name="Rectangle 5">
            <a:extLst>
              <a:ext uri="{FF2B5EF4-FFF2-40B4-BE49-F238E27FC236}">
                <a16:creationId xmlns:a16="http://schemas.microsoft.com/office/drawing/2014/main" id="{D2C83031-846A-1935-DC73-60CD35483B71}"/>
              </a:ext>
            </a:extLst>
          </p:cNvPr>
          <p:cNvSpPr/>
          <p:nvPr/>
        </p:nvSpPr>
        <p:spPr>
          <a:xfrm>
            <a:off x="838200" y="1017431"/>
            <a:ext cx="10314904" cy="5537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dirty="0"/>
              <a:t>Is there anything else that you would argue every single RPT should be doing to support their behaviour management in every single lesson in your subject?</a:t>
            </a:r>
          </a:p>
        </p:txBody>
      </p:sp>
    </p:spTree>
    <p:extLst>
      <p:ext uri="{BB962C8B-B14F-4D97-AF65-F5344CB8AC3E}">
        <p14:creationId xmlns:p14="http://schemas.microsoft.com/office/powerpoint/2010/main" val="120196979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A1BA-F6C0-16CB-775F-7EBF6B1B2ECA}"/>
              </a:ext>
            </a:extLst>
          </p:cNvPr>
          <p:cNvSpPr>
            <a:spLocks noGrp="1"/>
          </p:cNvSpPr>
          <p:nvPr>
            <p:ph type="title"/>
          </p:nvPr>
        </p:nvSpPr>
        <p:spPr>
          <a:xfrm>
            <a:off x="838199" y="365125"/>
            <a:ext cx="10997485" cy="1325563"/>
          </a:xfrm>
        </p:spPr>
        <p:txBody>
          <a:bodyPr/>
          <a:lstStyle/>
          <a:p>
            <a:r>
              <a:rPr lang="en-GB" dirty="0"/>
              <a:t>UoR Curriculum Focus: Behaviour Management</a:t>
            </a:r>
          </a:p>
        </p:txBody>
      </p:sp>
      <p:sp>
        <p:nvSpPr>
          <p:cNvPr id="3" name="Content Placeholder 2">
            <a:extLst>
              <a:ext uri="{FF2B5EF4-FFF2-40B4-BE49-F238E27FC236}">
                <a16:creationId xmlns:a16="http://schemas.microsoft.com/office/drawing/2014/main" id="{246B6156-81DA-B924-7E04-AEE6C66CFCF4}"/>
              </a:ext>
            </a:extLst>
          </p:cNvPr>
          <p:cNvSpPr>
            <a:spLocks noGrp="1"/>
          </p:cNvSpPr>
          <p:nvPr>
            <p:ph idx="1"/>
          </p:nvPr>
        </p:nvSpPr>
        <p:spPr>
          <a:xfrm>
            <a:off x="838200" y="1825624"/>
            <a:ext cx="10533845" cy="4922905"/>
          </a:xfrm>
        </p:spPr>
        <p:txBody>
          <a:bodyPr>
            <a:normAutofit/>
          </a:bodyPr>
          <a:lstStyle/>
          <a:p>
            <a:r>
              <a:rPr lang="en-GB" dirty="0"/>
              <a:t>Any questions about the curriculum focus on behaviour management?</a:t>
            </a:r>
          </a:p>
        </p:txBody>
      </p:sp>
    </p:spTree>
    <p:extLst>
      <p:ext uri="{BB962C8B-B14F-4D97-AF65-F5344CB8AC3E}">
        <p14:creationId xmlns:p14="http://schemas.microsoft.com/office/powerpoint/2010/main" val="9131005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D7640D-FD1A-04D2-5CD1-78CFE37C4134}"/>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DCF6A46F-80AB-49F3-8C7E-9717ED945456}" type="slidenum">
              <a:rPr lang="en-GB" altLang="en-US" smtClean="0"/>
              <a:pPr>
                <a:spcAft>
                  <a:spcPts val="600"/>
                </a:spcAft>
              </a:pPr>
              <a:t>28</a:t>
            </a:fld>
            <a:endParaRPr lang="en-GB" altLang="en-US"/>
          </a:p>
        </p:txBody>
      </p:sp>
      <p:pic>
        <p:nvPicPr>
          <p:cNvPr id="8" name="Picture 7" descr="Cathedral ceiling in yellow sunlight design">
            <a:extLst>
              <a:ext uri="{FF2B5EF4-FFF2-40B4-BE49-F238E27FC236}">
                <a16:creationId xmlns:a16="http://schemas.microsoft.com/office/drawing/2014/main" id="{C925E1D4-1038-2CD2-6117-16077B9476F7}"/>
              </a:ext>
            </a:extLst>
          </p:cNvPr>
          <p:cNvPicPr>
            <a:picLocks noChangeAspect="1"/>
          </p:cNvPicPr>
          <p:nvPr/>
        </p:nvPicPr>
        <p:blipFill rotWithShape="1">
          <a:blip r:embed="rId3"/>
          <a:srcRect t="9438" b="7969"/>
          <a:stretch/>
        </p:blipFill>
        <p:spPr>
          <a:xfrm>
            <a:off x="1524020" y="10"/>
            <a:ext cx="9143980" cy="5664194"/>
          </a:xfrm>
          <a:prstGeom prst="rect">
            <a:avLst/>
          </a:prstGeom>
          <a:noFill/>
          <a:ln>
            <a:noFill/>
          </a:ln>
        </p:spPr>
      </p:pic>
      <p:sp>
        <p:nvSpPr>
          <p:cNvPr id="5" name="Title 4">
            <a:extLst>
              <a:ext uri="{FF2B5EF4-FFF2-40B4-BE49-F238E27FC236}">
                <a16:creationId xmlns:a16="http://schemas.microsoft.com/office/drawing/2014/main" id="{E5E1ED8F-BB53-EDED-D207-7A7A36A39D9F}"/>
              </a:ext>
            </a:extLst>
          </p:cNvPr>
          <p:cNvSpPr>
            <a:spLocks noGrp="1"/>
          </p:cNvSpPr>
          <p:nvPr>
            <p:ph type="title"/>
          </p:nvPr>
        </p:nvSpPr>
        <p:spPr>
          <a:xfrm>
            <a:off x="1775520" y="5785870"/>
            <a:ext cx="8568952" cy="955498"/>
          </a:xfrm>
        </p:spPr>
        <p:txBody>
          <a:bodyPr wrap="square" anchor="t">
            <a:normAutofit/>
          </a:bodyPr>
          <a:lstStyle/>
          <a:p>
            <a:r>
              <a:rPr lang="en-GB" dirty="0"/>
              <a:t>ITAPs and course structure</a:t>
            </a:r>
          </a:p>
        </p:txBody>
      </p:sp>
    </p:spTree>
    <p:extLst>
      <p:ext uri="{BB962C8B-B14F-4D97-AF65-F5344CB8AC3E}">
        <p14:creationId xmlns:p14="http://schemas.microsoft.com/office/powerpoint/2010/main" val="18931628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D3DE71-B594-FC02-ACBA-33B18E46BAAE}"/>
              </a:ext>
            </a:extLst>
          </p:cNvPr>
          <p:cNvSpPr>
            <a:spLocks noGrp="1"/>
          </p:cNvSpPr>
          <p:nvPr>
            <p:ph type="sldNum" sz="quarter" idx="12"/>
          </p:nvPr>
        </p:nvSpPr>
        <p:spPr/>
        <p:txBody>
          <a:bodyPr/>
          <a:lstStyle/>
          <a:p>
            <a:fld id="{8CAE96E1-FE19-476C-9CF0-3BB4903735D9}" type="slidenum">
              <a:rPr lang="en-GB" altLang="en-US" smtClean="0"/>
              <a:pPr/>
              <a:t>29</a:t>
            </a:fld>
            <a:endParaRPr lang="en-GB" altLang="en-US"/>
          </a:p>
        </p:txBody>
      </p:sp>
      <p:pic>
        <p:nvPicPr>
          <p:cNvPr id="5" name="Picture 4">
            <a:extLst>
              <a:ext uri="{FF2B5EF4-FFF2-40B4-BE49-F238E27FC236}">
                <a16:creationId xmlns:a16="http://schemas.microsoft.com/office/drawing/2014/main" id="{87CFE7BC-BADB-B37D-5C8D-871AFF1ED84F}"/>
              </a:ext>
            </a:extLst>
          </p:cNvPr>
          <p:cNvPicPr>
            <a:picLocks noChangeAspect="1"/>
          </p:cNvPicPr>
          <p:nvPr/>
        </p:nvPicPr>
        <p:blipFill>
          <a:blip r:embed="rId2"/>
          <a:stretch>
            <a:fillRect/>
          </a:stretch>
        </p:blipFill>
        <p:spPr>
          <a:xfrm>
            <a:off x="3575720" y="1790"/>
            <a:ext cx="4141304" cy="6857999"/>
          </a:xfrm>
          <a:prstGeom prst="rect">
            <a:avLst/>
          </a:prstGeom>
        </p:spPr>
      </p:pic>
    </p:spTree>
    <p:extLst>
      <p:ext uri="{BB962C8B-B14F-4D97-AF65-F5344CB8AC3E}">
        <p14:creationId xmlns:p14="http://schemas.microsoft.com/office/powerpoint/2010/main" val="13291080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260648"/>
            <a:ext cx="8280000" cy="828000"/>
          </a:xfrm>
        </p:spPr>
        <p:txBody>
          <a:bodyPr/>
          <a:lstStyle/>
          <a:p>
            <a:r>
              <a:rPr lang="en-GB" dirty="0"/>
              <a:t>Welcome</a:t>
            </a:r>
          </a:p>
        </p:txBody>
      </p:sp>
      <p:sp>
        <p:nvSpPr>
          <p:cNvPr id="3" name="Content Placeholder 2"/>
          <p:cNvSpPr>
            <a:spLocks noGrp="1"/>
          </p:cNvSpPr>
          <p:nvPr>
            <p:ph idx="1"/>
          </p:nvPr>
        </p:nvSpPr>
        <p:spPr>
          <a:xfrm>
            <a:off x="839416" y="1628800"/>
            <a:ext cx="9980661" cy="3960000"/>
          </a:xfrm>
        </p:spPr>
        <p:txBody>
          <a:bodyPr/>
          <a:lstStyle/>
          <a:p>
            <a:pPr marL="0" indent="0">
              <a:buNone/>
            </a:pPr>
            <a:endParaRPr lang="en-US" altLang="en-US" sz="2800" u="sng" dirty="0"/>
          </a:p>
          <a:p>
            <a:pPr marL="179705" indent="-179705"/>
            <a:r>
              <a:rPr lang="en-US" altLang="en-US" sz="2800" b="1" dirty="0">
                <a:latin typeface="Arial"/>
                <a:cs typeface="Arial"/>
              </a:rPr>
              <a:t>Administrator: </a:t>
            </a:r>
            <a:r>
              <a:rPr lang="en-US" altLang="en-US" sz="2800" dirty="0">
                <a:latin typeface="Arial"/>
                <a:cs typeface="Arial"/>
              </a:rPr>
              <a:t>Margie Choi</a:t>
            </a:r>
            <a:r>
              <a:rPr lang="en-US" altLang="en-US" sz="2800" b="1" dirty="0">
                <a:latin typeface="Arial"/>
                <a:cs typeface="Arial"/>
              </a:rPr>
              <a:t> </a:t>
            </a:r>
            <a:r>
              <a:rPr lang="en-US" altLang="en-US" sz="2800" dirty="0">
                <a:latin typeface="Arial"/>
                <a:cs typeface="Arial"/>
                <a:hlinkClick r:id="rId3"/>
              </a:rPr>
              <a:t>pgcesecondary@reading.ac.uk</a:t>
            </a:r>
            <a:endParaRPr lang="en-US" altLang="en-US" sz="2800" dirty="0">
              <a:latin typeface="Arial"/>
              <a:cs typeface="Arial"/>
            </a:endParaRPr>
          </a:p>
          <a:p>
            <a:pPr marL="179705" indent="-179705"/>
            <a:r>
              <a:rPr lang="en-US" altLang="en-US" sz="2800" b="1" dirty="0">
                <a:latin typeface="Arial"/>
                <a:cs typeface="Arial"/>
              </a:rPr>
              <a:t>Head of School</a:t>
            </a:r>
            <a:r>
              <a:rPr lang="en-US" altLang="en-US" sz="2800" dirty="0">
                <a:latin typeface="Arial"/>
                <a:cs typeface="Arial"/>
              </a:rPr>
              <a:t>: </a:t>
            </a:r>
            <a:r>
              <a:rPr lang="en-US" sz="2800" dirty="0">
                <a:latin typeface="Arial"/>
                <a:cs typeface="Arial"/>
              </a:rPr>
              <a:t>Dr Sarah Marston</a:t>
            </a:r>
          </a:p>
          <a:p>
            <a:pPr marL="179705" indent="-179705"/>
            <a:r>
              <a:rPr lang="en-US" altLang="en-US" sz="2800" b="1" dirty="0">
                <a:latin typeface="Arial"/>
                <a:cs typeface="Arial"/>
              </a:rPr>
              <a:t>Director of Teaching and Learning</a:t>
            </a:r>
            <a:r>
              <a:rPr lang="en-US" altLang="en-US" sz="2800" dirty="0">
                <a:latin typeface="Arial"/>
                <a:cs typeface="Arial"/>
              </a:rPr>
              <a:t>: </a:t>
            </a:r>
            <a:r>
              <a:rPr lang="en-US" sz="2800" dirty="0">
                <a:latin typeface="Arial"/>
                <a:cs typeface="Arial"/>
              </a:rPr>
              <a:t>Dr Jo-Anna Reed-Johnson</a:t>
            </a:r>
          </a:p>
          <a:p>
            <a:pPr marL="179705" indent="-179705"/>
            <a:r>
              <a:rPr lang="en-US" altLang="en-US" sz="2800" b="1" dirty="0">
                <a:latin typeface="Arial"/>
                <a:cs typeface="Arial"/>
              </a:rPr>
              <a:t>Head of ITT</a:t>
            </a:r>
            <a:r>
              <a:rPr lang="en-US" altLang="en-US" sz="2800" dirty="0">
                <a:latin typeface="Arial"/>
                <a:cs typeface="Arial"/>
              </a:rPr>
              <a:t>: Dr Catherine Foley</a:t>
            </a:r>
          </a:p>
          <a:p>
            <a:pPr marL="179705" indent="-179705"/>
            <a:r>
              <a:rPr lang="en-US" altLang="en-US" sz="2800" b="1" dirty="0">
                <a:latin typeface="Arial"/>
                <a:cs typeface="Arial"/>
              </a:rPr>
              <a:t>Director of Secondary</a:t>
            </a:r>
            <a:r>
              <a:rPr lang="en-US" altLang="en-US" sz="2800" dirty="0">
                <a:latin typeface="Arial"/>
                <a:cs typeface="Arial"/>
              </a:rPr>
              <a:t>: Will Bailey-Watson/ Dr Rachel Roberts</a:t>
            </a:r>
            <a:endParaRPr lang="en-US" altLang="en-US" sz="2800" dirty="0"/>
          </a:p>
          <a:p>
            <a:pPr marL="179705" indent="-179705">
              <a:buClr>
                <a:srgbClr val="D2002E"/>
              </a:buClr>
            </a:pPr>
            <a:r>
              <a:rPr lang="en-US" altLang="en-US" sz="2800" b="1" dirty="0">
                <a:latin typeface="Arial"/>
                <a:cs typeface="Arial"/>
              </a:rPr>
              <a:t>Subject Lead: </a:t>
            </a:r>
            <a:r>
              <a:rPr lang="en-US" altLang="en-US" sz="2800" dirty="0">
                <a:latin typeface="Arial"/>
                <a:cs typeface="Arial"/>
              </a:rPr>
              <a:t>Dr Rachel Roberts</a:t>
            </a:r>
            <a:endParaRPr lang="en-US" altLang="en-US" sz="2800" dirty="0"/>
          </a:p>
          <a:p>
            <a:pPr marL="539750" lvl="1" indent="-179705"/>
            <a:endParaRPr lang="en-US" altLang="en-US" dirty="0"/>
          </a:p>
          <a:p>
            <a:pPr marL="179705" indent="-179705"/>
            <a:endParaRPr lang="en-GB" dirty="0"/>
          </a:p>
        </p:txBody>
      </p:sp>
      <p:sp>
        <p:nvSpPr>
          <p:cNvPr id="5" name="Slide Number Placeholder 4"/>
          <p:cNvSpPr>
            <a:spLocks noGrp="1"/>
          </p:cNvSpPr>
          <p:nvPr>
            <p:ph type="sldNum" sz="quarter" idx="12"/>
          </p:nvPr>
        </p:nvSpPr>
        <p:spPr/>
        <p:txBody>
          <a:bodyPr/>
          <a:lstStyle/>
          <a:p>
            <a:pPr>
              <a:defRPr/>
            </a:pPr>
            <a:fld id="{65F16F53-7CE2-498D-B8D8-85018BC54B97}" type="slidenum">
              <a:rPr lang="en-US" altLang="en-US" smtClean="0"/>
              <a:pPr>
                <a:defRPr/>
              </a:pPr>
              <a:t>3</a:t>
            </a:fld>
            <a:endParaRPr lang="en-US" altLang="en-US"/>
          </a:p>
        </p:txBody>
      </p:sp>
    </p:spTree>
    <p:extLst>
      <p:ext uri="{BB962C8B-B14F-4D97-AF65-F5344CB8AC3E}">
        <p14:creationId xmlns:p14="http://schemas.microsoft.com/office/powerpoint/2010/main" val="248809099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4AD09A-CD1F-03A8-ED95-7C3AD6C82810}"/>
              </a:ext>
            </a:extLst>
          </p:cNvPr>
          <p:cNvSpPr>
            <a:spLocks noGrp="1"/>
          </p:cNvSpPr>
          <p:nvPr>
            <p:ph type="sldNum" sz="quarter" idx="12"/>
          </p:nvPr>
        </p:nvSpPr>
        <p:spPr/>
        <p:txBody>
          <a:bodyPr/>
          <a:lstStyle/>
          <a:p>
            <a:fld id="{44C01B32-D1A0-401C-8867-70456BBB1E87}" type="slidenum">
              <a:rPr lang="en-GB" altLang="en-US" smtClean="0">
                <a:solidFill>
                  <a:srgbClr val="E0E0E1"/>
                </a:solidFill>
              </a:rPr>
              <a:pPr/>
              <a:t>30</a:t>
            </a:fld>
            <a:endParaRPr lang="en-GB" altLang="en-US" dirty="0">
              <a:solidFill>
                <a:srgbClr val="E0E0E1"/>
              </a:solidFill>
            </a:endParaRPr>
          </a:p>
        </p:txBody>
      </p:sp>
      <p:pic>
        <p:nvPicPr>
          <p:cNvPr id="10" name="Picture 9">
            <a:extLst>
              <a:ext uri="{FF2B5EF4-FFF2-40B4-BE49-F238E27FC236}">
                <a16:creationId xmlns:a16="http://schemas.microsoft.com/office/drawing/2014/main" id="{8C4435A9-AA38-7CDC-C5DE-E8797D605883}"/>
              </a:ext>
            </a:extLst>
          </p:cNvPr>
          <p:cNvPicPr>
            <a:picLocks noChangeAspect="1"/>
          </p:cNvPicPr>
          <p:nvPr/>
        </p:nvPicPr>
        <p:blipFill rotWithShape="1">
          <a:blip r:embed="rId3"/>
          <a:srcRect b="73458"/>
          <a:stretch/>
        </p:blipFill>
        <p:spPr>
          <a:xfrm>
            <a:off x="291633" y="29396"/>
            <a:ext cx="5969625" cy="1723395"/>
          </a:xfrm>
          <a:prstGeom prst="rect">
            <a:avLst/>
          </a:prstGeom>
        </p:spPr>
      </p:pic>
      <p:pic>
        <p:nvPicPr>
          <p:cNvPr id="12" name="Picture 11">
            <a:extLst>
              <a:ext uri="{FF2B5EF4-FFF2-40B4-BE49-F238E27FC236}">
                <a16:creationId xmlns:a16="http://schemas.microsoft.com/office/drawing/2014/main" id="{D720CF84-0386-3FC3-DE57-D4F3754F5208}"/>
              </a:ext>
            </a:extLst>
          </p:cNvPr>
          <p:cNvPicPr>
            <a:picLocks noChangeAspect="1"/>
          </p:cNvPicPr>
          <p:nvPr/>
        </p:nvPicPr>
        <p:blipFill rotWithShape="1">
          <a:blip r:embed="rId3"/>
          <a:srcRect t="26408" b="52949"/>
          <a:stretch/>
        </p:blipFill>
        <p:spPr>
          <a:xfrm>
            <a:off x="2800605" y="1571643"/>
            <a:ext cx="7675232" cy="1723395"/>
          </a:xfrm>
          <a:prstGeom prst="rect">
            <a:avLst/>
          </a:prstGeom>
        </p:spPr>
      </p:pic>
      <p:pic>
        <p:nvPicPr>
          <p:cNvPr id="14" name="Picture 13">
            <a:extLst>
              <a:ext uri="{FF2B5EF4-FFF2-40B4-BE49-F238E27FC236}">
                <a16:creationId xmlns:a16="http://schemas.microsoft.com/office/drawing/2014/main" id="{CFA0FD9E-6512-E70A-331C-C2646A505A08}"/>
              </a:ext>
            </a:extLst>
          </p:cNvPr>
          <p:cNvPicPr>
            <a:picLocks noChangeAspect="1"/>
          </p:cNvPicPr>
          <p:nvPr/>
        </p:nvPicPr>
        <p:blipFill rotWithShape="1">
          <a:blip r:embed="rId3"/>
          <a:srcRect t="47050" b="26408"/>
          <a:stretch/>
        </p:blipFill>
        <p:spPr>
          <a:xfrm>
            <a:off x="1689786" y="3245153"/>
            <a:ext cx="6152203" cy="1776104"/>
          </a:xfrm>
          <a:prstGeom prst="rect">
            <a:avLst/>
          </a:prstGeom>
        </p:spPr>
      </p:pic>
      <p:pic>
        <p:nvPicPr>
          <p:cNvPr id="16" name="Picture 15">
            <a:extLst>
              <a:ext uri="{FF2B5EF4-FFF2-40B4-BE49-F238E27FC236}">
                <a16:creationId xmlns:a16="http://schemas.microsoft.com/office/drawing/2014/main" id="{07FB3CE7-7848-F27D-12EA-ED6398E0176E}"/>
              </a:ext>
            </a:extLst>
          </p:cNvPr>
          <p:cNvPicPr>
            <a:picLocks noChangeAspect="1"/>
          </p:cNvPicPr>
          <p:nvPr/>
        </p:nvPicPr>
        <p:blipFill rotWithShape="1">
          <a:blip r:embed="rId3"/>
          <a:srcRect t="73458"/>
          <a:stretch/>
        </p:blipFill>
        <p:spPr>
          <a:xfrm>
            <a:off x="4350013" y="4945371"/>
            <a:ext cx="6152203" cy="1776104"/>
          </a:xfrm>
          <a:prstGeom prst="rect">
            <a:avLst/>
          </a:prstGeom>
        </p:spPr>
      </p:pic>
    </p:spTree>
    <p:extLst>
      <p:ext uri="{BB962C8B-B14F-4D97-AF65-F5344CB8AC3E}">
        <p14:creationId xmlns:p14="http://schemas.microsoft.com/office/powerpoint/2010/main" val="4282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D9AD-1806-43D9-80CB-21F0EEB9E9F0}"/>
              </a:ext>
            </a:extLst>
          </p:cNvPr>
          <p:cNvSpPr>
            <a:spLocks noGrp="1"/>
          </p:cNvSpPr>
          <p:nvPr>
            <p:ph type="title"/>
          </p:nvPr>
        </p:nvSpPr>
        <p:spPr>
          <a:xfrm>
            <a:off x="192264" y="-276153"/>
            <a:ext cx="8280000" cy="828000"/>
          </a:xfrm>
        </p:spPr>
        <p:txBody>
          <a:bodyPr/>
          <a:lstStyle/>
          <a:p>
            <a:r>
              <a:rPr lang="en-GB" dirty="0"/>
              <a:t>English Content</a:t>
            </a:r>
          </a:p>
        </p:txBody>
      </p:sp>
      <p:sp>
        <p:nvSpPr>
          <p:cNvPr id="4" name="Slide Number Placeholder 3">
            <a:extLst>
              <a:ext uri="{FF2B5EF4-FFF2-40B4-BE49-F238E27FC236}">
                <a16:creationId xmlns:a16="http://schemas.microsoft.com/office/drawing/2014/main" id="{82E8A5B3-D391-46D2-B41B-87124F4BEFDE}"/>
              </a:ext>
            </a:extLst>
          </p:cNvPr>
          <p:cNvSpPr>
            <a:spLocks noGrp="1"/>
          </p:cNvSpPr>
          <p:nvPr>
            <p:ph type="sldNum" sz="quarter" idx="10"/>
          </p:nvPr>
        </p:nvSpPr>
        <p:spPr/>
        <p:txBody>
          <a:bodyPr/>
          <a:lstStyle/>
          <a:p>
            <a:fld id="{DCF6A46F-80AB-49F3-8C7E-9717ED945456}" type="slidenum">
              <a:rPr lang="en-GB" altLang="en-US" smtClean="0"/>
              <a:pPr/>
              <a:t>31</a:t>
            </a:fld>
            <a:endParaRPr lang="en-GB" altLang="en-US"/>
          </a:p>
        </p:txBody>
      </p:sp>
      <p:sp>
        <p:nvSpPr>
          <p:cNvPr id="7" name="TextBox 6">
            <a:extLst>
              <a:ext uri="{FF2B5EF4-FFF2-40B4-BE49-F238E27FC236}">
                <a16:creationId xmlns:a16="http://schemas.microsoft.com/office/drawing/2014/main" id="{813917A0-CCB3-D58D-6EE0-3517BF44D781}"/>
              </a:ext>
            </a:extLst>
          </p:cNvPr>
          <p:cNvSpPr txBox="1"/>
          <p:nvPr/>
        </p:nvSpPr>
        <p:spPr>
          <a:xfrm>
            <a:off x="911424" y="620688"/>
            <a:ext cx="3095625" cy="2246769"/>
          </a:xfrm>
          <a:prstGeom prst="rect">
            <a:avLst/>
          </a:prstGeom>
          <a:solidFill>
            <a:schemeClr val="accent1">
              <a:lumMod val="20000"/>
              <a:lumOff val="80000"/>
            </a:schemeClr>
          </a:solidFill>
        </p:spPr>
        <p:txBody>
          <a:bodyPr wrap="square">
            <a:spAutoFit/>
          </a:bodyPr>
          <a:lstStyle/>
          <a:p>
            <a:pPr marL="179705" indent="-179705"/>
            <a:r>
              <a:rPr lang="en-GB" u="sng" dirty="0"/>
              <a:t>Induction Stage (Sept)</a:t>
            </a:r>
          </a:p>
          <a:p>
            <a:pPr marL="179705" indent="-179705"/>
            <a:r>
              <a:rPr lang="en-GB" dirty="0"/>
              <a:t>Knowledge &amp; pedagogy</a:t>
            </a:r>
          </a:p>
          <a:p>
            <a:pPr marL="179705" indent="-179705"/>
            <a:r>
              <a:rPr lang="en-GB" dirty="0"/>
              <a:t>Planning &amp; progress</a:t>
            </a:r>
          </a:p>
          <a:p>
            <a:pPr marL="179705" indent="-179705"/>
            <a:r>
              <a:rPr lang="en-GB" dirty="0"/>
              <a:t>Talk</a:t>
            </a:r>
          </a:p>
          <a:p>
            <a:pPr marL="179705" indent="-179705"/>
            <a:r>
              <a:rPr lang="en-GB" dirty="0"/>
              <a:t>Group work</a:t>
            </a:r>
          </a:p>
          <a:p>
            <a:pPr marL="179705" indent="-179705"/>
            <a:r>
              <a:rPr lang="en-GB" dirty="0"/>
              <a:t>Working with TAs</a:t>
            </a:r>
          </a:p>
          <a:p>
            <a:pPr marL="179705" indent="-179705"/>
            <a:r>
              <a:rPr lang="en-GB" dirty="0"/>
              <a:t>Reading</a:t>
            </a:r>
          </a:p>
        </p:txBody>
      </p:sp>
      <p:sp>
        <p:nvSpPr>
          <p:cNvPr id="9" name="TextBox 8">
            <a:extLst>
              <a:ext uri="{FF2B5EF4-FFF2-40B4-BE49-F238E27FC236}">
                <a16:creationId xmlns:a16="http://schemas.microsoft.com/office/drawing/2014/main" id="{A97A44CB-C148-A9A2-37D4-854B5E3A78BD}"/>
              </a:ext>
            </a:extLst>
          </p:cNvPr>
          <p:cNvSpPr txBox="1"/>
          <p:nvPr/>
        </p:nvSpPr>
        <p:spPr>
          <a:xfrm>
            <a:off x="3042730" y="1738441"/>
            <a:ext cx="4726838" cy="5078313"/>
          </a:xfrm>
          <a:prstGeom prst="rect">
            <a:avLst/>
          </a:prstGeom>
          <a:solidFill>
            <a:schemeClr val="accent2">
              <a:lumMod val="40000"/>
              <a:lumOff val="60000"/>
            </a:schemeClr>
          </a:solidFill>
        </p:spPr>
        <p:txBody>
          <a:bodyPr wrap="square">
            <a:spAutoFit/>
          </a:bodyPr>
          <a:lstStyle/>
          <a:p>
            <a:pPr marL="179705" indent="-179705"/>
            <a:r>
              <a:rPr lang="en-GB" sz="1800" u="sng" dirty="0"/>
              <a:t>Shared Stage (Oct-Dec)</a:t>
            </a:r>
          </a:p>
          <a:p>
            <a:pPr marL="179705" indent="-179705"/>
            <a:r>
              <a:rPr lang="en-GB" sz="1800" dirty="0"/>
              <a:t>Writing</a:t>
            </a:r>
          </a:p>
          <a:p>
            <a:pPr marL="179705" indent="-179705"/>
            <a:r>
              <a:rPr lang="en-GB" sz="1800" dirty="0"/>
              <a:t>Reading as a writer; writing as a reader</a:t>
            </a:r>
          </a:p>
          <a:p>
            <a:pPr marL="179705" indent="-179705"/>
            <a:r>
              <a:rPr lang="en-GB" sz="1800" dirty="0"/>
              <a:t>Assessment</a:t>
            </a:r>
          </a:p>
          <a:p>
            <a:pPr marL="179705" indent="-179705"/>
            <a:r>
              <a:rPr lang="en-GB" sz="1800" dirty="0"/>
              <a:t>Questioning</a:t>
            </a:r>
          </a:p>
          <a:p>
            <a:pPr marL="179705" indent="-179705"/>
            <a:r>
              <a:rPr lang="en-GB" sz="1800" dirty="0"/>
              <a:t>Modelling</a:t>
            </a:r>
          </a:p>
          <a:p>
            <a:pPr marL="179705" indent="-179705"/>
            <a:r>
              <a:rPr lang="en-GB" sz="1800" dirty="0"/>
              <a:t>Plan-teach-assess cycle</a:t>
            </a:r>
          </a:p>
          <a:p>
            <a:pPr marL="179705" indent="-179705"/>
            <a:r>
              <a:rPr lang="en-GB" sz="1800" dirty="0"/>
              <a:t>Memory </a:t>
            </a:r>
          </a:p>
          <a:p>
            <a:pPr marL="179705" indent="-179705"/>
            <a:r>
              <a:rPr lang="en-GB" sz="1800" dirty="0"/>
              <a:t>Adaptive teaching</a:t>
            </a:r>
          </a:p>
          <a:p>
            <a:pPr marL="179705" indent="-179705"/>
            <a:r>
              <a:rPr lang="en-GB" sz="1800" dirty="0"/>
              <a:t>Dyslexia</a:t>
            </a:r>
          </a:p>
          <a:p>
            <a:pPr marL="179705" indent="-179705"/>
            <a:r>
              <a:rPr lang="en-GB" sz="1800" dirty="0"/>
              <a:t>Language and grammar</a:t>
            </a:r>
          </a:p>
          <a:p>
            <a:pPr marL="179705" indent="-179705"/>
            <a:r>
              <a:rPr lang="en-GB" sz="1800" dirty="0"/>
              <a:t>EAL</a:t>
            </a:r>
          </a:p>
          <a:p>
            <a:pPr marL="179705" indent="-179705"/>
            <a:r>
              <a:rPr lang="en-GB" sz="1800" dirty="0"/>
              <a:t>Spelling &amp; vocab</a:t>
            </a:r>
          </a:p>
          <a:p>
            <a:pPr marL="179705" indent="-179705"/>
            <a:r>
              <a:rPr lang="en-GB" sz="1800" dirty="0"/>
              <a:t>Essay writing</a:t>
            </a:r>
          </a:p>
          <a:p>
            <a:pPr marL="179705" indent="-179705"/>
            <a:r>
              <a:rPr lang="en-GB" sz="1800" dirty="0"/>
              <a:t>Contexts</a:t>
            </a:r>
          </a:p>
          <a:p>
            <a:pPr marL="179705" indent="-179705"/>
            <a:r>
              <a:rPr lang="en-GB" sz="1800" dirty="0"/>
              <a:t>SoW</a:t>
            </a:r>
          </a:p>
          <a:p>
            <a:pPr marL="179705" indent="-179705"/>
            <a:r>
              <a:rPr lang="en-GB" sz="1800" dirty="0"/>
              <a:t>Plays</a:t>
            </a:r>
          </a:p>
          <a:p>
            <a:pPr marL="179705" indent="-179705"/>
            <a:r>
              <a:rPr lang="en-GB" sz="1800" dirty="0"/>
              <a:t>Shakespeare</a:t>
            </a:r>
          </a:p>
        </p:txBody>
      </p:sp>
      <p:sp>
        <p:nvSpPr>
          <p:cNvPr id="11" name="TextBox 10">
            <a:extLst>
              <a:ext uri="{FF2B5EF4-FFF2-40B4-BE49-F238E27FC236}">
                <a16:creationId xmlns:a16="http://schemas.microsoft.com/office/drawing/2014/main" id="{C7AB9397-DD8E-3ABD-EBA3-00B175626890}"/>
              </a:ext>
            </a:extLst>
          </p:cNvPr>
          <p:cNvSpPr txBox="1"/>
          <p:nvPr/>
        </p:nvSpPr>
        <p:spPr>
          <a:xfrm>
            <a:off x="8040216" y="1400056"/>
            <a:ext cx="4029062" cy="1938992"/>
          </a:xfrm>
          <a:prstGeom prst="rect">
            <a:avLst/>
          </a:prstGeom>
          <a:solidFill>
            <a:schemeClr val="accent3">
              <a:lumMod val="20000"/>
              <a:lumOff val="80000"/>
            </a:schemeClr>
          </a:solidFill>
        </p:spPr>
        <p:txBody>
          <a:bodyPr wrap="square">
            <a:spAutoFit/>
          </a:bodyPr>
          <a:lstStyle/>
          <a:p>
            <a:pPr marL="179705" indent="-179705" algn="just"/>
            <a:r>
              <a:rPr lang="en-GB" u="sng" dirty="0"/>
              <a:t>Guided Stage (Jan-mid-March)</a:t>
            </a:r>
          </a:p>
          <a:p>
            <a:pPr marL="179705" indent="-179705"/>
            <a:r>
              <a:rPr lang="en-GB" dirty="0"/>
              <a:t>Poetry</a:t>
            </a:r>
          </a:p>
          <a:p>
            <a:pPr marL="179705" indent="-179705"/>
            <a:r>
              <a:rPr lang="en-GB" dirty="0"/>
              <a:t>Post-16 </a:t>
            </a:r>
          </a:p>
          <a:p>
            <a:pPr marL="179705" indent="-179705"/>
            <a:r>
              <a:rPr lang="en-GB" dirty="0"/>
              <a:t>Spoken language</a:t>
            </a:r>
          </a:p>
          <a:p>
            <a:pPr marL="179705" indent="-179705"/>
            <a:r>
              <a:rPr lang="en-GB" dirty="0"/>
              <a:t>Language &amp; non-fiction</a:t>
            </a:r>
          </a:p>
          <a:p>
            <a:pPr marL="179705" indent="-179705"/>
            <a:r>
              <a:rPr lang="en-GB" dirty="0"/>
              <a:t>Media </a:t>
            </a:r>
          </a:p>
        </p:txBody>
      </p:sp>
      <p:sp>
        <p:nvSpPr>
          <p:cNvPr id="15" name="TextBox 14">
            <a:extLst>
              <a:ext uri="{FF2B5EF4-FFF2-40B4-BE49-F238E27FC236}">
                <a16:creationId xmlns:a16="http://schemas.microsoft.com/office/drawing/2014/main" id="{34488E2C-C66E-A240-66BC-54053F98330D}"/>
              </a:ext>
            </a:extLst>
          </p:cNvPr>
          <p:cNvSpPr txBox="1"/>
          <p:nvPr/>
        </p:nvSpPr>
        <p:spPr>
          <a:xfrm>
            <a:off x="8472264" y="4334559"/>
            <a:ext cx="3240360" cy="1692771"/>
          </a:xfrm>
          <a:prstGeom prst="rect">
            <a:avLst/>
          </a:prstGeom>
          <a:solidFill>
            <a:schemeClr val="accent6">
              <a:lumMod val="60000"/>
              <a:lumOff val="40000"/>
            </a:schemeClr>
          </a:solidFill>
        </p:spPr>
        <p:txBody>
          <a:bodyPr wrap="square">
            <a:spAutoFit/>
          </a:bodyPr>
          <a:lstStyle/>
          <a:p>
            <a:pPr marL="179705" indent="-179705"/>
            <a:r>
              <a:rPr lang="en-GB" sz="2400" u="sng" dirty="0"/>
              <a:t>Independent Stage (March-June)</a:t>
            </a:r>
          </a:p>
          <a:p>
            <a:pPr marL="179705" indent="-179705"/>
            <a:r>
              <a:rPr lang="en-GB" sz="2800" dirty="0"/>
              <a:t>Creativity</a:t>
            </a:r>
          </a:p>
          <a:p>
            <a:pPr marL="179705" indent="-179705"/>
            <a:r>
              <a:rPr lang="en-GB" sz="2800" dirty="0"/>
              <a:t>Transition </a:t>
            </a:r>
          </a:p>
        </p:txBody>
      </p:sp>
    </p:spTree>
    <p:extLst>
      <p:ext uri="{BB962C8B-B14F-4D97-AF65-F5344CB8AC3E}">
        <p14:creationId xmlns:p14="http://schemas.microsoft.com/office/powerpoint/2010/main" val="3133238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DE89C0-CC28-4754-A295-137A027B3116}"/>
              </a:ext>
            </a:extLst>
          </p:cNvPr>
          <p:cNvPicPr>
            <a:picLocks noChangeAspect="1"/>
          </p:cNvPicPr>
          <p:nvPr/>
        </p:nvPicPr>
        <p:blipFill rotWithShape="1">
          <a:blip r:embed="rId3"/>
          <a:srcRect l="22589" t="30031" r="22321" b="11428"/>
          <a:stretch/>
        </p:blipFill>
        <p:spPr>
          <a:xfrm>
            <a:off x="3417334" y="1070382"/>
            <a:ext cx="5627424" cy="3363686"/>
          </a:xfrm>
          <a:prstGeom prst="rect">
            <a:avLst/>
          </a:prstGeom>
        </p:spPr>
      </p:pic>
      <p:pic>
        <p:nvPicPr>
          <p:cNvPr id="5" name="Picture 4">
            <a:extLst>
              <a:ext uri="{FF2B5EF4-FFF2-40B4-BE49-F238E27FC236}">
                <a16:creationId xmlns:a16="http://schemas.microsoft.com/office/drawing/2014/main" id="{68414DA6-3DB1-4329-90BB-4F817BA7CB42}"/>
              </a:ext>
            </a:extLst>
          </p:cNvPr>
          <p:cNvPicPr>
            <a:picLocks noChangeAspect="1"/>
          </p:cNvPicPr>
          <p:nvPr/>
        </p:nvPicPr>
        <p:blipFill rotWithShape="1">
          <a:blip r:embed="rId4"/>
          <a:srcRect l="21964" t="35873" r="21964" b="35414"/>
          <a:stretch/>
        </p:blipFill>
        <p:spPr>
          <a:xfrm>
            <a:off x="3417334" y="4379776"/>
            <a:ext cx="5627424" cy="1620974"/>
          </a:xfrm>
          <a:prstGeom prst="rect">
            <a:avLst/>
          </a:prstGeom>
        </p:spPr>
      </p:pic>
      <p:sp>
        <p:nvSpPr>
          <p:cNvPr id="6" name="TextBox 5">
            <a:extLst>
              <a:ext uri="{FF2B5EF4-FFF2-40B4-BE49-F238E27FC236}">
                <a16:creationId xmlns:a16="http://schemas.microsoft.com/office/drawing/2014/main" id="{ABDB5681-36B1-4840-8983-651F47EEFEB5}"/>
              </a:ext>
            </a:extLst>
          </p:cNvPr>
          <p:cNvSpPr txBox="1"/>
          <p:nvPr/>
        </p:nvSpPr>
        <p:spPr>
          <a:xfrm>
            <a:off x="1597502" y="2213611"/>
            <a:ext cx="1378314" cy="1569660"/>
          </a:xfrm>
          <a:prstGeom prst="rect">
            <a:avLst/>
          </a:prstGeom>
          <a:noFill/>
        </p:spPr>
        <p:txBody>
          <a:bodyPr wrap="square" rtlCol="0">
            <a:spAutoFit/>
          </a:bodyPr>
          <a:lstStyle/>
          <a:p>
            <a:r>
              <a:rPr lang="en-GB" sz="2100" b="1">
                <a:solidFill>
                  <a:srgbClr val="C00000"/>
                </a:solidFill>
              </a:rPr>
              <a:t>‘Theory’ </a:t>
            </a:r>
            <a:r>
              <a:rPr lang="en-GB" sz="1500" b="1">
                <a:solidFill>
                  <a:srgbClr val="C00000"/>
                </a:solidFill>
              </a:rPr>
              <a:t>(research-informed knowledge about teaching)</a:t>
            </a:r>
            <a:endParaRPr lang="en-GB" sz="2100" b="1">
              <a:solidFill>
                <a:srgbClr val="C00000"/>
              </a:solidFill>
            </a:endParaRPr>
          </a:p>
        </p:txBody>
      </p:sp>
      <p:sp>
        <p:nvSpPr>
          <p:cNvPr id="7" name="TextBox 6">
            <a:extLst>
              <a:ext uri="{FF2B5EF4-FFF2-40B4-BE49-F238E27FC236}">
                <a16:creationId xmlns:a16="http://schemas.microsoft.com/office/drawing/2014/main" id="{0B3EF48B-924A-44A7-B69C-5CC73C4DC4BA}"/>
              </a:ext>
            </a:extLst>
          </p:cNvPr>
          <p:cNvSpPr txBox="1"/>
          <p:nvPr/>
        </p:nvSpPr>
        <p:spPr>
          <a:xfrm>
            <a:off x="9232106" y="3643382"/>
            <a:ext cx="1489510" cy="461665"/>
          </a:xfrm>
          <a:prstGeom prst="rect">
            <a:avLst/>
          </a:prstGeom>
          <a:noFill/>
        </p:spPr>
        <p:txBody>
          <a:bodyPr wrap="none" rtlCol="0">
            <a:spAutoFit/>
          </a:bodyPr>
          <a:lstStyle/>
          <a:p>
            <a:r>
              <a:rPr lang="en-GB" sz="2400" b="1">
                <a:solidFill>
                  <a:schemeClr val="accent1"/>
                </a:solidFill>
              </a:rPr>
              <a:t>‘Practice’</a:t>
            </a:r>
          </a:p>
        </p:txBody>
      </p:sp>
      <p:sp>
        <p:nvSpPr>
          <p:cNvPr id="8" name="Arrow: Right 7">
            <a:extLst>
              <a:ext uri="{FF2B5EF4-FFF2-40B4-BE49-F238E27FC236}">
                <a16:creationId xmlns:a16="http://schemas.microsoft.com/office/drawing/2014/main" id="{B133BACE-CD80-43BD-861F-FF3905E589F8}"/>
              </a:ext>
            </a:extLst>
          </p:cNvPr>
          <p:cNvSpPr/>
          <p:nvPr/>
        </p:nvSpPr>
        <p:spPr>
          <a:xfrm>
            <a:off x="2443607" y="2894030"/>
            <a:ext cx="1064419" cy="18573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500"/>
          </a:p>
        </p:txBody>
      </p:sp>
      <p:sp>
        <p:nvSpPr>
          <p:cNvPr id="9" name="Arrow: Right 8">
            <a:extLst>
              <a:ext uri="{FF2B5EF4-FFF2-40B4-BE49-F238E27FC236}">
                <a16:creationId xmlns:a16="http://schemas.microsoft.com/office/drawing/2014/main" id="{306F520C-AB91-4E7B-94F5-2814B8027846}"/>
              </a:ext>
            </a:extLst>
          </p:cNvPr>
          <p:cNvSpPr/>
          <p:nvPr/>
        </p:nvSpPr>
        <p:spPr>
          <a:xfrm rot="10800000">
            <a:off x="8167689" y="3760189"/>
            <a:ext cx="1064419" cy="204968"/>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GB" sz="1500"/>
          </a:p>
        </p:txBody>
      </p:sp>
      <p:sp>
        <p:nvSpPr>
          <p:cNvPr id="2" name="Title 1">
            <a:extLst>
              <a:ext uri="{FF2B5EF4-FFF2-40B4-BE49-F238E27FC236}">
                <a16:creationId xmlns:a16="http://schemas.microsoft.com/office/drawing/2014/main" id="{BC0D6661-F79D-4DC3-BC7D-4107F17178BB}"/>
              </a:ext>
            </a:extLst>
          </p:cNvPr>
          <p:cNvSpPr>
            <a:spLocks noGrp="1"/>
          </p:cNvSpPr>
          <p:nvPr>
            <p:ph type="title"/>
          </p:nvPr>
        </p:nvSpPr>
        <p:spPr>
          <a:xfrm>
            <a:off x="419898" y="656382"/>
            <a:ext cx="8280000" cy="828000"/>
          </a:xfrm>
        </p:spPr>
        <p:txBody>
          <a:bodyPr/>
          <a:lstStyle/>
          <a:p>
            <a:r>
              <a:rPr lang="en-GB" dirty="0">
                <a:latin typeface="Arial Bold"/>
                <a:cs typeface="Arial Bold"/>
              </a:rPr>
              <a:t>Core Content </a:t>
            </a:r>
            <a:br>
              <a:rPr lang="en-GB" dirty="0">
                <a:latin typeface="Arial Bold"/>
                <a:cs typeface="Arial Bold"/>
              </a:rPr>
            </a:br>
            <a:r>
              <a:rPr lang="en-GB" dirty="0">
                <a:latin typeface="Arial Bold"/>
                <a:cs typeface="Arial Bold"/>
              </a:rPr>
              <a:t>Framework</a:t>
            </a:r>
          </a:p>
        </p:txBody>
      </p:sp>
    </p:spTree>
    <p:extLst>
      <p:ext uri="{BB962C8B-B14F-4D97-AF65-F5344CB8AC3E}">
        <p14:creationId xmlns:p14="http://schemas.microsoft.com/office/powerpoint/2010/main" val="153466280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68A879-17DA-4E21-A5C0-08F3B91D5835}"/>
              </a:ext>
            </a:extLst>
          </p:cNvPr>
          <p:cNvSpPr>
            <a:spLocks noGrp="1"/>
          </p:cNvSpPr>
          <p:nvPr>
            <p:ph type="sldNum" sz="quarter" idx="10"/>
          </p:nvPr>
        </p:nvSpPr>
        <p:spPr/>
        <p:txBody>
          <a:bodyPr/>
          <a:lstStyle/>
          <a:p>
            <a:fld id="{DCF6A46F-80AB-49F3-8C7E-9717ED945456}" type="slidenum">
              <a:rPr lang="en-GB" altLang="en-US" smtClean="0"/>
              <a:pPr/>
              <a:t>33</a:t>
            </a:fld>
            <a:endParaRPr lang="en-GB" altLang="en-US"/>
          </a:p>
        </p:txBody>
      </p:sp>
      <p:pic>
        <p:nvPicPr>
          <p:cNvPr id="7" name="Picture 6">
            <a:extLst>
              <a:ext uri="{FF2B5EF4-FFF2-40B4-BE49-F238E27FC236}">
                <a16:creationId xmlns:a16="http://schemas.microsoft.com/office/drawing/2014/main" id="{1F1B9F2F-EAF8-C516-54BB-63CDE1213632}"/>
              </a:ext>
            </a:extLst>
          </p:cNvPr>
          <p:cNvPicPr>
            <a:picLocks noChangeAspect="1"/>
          </p:cNvPicPr>
          <p:nvPr/>
        </p:nvPicPr>
        <p:blipFill>
          <a:blip r:embed="rId3"/>
          <a:stretch>
            <a:fillRect/>
          </a:stretch>
        </p:blipFill>
        <p:spPr>
          <a:xfrm>
            <a:off x="1847674" y="482481"/>
            <a:ext cx="8521576" cy="5754831"/>
          </a:xfrm>
          <a:prstGeom prst="rect">
            <a:avLst/>
          </a:prstGeom>
        </p:spPr>
      </p:pic>
    </p:spTree>
    <p:extLst>
      <p:ext uri="{BB962C8B-B14F-4D97-AF65-F5344CB8AC3E}">
        <p14:creationId xmlns:p14="http://schemas.microsoft.com/office/powerpoint/2010/main" val="18006616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7ECCB1-87CF-4F0B-8736-EA791B27AF34}"/>
              </a:ext>
            </a:extLst>
          </p:cNvPr>
          <p:cNvSpPr>
            <a:spLocks noGrp="1"/>
          </p:cNvSpPr>
          <p:nvPr>
            <p:ph type="title"/>
          </p:nvPr>
        </p:nvSpPr>
        <p:spPr>
          <a:xfrm>
            <a:off x="246509" y="-178347"/>
            <a:ext cx="8280000" cy="828000"/>
          </a:xfrm>
        </p:spPr>
        <p:txBody>
          <a:bodyPr/>
          <a:lstStyle/>
          <a:p>
            <a:r>
              <a:rPr lang="en-GB" dirty="0"/>
              <a:t>Classroom Practice</a:t>
            </a:r>
          </a:p>
        </p:txBody>
      </p:sp>
      <p:sp>
        <p:nvSpPr>
          <p:cNvPr id="3" name="Content Placeholder 2">
            <a:extLst>
              <a:ext uri="{FF2B5EF4-FFF2-40B4-BE49-F238E27FC236}">
                <a16:creationId xmlns:a16="http://schemas.microsoft.com/office/drawing/2014/main" id="{B2EC1123-B45E-4C4A-855C-C0636A0B9D8E}"/>
              </a:ext>
            </a:extLst>
          </p:cNvPr>
          <p:cNvSpPr>
            <a:spLocks noGrp="1"/>
          </p:cNvSpPr>
          <p:nvPr>
            <p:ph idx="1"/>
          </p:nvPr>
        </p:nvSpPr>
        <p:spPr>
          <a:xfrm>
            <a:off x="398283" y="766292"/>
            <a:ext cx="4147200" cy="3960000"/>
          </a:xfrm>
        </p:spPr>
        <p:txBody>
          <a:bodyPr/>
          <a:lstStyle/>
          <a:p>
            <a:pPr marL="0" indent="0">
              <a:buNone/>
            </a:pPr>
            <a:r>
              <a:rPr lang="en-GB" b="1" dirty="0"/>
              <a:t>Learn that…</a:t>
            </a:r>
          </a:p>
          <a:p>
            <a:r>
              <a:rPr lang="en-GB" dirty="0"/>
              <a:t>4.3 </a:t>
            </a:r>
            <a:r>
              <a:rPr lang="en-GB" i="1" dirty="0"/>
              <a:t>Learn that modelling helps pupils understand new processes and ideas; good models make abstract ideas concrete and accessible.</a:t>
            </a:r>
          </a:p>
          <a:p>
            <a:r>
              <a:rPr lang="en-GB" dirty="0"/>
              <a:t>4.4 </a:t>
            </a:r>
            <a:r>
              <a:rPr lang="en-GB" i="1" dirty="0"/>
              <a:t>Guides, scaffolds and worked examples can help pupils apply new ideas, but should be gradually removed as pupil expertise increases.  </a:t>
            </a:r>
            <a:endParaRPr lang="en-GB" dirty="0"/>
          </a:p>
        </p:txBody>
      </p:sp>
      <p:sp>
        <p:nvSpPr>
          <p:cNvPr id="4" name="Slide Number Placeholder 3">
            <a:extLst>
              <a:ext uri="{FF2B5EF4-FFF2-40B4-BE49-F238E27FC236}">
                <a16:creationId xmlns:a16="http://schemas.microsoft.com/office/drawing/2014/main" id="{08193448-D77E-463B-9623-F28D31849A2C}"/>
              </a:ext>
            </a:extLst>
          </p:cNvPr>
          <p:cNvSpPr>
            <a:spLocks noGrp="1"/>
          </p:cNvSpPr>
          <p:nvPr>
            <p:ph type="sldNum" sz="quarter" idx="10"/>
          </p:nvPr>
        </p:nvSpPr>
        <p:spPr/>
        <p:txBody>
          <a:bodyPr/>
          <a:lstStyle/>
          <a:p>
            <a:fld id="{DCF6A46F-80AB-49F3-8C7E-9717ED945456}" type="slidenum">
              <a:rPr lang="en-GB" altLang="en-US" smtClean="0"/>
              <a:pPr/>
              <a:t>34</a:t>
            </a:fld>
            <a:endParaRPr lang="en-GB" altLang="en-US"/>
          </a:p>
        </p:txBody>
      </p:sp>
      <p:pic>
        <p:nvPicPr>
          <p:cNvPr id="5" name="Picture 4">
            <a:extLst>
              <a:ext uri="{FF2B5EF4-FFF2-40B4-BE49-F238E27FC236}">
                <a16:creationId xmlns:a16="http://schemas.microsoft.com/office/drawing/2014/main" id="{63E84F9C-7233-43D1-B0FB-0A52BB4FEB42}"/>
              </a:ext>
            </a:extLst>
          </p:cNvPr>
          <p:cNvPicPr>
            <a:picLocks noChangeAspect="1"/>
          </p:cNvPicPr>
          <p:nvPr/>
        </p:nvPicPr>
        <p:blipFill>
          <a:blip r:embed="rId3"/>
          <a:stretch>
            <a:fillRect/>
          </a:stretch>
        </p:blipFill>
        <p:spPr>
          <a:xfrm>
            <a:off x="9048328" y="3934798"/>
            <a:ext cx="2267266" cy="2734057"/>
          </a:xfrm>
          <a:prstGeom prst="rect">
            <a:avLst/>
          </a:prstGeom>
        </p:spPr>
      </p:pic>
      <p:sp>
        <p:nvSpPr>
          <p:cNvPr id="6" name="TextBox 5">
            <a:extLst>
              <a:ext uri="{FF2B5EF4-FFF2-40B4-BE49-F238E27FC236}">
                <a16:creationId xmlns:a16="http://schemas.microsoft.com/office/drawing/2014/main" id="{80E2C548-DD9B-457A-9D79-50A67D88B1B9}"/>
              </a:ext>
            </a:extLst>
          </p:cNvPr>
          <p:cNvSpPr txBox="1"/>
          <p:nvPr/>
        </p:nvSpPr>
        <p:spPr>
          <a:xfrm>
            <a:off x="6536528" y="1335110"/>
            <a:ext cx="4600032" cy="2308324"/>
          </a:xfrm>
          <a:prstGeom prst="rect">
            <a:avLst/>
          </a:prstGeom>
          <a:noFill/>
        </p:spPr>
        <p:txBody>
          <a:bodyPr wrap="square" rtlCol="0">
            <a:spAutoFit/>
          </a:bodyPr>
          <a:lstStyle/>
          <a:p>
            <a:r>
              <a:rPr lang="en-GB" sz="2400" b="1" dirty="0"/>
              <a:t>Learn how to…</a:t>
            </a:r>
          </a:p>
          <a:p>
            <a:r>
              <a:rPr lang="en-GB" sz="2400" dirty="0"/>
              <a:t>Plan effective lessons, by:</a:t>
            </a:r>
          </a:p>
          <a:p>
            <a:r>
              <a:rPr lang="en-GB" sz="2400" i="1" dirty="0"/>
              <a:t>Using modelling, explanations and scaffolds, acknowledging that novices need more structure early in a domain. </a:t>
            </a:r>
          </a:p>
        </p:txBody>
      </p:sp>
      <p:sp>
        <p:nvSpPr>
          <p:cNvPr id="8" name="Arrow: Right 7">
            <a:extLst>
              <a:ext uri="{FF2B5EF4-FFF2-40B4-BE49-F238E27FC236}">
                <a16:creationId xmlns:a16="http://schemas.microsoft.com/office/drawing/2014/main" id="{9A3E9D2F-E4F4-486D-97F6-E96C5858D0AE}"/>
              </a:ext>
            </a:extLst>
          </p:cNvPr>
          <p:cNvSpPr/>
          <p:nvPr/>
        </p:nvSpPr>
        <p:spPr>
          <a:xfrm>
            <a:off x="5375920" y="2208195"/>
            <a:ext cx="820622" cy="794802"/>
          </a:xfrm>
          <a:prstGeom prst="rightArrow">
            <a:avLst/>
          </a:prstGeom>
          <a:solidFill>
            <a:schemeClr val="accent1"/>
          </a:solidFill>
          <a:ln w="38100">
            <a:solidFill>
              <a:schemeClr val="accent1"/>
            </a:solidFill>
          </a:ln>
        </p:spPr>
        <p:txBody>
          <a:bodyPr wrap="square" rtlCol="0" anchor="ctr">
            <a:spAutoFit/>
          </a:bodyPr>
          <a:lstStyle/>
          <a:p>
            <a:pPr algn="ctr"/>
            <a:endParaRPr lang="en-GB"/>
          </a:p>
        </p:txBody>
      </p:sp>
      <p:sp>
        <p:nvSpPr>
          <p:cNvPr id="9" name="Rectangle: Rounded Corners 8">
            <a:extLst>
              <a:ext uri="{FF2B5EF4-FFF2-40B4-BE49-F238E27FC236}">
                <a16:creationId xmlns:a16="http://schemas.microsoft.com/office/drawing/2014/main" id="{744B87C1-7D6A-4BFB-B137-4AD1E4C86BAA}"/>
              </a:ext>
            </a:extLst>
          </p:cNvPr>
          <p:cNvSpPr/>
          <p:nvPr/>
        </p:nvSpPr>
        <p:spPr>
          <a:xfrm>
            <a:off x="1055440" y="5162021"/>
            <a:ext cx="4731798" cy="1464231"/>
          </a:xfrm>
          <a:prstGeom prst="round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GB">
                <a:solidFill>
                  <a:schemeClr val="tx2"/>
                </a:solidFill>
              </a:rPr>
              <a:t>Cognitive load theory</a:t>
            </a:r>
          </a:p>
          <a:p>
            <a:pPr algn="ctr"/>
            <a:r>
              <a:rPr lang="en-GB">
                <a:solidFill>
                  <a:schemeClr val="tx2"/>
                </a:solidFill>
              </a:rPr>
              <a:t>Abstract into concrete</a:t>
            </a:r>
          </a:p>
          <a:p>
            <a:pPr algn="ctr"/>
            <a:r>
              <a:rPr lang="en-GB">
                <a:solidFill>
                  <a:schemeClr val="tx2"/>
                </a:solidFill>
              </a:rPr>
              <a:t>Explicit demonstration of skill</a:t>
            </a:r>
          </a:p>
          <a:p>
            <a:pPr algn="ctr"/>
            <a:r>
              <a:rPr lang="en-GB">
                <a:solidFill>
                  <a:schemeClr val="tx2"/>
                </a:solidFill>
              </a:rPr>
              <a:t>I, we, you</a:t>
            </a:r>
          </a:p>
        </p:txBody>
      </p:sp>
    </p:spTree>
    <p:extLst>
      <p:ext uri="{BB962C8B-B14F-4D97-AF65-F5344CB8AC3E}">
        <p14:creationId xmlns:p14="http://schemas.microsoft.com/office/powerpoint/2010/main" val="3175461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5AFE87-AE83-4674-41A1-6D210A502C70}"/>
              </a:ext>
            </a:extLst>
          </p:cNvPr>
          <p:cNvSpPr>
            <a:spLocks noGrp="1"/>
          </p:cNvSpPr>
          <p:nvPr>
            <p:ph idx="1"/>
          </p:nvPr>
        </p:nvSpPr>
        <p:spPr/>
        <p:txBody>
          <a:bodyPr/>
          <a:lstStyle/>
          <a:p>
            <a:r>
              <a:rPr lang="en-GB" sz="2800" i="1" dirty="0"/>
              <a:t>George appears to be struggling with planning.  They tend to rely on existing resources for lesson objectives but the planned lesson activities don’t always match up with the objectives that they are working towards. When they do create their own lesson objectives, they don’t always ‘fit’ what the intended learning appears to be.</a:t>
            </a:r>
          </a:p>
          <a:p>
            <a:pPr marL="0" indent="0">
              <a:buNone/>
            </a:pPr>
            <a:endParaRPr lang="en-GB" i="1" dirty="0"/>
          </a:p>
        </p:txBody>
      </p:sp>
      <p:sp>
        <p:nvSpPr>
          <p:cNvPr id="3" name="Slide Number Placeholder 2">
            <a:extLst>
              <a:ext uri="{FF2B5EF4-FFF2-40B4-BE49-F238E27FC236}">
                <a16:creationId xmlns:a16="http://schemas.microsoft.com/office/drawing/2014/main" id="{E1E9A517-31E7-2C88-5928-2A4643E90874}"/>
              </a:ext>
            </a:extLst>
          </p:cNvPr>
          <p:cNvSpPr>
            <a:spLocks noGrp="1"/>
          </p:cNvSpPr>
          <p:nvPr>
            <p:ph type="sldNum" sz="quarter" idx="10"/>
          </p:nvPr>
        </p:nvSpPr>
        <p:spPr/>
        <p:txBody>
          <a:bodyPr/>
          <a:lstStyle/>
          <a:p>
            <a:fld id="{DCF6A46F-80AB-49F3-8C7E-9717ED945456}" type="slidenum">
              <a:rPr lang="en-GB" altLang="en-US" smtClean="0"/>
              <a:pPr/>
              <a:t>35</a:t>
            </a:fld>
            <a:endParaRPr lang="en-GB" altLang="en-US"/>
          </a:p>
        </p:txBody>
      </p:sp>
      <p:sp>
        <p:nvSpPr>
          <p:cNvPr id="4" name="Title 3">
            <a:extLst>
              <a:ext uri="{FF2B5EF4-FFF2-40B4-BE49-F238E27FC236}">
                <a16:creationId xmlns:a16="http://schemas.microsoft.com/office/drawing/2014/main" id="{A50CD462-5F26-69BE-1746-C496E432543A}"/>
              </a:ext>
            </a:extLst>
          </p:cNvPr>
          <p:cNvSpPr>
            <a:spLocks noGrp="1"/>
          </p:cNvSpPr>
          <p:nvPr>
            <p:ph type="title"/>
          </p:nvPr>
        </p:nvSpPr>
        <p:spPr/>
        <p:txBody>
          <a:bodyPr/>
          <a:lstStyle/>
          <a:p>
            <a:r>
              <a:rPr lang="en-GB" dirty="0"/>
              <a:t>Scenario</a:t>
            </a:r>
          </a:p>
        </p:txBody>
      </p:sp>
    </p:spTree>
    <p:extLst>
      <p:ext uri="{BB962C8B-B14F-4D97-AF65-F5344CB8AC3E}">
        <p14:creationId xmlns:p14="http://schemas.microsoft.com/office/powerpoint/2010/main" val="65745007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4BC316-B105-5F25-364B-18D409FDBE39}"/>
              </a:ext>
            </a:extLst>
          </p:cNvPr>
          <p:cNvSpPr>
            <a:spLocks noGrp="1"/>
          </p:cNvSpPr>
          <p:nvPr>
            <p:ph idx="1"/>
          </p:nvPr>
        </p:nvSpPr>
        <p:spPr>
          <a:xfrm>
            <a:off x="566400" y="1124744"/>
            <a:ext cx="11040000" cy="1250976"/>
          </a:xfrm>
        </p:spPr>
        <p:txBody>
          <a:bodyPr/>
          <a:lstStyle/>
          <a:p>
            <a:pPr algn="l" rtl="0" fontAlgn="base">
              <a:buFont typeface="+mj-lt"/>
              <a:buAutoNum type="arabicPeriod"/>
            </a:pPr>
            <a:r>
              <a:rPr lang="en-GB" sz="1800" b="0" i="0" dirty="0">
                <a:solidFill>
                  <a:srgbClr val="000000"/>
                </a:solidFill>
                <a:effectLst/>
                <a:latin typeface="Calibri" panose="020F0502020204030204" pitchFamily="34" charset="0"/>
              </a:rPr>
              <a:t>What do I want them to learn? </a:t>
            </a:r>
          </a:p>
          <a:p>
            <a:pPr algn="l" rtl="0" fontAlgn="base">
              <a:buFont typeface="+mj-lt"/>
              <a:buAutoNum type="arabicPeriod" startAt="2"/>
            </a:pPr>
            <a:r>
              <a:rPr lang="en-GB" sz="1800" b="0" i="0" dirty="0">
                <a:solidFill>
                  <a:srgbClr val="000000"/>
                </a:solidFill>
                <a:effectLst/>
                <a:latin typeface="Calibri" panose="020F0502020204030204" pitchFamily="34" charset="0"/>
              </a:rPr>
              <a:t>Why do I want them to learn it?  </a:t>
            </a:r>
          </a:p>
          <a:p>
            <a:pPr algn="l" rtl="0" fontAlgn="base">
              <a:buFont typeface="+mj-lt"/>
              <a:buAutoNum type="arabicPeriod" startAt="3"/>
            </a:pPr>
            <a:r>
              <a:rPr lang="en-GB" sz="1800" b="0" i="0" dirty="0">
                <a:solidFill>
                  <a:srgbClr val="000000"/>
                </a:solidFill>
                <a:effectLst/>
                <a:latin typeface="Calibri" panose="020F0502020204030204" pitchFamily="34" charset="0"/>
              </a:rPr>
              <a:t>What do I need to do to enable them to learn it? (Savage, 2015 p17) </a:t>
            </a:r>
          </a:p>
          <a:p>
            <a:pPr marL="0" indent="0" algn="l" rtl="0" fontAlgn="base">
              <a:buNone/>
            </a:pPr>
            <a:endParaRPr lang="en-GB" b="0" i="0" dirty="0">
              <a:solidFill>
                <a:srgbClr val="000000"/>
              </a:solidFill>
              <a:effectLst/>
              <a:latin typeface="Segoe UI" panose="020B0502040204020203" pitchFamily="34" charset="0"/>
            </a:endParaRPr>
          </a:p>
          <a:p>
            <a:endParaRPr lang="en-GB" dirty="0"/>
          </a:p>
        </p:txBody>
      </p:sp>
      <p:sp>
        <p:nvSpPr>
          <p:cNvPr id="3" name="Slide Number Placeholder 2">
            <a:extLst>
              <a:ext uri="{FF2B5EF4-FFF2-40B4-BE49-F238E27FC236}">
                <a16:creationId xmlns:a16="http://schemas.microsoft.com/office/drawing/2014/main" id="{F9DDCF2C-D38F-5B96-997F-F5FFE0C2B957}"/>
              </a:ext>
            </a:extLst>
          </p:cNvPr>
          <p:cNvSpPr>
            <a:spLocks noGrp="1"/>
          </p:cNvSpPr>
          <p:nvPr>
            <p:ph type="sldNum" sz="quarter" idx="10"/>
          </p:nvPr>
        </p:nvSpPr>
        <p:spPr/>
        <p:txBody>
          <a:bodyPr/>
          <a:lstStyle/>
          <a:p>
            <a:fld id="{DCF6A46F-80AB-49F3-8C7E-9717ED945456}" type="slidenum">
              <a:rPr lang="en-GB" altLang="en-US" smtClean="0"/>
              <a:pPr/>
              <a:t>36</a:t>
            </a:fld>
            <a:endParaRPr lang="en-GB" altLang="en-US"/>
          </a:p>
        </p:txBody>
      </p:sp>
      <p:sp>
        <p:nvSpPr>
          <p:cNvPr id="4" name="Title 3">
            <a:extLst>
              <a:ext uri="{FF2B5EF4-FFF2-40B4-BE49-F238E27FC236}">
                <a16:creationId xmlns:a16="http://schemas.microsoft.com/office/drawing/2014/main" id="{E90B2930-6B4C-3955-9990-A20F99E150BE}"/>
              </a:ext>
            </a:extLst>
          </p:cNvPr>
          <p:cNvSpPr>
            <a:spLocks noGrp="1"/>
          </p:cNvSpPr>
          <p:nvPr>
            <p:ph type="title"/>
          </p:nvPr>
        </p:nvSpPr>
        <p:spPr>
          <a:xfrm>
            <a:off x="566400" y="170606"/>
            <a:ext cx="11040000" cy="828000"/>
          </a:xfrm>
        </p:spPr>
        <p:txBody>
          <a:bodyPr/>
          <a:lstStyle/>
          <a:p>
            <a:r>
              <a:rPr lang="en-GB" dirty="0"/>
              <a:t>Planning – what they’ve learnt</a:t>
            </a:r>
          </a:p>
        </p:txBody>
      </p:sp>
      <p:pic>
        <p:nvPicPr>
          <p:cNvPr id="7" name="Picture 6">
            <a:extLst>
              <a:ext uri="{FF2B5EF4-FFF2-40B4-BE49-F238E27FC236}">
                <a16:creationId xmlns:a16="http://schemas.microsoft.com/office/drawing/2014/main" id="{E3C9A3EE-9D84-A0B4-CC3E-E8FED2D7B3D6}"/>
              </a:ext>
            </a:extLst>
          </p:cNvPr>
          <p:cNvPicPr>
            <a:picLocks noChangeAspect="1"/>
          </p:cNvPicPr>
          <p:nvPr/>
        </p:nvPicPr>
        <p:blipFill>
          <a:blip r:embed="rId3"/>
          <a:stretch>
            <a:fillRect/>
          </a:stretch>
        </p:blipFill>
        <p:spPr>
          <a:xfrm>
            <a:off x="767408" y="2375720"/>
            <a:ext cx="7611537" cy="3762900"/>
          </a:xfrm>
          <a:prstGeom prst="rect">
            <a:avLst/>
          </a:prstGeom>
        </p:spPr>
      </p:pic>
    </p:spTree>
    <p:extLst>
      <p:ext uri="{BB962C8B-B14F-4D97-AF65-F5344CB8AC3E}">
        <p14:creationId xmlns:p14="http://schemas.microsoft.com/office/powerpoint/2010/main" val="76517011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1BA523-D551-A0A4-F40F-AEF9628CD7C5}"/>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DA2E13A7-3AC6-FB2F-9A0A-6F08529C5FDF}"/>
              </a:ext>
            </a:extLst>
          </p:cNvPr>
          <p:cNvSpPr>
            <a:spLocks noGrp="1"/>
          </p:cNvSpPr>
          <p:nvPr>
            <p:ph type="sldNum" sz="quarter" idx="10"/>
          </p:nvPr>
        </p:nvSpPr>
        <p:spPr/>
        <p:txBody>
          <a:bodyPr/>
          <a:lstStyle/>
          <a:p>
            <a:fld id="{DCF6A46F-80AB-49F3-8C7E-9717ED945456}" type="slidenum">
              <a:rPr lang="en-GB" altLang="en-US" smtClean="0"/>
              <a:pPr/>
              <a:t>37</a:t>
            </a:fld>
            <a:endParaRPr lang="en-GB" altLang="en-US"/>
          </a:p>
        </p:txBody>
      </p:sp>
      <p:sp>
        <p:nvSpPr>
          <p:cNvPr id="4" name="Title 3">
            <a:extLst>
              <a:ext uri="{FF2B5EF4-FFF2-40B4-BE49-F238E27FC236}">
                <a16:creationId xmlns:a16="http://schemas.microsoft.com/office/drawing/2014/main" id="{BDABA65F-93EB-CA2D-6289-72B3666472E6}"/>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D2F8EA60-AC9C-2EE4-6703-7CD85C30EF05}"/>
              </a:ext>
            </a:extLst>
          </p:cNvPr>
          <p:cNvPicPr>
            <a:picLocks noChangeAspect="1"/>
          </p:cNvPicPr>
          <p:nvPr/>
        </p:nvPicPr>
        <p:blipFill>
          <a:blip r:embed="rId3"/>
          <a:stretch>
            <a:fillRect/>
          </a:stretch>
        </p:blipFill>
        <p:spPr>
          <a:xfrm>
            <a:off x="298484" y="260648"/>
            <a:ext cx="11595031" cy="5904656"/>
          </a:xfrm>
          <a:prstGeom prst="rect">
            <a:avLst/>
          </a:prstGeom>
        </p:spPr>
      </p:pic>
    </p:spTree>
    <p:extLst>
      <p:ext uri="{BB962C8B-B14F-4D97-AF65-F5344CB8AC3E}">
        <p14:creationId xmlns:p14="http://schemas.microsoft.com/office/powerpoint/2010/main" val="143272276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D8F87A-99CB-ECB9-EC49-B0CA460B3EA5}"/>
              </a:ext>
            </a:extLst>
          </p:cNvPr>
          <p:cNvSpPr>
            <a:spLocks noGrp="1"/>
          </p:cNvSpPr>
          <p:nvPr>
            <p:ph type="sldNum" sz="quarter" idx="10"/>
          </p:nvPr>
        </p:nvSpPr>
        <p:spPr/>
        <p:txBody>
          <a:bodyPr/>
          <a:lstStyle/>
          <a:p>
            <a:fld id="{DCF6A46F-80AB-49F3-8C7E-9717ED945456}" type="slidenum">
              <a:rPr lang="en-GB" altLang="en-US" smtClean="0"/>
              <a:pPr/>
              <a:t>38</a:t>
            </a:fld>
            <a:endParaRPr lang="en-GB" altLang="en-US"/>
          </a:p>
        </p:txBody>
      </p:sp>
      <p:pic>
        <p:nvPicPr>
          <p:cNvPr id="6" name="Picture 5">
            <a:extLst>
              <a:ext uri="{FF2B5EF4-FFF2-40B4-BE49-F238E27FC236}">
                <a16:creationId xmlns:a16="http://schemas.microsoft.com/office/drawing/2014/main" id="{96C13B5F-EDF6-70FB-C6D1-6F858C47D686}"/>
              </a:ext>
            </a:extLst>
          </p:cNvPr>
          <p:cNvPicPr>
            <a:picLocks noChangeAspect="1"/>
          </p:cNvPicPr>
          <p:nvPr/>
        </p:nvPicPr>
        <p:blipFill>
          <a:blip r:embed="rId3"/>
          <a:stretch>
            <a:fillRect/>
          </a:stretch>
        </p:blipFill>
        <p:spPr>
          <a:xfrm>
            <a:off x="2562123" y="33141"/>
            <a:ext cx="6264377" cy="6494905"/>
          </a:xfrm>
          <a:prstGeom prst="rect">
            <a:avLst/>
          </a:prstGeom>
        </p:spPr>
      </p:pic>
    </p:spTree>
    <p:extLst>
      <p:ext uri="{BB962C8B-B14F-4D97-AF65-F5344CB8AC3E}">
        <p14:creationId xmlns:p14="http://schemas.microsoft.com/office/powerpoint/2010/main" val="402265499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63BD2B-F4A6-2615-946B-EBF31AD5CFE3}"/>
              </a:ext>
            </a:extLst>
          </p:cNvPr>
          <p:cNvSpPr>
            <a:spLocks noGrp="1"/>
          </p:cNvSpPr>
          <p:nvPr>
            <p:ph type="title"/>
          </p:nvPr>
        </p:nvSpPr>
        <p:spPr>
          <a:xfrm>
            <a:off x="695400" y="-232751"/>
            <a:ext cx="8280000" cy="828000"/>
          </a:xfrm>
        </p:spPr>
        <p:txBody>
          <a:bodyPr/>
          <a:lstStyle/>
          <a:p>
            <a:r>
              <a:rPr lang="en-GB" dirty="0"/>
              <a:t>ITAPs</a:t>
            </a:r>
          </a:p>
        </p:txBody>
      </p:sp>
      <p:sp>
        <p:nvSpPr>
          <p:cNvPr id="2" name="Slide Number Placeholder 1">
            <a:extLst>
              <a:ext uri="{FF2B5EF4-FFF2-40B4-BE49-F238E27FC236}">
                <a16:creationId xmlns:a16="http://schemas.microsoft.com/office/drawing/2014/main" id="{23E8AFFF-23DF-33CA-9483-4E1CA2C37FE6}"/>
              </a:ext>
            </a:extLst>
          </p:cNvPr>
          <p:cNvSpPr>
            <a:spLocks noGrp="1"/>
          </p:cNvSpPr>
          <p:nvPr>
            <p:ph type="sldNum" sz="quarter" idx="10"/>
          </p:nvPr>
        </p:nvSpPr>
        <p:spPr/>
        <p:txBody>
          <a:bodyPr/>
          <a:lstStyle/>
          <a:p>
            <a:fld id="{8CAE96E1-FE19-476C-9CF0-3BB4903735D9}" type="slidenum">
              <a:rPr lang="en-GB" altLang="en-US" smtClean="0"/>
              <a:pPr/>
              <a:t>39</a:t>
            </a:fld>
            <a:endParaRPr lang="en-GB" altLang="en-US"/>
          </a:p>
        </p:txBody>
      </p:sp>
      <p:sp>
        <p:nvSpPr>
          <p:cNvPr id="12" name="Rectangle 1">
            <a:extLst>
              <a:ext uri="{FF2B5EF4-FFF2-40B4-BE49-F238E27FC236}">
                <a16:creationId xmlns:a16="http://schemas.microsoft.com/office/drawing/2014/main" id="{BE54F282-679A-7638-1601-DD519D6CD482}"/>
              </a:ext>
            </a:extLst>
          </p:cNvPr>
          <p:cNvSpPr>
            <a:spLocks noChangeArrowheads="1"/>
          </p:cNvSpPr>
          <p:nvPr/>
        </p:nvSpPr>
        <p:spPr bwMode="auto">
          <a:xfrm>
            <a:off x="3813175" y="188346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a:solidFill>
                  <a:srgbClr val="000000"/>
                </a:solidFill>
                <a:latin typeface="Times New Roman" panose="02020603050405020304" pitchFamily="18" charset="0"/>
                <a:cs typeface="Times New Roman" panose="02020603050405020304" pitchFamily="18" charset="0"/>
              </a:rPr>
              <a:t> </a:t>
            </a:r>
            <a:endParaRPr lang="en-US" altLang="en-US" sz="1800"/>
          </a:p>
          <a:p>
            <a:endParaRPr lang="en-US" altLang="en-US" sz="1800"/>
          </a:p>
        </p:txBody>
      </p:sp>
      <p:sp>
        <p:nvSpPr>
          <p:cNvPr id="14" name="TextBox 13">
            <a:extLst>
              <a:ext uri="{FF2B5EF4-FFF2-40B4-BE49-F238E27FC236}">
                <a16:creationId xmlns:a16="http://schemas.microsoft.com/office/drawing/2014/main" id="{0056A83A-BA58-DAB5-E7BB-47617E1F425B}"/>
              </a:ext>
            </a:extLst>
          </p:cNvPr>
          <p:cNvSpPr txBox="1"/>
          <p:nvPr/>
        </p:nvSpPr>
        <p:spPr>
          <a:xfrm>
            <a:off x="479376" y="2206626"/>
            <a:ext cx="1579278" cy="400110"/>
          </a:xfrm>
          <a:prstGeom prst="rect">
            <a:avLst/>
          </a:prstGeom>
          <a:solidFill>
            <a:srgbClr val="FF0000"/>
          </a:solidFill>
        </p:spPr>
        <p:txBody>
          <a:bodyPr wrap="none" rtlCol="0">
            <a:spAutoFit/>
          </a:bodyPr>
          <a:lstStyle/>
          <a:p>
            <a:r>
              <a:rPr lang="en-GB" dirty="0"/>
              <a:t>UNIVERSITY</a:t>
            </a:r>
          </a:p>
        </p:txBody>
      </p:sp>
      <p:sp>
        <p:nvSpPr>
          <p:cNvPr id="15" name="TextBox 14">
            <a:extLst>
              <a:ext uri="{FF2B5EF4-FFF2-40B4-BE49-F238E27FC236}">
                <a16:creationId xmlns:a16="http://schemas.microsoft.com/office/drawing/2014/main" id="{E08E005D-F7D3-0CA7-4351-48072D061190}"/>
              </a:ext>
            </a:extLst>
          </p:cNvPr>
          <p:cNvSpPr txBox="1"/>
          <p:nvPr/>
        </p:nvSpPr>
        <p:spPr>
          <a:xfrm>
            <a:off x="6744072" y="324342"/>
            <a:ext cx="1268296" cy="400110"/>
          </a:xfrm>
          <a:prstGeom prst="rect">
            <a:avLst/>
          </a:prstGeom>
          <a:solidFill>
            <a:srgbClr val="00B050"/>
          </a:solidFill>
        </p:spPr>
        <p:txBody>
          <a:bodyPr wrap="none" rtlCol="0">
            <a:spAutoFit/>
          </a:bodyPr>
          <a:lstStyle/>
          <a:p>
            <a:r>
              <a:rPr lang="en-GB" dirty="0"/>
              <a:t>SCHOOL</a:t>
            </a:r>
          </a:p>
        </p:txBody>
      </p:sp>
      <p:pic>
        <p:nvPicPr>
          <p:cNvPr id="4" name="Picture 3">
            <a:extLst>
              <a:ext uri="{FF2B5EF4-FFF2-40B4-BE49-F238E27FC236}">
                <a16:creationId xmlns:a16="http://schemas.microsoft.com/office/drawing/2014/main" id="{B3EC0CE4-AC7C-6545-AC95-7BD9FBFEEC4D}"/>
              </a:ext>
            </a:extLst>
          </p:cNvPr>
          <p:cNvPicPr>
            <a:picLocks noChangeAspect="1"/>
          </p:cNvPicPr>
          <p:nvPr/>
        </p:nvPicPr>
        <p:blipFill>
          <a:blip r:embed="rId3"/>
          <a:stretch>
            <a:fillRect/>
          </a:stretch>
        </p:blipFill>
        <p:spPr>
          <a:xfrm>
            <a:off x="2334133" y="724452"/>
            <a:ext cx="6223425" cy="6021520"/>
          </a:xfrm>
          <a:prstGeom prst="rect">
            <a:avLst/>
          </a:prstGeom>
        </p:spPr>
      </p:pic>
      <p:cxnSp>
        <p:nvCxnSpPr>
          <p:cNvPr id="9" name="Straight Arrow Connector 8">
            <a:extLst>
              <a:ext uri="{FF2B5EF4-FFF2-40B4-BE49-F238E27FC236}">
                <a16:creationId xmlns:a16="http://schemas.microsoft.com/office/drawing/2014/main" id="{23808E7D-6917-7CB7-C663-9CD9B24979F5}"/>
              </a:ext>
            </a:extLst>
          </p:cNvPr>
          <p:cNvCxnSpPr/>
          <p:nvPr/>
        </p:nvCxnSpPr>
        <p:spPr bwMode="auto">
          <a:xfrm>
            <a:off x="2058654" y="2206626"/>
            <a:ext cx="436946" cy="0"/>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Arrow Connector 12">
            <a:extLst>
              <a:ext uri="{FF2B5EF4-FFF2-40B4-BE49-F238E27FC236}">
                <a16:creationId xmlns:a16="http://schemas.microsoft.com/office/drawing/2014/main" id="{1FF2F125-2E42-8880-F8AD-18A201F30E6A}"/>
              </a:ext>
            </a:extLst>
          </p:cNvPr>
          <p:cNvCxnSpPr>
            <a:stCxn id="14" idx="2"/>
          </p:cNvCxnSpPr>
          <p:nvPr/>
        </p:nvCxnSpPr>
        <p:spPr bwMode="auto">
          <a:xfrm>
            <a:off x="1269015" y="2606736"/>
            <a:ext cx="1298593" cy="966280"/>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Arrow Connector 16">
            <a:extLst>
              <a:ext uri="{FF2B5EF4-FFF2-40B4-BE49-F238E27FC236}">
                <a16:creationId xmlns:a16="http://schemas.microsoft.com/office/drawing/2014/main" id="{37C84D47-0615-DF3F-A243-813098C69118}"/>
              </a:ext>
            </a:extLst>
          </p:cNvPr>
          <p:cNvCxnSpPr/>
          <p:nvPr/>
        </p:nvCxnSpPr>
        <p:spPr bwMode="auto">
          <a:xfrm>
            <a:off x="1127448" y="2606736"/>
            <a:ext cx="1355481" cy="3526812"/>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Straight Arrow Connector 18">
            <a:extLst>
              <a:ext uri="{FF2B5EF4-FFF2-40B4-BE49-F238E27FC236}">
                <a16:creationId xmlns:a16="http://schemas.microsoft.com/office/drawing/2014/main" id="{A04C1DAF-4BFD-643C-375E-DCA2F9FDBB70}"/>
              </a:ext>
            </a:extLst>
          </p:cNvPr>
          <p:cNvCxnSpPr/>
          <p:nvPr/>
        </p:nvCxnSpPr>
        <p:spPr bwMode="auto">
          <a:xfrm flipH="1">
            <a:off x="6672064" y="724452"/>
            <a:ext cx="576064" cy="688324"/>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Straight Arrow Connector 20">
            <a:extLst>
              <a:ext uri="{FF2B5EF4-FFF2-40B4-BE49-F238E27FC236}">
                <a16:creationId xmlns:a16="http://schemas.microsoft.com/office/drawing/2014/main" id="{260E9807-A343-2FD4-33BC-BC2D72D835E9}"/>
              </a:ext>
            </a:extLst>
          </p:cNvPr>
          <p:cNvCxnSpPr/>
          <p:nvPr/>
        </p:nvCxnSpPr>
        <p:spPr bwMode="auto">
          <a:xfrm flipH="1">
            <a:off x="7248128" y="830591"/>
            <a:ext cx="130092" cy="2742425"/>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Straight Arrow Connector 22">
            <a:extLst>
              <a:ext uri="{FF2B5EF4-FFF2-40B4-BE49-F238E27FC236}">
                <a16:creationId xmlns:a16="http://schemas.microsoft.com/office/drawing/2014/main" id="{7A5B3BE7-51B1-3971-2B36-2C4B2FA72E12}"/>
              </a:ext>
            </a:extLst>
          </p:cNvPr>
          <p:cNvCxnSpPr/>
          <p:nvPr/>
        </p:nvCxnSpPr>
        <p:spPr bwMode="auto">
          <a:xfrm flipH="1">
            <a:off x="7378220" y="724452"/>
            <a:ext cx="145387" cy="5080812"/>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84556339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79650" y="0"/>
            <a:ext cx="6192838" cy="1143000"/>
          </a:xfrm>
        </p:spPr>
        <p:txBody>
          <a:bodyPr/>
          <a:lstStyle/>
          <a:p>
            <a:pPr eaLnBrk="1" hangingPunct="1"/>
            <a:r>
              <a:rPr lang="en-GB" altLang="en-US" sz="5400" dirty="0"/>
              <a:t>The English Team</a:t>
            </a:r>
          </a:p>
        </p:txBody>
      </p:sp>
      <p:sp>
        <p:nvSpPr>
          <p:cNvPr id="1434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buClr>
                <a:schemeClr val="hlink"/>
              </a:buClr>
              <a:buChar char="•"/>
              <a:defRPr sz="2400">
                <a:solidFill>
                  <a:schemeClr val="tx1"/>
                </a:solidFill>
                <a:latin typeface="Rdg Vesta" pitchFamily="2" charset="0"/>
              </a:defRPr>
            </a:lvl1pPr>
            <a:lvl2pPr marL="37931725" indent="-37474525">
              <a:lnSpc>
                <a:spcPct val="110000"/>
              </a:lnSpc>
              <a:spcBef>
                <a:spcPct val="10000"/>
              </a:spcBef>
              <a:buClr>
                <a:schemeClr val="hlink"/>
              </a:buClr>
              <a:buFont typeface="Rdg Vesta" pitchFamily="2" charset="0"/>
              <a:buChar char="–"/>
              <a:defRPr sz="2000">
                <a:solidFill>
                  <a:schemeClr val="tx1"/>
                </a:solidFill>
                <a:latin typeface="Rdg Vesta" pitchFamily="2" charset="0"/>
              </a:defRPr>
            </a:lvl2pPr>
            <a:lvl3pPr marL="1143000" indent="-228600">
              <a:lnSpc>
                <a:spcPct val="110000"/>
              </a:lnSpc>
              <a:spcBef>
                <a:spcPct val="10000"/>
              </a:spcBef>
              <a:buClr>
                <a:schemeClr val="hlink"/>
              </a:buClr>
              <a:buChar char="•"/>
              <a:defRPr sz="2000">
                <a:solidFill>
                  <a:schemeClr val="tx1"/>
                </a:solidFill>
                <a:latin typeface="Rdg Vesta" pitchFamily="2" charset="0"/>
              </a:defRPr>
            </a:lvl3pPr>
            <a:lvl4pPr marL="1600200" indent="-228600">
              <a:lnSpc>
                <a:spcPct val="110000"/>
              </a:lnSpc>
              <a:spcBef>
                <a:spcPct val="10000"/>
              </a:spcBef>
              <a:buClr>
                <a:schemeClr val="hlink"/>
              </a:buClr>
              <a:buFont typeface="Rdg Vesta" pitchFamily="2" charset="0"/>
              <a:buChar char="–"/>
              <a:defRPr sz="2000">
                <a:solidFill>
                  <a:schemeClr val="tx1"/>
                </a:solidFill>
                <a:latin typeface="Rdg Vesta" pitchFamily="2" charset="0"/>
              </a:defRPr>
            </a:lvl4pPr>
            <a:lvl5pPr marL="2057400" indent="-228600">
              <a:lnSpc>
                <a:spcPct val="110000"/>
              </a:lnSpc>
              <a:spcBef>
                <a:spcPct val="10000"/>
              </a:spcBef>
              <a:buClr>
                <a:schemeClr val="hlink"/>
              </a:buClr>
              <a:buFont typeface="Rdg Vesta" pitchFamily="2" charset="0"/>
              <a:buChar char="»"/>
              <a:defRPr sz="2000">
                <a:solidFill>
                  <a:schemeClr val="tx1"/>
                </a:solidFill>
                <a:latin typeface="Rdg Vesta" pitchFamily="2" charset="0"/>
              </a:defRPr>
            </a:lvl5pPr>
            <a:lvl6pPr marL="2514600" indent="-228600" eaLnBrk="0" fontAlgn="base" hangingPunct="0">
              <a:lnSpc>
                <a:spcPct val="110000"/>
              </a:lnSpc>
              <a:spcBef>
                <a:spcPct val="10000"/>
              </a:spcBef>
              <a:spcAft>
                <a:spcPct val="0"/>
              </a:spcAft>
              <a:buClr>
                <a:schemeClr val="hlink"/>
              </a:buClr>
              <a:buFont typeface="Rdg Vesta" pitchFamily="2" charset="0"/>
              <a:buChar char="»"/>
              <a:defRPr sz="2000">
                <a:solidFill>
                  <a:schemeClr val="tx1"/>
                </a:solidFill>
                <a:latin typeface="Rdg Vesta" pitchFamily="2" charset="0"/>
              </a:defRPr>
            </a:lvl6pPr>
            <a:lvl7pPr marL="2971800" indent="-228600" eaLnBrk="0" fontAlgn="base" hangingPunct="0">
              <a:lnSpc>
                <a:spcPct val="110000"/>
              </a:lnSpc>
              <a:spcBef>
                <a:spcPct val="10000"/>
              </a:spcBef>
              <a:spcAft>
                <a:spcPct val="0"/>
              </a:spcAft>
              <a:buClr>
                <a:schemeClr val="hlink"/>
              </a:buClr>
              <a:buFont typeface="Rdg Vesta" pitchFamily="2" charset="0"/>
              <a:buChar char="»"/>
              <a:defRPr sz="2000">
                <a:solidFill>
                  <a:schemeClr val="tx1"/>
                </a:solidFill>
                <a:latin typeface="Rdg Vesta" pitchFamily="2" charset="0"/>
              </a:defRPr>
            </a:lvl7pPr>
            <a:lvl8pPr marL="3429000" indent="-228600" eaLnBrk="0" fontAlgn="base" hangingPunct="0">
              <a:lnSpc>
                <a:spcPct val="110000"/>
              </a:lnSpc>
              <a:spcBef>
                <a:spcPct val="10000"/>
              </a:spcBef>
              <a:spcAft>
                <a:spcPct val="0"/>
              </a:spcAft>
              <a:buClr>
                <a:schemeClr val="hlink"/>
              </a:buClr>
              <a:buFont typeface="Rdg Vesta" pitchFamily="2" charset="0"/>
              <a:buChar char="»"/>
              <a:defRPr sz="2000">
                <a:solidFill>
                  <a:schemeClr val="tx1"/>
                </a:solidFill>
                <a:latin typeface="Rdg Vesta" pitchFamily="2" charset="0"/>
              </a:defRPr>
            </a:lvl8pPr>
            <a:lvl9pPr marL="3886200" indent="-228600" eaLnBrk="0" fontAlgn="base" hangingPunct="0">
              <a:lnSpc>
                <a:spcPct val="110000"/>
              </a:lnSpc>
              <a:spcBef>
                <a:spcPct val="10000"/>
              </a:spcBef>
              <a:spcAft>
                <a:spcPct val="0"/>
              </a:spcAft>
              <a:buClr>
                <a:schemeClr val="hlink"/>
              </a:buClr>
              <a:buFont typeface="Rdg Vesta" pitchFamily="2" charset="0"/>
              <a:buChar char="»"/>
              <a:defRPr sz="2000">
                <a:solidFill>
                  <a:schemeClr val="tx1"/>
                </a:solidFill>
                <a:latin typeface="Rdg Vesta" pitchFamily="2" charset="0"/>
              </a:defRPr>
            </a:lvl9pPr>
          </a:lstStyle>
          <a:p>
            <a:pPr>
              <a:lnSpc>
                <a:spcPct val="100000"/>
              </a:lnSpc>
              <a:spcBef>
                <a:spcPct val="0"/>
              </a:spcBef>
              <a:buClrTx/>
              <a:buFontTx/>
              <a:buNone/>
            </a:pPr>
            <a:fld id="{B72FA092-C3DD-4D06-9950-04BB722E8E89}" type="slidenum">
              <a:rPr lang="en-GB" altLang="en-US" sz="1400">
                <a:ea typeface="MS PGothic" panose="020B0600070205080204" pitchFamily="34" charset="-128"/>
              </a:rPr>
              <a:pPr>
                <a:lnSpc>
                  <a:spcPct val="100000"/>
                </a:lnSpc>
                <a:spcBef>
                  <a:spcPct val="0"/>
                </a:spcBef>
                <a:buClrTx/>
                <a:buFontTx/>
                <a:buNone/>
              </a:pPr>
              <a:t>4</a:t>
            </a:fld>
            <a:endParaRPr lang="en-GB" altLang="en-US" sz="1400" dirty="0">
              <a:ea typeface="MS PGothic" panose="020B0600070205080204" pitchFamily="34" charset="-128"/>
            </a:endParaRPr>
          </a:p>
        </p:txBody>
      </p:sp>
      <p:pic>
        <p:nvPicPr>
          <p:cNvPr id="4" name="Picture 3">
            <a:extLst>
              <a:ext uri="{FF2B5EF4-FFF2-40B4-BE49-F238E27FC236}">
                <a16:creationId xmlns:a16="http://schemas.microsoft.com/office/drawing/2014/main" id="{33ACD378-8A96-4D3D-A440-0471EBF7043F}"/>
              </a:ext>
            </a:extLst>
          </p:cNvPr>
          <p:cNvPicPr>
            <a:picLocks noChangeAspect="1"/>
          </p:cNvPicPr>
          <p:nvPr/>
        </p:nvPicPr>
        <p:blipFill rotWithShape="1">
          <a:blip r:embed="rId3"/>
          <a:srcRect l="16479" t="35993" r="66209" b="24789"/>
          <a:stretch/>
        </p:blipFill>
        <p:spPr>
          <a:xfrm>
            <a:off x="3387077" y="3781273"/>
            <a:ext cx="1370773" cy="17458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A7A1BDC6-A5A7-4391-AE19-552062BB389A}"/>
              </a:ext>
            </a:extLst>
          </p:cNvPr>
          <p:cNvSpPr txBox="1"/>
          <p:nvPr/>
        </p:nvSpPr>
        <p:spPr>
          <a:xfrm>
            <a:off x="5166899" y="3440363"/>
            <a:ext cx="1858201" cy="400110"/>
          </a:xfrm>
          <a:prstGeom prst="rect">
            <a:avLst/>
          </a:prstGeom>
          <a:noFill/>
        </p:spPr>
        <p:txBody>
          <a:bodyPr wrap="none" rtlCol="0">
            <a:spAutoFit/>
          </a:bodyPr>
          <a:lstStyle/>
          <a:p>
            <a:r>
              <a:rPr lang="en-GB" dirty="0"/>
              <a:t>Rachel Roberts</a:t>
            </a:r>
          </a:p>
        </p:txBody>
      </p:sp>
      <p:sp>
        <p:nvSpPr>
          <p:cNvPr id="11" name="TextBox 10">
            <a:extLst>
              <a:ext uri="{FF2B5EF4-FFF2-40B4-BE49-F238E27FC236}">
                <a16:creationId xmlns:a16="http://schemas.microsoft.com/office/drawing/2014/main" id="{FBE76F3F-7C16-436D-B4F3-E653147A80E4}"/>
              </a:ext>
            </a:extLst>
          </p:cNvPr>
          <p:cNvSpPr txBox="1"/>
          <p:nvPr/>
        </p:nvSpPr>
        <p:spPr>
          <a:xfrm>
            <a:off x="8927195" y="4454135"/>
            <a:ext cx="1893467" cy="400110"/>
          </a:xfrm>
          <a:prstGeom prst="rect">
            <a:avLst/>
          </a:prstGeom>
          <a:noFill/>
        </p:spPr>
        <p:txBody>
          <a:bodyPr wrap="none" lIns="91440" tIns="45720" rIns="91440" bIns="45720" rtlCol="0" anchor="t">
            <a:spAutoFit/>
          </a:bodyPr>
          <a:lstStyle/>
          <a:p>
            <a:r>
              <a:rPr lang="en-GB" dirty="0"/>
              <a:t>Susie Ferguson</a:t>
            </a:r>
            <a:endParaRPr lang="en-US" dirty="0"/>
          </a:p>
        </p:txBody>
      </p:sp>
      <p:sp>
        <p:nvSpPr>
          <p:cNvPr id="13" name="TextBox 12">
            <a:extLst>
              <a:ext uri="{FF2B5EF4-FFF2-40B4-BE49-F238E27FC236}">
                <a16:creationId xmlns:a16="http://schemas.microsoft.com/office/drawing/2014/main" id="{FB794105-DAA2-4D68-87B9-8D766664054E}"/>
              </a:ext>
            </a:extLst>
          </p:cNvPr>
          <p:cNvSpPr txBox="1"/>
          <p:nvPr/>
        </p:nvSpPr>
        <p:spPr>
          <a:xfrm>
            <a:off x="3215680" y="5733256"/>
            <a:ext cx="1872629" cy="400110"/>
          </a:xfrm>
          <a:prstGeom prst="rect">
            <a:avLst/>
          </a:prstGeom>
          <a:noFill/>
        </p:spPr>
        <p:txBody>
          <a:bodyPr wrap="none" rtlCol="0">
            <a:spAutoFit/>
          </a:bodyPr>
          <a:lstStyle/>
          <a:p>
            <a:r>
              <a:rPr lang="en-GB" dirty="0"/>
              <a:t>Robert Baldock</a:t>
            </a:r>
          </a:p>
        </p:txBody>
      </p:sp>
      <p:pic>
        <p:nvPicPr>
          <p:cNvPr id="8" name="Picture 7" descr="A person in a pink shirt&#10;&#10;Description automatically generated">
            <a:extLst>
              <a:ext uri="{FF2B5EF4-FFF2-40B4-BE49-F238E27FC236}">
                <a16:creationId xmlns:a16="http://schemas.microsoft.com/office/drawing/2014/main" id="{389AC19D-2B45-1781-2E22-41EA7D0AF2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99" t="20169" r="10801" b="650"/>
          <a:stretch/>
        </p:blipFill>
        <p:spPr>
          <a:xfrm>
            <a:off x="5278953" y="1268761"/>
            <a:ext cx="1519230" cy="20458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1" descr="Dr Alison Silby">
            <a:extLst>
              <a:ext uri="{FF2B5EF4-FFF2-40B4-BE49-F238E27FC236}">
                <a16:creationId xmlns:a16="http://schemas.microsoft.com/office/drawing/2014/main" id="{3C976D8E-4CCC-C44F-03DC-8688424113DB}"/>
              </a:ext>
            </a:extLst>
          </p:cNvPr>
          <p:cNvPicPr>
            <a:picLocks noChangeAspect="1"/>
          </p:cNvPicPr>
          <p:nvPr/>
        </p:nvPicPr>
        <p:blipFill>
          <a:blip r:embed="rId5"/>
          <a:srcRect r="21875"/>
          <a:stretch/>
        </p:blipFill>
        <p:spPr>
          <a:xfrm>
            <a:off x="976847" y="1736641"/>
            <a:ext cx="2143114" cy="15430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a:extLst>
              <a:ext uri="{FF2B5EF4-FFF2-40B4-BE49-F238E27FC236}">
                <a16:creationId xmlns:a16="http://schemas.microsoft.com/office/drawing/2014/main" id="{4F44A660-96B9-B353-9DCA-43CF3051239D}"/>
              </a:ext>
            </a:extLst>
          </p:cNvPr>
          <p:cNvPicPr>
            <a:picLocks noChangeAspect="1"/>
          </p:cNvPicPr>
          <p:nvPr/>
        </p:nvPicPr>
        <p:blipFill>
          <a:blip r:embed="rId6"/>
          <a:srcRect l="9099" t="33201" r="4336" b="32119"/>
          <a:stretch/>
        </p:blipFill>
        <p:spPr>
          <a:xfrm>
            <a:off x="8832304" y="2525903"/>
            <a:ext cx="2083250" cy="18061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9EF745CD-9D16-FC2B-E23E-F7053378F5EC}"/>
              </a:ext>
            </a:extLst>
          </p:cNvPr>
          <p:cNvSpPr txBox="1"/>
          <p:nvPr/>
        </p:nvSpPr>
        <p:spPr>
          <a:xfrm>
            <a:off x="1528870" y="3440363"/>
            <a:ext cx="1039067" cy="400110"/>
          </a:xfrm>
          <a:prstGeom prst="rect">
            <a:avLst/>
          </a:prstGeom>
          <a:noFill/>
        </p:spPr>
        <p:txBody>
          <a:bodyPr wrap="none" rtlCol="0">
            <a:spAutoFit/>
          </a:bodyPr>
          <a:lstStyle/>
          <a:p>
            <a:r>
              <a:rPr lang="en-GB" dirty="0"/>
              <a:t>Ali </a:t>
            </a:r>
            <a:r>
              <a:rPr lang="en-GB" dirty="0" err="1"/>
              <a:t>Silby</a:t>
            </a:r>
            <a:endParaRPr lang="en-GB" dirty="0">
              <a:solidFill>
                <a:schemeClr val="tx2"/>
              </a:solidFill>
              <a:latin typeface="+mn-lt"/>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1CD0B3-C3FA-F028-9A4B-B5D90B6501EE}"/>
              </a:ext>
            </a:extLst>
          </p:cNvPr>
          <p:cNvSpPr>
            <a:spLocks noGrp="1"/>
          </p:cNvSpPr>
          <p:nvPr>
            <p:ph type="sldNum" sz="quarter" idx="10"/>
          </p:nvPr>
        </p:nvSpPr>
        <p:spPr/>
        <p:txBody>
          <a:bodyPr/>
          <a:lstStyle/>
          <a:p>
            <a:fld id="{DCF6A46F-80AB-49F3-8C7E-9717ED945456}" type="slidenum">
              <a:rPr lang="en-GB" altLang="en-US" smtClean="0"/>
              <a:pPr/>
              <a:t>40</a:t>
            </a:fld>
            <a:endParaRPr lang="en-GB" altLang="en-US"/>
          </a:p>
        </p:txBody>
      </p:sp>
      <p:sp>
        <p:nvSpPr>
          <p:cNvPr id="6" name="TextBox 5">
            <a:extLst>
              <a:ext uri="{FF2B5EF4-FFF2-40B4-BE49-F238E27FC236}">
                <a16:creationId xmlns:a16="http://schemas.microsoft.com/office/drawing/2014/main" id="{597801AC-ABDA-B3A6-1FB8-5A9CAE7F652B}"/>
              </a:ext>
            </a:extLst>
          </p:cNvPr>
          <p:cNvSpPr txBox="1"/>
          <p:nvPr/>
        </p:nvSpPr>
        <p:spPr>
          <a:xfrm>
            <a:off x="6291015" y="4509120"/>
            <a:ext cx="3759200" cy="1077218"/>
          </a:xfrm>
          <a:prstGeom prst="rect">
            <a:avLst/>
          </a:prstGeom>
          <a:noFill/>
        </p:spPr>
        <p:txBody>
          <a:bodyPr wrap="square" rtlCol="0">
            <a:spAutoFit/>
          </a:bodyPr>
          <a:lstStyle/>
          <a:p>
            <a:r>
              <a:rPr lang="en-GB" sz="3200" i="1" dirty="0"/>
              <a:t>What might this look like in English?  </a:t>
            </a:r>
          </a:p>
        </p:txBody>
      </p:sp>
      <p:pic>
        <p:nvPicPr>
          <p:cNvPr id="8" name="Picture 7">
            <a:extLst>
              <a:ext uri="{FF2B5EF4-FFF2-40B4-BE49-F238E27FC236}">
                <a16:creationId xmlns:a16="http://schemas.microsoft.com/office/drawing/2014/main" id="{F28A2151-CEC0-B358-AC96-B7DD1033692D}"/>
              </a:ext>
            </a:extLst>
          </p:cNvPr>
          <p:cNvPicPr>
            <a:picLocks noChangeAspect="1"/>
          </p:cNvPicPr>
          <p:nvPr/>
        </p:nvPicPr>
        <p:blipFill>
          <a:blip r:embed="rId3"/>
          <a:stretch>
            <a:fillRect/>
          </a:stretch>
        </p:blipFill>
        <p:spPr>
          <a:xfrm>
            <a:off x="839415" y="1026458"/>
            <a:ext cx="3725615" cy="5066837"/>
          </a:xfrm>
          <a:prstGeom prst="rect">
            <a:avLst/>
          </a:prstGeom>
        </p:spPr>
      </p:pic>
      <p:sp>
        <p:nvSpPr>
          <p:cNvPr id="9" name="Arrow: Right 8">
            <a:extLst>
              <a:ext uri="{FF2B5EF4-FFF2-40B4-BE49-F238E27FC236}">
                <a16:creationId xmlns:a16="http://schemas.microsoft.com/office/drawing/2014/main" id="{34A9C0E3-DCC9-78FE-3B16-D1F7FD2EA0B0}"/>
              </a:ext>
            </a:extLst>
          </p:cNvPr>
          <p:cNvSpPr/>
          <p:nvPr/>
        </p:nvSpPr>
        <p:spPr>
          <a:xfrm rot="10800000">
            <a:off x="4007768" y="5047729"/>
            <a:ext cx="2283247" cy="109463"/>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265211654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16F9E-DB33-2C1D-ECA1-12E0B371BF79}"/>
              </a:ext>
            </a:extLst>
          </p:cNvPr>
          <p:cNvSpPr>
            <a:spLocks noGrp="1"/>
          </p:cNvSpPr>
          <p:nvPr>
            <p:ph type="title"/>
          </p:nvPr>
        </p:nvSpPr>
        <p:spPr>
          <a:xfrm>
            <a:off x="133351" y="12524"/>
            <a:ext cx="11925298" cy="1325563"/>
          </a:xfrm>
        </p:spPr>
        <p:txBody>
          <a:bodyPr>
            <a:normAutofit/>
          </a:bodyPr>
          <a:lstStyle/>
          <a:p>
            <a:r>
              <a:rPr lang="en-GB" sz="2000" b="1" kern="100" dirty="0">
                <a:latin typeface="Calibri"/>
                <a:ea typeface="Calibri"/>
                <a:cs typeface="Times New Roman"/>
              </a:rPr>
              <a:t>ITAP 2 Embedding Professional Behaviours within a School Context: School </a:t>
            </a:r>
            <a:r>
              <a:rPr lang="en-GB" sz="2000" b="1" dirty="0">
                <a:effectLst/>
                <a:latin typeface="Calibri"/>
                <a:ea typeface="Calibri"/>
                <a:cs typeface="Times New Roman"/>
              </a:rPr>
              <a:t>Expectations</a:t>
            </a:r>
            <a:br>
              <a:rPr lang="en-GB" sz="2000" b="1" kern="100" dirty="0">
                <a:latin typeface="Calibri" panose="020F0502020204030204" pitchFamily="34" charset="0"/>
                <a:ea typeface="Calibri" panose="020F0502020204030204" pitchFamily="34" charset="0"/>
                <a:cs typeface="Times New Roman" panose="02020603050405020304" pitchFamily="18" charset="0"/>
              </a:rPr>
            </a:br>
            <a:br>
              <a:rPr lang="en-GB" sz="2000" b="1" kern="100" dirty="0">
                <a:latin typeface="Calibri" panose="020F0502020204030204" pitchFamily="34" charset="0"/>
                <a:ea typeface="Calibri" panose="020F0502020204030204" pitchFamily="34" charset="0"/>
                <a:cs typeface="Times New Roman" panose="02020603050405020304" pitchFamily="18" charset="0"/>
              </a:rPr>
            </a:br>
            <a:r>
              <a:rPr lang="en-GB" sz="2000" b="1" kern="100" dirty="0">
                <a:effectLst/>
                <a:latin typeface="Calibri"/>
                <a:ea typeface="Calibri"/>
                <a:cs typeface="Times New Roman"/>
              </a:rPr>
              <a:t>Wednesday 27</a:t>
            </a:r>
            <a:r>
              <a:rPr lang="en-GB" sz="2000" b="1" kern="100" baseline="30000" dirty="0">
                <a:effectLst/>
                <a:latin typeface="Calibri"/>
                <a:ea typeface="Calibri"/>
                <a:cs typeface="Times New Roman"/>
              </a:rPr>
              <a:t>th</a:t>
            </a:r>
            <a:r>
              <a:rPr lang="en-GB" sz="2000" b="1" kern="100" dirty="0">
                <a:effectLst/>
                <a:latin typeface="Calibri"/>
                <a:ea typeface="Calibri"/>
                <a:cs typeface="Times New Roman"/>
              </a:rPr>
              <a:t> September: School-based Implementation</a:t>
            </a:r>
            <a:br>
              <a:rPr lang="en-GB" sz="2000" b="1" kern="100" dirty="0">
                <a:effectLst/>
                <a:latin typeface="Calibri" panose="020F0502020204030204" pitchFamily="34" charset="0"/>
                <a:ea typeface="Calibri" panose="020F0502020204030204" pitchFamily="34" charset="0"/>
                <a:cs typeface="Times New Roman" panose="02020603050405020304" pitchFamily="18" charset="0"/>
              </a:rPr>
            </a:br>
            <a:r>
              <a:rPr lang="en-GB" sz="2000" b="1" kern="100" dirty="0">
                <a:effectLst/>
                <a:latin typeface="Calibri"/>
                <a:ea typeface="Calibri"/>
                <a:cs typeface="Times New Roman"/>
              </a:rPr>
              <a:t>Thursday </a:t>
            </a:r>
            <a:r>
              <a:rPr lang="en-GB" sz="2000" b="1" kern="100" dirty="0">
                <a:latin typeface="Calibri"/>
                <a:ea typeface="Calibri"/>
                <a:cs typeface="Times New Roman"/>
              </a:rPr>
              <a:t>28</a:t>
            </a:r>
            <a:r>
              <a:rPr lang="en-GB" sz="2000" b="1" kern="100" baseline="30000" dirty="0">
                <a:effectLst/>
                <a:latin typeface="Calibri"/>
                <a:ea typeface="Calibri"/>
                <a:cs typeface="Times New Roman"/>
              </a:rPr>
              <a:t>th</a:t>
            </a:r>
            <a:r>
              <a:rPr lang="en-GB" sz="2000" b="1" kern="100" dirty="0">
                <a:effectLst/>
                <a:latin typeface="Calibri"/>
                <a:ea typeface="Calibri"/>
                <a:cs typeface="Times New Roman"/>
              </a:rPr>
              <a:t> September: School-based Implementation and Review</a:t>
            </a:r>
            <a:endParaRPr lang="en-GB" dirty="0">
              <a:latin typeface="Calibri"/>
              <a:ea typeface="Calibri"/>
              <a:cs typeface="Times New Roman"/>
            </a:endParaRPr>
          </a:p>
        </p:txBody>
      </p:sp>
      <p:graphicFrame>
        <p:nvGraphicFramePr>
          <p:cNvPr id="4" name="Table 4">
            <a:extLst>
              <a:ext uri="{FF2B5EF4-FFF2-40B4-BE49-F238E27FC236}">
                <a16:creationId xmlns:a16="http://schemas.microsoft.com/office/drawing/2014/main" id="{48811E63-3796-3352-C4F9-816E4D23C7B8}"/>
              </a:ext>
            </a:extLst>
          </p:cNvPr>
          <p:cNvGraphicFramePr>
            <a:graphicFrameLocks noGrp="1"/>
          </p:cNvGraphicFramePr>
          <p:nvPr>
            <p:ph idx="1"/>
          </p:nvPr>
        </p:nvGraphicFramePr>
        <p:xfrm>
          <a:off x="1" y="1334008"/>
          <a:ext cx="12285806" cy="5539023"/>
        </p:xfrm>
        <a:graphic>
          <a:graphicData uri="http://schemas.openxmlformats.org/drawingml/2006/table">
            <a:tbl>
              <a:tblPr firstRow="1" bandRow="1">
                <a:tableStyleId>{5940675A-B579-460E-94D1-54222C63F5DA}</a:tableStyleId>
              </a:tblPr>
              <a:tblGrid>
                <a:gridCol w="1975787">
                  <a:extLst>
                    <a:ext uri="{9D8B030D-6E8A-4147-A177-3AD203B41FA5}">
                      <a16:colId xmlns:a16="http://schemas.microsoft.com/office/drawing/2014/main" val="1177634523"/>
                    </a:ext>
                  </a:extLst>
                </a:gridCol>
                <a:gridCol w="4958650">
                  <a:extLst>
                    <a:ext uri="{9D8B030D-6E8A-4147-A177-3AD203B41FA5}">
                      <a16:colId xmlns:a16="http://schemas.microsoft.com/office/drawing/2014/main" val="670368197"/>
                    </a:ext>
                  </a:extLst>
                </a:gridCol>
                <a:gridCol w="5351369">
                  <a:extLst>
                    <a:ext uri="{9D8B030D-6E8A-4147-A177-3AD203B41FA5}">
                      <a16:colId xmlns:a16="http://schemas.microsoft.com/office/drawing/2014/main" val="2073496988"/>
                    </a:ext>
                  </a:extLst>
                </a:gridCol>
              </a:tblGrid>
              <a:tr h="529873">
                <a:tc>
                  <a:txBody>
                    <a:bodyPr/>
                    <a:lstStyle/>
                    <a:p>
                      <a:r>
                        <a:rPr lang="en-GB" sz="1400" b="1"/>
                        <a:t>Time spent during the ITAP day(s)</a:t>
                      </a:r>
                    </a:p>
                  </a:txBody>
                  <a:tcPr/>
                </a:tc>
                <a:tc>
                  <a:txBody>
                    <a:bodyPr/>
                    <a:lstStyle/>
                    <a:p>
                      <a:r>
                        <a:rPr lang="en-GB" sz="1600" b="1"/>
                        <a:t>Activities</a:t>
                      </a:r>
                    </a:p>
                  </a:txBody>
                  <a:tcPr/>
                </a:tc>
                <a:tc>
                  <a:txBody>
                    <a:bodyPr/>
                    <a:lstStyle/>
                    <a:p>
                      <a:r>
                        <a:rPr lang="en-GB" sz="1600" b="1"/>
                        <a:t>Responsibilities</a:t>
                      </a:r>
                    </a:p>
                  </a:txBody>
                  <a:tcPr/>
                </a:tc>
                <a:extLst>
                  <a:ext uri="{0D108BD9-81ED-4DB2-BD59-A6C34878D82A}">
                    <a16:rowId xmlns:a16="http://schemas.microsoft.com/office/drawing/2014/main" val="3886898163"/>
                  </a:ext>
                </a:extLst>
              </a:tr>
              <a:tr h="898558">
                <a:tc>
                  <a:txBody>
                    <a:bodyPr/>
                    <a:lstStyle/>
                    <a:p>
                      <a:r>
                        <a:rPr lang="en-GB" sz="1200"/>
                        <a:t>Day 1 – c. 10 minutes each</a:t>
                      </a:r>
                    </a:p>
                    <a:p>
                      <a:r>
                        <a:rPr lang="en-GB" sz="1200"/>
                        <a:t>(Prepare)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Discussion with SENDCO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Discussion with behaviour lead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Discussion with DSL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Discussion with Senior Leader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ITTCo to arrange group interviews.</a:t>
                      </a:r>
                    </a:p>
                  </a:txBody>
                  <a:tcPr/>
                </a:tc>
                <a:extLst>
                  <a:ext uri="{0D108BD9-81ED-4DB2-BD59-A6C34878D82A}">
                    <a16:rowId xmlns:a16="http://schemas.microsoft.com/office/drawing/2014/main" val="1754085330"/>
                  </a:ext>
                </a:extLst>
              </a:tr>
              <a:tr h="467535">
                <a:tc>
                  <a:txBody>
                    <a:bodyPr/>
                    <a:lstStyle/>
                    <a:p>
                      <a:r>
                        <a:rPr lang="en-GB" sz="1200"/>
                        <a:t>Day 1 – c. 20 minutes</a:t>
                      </a:r>
                    </a:p>
                    <a:p>
                      <a:r>
                        <a:rPr lang="en-GB" sz="1200"/>
                        <a:t>(Prepare)</a:t>
                      </a:r>
                    </a:p>
                  </a:txBody>
                  <a:tcPr/>
                </a:tc>
                <a:tc>
                  <a:txBody>
                    <a:bodyPr/>
                    <a:lstStyle/>
                    <a:p>
                      <a:r>
                        <a:rPr lang="en-GB" sz="1200"/>
                        <a:t>Critically observe tutor time.</a:t>
                      </a:r>
                    </a:p>
                  </a:txBody>
                  <a:tcPr/>
                </a:tc>
                <a:tc>
                  <a:txBody>
                    <a:bodyPr/>
                    <a:lstStyle/>
                    <a:p>
                      <a:r>
                        <a:rPr lang="en-GB" sz="1200"/>
                        <a:t>ITTCo to identify expert tutors.</a:t>
                      </a:r>
                    </a:p>
                  </a:txBody>
                  <a:tcPr/>
                </a:tc>
                <a:extLst>
                  <a:ext uri="{0D108BD9-81ED-4DB2-BD59-A6C34878D82A}">
                    <a16:rowId xmlns:a16="http://schemas.microsoft.com/office/drawing/2014/main" val="549505065"/>
                  </a:ext>
                </a:extLst>
              </a:tr>
              <a:tr h="492757">
                <a:tc>
                  <a:txBody>
                    <a:bodyPr/>
                    <a:lstStyle/>
                    <a:p>
                      <a:r>
                        <a:rPr lang="en-GB" sz="1200"/>
                        <a:t>Day 1 and 2 – c. 60 minutes (Prepare)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Shadow experienced teachers on different school duties.</a:t>
                      </a:r>
                    </a:p>
                    <a:p>
                      <a:endParaRPr lang="en-GB" sz="1200" b="1"/>
                    </a:p>
                  </a:txBody>
                  <a:tcPr/>
                </a:tc>
                <a:tc>
                  <a:txBody>
                    <a:bodyPr/>
                    <a:lstStyle/>
                    <a:p>
                      <a:r>
                        <a:rPr lang="en-GB" sz="1200" b="0"/>
                        <a:t>Mentors to identify experienced duty staff in appropriate locations.</a:t>
                      </a:r>
                    </a:p>
                  </a:txBody>
                  <a:tcPr/>
                </a:tc>
                <a:extLst>
                  <a:ext uri="{0D108BD9-81ED-4DB2-BD59-A6C34878D82A}">
                    <a16:rowId xmlns:a16="http://schemas.microsoft.com/office/drawing/2014/main" val="2091904257"/>
                  </a:ext>
                </a:extLst>
              </a:tr>
              <a:tr h="467535">
                <a:tc>
                  <a:txBody>
                    <a:bodyPr/>
                    <a:lstStyle/>
                    <a:p>
                      <a:r>
                        <a:rPr lang="en-GB" sz="1200"/>
                        <a:t>Day 1 – c. 60 minutes (Prepare)</a:t>
                      </a:r>
                    </a:p>
                  </a:txBody>
                  <a:tcPr/>
                </a:tc>
                <a:tc>
                  <a:txBody>
                    <a:bodyPr/>
                    <a:lstStyle/>
                    <a:p>
                      <a:r>
                        <a:rPr lang="en-GB" sz="1200" b="0"/>
                        <a:t>Collate school priorities and shared language.</a:t>
                      </a:r>
                    </a:p>
                  </a:txBody>
                  <a:tcPr/>
                </a:tc>
                <a:tc>
                  <a:txBody>
                    <a:bodyPr/>
                    <a:lstStyle/>
                    <a:p>
                      <a:r>
                        <a:rPr lang="en-GB" sz="1200" b="0"/>
                        <a:t>ITTCo and/or SLT to signpost school documents, policies, procedures and language.</a:t>
                      </a:r>
                    </a:p>
                  </a:txBody>
                  <a:tcPr/>
                </a:tc>
                <a:extLst>
                  <a:ext uri="{0D108BD9-81ED-4DB2-BD59-A6C34878D82A}">
                    <a16:rowId xmlns:a16="http://schemas.microsoft.com/office/drawing/2014/main" val="820290029"/>
                  </a:ext>
                </a:extLst>
              </a:tr>
              <a:tr h="467535">
                <a:tc>
                  <a:txBody>
                    <a:bodyPr/>
                    <a:lstStyle/>
                    <a:p>
                      <a:r>
                        <a:rPr lang="en-GB" sz="1200"/>
                        <a:t>Day 1 – c. 60 minutes (Prepare)</a:t>
                      </a:r>
                    </a:p>
                  </a:txBody>
                  <a:tcPr/>
                </a:tc>
                <a:tc>
                  <a:txBody>
                    <a:bodyPr/>
                    <a:lstStyle/>
                    <a:p>
                      <a:r>
                        <a:rPr lang="en-GB" sz="1200"/>
                        <a:t>Simulation activities with peers for different scenarios around the school.</a:t>
                      </a:r>
                    </a:p>
                  </a:txBody>
                  <a:tcPr/>
                </a:tc>
                <a:tc>
                  <a:txBody>
                    <a:bodyPr/>
                    <a:lstStyle/>
                    <a:p>
                      <a:r>
                        <a:rPr lang="en-GB" sz="1200"/>
                        <a:t>Programme Director to produce scenarios.</a:t>
                      </a:r>
                    </a:p>
                  </a:txBody>
                  <a:tcPr/>
                </a:tc>
                <a:extLst>
                  <a:ext uri="{0D108BD9-81ED-4DB2-BD59-A6C34878D82A}">
                    <a16:rowId xmlns:a16="http://schemas.microsoft.com/office/drawing/2014/main" val="643663483"/>
                  </a:ext>
                </a:extLst>
              </a:tr>
              <a:tr h="467535">
                <a:tc>
                  <a:txBody>
                    <a:bodyPr/>
                    <a:lstStyle/>
                    <a:p>
                      <a:r>
                        <a:rPr lang="en-GB" sz="1200"/>
                        <a:t>Day 2 – c. 30 minutes (Enact)</a:t>
                      </a:r>
                    </a:p>
                  </a:txBody>
                  <a:tcPr/>
                </a:tc>
                <a:tc>
                  <a:txBody>
                    <a:bodyPr/>
                    <a:lstStyle/>
                    <a:p>
                      <a:r>
                        <a:rPr lang="en-GB" sz="1200"/>
                        <a:t>Lead tutor time and critical reflection.</a:t>
                      </a:r>
                    </a:p>
                  </a:txBody>
                  <a:tcPr/>
                </a:tc>
                <a:tc>
                  <a:txBody>
                    <a:bodyPr/>
                    <a:lstStyle/>
                    <a:p>
                      <a:r>
                        <a:rPr lang="en-GB" sz="1200"/>
                        <a:t>Expert tutors to support.</a:t>
                      </a:r>
                    </a:p>
                  </a:txBody>
                  <a:tcPr/>
                </a:tc>
                <a:extLst>
                  <a:ext uri="{0D108BD9-81ED-4DB2-BD59-A6C34878D82A}">
                    <a16:rowId xmlns:a16="http://schemas.microsoft.com/office/drawing/2014/main" val="1730381226"/>
                  </a:ext>
                </a:extLst>
              </a:tr>
              <a:tr h="467535">
                <a:tc>
                  <a:txBody>
                    <a:bodyPr/>
                    <a:lstStyle/>
                    <a:p>
                      <a:r>
                        <a:rPr lang="en-GB" sz="1200"/>
                        <a:t>Day 2 – 120 minutes (Prepare)</a:t>
                      </a:r>
                    </a:p>
                  </a:txBody>
                  <a:tcPr/>
                </a:tc>
                <a:tc>
                  <a:txBody>
                    <a:bodyPr/>
                    <a:lstStyle/>
                    <a:p>
                      <a:r>
                        <a:rPr lang="en-GB" sz="1200" kern="1200">
                          <a:solidFill>
                            <a:schemeClr val="dk1"/>
                          </a:solidFill>
                          <a:effectLst/>
                        </a:rPr>
                        <a:t>Produce scripts for setting up expectations and participation in upcoming lessons.</a:t>
                      </a:r>
                      <a:endParaRPr lang="en-GB" sz="1200"/>
                    </a:p>
                  </a:txBody>
                  <a:tcPr/>
                </a:tc>
                <a:tc>
                  <a:txBody>
                    <a:bodyPr/>
                    <a:lstStyle/>
                    <a:p>
                      <a:r>
                        <a:rPr lang="en-GB" sz="1200"/>
                        <a:t>Programme Director to produce guidelines.</a:t>
                      </a:r>
                    </a:p>
                  </a:txBody>
                  <a:tcPr/>
                </a:tc>
                <a:extLst>
                  <a:ext uri="{0D108BD9-81ED-4DB2-BD59-A6C34878D82A}">
                    <a16:rowId xmlns:a16="http://schemas.microsoft.com/office/drawing/2014/main" val="2115987048"/>
                  </a:ext>
                </a:extLst>
              </a:tr>
              <a:tr h="797677">
                <a:tc>
                  <a:txBody>
                    <a:bodyPr/>
                    <a:lstStyle/>
                    <a:p>
                      <a:r>
                        <a:rPr lang="en-GB" sz="1200"/>
                        <a:t>Day 2 – c. 60 minutes (Enact)</a:t>
                      </a:r>
                    </a:p>
                  </a:txBody>
                  <a:tcPr/>
                </a:tc>
                <a:tc>
                  <a:txBody>
                    <a:bodyPr/>
                    <a:lstStyle/>
                    <a:p>
                      <a:r>
                        <a:rPr lang="en-GB" sz="1200"/>
                        <a:t>Involvement in lesson (after midday) where RPT is given some responsibility for displaying explicit professional behaviours (such as utilising school routine, using school language, following departmental priority).</a:t>
                      </a:r>
                    </a:p>
                  </a:txBody>
                  <a:tcPr/>
                </a:tc>
                <a:tc>
                  <a:txBody>
                    <a:bodyPr/>
                    <a:lstStyle/>
                    <a:p>
                      <a:r>
                        <a:rPr lang="en-GB" sz="1200" dirty="0"/>
                        <a:t>Mentor to identify appropriate opportunities.</a:t>
                      </a:r>
                    </a:p>
                  </a:txBody>
                  <a:tcPr/>
                </a:tc>
                <a:extLst>
                  <a:ext uri="{0D108BD9-81ED-4DB2-BD59-A6C34878D82A}">
                    <a16:rowId xmlns:a16="http://schemas.microsoft.com/office/drawing/2014/main" val="281369304"/>
                  </a:ext>
                </a:extLst>
              </a:tr>
              <a:tr h="443154">
                <a:tc>
                  <a:txBody>
                    <a:bodyPr/>
                    <a:lstStyle/>
                    <a:p>
                      <a:r>
                        <a:rPr lang="en-GB" sz="1200"/>
                        <a:t>Day 2 – 30 minutes (Review)</a:t>
                      </a:r>
                    </a:p>
                  </a:txBody>
                  <a:tcPr/>
                </a:tc>
                <a:tc>
                  <a:txBody>
                    <a:bodyPr/>
                    <a:lstStyle/>
                    <a:p>
                      <a:r>
                        <a:rPr lang="en-GB" sz="1200"/>
                        <a:t>Plan of action for how you will display professionalism within that school, completed in ITAP booklet.</a:t>
                      </a:r>
                    </a:p>
                  </a:txBody>
                  <a:tcPr/>
                </a:tc>
                <a:tc>
                  <a:txBody>
                    <a:bodyPr/>
                    <a:lstStyle/>
                    <a:p>
                      <a:r>
                        <a:rPr lang="en-GB" sz="1200" dirty="0" err="1"/>
                        <a:t>ITTCo</a:t>
                      </a:r>
                      <a:r>
                        <a:rPr lang="en-GB" sz="1200" dirty="0"/>
                        <a:t>, mentor and tutor to review. Mentor to discuss at next mentor meeting. </a:t>
                      </a:r>
                      <a:r>
                        <a:rPr lang="en-GB" sz="1200" b="0" i="0" u="none" strike="noStrike" noProof="0" dirty="0">
                          <a:solidFill>
                            <a:srgbClr val="000000"/>
                          </a:solidFill>
                          <a:latin typeface="Calibri"/>
                        </a:rPr>
                        <a:t>RPTs to ensure ITAP booklets uploaded to E-Portfolio by end of the day.</a:t>
                      </a:r>
                      <a:endParaRPr lang="en-GB" sz="1200" dirty="0"/>
                    </a:p>
                  </a:txBody>
                  <a:tcPr/>
                </a:tc>
                <a:extLst>
                  <a:ext uri="{0D108BD9-81ED-4DB2-BD59-A6C34878D82A}">
                    <a16:rowId xmlns:a16="http://schemas.microsoft.com/office/drawing/2014/main" val="3449574434"/>
                  </a:ext>
                </a:extLst>
              </a:tr>
            </a:tbl>
          </a:graphicData>
        </a:graphic>
      </p:graphicFrame>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8F53EB52-A95B-5320-C594-04A782A6CAD6}"/>
                  </a:ext>
                </a:extLst>
              </p14:cNvPr>
              <p14:cNvContentPartPr/>
              <p14:nvPr/>
            </p14:nvContentPartPr>
            <p14:xfrm>
              <a:off x="6793240" y="3098340"/>
              <a:ext cx="1043280" cy="637200"/>
            </p14:xfrm>
          </p:contentPart>
        </mc:Choice>
        <mc:Fallback xmlns="">
          <p:pic>
            <p:nvPicPr>
              <p:cNvPr id="5" name="Ink 4">
                <a:extLst>
                  <a:ext uri="{FF2B5EF4-FFF2-40B4-BE49-F238E27FC236}">
                    <a16:creationId xmlns:a16="http://schemas.microsoft.com/office/drawing/2014/main" id="{8F53EB52-A95B-5320-C594-04A782A6CAD6}"/>
                  </a:ext>
                </a:extLst>
              </p:cNvPr>
              <p:cNvPicPr/>
              <p:nvPr/>
            </p:nvPicPr>
            <p:blipFill>
              <a:blip r:embed="rId4"/>
              <a:stretch>
                <a:fillRect/>
              </a:stretch>
            </p:blipFill>
            <p:spPr>
              <a:xfrm>
                <a:off x="6784240" y="3089700"/>
                <a:ext cx="1060920" cy="65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316EB5B-5536-57F3-93DE-FE46FE3A8BF5}"/>
                  </a:ext>
                </a:extLst>
              </p14:cNvPr>
              <p14:cNvContentPartPr/>
              <p14:nvPr/>
            </p14:nvContentPartPr>
            <p14:xfrm>
              <a:off x="6543760" y="5495793"/>
              <a:ext cx="1247760" cy="526320"/>
            </p14:xfrm>
          </p:contentPart>
        </mc:Choice>
        <mc:Fallback xmlns="">
          <p:pic>
            <p:nvPicPr>
              <p:cNvPr id="6" name="Ink 5">
                <a:extLst>
                  <a:ext uri="{FF2B5EF4-FFF2-40B4-BE49-F238E27FC236}">
                    <a16:creationId xmlns:a16="http://schemas.microsoft.com/office/drawing/2014/main" id="{B316EB5B-5536-57F3-93DE-FE46FE3A8BF5}"/>
                  </a:ext>
                </a:extLst>
              </p:cNvPr>
              <p:cNvPicPr/>
              <p:nvPr/>
            </p:nvPicPr>
            <p:blipFill>
              <a:blip r:embed="rId6"/>
              <a:stretch>
                <a:fillRect/>
              </a:stretch>
            </p:blipFill>
            <p:spPr>
              <a:xfrm>
                <a:off x="6534763" y="5486793"/>
                <a:ext cx="1265395" cy="543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A8C5B36-A29E-AD59-9213-B7EEAF908208}"/>
                  </a:ext>
                </a:extLst>
              </p14:cNvPr>
              <p14:cNvContentPartPr/>
              <p14:nvPr/>
            </p14:nvContentPartPr>
            <p14:xfrm>
              <a:off x="7314880" y="6339068"/>
              <a:ext cx="829440" cy="367200"/>
            </p14:xfrm>
          </p:contentPart>
        </mc:Choice>
        <mc:Fallback xmlns="">
          <p:pic>
            <p:nvPicPr>
              <p:cNvPr id="7" name="Ink 6">
                <a:extLst>
                  <a:ext uri="{FF2B5EF4-FFF2-40B4-BE49-F238E27FC236}">
                    <a16:creationId xmlns:a16="http://schemas.microsoft.com/office/drawing/2014/main" id="{7A8C5B36-A29E-AD59-9213-B7EEAF908208}"/>
                  </a:ext>
                </a:extLst>
              </p:cNvPr>
              <p:cNvPicPr/>
              <p:nvPr/>
            </p:nvPicPr>
            <p:blipFill>
              <a:blip r:embed="rId8"/>
              <a:stretch>
                <a:fillRect/>
              </a:stretch>
            </p:blipFill>
            <p:spPr>
              <a:xfrm>
                <a:off x="7305880" y="6330068"/>
                <a:ext cx="84708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A7437B7A-5D43-31E8-4293-5167D5BDA56A}"/>
                  </a:ext>
                </a:extLst>
              </p14:cNvPr>
              <p14:cNvContentPartPr/>
              <p14:nvPr/>
            </p14:nvContentPartPr>
            <p14:xfrm>
              <a:off x="3492400" y="596800"/>
              <a:ext cx="360" cy="360"/>
            </p14:xfrm>
          </p:contentPart>
        </mc:Choice>
        <mc:Fallback xmlns="">
          <p:pic>
            <p:nvPicPr>
              <p:cNvPr id="8" name="Ink 7">
                <a:extLst>
                  <a:ext uri="{FF2B5EF4-FFF2-40B4-BE49-F238E27FC236}">
                    <a16:creationId xmlns:a16="http://schemas.microsoft.com/office/drawing/2014/main" id="{A7437B7A-5D43-31E8-4293-5167D5BDA56A}"/>
                  </a:ext>
                </a:extLst>
              </p:cNvPr>
              <p:cNvPicPr/>
              <p:nvPr/>
            </p:nvPicPr>
            <p:blipFill>
              <a:blip r:embed="rId10"/>
              <a:stretch>
                <a:fillRect/>
              </a:stretch>
            </p:blipFill>
            <p:spPr>
              <a:xfrm>
                <a:off x="3483760" y="588160"/>
                <a:ext cx="18000" cy="18000"/>
              </a:xfrm>
              <a:prstGeom prst="rect">
                <a:avLst/>
              </a:prstGeom>
            </p:spPr>
          </p:pic>
        </mc:Fallback>
      </mc:AlternateContent>
    </p:spTree>
    <p:extLst>
      <p:ext uri="{BB962C8B-B14F-4D97-AF65-F5344CB8AC3E}">
        <p14:creationId xmlns:p14="http://schemas.microsoft.com/office/powerpoint/2010/main" val="312965555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F4B9C999-AEA4-93AC-7568-AC96332A6438}"/>
              </a:ext>
            </a:extLst>
          </p:cNvPr>
          <p:cNvSpPr>
            <a:spLocks noGrp="1"/>
          </p:cNvSpPr>
          <p:nvPr>
            <p:ph type="sldNum" sz="quarter" idx="10"/>
          </p:nvPr>
        </p:nvSpPr>
        <p:spPr>
          <a:xfrm>
            <a:off x="9552526" y="6237312"/>
            <a:ext cx="676275" cy="252000"/>
          </a:xfrm>
        </p:spPr>
        <p:txBody>
          <a:bodyPr/>
          <a:lstStyle/>
          <a:p>
            <a:pPr>
              <a:spcAft>
                <a:spcPts val="600"/>
              </a:spcAft>
            </a:pPr>
            <a:fld id="{8CAE96E1-FE19-476C-9CF0-3BB4903735D9}" type="slidenum">
              <a:rPr lang="en-GB" altLang="en-US" smtClean="0"/>
              <a:pPr>
                <a:spcAft>
                  <a:spcPts val="600"/>
                </a:spcAft>
              </a:pPr>
              <a:t>42</a:t>
            </a:fld>
            <a:endParaRPr lang="en-GB" altLang="en-US"/>
          </a:p>
        </p:txBody>
      </p:sp>
      <p:pic>
        <p:nvPicPr>
          <p:cNvPr id="7" name="Picture 6" descr="Close-up of hopscotch on a sidewalk">
            <a:extLst>
              <a:ext uri="{FF2B5EF4-FFF2-40B4-BE49-F238E27FC236}">
                <a16:creationId xmlns:a16="http://schemas.microsoft.com/office/drawing/2014/main" id="{D3C40F5E-D933-E44A-E2EB-80E0E4072099}"/>
              </a:ext>
            </a:extLst>
          </p:cNvPr>
          <p:cNvPicPr>
            <a:picLocks noChangeAspect="1"/>
          </p:cNvPicPr>
          <p:nvPr/>
        </p:nvPicPr>
        <p:blipFill rotWithShape="1">
          <a:blip r:embed="rId2"/>
          <a:srcRect t="2831" b="4368"/>
          <a:stretch/>
        </p:blipFill>
        <p:spPr>
          <a:xfrm>
            <a:off x="1524020" y="10"/>
            <a:ext cx="9143980" cy="5664194"/>
          </a:xfrm>
          <a:prstGeom prst="rect">
            <a:avLst/>
          </a:prstGeom>
          <a:noFill/>
          <a:ln>
            <a:noFill/>
          </a:ln>
        </p:spPr>
      </p:pic>
      <p:sp>
        <p:nvSpPr>
          <p:cNvPr id="4" name="Title 3">
            <a:extLst>
              <a:ext uri="{FF2B5EF4-FFF2-40B4-BE49-F238E27FC236}">
                <a16:creationId xmlns:a16="http://schemas.microsoft.com/office/drawing/2014/main" id="{5F416440-B388-3A43-BEBE-0994F6F7AFFD}"/>
              </a:ext>
            </a:extLst>
          </p:cNvPr>
          <p:cNvSpPr>
            <a:spLocks noGrp="1"/>
          </p:cNvSpPr>
          <p:nvPr>
            <p:ph type="title"/>
          </p:nvPr>
        </p:nvSpPr>
        <p:spPr>
          <a:xfrm>
            <a:off x="1775520" y="5785870"/>
            <a:ext cx="8568952" cy="955498"/>
          </a:xfrm>
        </p:spPr>
        <p:txBody>
          <a:bodyPr wrap="square" anchor="t">
            <a:normAutofit/>
          </a:bodyPr>
          <a:lstStyle/>
          <a:p>
            <a:r>
              <a:rPr lang="en-GB" dirty="0"/>
              <a:t>PPRs and assessment of progress</a:t>
            </a:r>
          </a:p>
        </p:txBody>
      </p:sp>
    </p:spTree>
    <p:extLst>
      <p:ext uri="{BB962C8B-B14F-4D97-AF65-F5344CB8AC3E}">
        <p14:creationId xmlns:p14="http://schemas.microsoft.com/office/powerpoint/2010/main" val="167075375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6FDB0A8-CFEC-196C-284E-3A4BB9935F91}"/>
              </a:ext>
            </a:extLst>
          </p:cNvPr>
          <p:cNvSpPr>
            <a:spLocks noGrp="1"/>
          </p:cNvSpPr>
          <p:nvPr>
            <p:ph type="title"/>
          </p:nvPr>
        </p:nvSpPr>
        <p:spPr>
          <a:xfrm>
            <a:off x="1775520" y="188640"/>
            <a:ext cx="8568952" cy="955498"/>
          </a:xfrm>
        </p:spPr>
        <p:txBody>
          <a:bodyPr/>
          <a:lstStyle/>
          <a:p>
            <a:r>
              <a:rPr lang="en-US" dirty="0"/>
              <a:t>PROFESSIONAL PRACTICE REVIEW 1</a:t>
            </a:r>
          </a:p>
        </p:txBody>
      </p:sp>
      <p:graphicFrame>
        <p:nvGraphicFramePr>
          <p:cNvPr id="7" name="Content Placeholder 6">
            <a:extLst>
              <a:ext uri="{FF2B5EF4-FFF2-40B4-BE49-F238E27FC236}">
                <a16:creationId xmlns:a16="http://schemas.microsoft.com/office/drawing/2014/main" id="{70D04EC7-0EEA-8848-59C4-2BC2B26473D6}"/>
              </a:ext>
            </a:extLst>
          </p:cNvPr>
          <p:cNvGraphicFramePr>
            <a:graphicFrameLocks noGrp="1"/>
          </p:cNvGraphicFramePr>
          <p:nvPr>
            <p:ph type="tbl" sz="quarter" idx="11"/>
            <p:extLst>
              <p:ext uri="{D42A27DB-BD31-4B8C-83A1-F6EECF244321}">
                <p14:modId xmlns:p14="http://schemas.microsoft.com/office/powerpoint/2010/main" val="3872127240"/>
              </p:ext>
            </p:extLst>
          </p:nvPr>
        </p:nvGraphicFramePr>
        <p:xfrm>
          <a:off x="1588213" y="1283839"/>
          <a:ext cx="8978188" cy="5485261"/>
        </p:xfrm>
        <a:graphic>
          <a:graphicData uri="http://schemas.openxmlformats.org/drawingml/2006/table">
            <a:tbl>
              <a:tblPr/>
              <a:tblGrid>
                <a:gridCol w="1688071">
                  <a:extLst>
                    <a:ext uri="{9D8B030D-6E8A-4147-A177-3AD203B41FA5}">
                      <a16:colId xmlns:a16="http://schemas.microsoft.com/office/drawing/2014/main" val="2446027941"/>
                    </a:ext>
                  </a:extLst>
                </a:gridCol>
                <a:gridCol w="7290117">
                  <a:extLst>
                    <a:ext uri="{9D8B030D-6E8A-4147-A177-3AD203B41FA5}">
                      <a16:colId xmlns:a16="http://schemas.microsoft.com/office/drawing/2014/main" val="613897082"/>
                    </a:ext>
                  </a:extLst>
                </a:gridCol>
              </a:tblGrid>
              <a:tr h="601483">
                <a:tc>
                  <a:txBody>
                    <a:bodyPr/>
                    <a:lstStyle/>
                    <a:p>
                      <a:pPr algn="l" rtl="0" fontAlgn="base"/>
                      <a:r>
                        <a:rPr lang="en-GB" sz="1600" b="1" i="0" dirty="0">
                          <a:effectLst/>
                          <a:latin typeface="Calibri" panose="020F0502020204030204" pitchFamily="34" charset="0"/>
                        </a:rPr>
                        <a:t>ITE Curriculum Stage </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GB" sz="1800" b="0" i="0" dirty="0">
                          <a:effectLst/>
                          <a:latin typeface="Calibri" panose="020F0502020204030204" pitchFamily="34" charset="0"/>
                        </a:rPr>
                        <a:t>Shared Implementation </a:t>
                      </a:r>
                      <a:endParaRPr lang="en-GB" sz="44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715332"/>
                  </a:ext>
                </a:extLst>
              </a:tr>
              <a:tr h="437331">
                <a:tc>
                  <a:txBody>
                    <a:bodyPr/>
                    <a:lstStyle/>
                    <a:p>
                      <a:pPr algn="l" rtl="0" fontAlgn="base"/>
                      <a:r>
                        <a:rPr lang="en-GB" sz="1600" b="1" i="0" dirty="0">
                          <a:effectLst/>
                          <a:latin typeface="Calibri" panose="020F0502020204030204" pitchFamily="34" charset="0"/>
                        </a:rPr>
                        <a:t>Mentor Module</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800" b="0" i="0" dirty="0">
                          <a:effectLst/>
                          <a:latin typeface="Calibri" panose="020F0502020204030204" pitchFamily="34" charset="0"/>
                        </a:rPr>
                        <a:t>Constructive Conversations and Modelling Practice  </a:t>
                      </a:r>
                      <a:endParaRPr lang="en-US" sz="44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226806"/>
                  </a:ext>
                </a:extLst>
              </a:tr>
              <a:tr h="379020">
                <a:tc>
                  <a:txBody>
                    <a:bodyPr/>
                    <a:lstStyle/>
                    <a:p>
                      <a:pPr algn="l" rtl="0" fontAlgn="base"/>
                      <a:r>
                        <a:rPr lang="en-GB" sz="1600" b="1" i="0" dirty="0">
                          <a:effectLst/>
                          <a:latin typeface="Calibri" panose="020F0502020204030204" pitchFamily="34" charset="0"/>
                        </a:rPr>
                        <a:t>When </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800" b="0" i="0" dirty="0">
                          <a:effectLst/>
                          <a:latin typeface="Calibri" panose="020F0502020204030204" pitchFamily="34" charset="0"/>
                        </a:rPr>
                        <a:t>Tuesday 5 November – Friday 29 November</a:t>
                      </a:r>
                      <a:endParaRPr lang="en-US" sz="44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56651"/>
                  </a:ext>
                </a:extLst>
              </a:tr>
              <a:tr h="612264">
                <a:tc>
                  <a:txBody>
                    <a:bodyPr/>
                    <a:lstStyle/>
                    <a:p>
                      <a:pPr algn="l" rtl="0" fontAlgn="base"/>
                      <a:r>
                        <a:rPr lang="en-GB" sz="1600" b="1" i="0" dirty="0">
                          <a:effectLst/>
                          <a:latin typeface="Calibri" panose="020F0502020204030204" pitchFamily="34" charset="0"/>
                        </a:rPr>
                        <a:t>Format</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800" b="0" i="0" dirty="0">
                          <a:effectLst/>
                          <a:latin typeface="Calibri" panose="020F0502020204030204" pitchFamily="34" charset="0"/>
                        </a:rPr>
                        <a:t>Tutor to decide whether a hybrid meeting (RPT and Mentor in same room, Tutor online) or on-site meeting is required. </a:t>
                      </a:r>
                      <a:r>
                        <a:rPr lang="en-US" sz="1800" b="1" i="0" dirty="0">
                          <a:effectLst/>
                          <a:latin typeface="Calibri" panose="020F0502020204030204" pitchFamily="34" charset="0"/>
                        </a:rPr>
                        <a:t>Co-planning conversation. </a:t>
                      </a:r>
                      <a:endParaRPr lang="en-US" sz="4400" b="1"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040875"/>
                  </a:ext>
                </a:extLst>
              </a:tr>
              <a:tr h="986334">
                <a:tc>
                  <a:txBody>
                    <a:bodyPr/>
                    <a:lstStyle/>
                    <a:p>
                      <a:pPr algn="l" rtl="0" fontAlgn="base"/>
                      <a:r>
                        <a:rPr lang="en-GB" sz="1600" b="1" i="0" dirty="0">
                          <a:effectLst/>
                          <a:latin typeface="Calibri" panose="020F0502020204030204" pitchFamily="34" charset="0"/>
                        </a:rPr>
                        <a:t>RPT Preparation</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2000" b="0" i="0" dirty="0">
                          <a:solidFill>
                            <a:schemeClr val="accent1"/>
                          </a:solidFill>
                          <a:effectLst/>
                          <a:latin typeface="Calibri" panose="020F0502020204030204" pitchFamily="34" charset="0"/>
                        </a:rPr>
                        <a:t>Preparation should include identifying a lesson to co-plan, discussing curriculum aims for that lesson with Mentor, and building subject knowledge in the relevant area. </a:t>
                      </a:r>
                      <a:endParaRPr lang="en-US" sz="4800" b="0" i="0" dirty="0">
                        <a:solidFill>
                          <a:schemeClr val="accent1"/>
                        </a:solidFill>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4296768"/>
                  </a:ext>
                </a:extLst>
              </a:tr>
              <a:tr h="986334">
                <a:tc>
                  <a:txBody>
                    <a:bodyPr/>
                    <a:lstStyle/>
                    <a:p>
                      <a:pPr algn="l" rtl="0" fontAlgn="base"/>
                      <a:r>
                        <a:rPr lang="en-GB" sz="1600" b="1" i="0" dirty="0">
                          <a:effectLst/>
                          <a:latin typeface="Calibri" panose="020F0502020204030204" pitchFamily="34" charset="0"/>
                        </a:rPr>
                        <a:t>Mentor development focus</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2000" b="0" i="0" dirty="0">
                          <a:solidFill>
                            <a:schemeClr val="accent3"/>
                          </a:solidFill>
                          <a:effectLst/>
                          <a:latin typeface="Calibri" panose="020F0502020204030204" pitchFamily="34" charset="0"/>
                        </a:rPr>
                        <a:t>Knowledge of key themes and content from ITE curriculum, capacity to conduct constructive conversations, and support for RPT in preparation of teaching. </a:t>
                      </a:r>
                      <a:endParaRPr lang="en-US" sz="4800" b="0" i="0" dirty="0">
                        <a:solidFill>
                          <a:schemeClr val="accent3"/>
                        </a:solidFill>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0263092"/>
                  </a:ext>
                </a:extLst>
              </a:tr>
              <a:tr h="1482495">
                <a:tc>
                  <a:txBody>
                    <a:bodyPr/>
                    <a:lstStyle/>
                    <a:p>
                      <a:pPr algn="l" rtl="0" fontAlgn="base"/>
                      <a:r>
                        <a:rPr lang="en-GB" sz="1600" b="1" i="0" dirty="0">
                          <a:effectLst/>
                          <a:latin typeface="Calibri" panose="020F0502020204030204" pitchFamily="34" charset="0"/>
                        </a:rPr>
                        <a:t>RPT assessment focus </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800" b="0" i="0" dirty="0">
                          <a:effectLst/>
                          <a:latin typeface="Calibri" panose="020F0502020204030204" pitchFamily="34" charset="0"/>
                        </a:rPr>
                        <a:t>RPT reveals how effectively they can draw upon subject knowledge, curriculum knowledge, and pedagogical content knowledge developed through the ITE curriculum, in order to plan lessons that reveal the quality of their learning and practice. </a:t>
                      </a:r>
                      <a:endParaRPr lang="en-US" sz="44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665488"/>
                  </a:ext>
                </a:extLst>
              </a:tr>
            </a:tbl>
          </a:graphicData>
        </a:graphic>
      </p:graphicFrame>
      <p:sp>
        <p:nvSpPr>
          <p:cNvPr id="2" name="Slide Number Placeholder 1" hidden="1">
            <a:extLst>
              <a:ext uri="{FF2B5EF4-FFF2-40B4-BE49-F238E27FC236}">
                <a16:creationId xmlns:a16="http://schemas.microsoft.com/office/drawing/2014/main" id="{372227FE-14CA-1CBD-8B13-2236047B44C9}"/>
              </a:ext>
            </a:extLst>
          </p:cNvPr>
          <p:cNvSpPr>
            <a:spLocks noGrp="1"/>
          </p:cNvSpPr>
          <p:nvPr>
            <p:ph type="sldNum" sz="quarter" idx="4294967295"/>
          </p:nvPr>
        </p:nvSpPr>
        <p:spPr>
          <a:xfrm>
            <a:off x="9552526" y="6237312"/>
            <a:ext cx="676275" cy="252000"/>
          </a:xfrm>
        </p:spPr>
        <p:txBody>
          <a:bodyPr/>
          <a:lstStyle/>
          <a:p>
            <a:pPr>
              <a:spcAft>
                <a:spcPts val="600"/>
              </a:spcAft>
            </a:pPr>
            <a:fld id="{8CAE96E1-FE19-476C-9CF0-3BB4903735D9}" type="slidenum">
              <a:rPr lang="en-GB" altLang="en-US" smtClean="0"/>
              <a:pPr>
                <a:spcAft>
                  <a:spcPts val="600"/>
                </a:spcAft>
              </a:pPr>
              <a:t>43</a:t>
            </a:fld>
            <a:endParaRPr lang="en-GB" altLang="en-US"/>
          </a:p>
        </p:txBody>
      </p:sp>
    </p:spTree>
    <p:extLst>
      <p:ext uri="{BB962C8B-B14F-4D97-AF65-F5344CB8AC3E}">
        <p14:creationId xmlns:p14="http://schemas.microsoft.com/office/powerpoint/2010/main" val="295404073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4B4D79-A5A8-4F98-87B9-8C7986BBFC87}"/>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DCF6A46F-80AB-49F3-8C7E-9717ED945456}" type="slidenum">
              <a:rPr lang="en-GB" altLang="en-US" smtClean="0"/>
              <a:pPr>
                <a:spcAft>
                  <a:spcPts val="600"/>
                </a:spcAft>
              </a:pPr>
              <a:t>44</a:t>
            </a:fld>
            <a:endParaRPr lang="en-GB" altLang="en-US"/>
          </a:p>
        </p:txBody>
      </p:sp>
      <p:pic>
        <p:nvPicPr>
          <p:cNvPr id="6" name="Picture 5">
            <a:extLst>
              <a:ext uri="{FF2B5EF4-FFF2-40B4-BE49-F238E27FC236}">
                <a16:creationId xmlns:a16="http://schemas.microsoft.com/office/drawing/2014/main" id="{FB46FF53-1144-4117-966E-E606AF1ED2EA}"/>
              </a:ext>
            </a:extLst>
          </p:cNvPr>
          <p:cNvPicPr>
            <a:picLocks noChangeAspect="1"/>
          </p:cNvPicPr>
          <p:nvPr/>
        </p:nvPicPr>
        <p:blipFill>
          <a:blip r:embed="rId3"/>
          <a:stretch>
            <a:fillRect/>
          </a:stretch>
        </p:blipFill>
        <p:spPr>
          <a:xfrm>
            <a:off x="1461780" y="548680"/>
            <a:ext cx="9254042" cy="5760640"/>
          </a:xfrm>
          <a:prstGeom prst="rect">
            <a:avLst/>
          </a:prstGeom>
          <a:noFill/>
        </p:spPr>
      </p:pic>
    </p:spTree>
    <p:extLst>
      <p:ext uri="{BB962C8B-B14F-4D97-AF65-F5344CB8AC3E}">
        <p14:creationId xmlns:p14="http://schemas.microsoft.com/office/powerpoint/2010/main" val="81055287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97712-AD1E-4E5D-84AB-15B3EF42E99C}"/>
              </a:ext>
            </a:extLst>
          </p:cNvPr>
          <p:cNvSpPr>
            <a:spLocks noGrp="1"/>
          </p:cNvSpPr>
          <p:nvPr>
            <p:ph type="title"/>
          </p:nvPr>
        </p:nvSpPr>
        <p:spPr>
          <a:xfrm>
            <a:off x="1855358" y="2462"/>
            <a:ext cx="8280000" cy="828000"/>
          </a:xfrm>
        </p:spPr>
        <p:txBody>
          <a:bodyPr/>
          <a:lstStyle/>
          <a:p>
            <a:r>
              <a:rPr lang="en-GB"/>
              <a:t>Useful resources</a:t>
            </a:r>
          </a:p>
        </p:txBody>
      </p:sp>
      <p:pic>
        <p:nvPicPr>
          <p:cNvPr id="5" name="Content Placeholder 4">
            <a:extLst>
              <a:ext uri="{FF2B5EF4-FFF2-40B4-BE49-F238E27FC236}">
                <a16:creationId xmlns:a16="http://schemas.microsoft.com/office/drawing/2014/main" id="{6E9D5378-B6D1-413D-81B8-A2FC33BEF450}"/>
              </a:ext>
            </a:extLst>
          </p:cNvPr>
          <p:cNvPicPr>
            <a:picLocks noGrp="1" noChangeAspect="1"/>
          </p:cNvPicPr>
          <p:nvPr>
            <p:ph idx="1"/>
          </p:nvPr>
        </p:nvPicPr>
        <p:blipFill rotWithShape="1">
          <a:blip r:embed="rId3"/>
          <a:srcRect t="14544" r="1834" b="9100"/>
          <a:stretch/>
        </p:blipFill>
        <p:spPr>
          <a:xfrm>
            <a:off x="1671095" y="4047474"/>
            <a:ext cx="4752001" cy="2079145"/>
          </a:xfrm>
          <a:prstGeom prst="rect">
            <a:avLst/>
          </a:prstGeom>
        </p:spPr>
      </p:pic>
      <p:sp>
        <p:nvSpPr>
          <p:cNvPr id="4" name="Slide Number Placeholder 3">
            <a:extLst>
              <a:ext uri="{FF2B5EF4-FFF2-40B4-BE49-F238E27FC236}">
                <a16:creationId xmlns:a16="http://schemas.microsoft.com/office/drawing/2014/main" id="{B27663C0-2E8F-4A2F-972D-7A0BF7CF4F41}"/>
              </a:ext>
            </a:extLst>
          </p:cNvPr>
          <p:cNvSpPr>
            <a:spLocks noGrp="1"/>
          </p:cNvSpPr>
          <p:nvPr>
            <p:ph type="sldNum" sz="quarter" idx="10"/>
          </p:nvPr>
        </p:nvSpPr>
        <p:spPr/>
        <p:txBody>
          <a:bodyPr/>
          <a:lstStyle/>
          <a:p>
            <a:fld id="{DCF6A46F-80AB-49F3-8C7E-9717ED945456}" type="slidenum">
              <a:rPr lang="en-GB" altLang="en-US" smtClean="0"/>
              <a:pPr/>
              <a:t>45</a:t>
            </a:fld>
            <a:endParaRPr lang="en-GB" altLang="en-US"/>
          </a:p>
        </p:txBody>
      </p:sp>
      <p:sp>
        <p:nvSpPr>
          <p:cNvPr id="7" name="TextBox 6">
            <a:extLst>
              <a:ext uri="{FF2B5EF4-FFF2-40B4-BE49-F238E27FC236}">
                <a16:creationId xmlns:a16="http://schemas.microsoft.com/office/drawing/2014/main" id="{3BE87434-AF39-48FE-A81B-31159B643BEB}"/>
              </a:ext>
            </a:extLst>
          </p:cNvPr>
          <p:cNvSpPr txBox="1"/>
          <p:nvPr/>
        </p:nvSpPr>
        <p:spPr>
          <a:xfrm>
            <a:off x="1956000" y="6163257"/>
            <a:ext cx="4572000" cy="400110"/>
          </a:xfrm>
          <a:prstGeom prst="rect">
            <a:avLst/>
          </a:prstGeom>
          <a:noFill/>
        </p:spPr>
        <p:txBody>
          <a:bodyPr wrap="square">
            <a:spAutoFit/>
          </a:bodyPr>
          <a:lstStyle/>
          <a:p>
            <a:r>
              <a:rPr lang="en-GB">
                <a:hlinkClick r:id="rId4"/>
              </a:rPr>
              <a:t>https://earlycareer.chartered.college/</a:t>
            </a:r>
            <a:r>
              <a:rPr lang="en-GB"/>
              <a:t> </a:t>
            </a:r>
          </a:p>
        </p:txBody>
      </p:sp>
      <p:pic>
        <p:nvPicPr>
          <p:cNvPr id="6" name="Picture 5">
            <a:extLst>
              <a:ext uri="{FF2B5EF4-FFF2-40B4-BE49-F238E27FC236}">
                <a16:creationId xmlns:a16="http://schemas.microsoft.com/office/drawing/2014/main" id="{8FF54347-4426-42F5-A687-ECBFA79DA593}"/>
              </a:ext>
            </a:extLst>
          </p:cNvPr>
          <p:cNvPicPr>
            <a:picLocks noChangeAspect="1"/>
          </p:cNvPicPr>
          <p:nvPr/>
        </p:nvPicPr>
        <p:blipFill>
          <a:blip r:embed="rId5"/>
          <a:stretch>
            <a:fillRect/>
          </a:stretch>
        </p:blipFill>
        <p:spPr>
          <a:xfrm>
            <a:off x="7536691" y="3794993"/>
            <a:ext cx="2267266" cy="2734057"/>
          </a:xfrm>
          <a:prstGeom prst="rect">
            <a:avLst/>
          </a:prstGeom>
        </p:spPr>
      </p:pic>
      <p:pic>
        <p:nvPicPr>
          <p:cNvPr id="9" name="Picture 8">
            <a:extLst>
              <a:ext uri="{FF2B5EF4-FFF2-40B4-BE49-F238E27FC236}">
                <a16:creationId xmlns:a16="http://schemas.microsoft.com/office/drawing/2014/main" id="{2418F6D3-4DDB-494E-BC7F-8CB6C13D63DD}"/>
              </a:ext>
            </a:extLst>
          </p:cNvPr>
          <p:cNvPicPr>
            <a:picLocks noChangeAspect="1"/>
          </p:cNvPicPr>
          <p:nvPr/>
        </p:nvPicPr>
        <p:blipFill>
          <a:blip r:embed="rId6"/>
          <a:stretch>
            <a:fillRect/>
          </a:stretch>
        </p:blipFill>
        <p:spPr>
          <a:xfrm>
            <a:off x="2031892" y="867146"/>
            <a:ext cx="2210108" cy="3143689"/>
          </a:xfrm>
          <a:prstGeom prst="rect">
            <a:avLst/>
          </a:prstGeom>
        </p:spPr>
      </p:pic>
      <p:pic>
        <p:nvPicPr>
          <p:cNvPr id="14" name="Picture 13">
            <a:extLst>
              <a:ext uri="{FF2B5EF4-FFF2-40B4-BE49-F238E27FC236}">
                <a16:creationId xmlns:a16="http://schemas.microsoft.com/office/drawing/2014/main" id="{0BB6E930-F727-096F-DFF3-B43E0A4A7054}"/>
              </a:ext>
            </a:extLst>
          </p:cNvPr>
          <p:cNvPicPr>
            <a:picLocks noChangeAspect="1"/>
          </p:cNvPicPr>
          <p:nvPr/>
        </p:nvPicPr>
        <p:blipFill>
          <a:blip r:embed="rId7"/>
          <a:stretch>
            <a:fillRect/>
          </a:stretch>
        </p:blipFill>
        <p:spPr>
          <a:xfrm>
            <a:off x="4834033" y="915068"/>
            <a:ext cx="4969925" cy="2734057"/>
          </a:xfrm>
          <a:prstGeom prst="rect">
            <a:avLst/>
          </a:prstGeom>
        </p:spPr>
      </p:pic>
    </p:spTree>
    <p:extLst>
      <p:ext uri="{BB962C8B-B14F-4D97-AF65-F5344CB8AC3E}">
        <p14:creationId xmlns:p14="http://schemas.microsoft.com/office/powerpoint/2010/main" val="46157361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74E2-A87E-79A8-38F7-13AAA0628049}"/>
              </a:ext>
            </a:extLst>
          </p:cNvPr>
          <p:cNvSpPr>
            <a:spLocks noGrp="1"/>
          </p:cNvSpPr>
          <p:nvPr>
            <p:ph type="title"/>
          </p:nvPr>
        </p:nvSpPr>
        <p:spPr/>
        <p:txBody>
          <a:bodyPr/>
          <a:lstStyle/>
          <a:p>
            <a:r>
              <a:rPr lang="en-GB"/>
              <a:t>Questions? </a:t>
            </a:r>
          </a:p>
        </p:txBody>
      </p:sp>
      <p:sp>
        <p:nvSpPr>
          <p:cNvPr id="3" name="Content Placeholder 2">
            <a:extLst>
              <a:ext uri="{FF2B5EF4-FFF2-40B4-BE49-F238E27FC236}">
                <a16:creationId xmlns:a16="http://schemas.microsoft.com/office/drawing/2014/main" id="{EF1B179A-0833-B006-EBC0-EC896F4A8B9D}"/>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66C2F0BC-831A-DD26-352A-CCFD81643C3B}"/>
              </a:ext>
            </a:extLst>
          </p:cNvPr>
          <p:cNvSpPr>
            <a:spLocks noGrp="1"/>
          </p:cNvSpPr>
          <p:nvPr>
            <p:ph type="sldNum" sz="quarter" idx="10"/>
          </p:nvPr>
        </p:nvSpPr>
        <p:spPr/>
        <p:txBody>
          <a:bodyPr/>
          <a:lstStyle/>
          <a:p>
            <a:fld id="{DCF6A46F-80AB-49F3-8C7E-9717ED945456}" type="slidenum">
              <a:rPr lang="en-GB" altLang="en-US" smtClean="0"/>
              <a:pPr/>
              <a:t>46</a:t>
            </a:fld>
            <a:endParaRPr lang="en-GB" altLang="en-US"/>
          </a:p>
        </p:txBody>
      </p:sp>
    </p:spTree>
    <p:extLst>
      <p:ext uri="{BB962C8B-B14F-4D97-AF65-F5344CB8AC3E}">
        <p14:creationId xmlns:p14="http://schemas.microsoft.com/office/powerpoint/2010/main" val="19547869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500009-7548-09B8-01B5-F89C9F2810F1}"/>
              </a:ext>
            </a:extLst>
          </p:cNvPr>
          <p:cNvSpPr>
            <a:spLocks noGrp="1"/>
          </p:cNvSpPr>
          <p:nvPr>
            <p:ph idx="1"/>
          </p:nvPr>
        </p:nvSpPr>
        <p:spPr/>
        <p:txBody>
          <a:bodyPr/>
          <a:lstStyle/>
          <a:p>
            <a:pPr marL="179705" indent="-179705"/>
            <a:r>
              <a:rPr lang="en-US" dirty="0">
                <a:latin typeface="Arial"/>
                <a:cs typeface="Arial"/>
                <a:hlinkClick r:id="rId3"/>
              </a:rPr>
              <a:t>https://forms.office.com/e/bwDMZ62z08</a:t>
            </a:r>
            <a:r>
              <a:rPr lang="en-US" dirty="0">
                <a:latin typeface="Arial"/>
                <a:cs typeface="Arial"/>
              </a:rPr>
              <a:t> </a:t>
            </a:r>
            <a:endParaRPr lang="en-US"/>
          </a:p>
        </p:txBody>
      </p:sp>
      <p:sp>
        <p:nvSpPr>
          <p:cNvPr id="3" name="Slide Number Placeholder 2">
            <a:extLst>
              <a:ext uri="{FF2B5EF4-FFF2-40B4-BE49-F238E27FC236}">
                <a16:creationId xmlns:a16="http://schemas.microsoft.com/office/drawing/2014/main" id="{F9051A61-361C-F6BD-1B0F-0BF421DA1A98}"/>
              </a:ext>
            </a:extLst>
          </p:cNvPr>
          <p:cNvSpPr>
            <a:spLocks noGrp="1"/>
          </p:cNvSpPr>
          <p:nvPr>
            <p:ph type="sldNum" sz="quarter" idx="10"/>
          </p:nvPr>
        </p:nvSpPr>
        <p:spPr/>
        <p:txBody>
          <a:bodyPr/>
          <a:lstStyle/>
          <a:p>
            <a:fld id="{DCF6A46F-80AB-49F3-8C7E-9717ED945456}" type="slidenum">
              <a:rPr lang="en-GB" altLang="en-US"/>
              <a:pPr/>
              <a:t>47</a:t>
            </a:fld>
            <a:endParaRPr lang="en-GB" altLang="en-US"/>
          </a:p>
        </p:txBody>
      </p:sp>
      <p:sp>
        <p:nvSpPr>
          <p:cNvPr id="4" name="Title 3">
            <a:extLst>
              <a:ext uri="{FF2B5EF4-FFF2-40B4-BE49-F238E27FC236}">
                <a16:creationId xmlns:a16="http://schemas.microsoft.com/office/drawing/2014/main" id="{63380654-A9A9-D845-906A-E101C53A07FE}"/>
              </a:ext>
            </a:extLst>
          </p:cNvPr>
          <p:cNvSpPr>
            <a:spLocks noGrp="1"/>
          </p:cNvSpPr>
          <p:nvPr>
            <p:ph type="title"/>
          </p:nvPr>
        </p:nvSpPr>
        <p:spPr/>
        <p:txBody>
          <a:bodyPr/>
          <a:lstStyle/>
          <a:p>
            <a:r>
              <a:rPr lang="en-US" dirty="0">
                <a:latin typeface="Arial Bold"/>
                <a:cs typeface="Arial Bold"/>
              </a:rPr>
              <a:t>Mentor training attendance form</a:t>
            </a:r>
            <a:endParaRPr lang="en-US" dirty="0"/>
          </a:p>
        </p:txBody>
      </p:sp>
    </p:spTree>
    <p:extLst>
      <p:ext uri="{BB962C8B-B14F-4D97-AF65-F5344CB8AC3E}">
        <p14:creationId xmlns:p14="http://schemas.microsoft.com/office/powerpoint/2010/main" val="194364687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4D31F4-9D76-4FC4-9B27-B761E03A0FE8}"/>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44C01B32-D1A0-401C-8867-70456BBB1E87}" type="slidenum">
              <a:rPr lang="en-GB" altLang="en-US" smtClean="0"/>
              <a:pPr>
                <a:spcAft>
                  <a:spcPts val="600"/>
                </a:spcAft>
              </a:pPr>
              <a:t>5</a:t>
            </a:fld>
            <a:endParaRPr lang="en-GB" altLang="en-US"/>
          </a:p>
        </p:txBody>
      </p:sp>
      <p:pic>
        <p:nvPicPr>
          <p:cNvPr id="6" name="Picture 5" descr="Closeup of hands holding an open book">
            <a:extLst>
              <a:ext uri="{FF2B5EF4-FFF2-40B4-BE49-F238E27FC236}">
                <a16:creationId xmlns:a16="http://schemas.microsoft.com/office/drawing/2014/main" id="{22E97132-6F7A-6CBA-C420-24DF77126182}"/>
              </a:ext>
            </a:extLst>
          </p:cNvPr>
          <p:cNvPicPr>
            <a:picLocks noChangeAspect="1"/>
          </p:cNvPicPr>
          <p:nvPr/>
        </p:nvPicPr>
        <p:blipFill rotWithShape="1">
          <a:blip r:embed="rId3"/>
          <a:srcRect b="7199"/>
          <a:stretch/>
        </p:blipFill>
        <p:spPr>
          <a:xfrm>
            <a:off x="1524020" y="10"/>
            <a:ext cx="9143980" cy="5664194"/>
          </a:xfrm>
          <a:prstGeom prst="rect">
            <a:avLst/>
          </a:prstGeom>
          <a:noFill/>
          <a:ln>
            <a:noFill/>
          </a:ln>
        </p:spPr>
      </p:pic>
      <p:sp>
        <p:nvSpPr>
          <p:cNvPr id="2" name="Title 1">
            <a:extLst>
              <a:ext uri="{FF2B5EF4-FFF2-40B4-BE49-F238E27FC236}">
                <a16:creationId xmlns:a16="http://schemas.microsoft.com/office/drawing/2014/main" id="{FA84B63D-E023-A737-251C-A88A1520A223}"/>
              </a:ext>
            </a:extLst>
          </p:cNvPr>
          <p:cNvSpPr>
            <a:spLocks noGrp="1"/>
          </p:cNvSpPr>
          <p:nvPr>
            <p:ph type="title"/>
          </p:nvPr>
        </p:nvSpPr>
        <p:spPr>
          <a:xfrm>
            <a:off x="1775520" y="5785870"/>
            <a:ext cx="8568952" cy="955498"/>
          </a:xfrm>
        </p:spPr>
        <p:txBody>
          <a:bodyPr wrap="square" anchor="t">
            <a:normAutofit/>
          </a:bodyPr>
          <a:lstStyle/>
          <a:p>
            <a:r>
              <a:rPr lang="en-GB" sz="2800" dirty="0"/>
              <a:t>Being an English Reading Partnership Mentor </a:t>
            </a:r>
            <a:br>
              <a:rPr lang="en-US" sz="2800" dirty="0"/>
            </a:br>
            <a:endParaRPr lang="en-GB" sz="2800" dirty="0"/>
          </a:p>
        </p:txBody>
      </p:sp>
    </p:spTree>
    <p:extLst>
      <p:ext uri="{BB962C8B-B14F-4D97-AF65-F5344CB8AC3E}">
        <p14:creationId xmlns:p14="http://schemas.microsoft.com/office/powerpoint/2010/main" val="19865370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79644EB-DCCD-0A8B-1309-46FEC855115D}"/>
              </a:ext>
            </a:extLst>
          </p:cNvPr>
          <p:cNvGraphicFramePr>
            <a:graphicFrameLocks noGrp="1"/>
          </p:cNvGraphicFramePr>
          <p:nvPr/>
        </p:nvGraphicFramePr>
        <p:xfrm>
          <a:off x="119336" y="170592"/>
          <a:ext cx="12072664" cy="7103262"/>
        </p:xfrm>
        <a:graphic>
          <a:graphicData uri="http://schemas.openxmlformats.org/drawingml/2006/table">
            <a:tbl>
              <a:tblPr/>
              <a:tblGrid>
                <a:gridCol w="1368152">
                  <a:extLst>
                    <a:ext uri="{9D8B030D-6E8A-4147-A177-3AD203B41FA5}">
                      <a16:colId xmlns:a16="http://schemas.microsoft.com/office/drawing/2014/main" val="1743567739"/>
                    </a:ext>
                  </a:extLst>
                </a:gridCol>
                <a:gridCol w="4854662">
                  <a:extLst>
                    <a:ext uri="{9D8B030D-6E8A-4147-A177-3AD203B41FA5}">
                      <a16:colId xmlns:a16="http://schemas.microsoft.com/office/drawing/2014/main" val="1465743843"/>
                    </a:ext>
                  </a:extLst>
                </a:gridCol>
                <a:gridCol w="3786298">
                  <a:extLst>
                    <a:ext uri="{9D8B030D-6E8A-4147-A177-3AD203B41FA5}">
                      <a16:colId xmlns:a16="http://schemas.microsoft.com/office/drawing/2014/main" val="3322346581"/>
                    </a:ext>
                  </a:extLst>
                </a:gridCol>
                <a:gridCol w="2063552">
                  <a:extLst>
                    <a:ext uri="{9D8B030D-6E8A-4147-A177-3AD203B41FA5}">
                      <a16:colId xmlns:a16="http://schemas.microsoft.com/office/drawing/2014/main" val="4059195716"/>
                    </a:ext>
                  </a:extLst>
                </a:gridCol>
              </a:tblGrid>
              <a:tr h="344157">
                <a:tc>
                  <a:txBody>
                    <a:bodyPr/>
                    <a:lstStyle/>
                    <a:p>
                      <a:pPr fontAlgn="t"/>
                      <a:endParaRPr lang="en-GB" sz="1400" dirty="0">
                        <a:effectLst/>
                        <a:latin typeface="+mn-lt"/>
                      </a:endParaRP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rtl="0" fontAlgn="base"/>
                      <a:r>
                        <a:rPr lang="en-GB" sz="1400" b="1" i="0" dirty="0">
                          <a:effectLst/>
                          <a:latin typeface="+mn-lt"/>
                        </a:rPr>
                        <a:t>Content </a:t>
                      </a:r>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rtl="0" fontAlgn="base"/>
                      <a:r>
                        <a:rPr lang="en-GB" sz="1400" b="1" i="0" dirty="0">
                          <a:effectLst/>
                          <a:latin typeface="+mn-lt"/>
                        </a:rPr>
                        <a:t>Format </a:t>
                      </a:r>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rtl="0" fontAlgn="base"/>
                      <a:r>
                        <a:rPr lang="en-GB" sz="1400" b="1" i="0" dirty="0">
                          <a:effectLst/>
                          <a:latin typeface="+mn-lt"/>
                        </a:rPr>
                        <a:t>Date</a:t>
                      </a:r>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5164525"/>
                  </a:ext>
                </a:extLst>
              </a:tr>
              <a:tr h="961970">
                <a:tc rowSpan="3">
                  <a:txBody>
                    <a:bodyPr/>
                    <a:lstStyle/>
                    <a:p>
                      <a:pPr algn="l" rtl="0" fontAlgn="base"/>
                      <a:r>
                        <a:rPr lang="en-GB" sz="1400" b="1" i="0" dirty="0">
                          <a:effectLst/>
                          <a:latin typeface="+mn-lt"/>
                        </a:rPr>
                        <a:t>Mentor Module 1 ‘Being a Mentor’ </a:t>
                      </a:r>
                      <a:r>
                        <a:rPr lang="en-GB" sz="1400" b="0" i="0" dirty="0">
                          <a:effectLst/>
                          <a:latin typeface="+mn-lt"/>
                        </a:rPr>
                        <a:t> </a:t>
                      </a:r>
                    </a:p>
                    <a:p>
                      <a:pPr algn="l" rtl="0" fontAlgn="base"/>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1.1) Mentor knowledge &amp; skills ‘Mentor Professional Identity’</a:t>
                      </a:r>
                    </a:p>
                    <a:p>
                      <a:pPr algn="l" rtl="0" fontAlgn="base"/>
                      <a:endParaRPr lang="en-GB" sz="1600" b="0" i="0" dirty="0">
                        <a:effectLst/>
                        <a:latin typeface="+mn-lt"/>
                      </a:endParaRPr>
                    </a:p>
                    <a:p>
                      <a:pPr algn="l" rtl="0" fontAlgn="base"/>
                      <a:r>
                        <a:rPr lang="en-GB" sz="1600" b="0" i="0" dirty="0">
                          <a:effectLst/>
                          <a:latin typeface="+mn-lt"/>
                        </a:rPr>
                        <a:t>Mentor knowledge audit</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Online (recorded)</a:t>
                      </a:r>
                    </a:p>
                    <a:p>
                      <a:pPr algn="l" rtl="0" fontAlgn="base"/>
                      <a:endParaRPr lang="en-GB" sz="1600" b="0" i="0" dirty="0">
                        <a:effectLst/>
                        <a:latin typeface="+mn-lt"/>
                      </a:endParaRPr>
                    </a:p>
                    <a:p>
                      <a:pPr algn="l" rtl="0" fontAlgn="base"/>
                      <a:endParaRPr lang="en-GB" sz="1600" b="0" i="0" dirty="0">
                        <a:effectLst/>
                        <a:latin typeface="+mn-lt"/>
                      </a:endParaRPr>
                    </a:p>
                    <a:p>
                      <a:pPr algn="l" rtl="0" fontAlgn="base"/>
                      <a:r>
                        <a:rPr lang="en-GB" sz="1600" b="0" i="0" dirty="0">
                          <a:effectLst/>
                          <a:latin typeface="+mn-lt"/>
                        </a:rPr>
                        <a:t>Online form</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July 2024</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extLst>
                  <a:ext uri="{0D108BD9-81ED-4DB2-BD59-A6C34878D82A}">
                    <a16:rowId xmlns:a16="http://schemas.microsoft.com/office/drawing/2014/main" val="476880248"/>
                  </a:ext>
                </a:extLst>
              </a:tr>
              <a:tr h="843873">
                <a:tc vMerge="1">
                  <a:txBody>
                    <a:bodyPr/>
                    <a:lstStyle/>
                    <a:p>
                      <a:endParaRPr lang="en-GB"/>
                    </a:p>
                  </a:txBody>
                  <a:tcPr/>
                </a:tc>
                <a:tc>
                  <a:txBody>
                    <a:bodyPr/>
                    <a:lstStyle/>
                    <a:p>
                      <a:pPr algn="l" rtl="0" fontAlgn="base"/>
                      <a:r>
                        <a:rPr lang="en-GB" sz="1600" b="0" i="0" dirty="0">
                          <a:effectLst/>
                          <a:latin typeface="+mn-lt"/>
                        </a:rPr>
                        <a:t>1.2) Meeting your RPT &amp; being their mentor </a:t>
                      </a:r>
                    </a:p>
                    <a:p>
                      <a:pPr algn="l" rtl="0" fontAlgn="base"/>
                      <a:endParaRPr lang="en-GB" sz="1600" b="0" i="0" dirty="0">
                        <a:effectLst/>
                        <a:latin typeface="+mn-lt"/>
                      </a:endParaRPr>
                    </a:p>
                    <a:p>
                      <a:pPr algn="l" rtl="0" fontAlgn="base"/>
                      <a:r>
                        <a:rPr lang="en-GB" sz="1600" b="0" i="0" dirty="0">
                          <a:effectLst/>
                          <a:latin typeface="+mn-lt"/>
                        </a:rPr>
                        <a:t>1.3)  &amp; 2.1) Implementing the Trainee Curriculum: Induction &amp; Shared Placement overview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Script &amp; mentor handbook</a:t>
                      </a:r>
                    </a:p>
                    <a:p>
                      <a:pPr algn="l" rtl="0" fontAlgn="base"/>
                      <a:endParaRPr lang="en-GB" sz="1600" b="0" i="0" dirty="0">
                        <a:effectLst/>
                        <a:latin typeface="+mn-lt"/>
                      </a:endParaRPr>
                    </a:p>
                    <a:p>
                      <a:pPr algn="l" rtl="0" fontAlgn="base"/>
                      <a:r>
                        <a:rPr lang="en-GB" sz="1600" b="0" i="0" dirty="0">
                          <a:effectLst/>
                          <a:latin typeface="+mn-lt"/>
                        </a:rPr>
                        <a:t>Video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Early September 2024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extLst>
                  <a:ext uri="{0D108BD9-81ED-4DB2-BD59-A6C34878D82A}">
                    <a16:rowId xmlns:a16="http://schemas.microsoft.com/office/drawing/2014/main" val="2558725919"/>
                  </a:ext>
                </a:extLst>
              </a:tr>
              <a:tr h="462999">
                <a:tc vMerge="1">
                  <a:txBody>
                    <a:bodyPr/>
                    <a:lstStyle/>
                    <a:p>
                      <a:endParaRPr lang="en-GB"/>
                    </a:p>
                  </a:txBody>
                  <a:tcPr/>
                </a:tc>
                <a:tc>
                  <a:txBody>
                    <a:bodyPr/>
                    <a:lstStyle/>
                    <a:p>
                      <a:pPr algn="l" rtl="0" fontAlgn="base"/>
                      <a:r>
                        <a:rPr lang="en-GB" sz="1600" b="0" i="0" dirty="0">
                          <a:effectLst/>
                          <a:latin typeface="+mn-lt"/>
                        </a:rPr>
                        <a:t>1.4) Being an RPT mentor in your school</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Meeting with your </a:t>
                      </a:r>
                      <a:r>
                        <a:rPr lang="en-GB" sz="1600" b="0" i="0" dirty="0" err="1">
                          <a:effectLst/>
                          <a:latin typeface="+mn-lt"/>
                        </a:rPr>
                        <a:t>ITTCo</a:t>
                      </a:r>
                      <a:endParaRPr lang="en-GB" sz="1600" b="0" i="0" dirty="0">
                        <a:effectLst/>
                        <a:latin typeface="+mn-lt"/>
                      </a:endParaRP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Mid-September 2024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extLst>
                  <a:ext uri="{0D108BD9-81ED-4DB2-BD59-A6C34878D82A}">
                    <a16:rowId xmlns:a16="http://schemas.microsoft.com/office/drawing/2014/main" val="2669051254"/>
                  </a:ext>
                </a:extLst>
              </a:tr>
              <a:tr h="490808">
                <a:tc>
                  <a:txBody>
                    <a:bodyPr/>
                    <a:lstStyle/>
                    <a:p>
                      <a:pPr fontAlgn="t"/>
                      <a:endParaRPr lang="en-GB" sz="1400" dirty="0">
                        <a:effectLst/>
                        <a:latin typeface="+mn-lt"/>
                      </a:endParaRP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fontAlgn="t"/>
                      <a:endParaRPr lang="en-GB" sz="1600" b="0" i="0" dirty="0">
                        <a:effectLst/>
                        <a:latin typeface="+mn-lt"/>
                      </a:endParaRP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fontAlgn="t"/>
                      <a:endParaRPr lang="en-GB" sz="1600" dirty="0">
                        <a:effectLst/>
                        <a:latin typeface="+mn-lt"/>
                      </a:endParaRPr>
                    </a:p>
                    <a:p>
                      <a:pPr algn="l" rtl="0" fontAlgn="base"/>
                      <a:r>
                        <a:rPr lang="en-GB" sz="16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fontAlgn="t"/>
                      <a:endParaRPr lang="en-GB" sz="1600" dirty="0">
                        <a:effectLst/>
                        <a:latin typeface="+mn-lt"/>
                      </a:endParaRPr>
                    </a:p>
                    <a:p>
                      <a:pPr algn="l" rtl="0" fontAlgn="base"/>
                      <a:r>
                        <a:rPr lang="en-GB" sz="16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extLst>
                  <a:ext uri="{0D108BD9-81ED-4DB2-BD59-A6C34878D82A}">
                    <a16:rowId xmlns:a16="http://schemas.microsoft.com/office/drawing/2014/main" val="4153335923"/>
                  </a:ext>
                </a:extLst>
              </a:tr>
              <a:tr h="1034800">
                <a:tc rowSpan="3">
                  <a:txBody>
                    <a:bodyPr/>
                    <a:lstStyle/>
                    <a:p>
                      <a:pPr algn="l" rtl="0" fontAlgn="base"/>
                      <a:r>
                        <a:rPr lang="en-GB" sz="1400" b="1" i="0" dirty="0">
                          <a:effectLst/>
                          <a:latin typeface="+mn-lt"/>
                        </a:rPr>
                        <a:t>Mentor Module 2 ‘Constructive Conversations &amp; Modelling Practice’</a:t>
                      </a:r>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2.1) Implementing the ITE Curriculum Shared Placement overview </a:t>
                      </a:r>
                    </a:p>
                    <a:p>
                      <a:pPr algn="l" rtl="0" fontAlgn="base"/>
                      <a:endParaRPr lang="en-GB" sz="1600" b="0" i="0" dirty="0">
                        <a:effectLst/>
                        <a:latin typeface="+mn-lt"/>
                      </a:endParaRPr>
                    </a:p>
                    <a:p>
                      <a:pPr algn="l" rtl="0" fontAlgn="base"/>
                      <a:r>
                        <a:rPr lang="en-GB" sz="1600" b="0" i="0" dirty="0">
                          <a:effectLst/>
                          <a:latin typeface="+mn-lt"/>
                        </a:rPr>
                        <a:t>2.2) Contextualising your mentoring (subject-specific training meeting)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Video*</a:t>
                      </a:r>
                    </a:p>
                    <a:p>
                      <a:pPr algn="l" rtl="0" fontAlgn="base"/>
                      <a:endParaRPr lang="en-GB" sz="1600" b="0" i="0" dirty="0">
                        <a:effectLst/>
                        <a:latin typeface="+mn-lt"/>
                      </a:endParaRPr>
                    </a:p>
                    <a:p>
                      <a:pPr algn="l" rtl="0" fontAlgn="base"/>
                      <a:endParaRPr lang="en-GB" sz="1600" b="0" i="0" dirty="0">
                        <a:effectLst/>
                        <a:latin typeface="+mn-lt"/>
                      </a:endParaRPr>
                    </a:p>
                    <a:p>
                      <a:pPr algn="l" rtl="0" fontAlgn="base"/>
                      <a:r>
                        <a:rPr lang="en-GB" sz="1600" b="0" i="0" dirty="0">
                          <a:effectLst/>
                          <a:latin typeface="+mn-lt"/>
                        </a:rPr>
                        <a:t>Live online meeting with SL</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Mid-September 2024</a:t>
                      </a:r>
                    </a:p>
                    <a:p>
                      <a:pPr algn="l" rtl="0" fontAlgn="base"/>
                      <a:endParaRPr lang="en-GB" sz="1600" b="0" i="0" dirty="0">
                        <a:effectLst/>
                        <a:latin typeface="+mn-lt"/>
                      </a:endParaRPr>
                    </a:p>
                    <a:p>
                      <a:pPr algn="l" rtl="0" fontAlgn="base"/>
                      <a:endParaRPr lang="en-GB" sz="1600" b="0" i="0" dirty="0">
                        <a:effectLst/>
                        <a:latin typeface="+mn-lt"/>
                      </a:endParaRPr>
                    </a:p>
                    <a:p>
                      <a:pPr algn="l" rtl="0" fontAlgn="base"/>
                      <a:r>
                        <a:rPr lang="en-GB" sz="1600" b="0" i="0" dirty="0">
                          <a:effectLst/>
                          <a:latin typeface="+mn-lt"/>
                        </a:rPr>
                        <a:t>17</a:t>
                      </a:r>
                      <a:r>
                        <a:rPr lang="en-GB" sz="1600" b="0" i="0" baseline="30000" dirty="0">
                          <a:effectLst/>
                          <a:latin typeface="+mn-lt"/>
                        </a:rPr>
                        <a:t>th</a:t>
                      </a:r>
                      <a:r>
                        <a:rPr lang="en-GB" sz="1600" b="0" i="0" dirty="0">
                          <a:effectLst/>
                          <a:latin typeface="+mn-lt"/>
                        </a:rPr>
                        <a:t> September 2024</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extLst>
                  <a:ext uri="{0D108BD9-81ED-4DB2-BD59-A6C34878D82A}">
                    <a16:rowId xmlns:a16="http://schemas.microsoft.com/office/drawing/2014/main" val="130505424"/>
                  </a:ext>
                </a:extLst>
              </a:tr>
              <a:tr h="752762">
                <a:tc vMerge="1">
                  <a:txBody>
                    <a:bodyPr/>
                    <a:lstStyle/>
                    <a:p>
                      <a:endParaRPr lang="en-GB"/>
                    </a:p>
                  </a:txBody>
                  <a:tcPr/>
                </a:tc>
                <a:tc>
                  <a:txBody>
                    <a:bodyPr/>
                    <a:lstStyle/>
                    <a:p>
                      <a:pPr algn="l" rtl="0" fontAlgn="base"/>
                      <a:r>
                        <a:rPr lang="en-GB" sz="1600" b="0" i="0" dirty="0">
                          <a:effectLst/>
                          <a:latin typeface="+mn-lt"/>
                        </a:rPr>
                        <a:t>2.3) Mentor knowledge &amp; skills ‘The Reflective Cycle, Observation &amp; Feedback’</a:t>
                      </a:r>
                    </a:p>
                    <a:p>
                      <a:pPr algn="l" rtl="0" fontAlgn="base"/>
                      <a:endParaRPr lang="en-GB" sz="1600" b="0" i="0" dirty="0">
                        <a:effectLst/>
                        <a:latin typeface="+mn-lt"/>
                      </a:endParaRPr>
                    </a:p>
                    <a:p>
                      <a:pPr algn="l" rtl="0" fontAlgn="base"/>
                      <a:r>
                        <a:rPr lang="en-GB" sz="1600" b="0" i="0" dirty="0">
                          <a:effectLst/>
                          <a:latin typeface="+mn-lt"/>
                        </a:rPr>
                        <a:t>2.4) Understanding trainee knowledge &amp; development: (using the Mentor Conversations Guide)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Video </a:t>
                      </a:r>
                    </a:p>
                    <a:p>
                      <a:pPr algn="l" rtl="0" fontAlgn="base"/>
                      <a:endParaRPr lang="en-GB" sz="1600" b="0" i="0" dirty="0">
                        <a:effectLst/>
                        <a:latin typeface="+mn-lt"/>
                      </a:endParaRPr>
                    </a:p>
                    <a:p>
                      <a:pPr algn="l" rtl="0" fontAlgn="base"/>
                      <a:endParaRPr lang="en-GB" sz="1600" b="0" i="0" dirty="0">
                        <a:effectLst/>
                        <a:latin typeface="+mn-lt"/>
                      </a:endParaRPr>
                    </a:p>
                    <a:p>
                      <a:pPr algn="l" rtl="0" fontAlgn="base"/>
                      <a:r>
                        <a:rPr lang="en-GB" sz="1600" b="0" i="0" dirty="0">
                          <a:effectLst/>
                          <a:latin typeface="+mn-lt"/>
                        </a:rPr>
                        <a:t>Subject-specific mentor conversation prompts</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October  2024</a:t>
                      </a:r>
                    </a:p>
                    <a:p>
                      <a:pPr algn="l" rtl="0" fontAlgn="base"/>
                      <a:endParaRPr lang="en-GB" sz="1600" b="0" i="0" dirty="0">
                        <a:effectLst/>
                        <a:latin typeface="+mn-lt"/>
                      </a:endParaRPr>
                    </a:p>
                    <a:p>
                      <a:pPr algn="l" rtl="0" fontAlgn="base"/>
                      <a:endParaRPr lang="en-GB" sz="1600" b="0" i="0" dirty="0">
                        <a:effectLst/>
                        <a:latin typeface="+mn-lt"/>
                      </a:endParaRPr>
                    </a:p>
                    <a:p>
                      <a:pPr algn="l" rtl="0" fontAlgn="base"/>
                      <a:r>
                        <a:rPr lang="en-GB" sz="1600" b="0" i="0" dirty="0">
                          <a:effectLst/>
                          <a:latin typeface="+mn-lt"/>
                        </a:rPr>
                        <a:t>From October 2024</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extLst>
                  <a:ext uri="{0D108BD9-81ED-4DB2-BD59-A6C34878D82A}">
                    <a16:rowId xmlns:a16="http://schemas.microsoft.com/office/drawing/2014/main" val="77726322"/>
                  </a:ext>
                </a:extLst>
              </a:tr>
              <a:tr h="532665">
                <a:tc vMerge="1">
                  <a:txBody>
                    <a:bodyPr/>
                    <a:lstStyle/>
                    <a:p>
                      <a:endParaRPr lang="en-GB"/>
                    </a:p>
                  </a:txBody>
                  <a:tcPr/>
                </a:tc>
                <a:tc>
                  <a:txBody>
                    <a:bodyPr/>
                    <a:lstStyle/>
                    <a:p>
                      <a:pPr algn="l" rtl="0" fontAlgn="base"/>
                      <a:r>
                        <a:rPr lang="en-GB" sz="1600" b="0" i="0" dirty="0">
                          <a:effectLst/>
                          <a:latin typeface="+mn-lt"/>
                        </a:rPr>
                        <a:t>Professional Practice Review 1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Hybrid/in-person tutor visit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November 20234</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extLst>
                  <a:ext uri="{0D108BD9-81ED-4DB2-BD59-A6C34878D82A}">
                    <a16:rowId xmlns:a16="http://schemas.microsoft.com/office/drawing/2014/main" val="2500213377"/>
                  </a:ext>
                </a:extLst>
              </a:tr>
              <a:tr h="784971">
                <a:tc>
                  <a:txBody>
                    <a:bodyPr/>
                    <a:lstStyle/>
                    <a:p>
                      <a:pPr fontAlgn="t"/>
                      <a:r>
                        <a:rPr lang="en-GB" sz="1400" dirty="0">
                          <a:solidFill>
                            <a:schemeClr val="bg1"/>
                          </a:solidFill>
                          <a:effectLst/>
                          <a:latin typeface="+mn-lt"/>
                        </a:rPr>
                        <a:t>RPT assessment</a:t>
                      </a:r>
                    </a:p>
                    <a:p>
                      <a:pPr algn="l" rtl="0" fontAlgn="base"/>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algn="l" rtl="0" fontAlgn="base"/>
                      <a:r>
                        <a:rPr lang="en-GB" sz="1400" b="0" i="0" dirty="0">
                          <a:solidFill>
                            <a:schemeClr val="bg1"/>
                          </a:solidFill>
                          <a:effectLst/>
                          <a:latin typeface="+mn-lt"/>
                        </a:rPr>
                        <a:t>RPT Assessment of Progress (Report 1)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algn="l" rtl="0" fontAlgn="base"/>
                      <a:r>
                        <a:rPr lang="en-GB" sz="1400" b="0" i="0" dirty="0">
                          <a:solidFill>
                            <a:schemeClr val="bg1"/>
                          </a:solidFill>
                          <a:effectLst/>
                          <a:latin typeface="+mn-lt"/>
                        </a:rPr>
                        <a:t>Written report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algn="l" rtl="0" fontAlgn="base"/>
                      <a:r>
                        <a:rPr lang="en-GB" sz="1400" b="0" i="0" dirty="0">
                          <a:solidFill>
                            <a:schemeClr val="bg1"/>
                          </a:solidFill>
                          <a:effectLst/>
                          <a:latin typeface="+mn-lt"/>
                        </a:rPr>
                        <a:t>December 2024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extLst>
                  <a:ext uri="{0D108BD9-81ED-4DB2-BD59-A6C34878D82A}">
                    <a16:rowId xmlns:a16="http://schemas.microsoft.com/office/drawing/2014/main" val="1758449721"/>
                  </a:ext>
                </a:extLst>
              </a:tr>
            </a:tbl>
          </a:graphicData>
        </a:graphic>
      </p:graphicFrame>
      <p:sp>
        <p:nvSpPr>
          <p:cNvPr id="2" name="Title 1">
            <a:extLst>
              <a:ext uri="{FF2B5EF4-FFF2-40B4-BE49-F238E27FC236}">
                <a16:creationId xmlns:a16="http://schemas.microsoft.com/office/drawing/2014/main" id="{D4F5C2EA-BCDC-C81F-E3E2-CC8CE067B0B3}"/>
              </a:ext>
            </a:extLst>
          </p:cNvPr>
          <p:cNvSpPr>
            <a:spLocks noGrp="1"/>
          </p:cNvSpPr>
          <p:nvPr>
            <p:ph type="title"/>
          </p:nvPr>
        </p:nvSpPr>
        <p:spPr>
          <a:xfrm>
            <a:off x="335360" y="-243408"/>
            <a:ext cx="8280000" cy="828000"/>
          </a:xfrm>
        </p:spPr>
        <p:txBody>
          <a:bodyPr/>
          <a:lstStyle/>
          <a:p>
            <a:r>
              <a:rPr lang="en-GB" dirty="0"/>
              <a:t>Mentor Curriculum</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A896E3D-C1B4-398F-84ED-F579EC104C81}"/>
                  </a:ext>
                </a:extLst>
              </p14:cNvPr>
              <p14:cNvContentPartPr/>
              <p14:nvPr/>
            </p14:nvContentPartPr>
            <p14:xfrm>
              <a:off x="1625440" y="4356300"/>
              <a:ext cx="1164960" cy="79200"/>
            </p14:xfrm>
          </p:contentPart>
        </mc:Choice>
        <mc:Fallback xmlns="">
          <p:pic>
            <p:nvPicPr>
              <p:cNvPr id="3" name="Ink 2">
                <a:extLst>
                  <a:ext uri="{FF2B5EF4-FFF2-40B4-BE49-F238E27FC236}">
                    <a16:creationId xmlns:a16="http://schemas.microsoft.com/office/drawing/2014/main" id="{2A896E3D-C1B4-398F-84ED-F579EC104C81}"/>
                  </a:ext>
                </a:extLst>
              </p:cNvPr>
              <p:cNvPicPr/>
              <p:nvPr/>
            </p:nvPicPr>
            <p:blipFill>
              <a:blip r:embed="rId4"/>
              <a:stretch>
                <a:fillRect/>
              </a:stretch>
            </p:blipFill>
            <p:spPr>
              <a:xfrm>
                <a:off x="1571800" y="4248300"/>
                <a:ext cx="127260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B51EC373-0C5D-7441-E900-6E41FF763A19}"/>
                  </a:ext>
                </a:extLst>
              </p14:cNvPr>
              <p14:cNvContentPartPr/>
              <p14:nvPr/>
            </p14:nvContentPartPr>
            <p14:xfrm>
              <a:off x="3123760" y="4457820"/>
              <a:ext cx="360" cy="360"/>
            </p14:xfrm>
          </p:contentPart>
        </mc:Choice>
        <mc:Fallback xmlns="">
          <p:pic>
            <p:nvPicPr>
              <p:cNvPr id="5" name="Ink 4">
                <a:extLst>
                  <a:ext uri="{FF2B5EF4-FFF2-40B4-BE49-F238E27FC236}">
                    <a16:creationId xmlns:a16="http://schemas.microsoft.com/office/drawing/2014/main" id="{B51EC373-0C5D-7441-E900-6E41FF763A19}"/>
                  </a:ext>
                </a:extLst>
              </p:cNvPr>
              <p:cNvPicPr/>
              <p:nvPr/>
            </p:nvPicPr>
            <p:blipFill>
              <a:blip r:embed="rId6"/>
              <a:stretch>
                <a:fillRect/>
              </a:stretch>
            </p:blipFill>
            <p:spPr>
              <a:xfrm>
                <a:off x="3070120" y="43498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73D4E302-83B9-F2DF-EA7A-23E501B418F1}"/>
                  </a:ext>
                </a:extLst>
              </p14:cNvPr>
              <p14:cNvContentPartPr/>
              <p14:nvPr/>
            </p14:nvContentPartPr>
            <p14:xfrm>
              <a:off x="2207560" y="4433340"/>
              <a:ext cx="954720" cy="113760"/>
            </p14:xfrm>
          </p:contentPart>
        </mc:Choice>
        <mc:Fallback xmlns="">
          <p:pic>
            <p:nvPicPr>
              <p:cNvPr id="6" name="Ink 5">
                <a:extLst>
                  <a:ext uri="{FF2B5EF4-FFF2-40B4-BE49-F238E27FC236}">
                    <a16:creationId xmlns:a16="http://schemas.microsoft.com/office/drawing/2014/main" id="{73D4E302-83B9-F2DF-EA7A-23E501B418F1}"/>
                  </a:ext>
                </a:extLst>
              </p:cNvPr>
              <p:cNvPicPr/>
              <p:nvPr/>
            </p:nvPicPr>
            <p:blipFill>
              <a:blip r:embed="rId8"/>
              <a:stretch>
                <a:fillRect/>
              </a:stretch>
            </p:blipFill>
            <p:spPr>
              <a:xfrm>
                <a:off x="2153920" y="4325340"/>
                <a:ext cx="106236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C61DA201-43B7-48A8-538D-849CF45905FB}"/>
                  </a:ext>
                </a:extLst>
              </p14:cNvPr>
              <p14:cNvContentPartPr/>
              <p14:nvPr/>
            </p14:nvContentPartPr>
            <p14:xfrm>
              <a:off x="2197120" y="4432620"/>
              <a:ext cx="360" cy="360"/>
            </p14:xfrm>
          </p:contentPart>
        </mc:Choice>
        <mc:Fallback xmlns="">
          <p:pic>
            <p:nvPicPr>
              <p:cNvPr id="7" name="Ink 6">
                <a:extLst>
                  <a:ext uri="{FF2B5EF4-FFF2-40B4-BE49-F238E27FC236}">
                    <a16:creationId xmlns:a16="http://schemas.microsoft.com/office/drawing/2014/main" id="{C61DA201-43B7-48A8-538D-849CF45905FB}"/>
                  </a:ext>
                </a:extLst>
              </p:cNvPr>
              <p:cNvPicPr/>
              <p:nvPr/>
            </p:nvPicPr>
            <p:blipFill>
              <a:blip r:embed="rId6"/>
              <a:stretch>
                <a:fillRect/>
              </a:stretch>
            </p:blipFill>
            <p:spPr>
              <a:xfrm>
                <a:off x="2143480" y="43246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1E5D4DB2-864F-FB35-F6F2-E5DF27A230BD}"/>
                  </a:ext>
                </a:extLst>
              </p14:cNvPr>
              <p14:cNvContentPartPr/>
              <p14:nvPr/>
            </p14:nvContentPartPr>
            <p14:xfrm>
              <a:off x="2197120" y="4432620"/>
              <a:ext cx="360" cy="360"/>
            </p14:xfrm>
          </p:contentPart>
        </mc:Choice>
        <mc:Fallback xmlns="">
          <p:pic>
            <p:nvPicPr>
              <p:cNvPr id="8" name="Ink 7">
                <a:extLst>
                  <a:ext uri="{FF2B5EF4-FFF2-40B4-BE49-F238E27FC236}">
                    <a16:creationId xmlns:a16="http://schemas.microsoft.com/office/drawing/2014/main" id="{1E5D4DB2-864F-FB35-F6F2-E5DF27A230BD}"/>
                  </a:ext>
                </a:extLst>
              </p:cNvPr>
              <p:cNvPicPr/>
              <p:nvPr/>
            </p:nvPicPr>
            <p:blipFill>
              <a:blip r:embed="rId6"/>
              <a:stretch>
                <a:fillRect/>
              </a:stretch>
            </p:blipFill>
            <p:spPr>
              <a:xfrm>
                <a:off x="2143480" y="43246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5B6B6B4-BB32-BF16-5422-AD941BBED2A0}"/>
                  </a:ext>
                </a:extLst>
              </p14:cNvPr>
              <p14:cNvContentPartPr/>
              <p14:nvPr/>
            </p14:nvContentPartPr>
            <p14:xfrm>
              <a:off x="2197120" y="4330020"/>
              <a:ext cx="746640" cy="102960"/>
            </p14:xfrm>
          </p:contentPart>
        </mc:Choice>
        <mc:Fallback xmlns="">
          <p:pic>
            <p:nvPicPr>
              <p:cNvPr id="9" name="Ink 8">
                <a:extLst>
                  <a:ext uri="{FF2B5EF4-FFF2-40B4-BE49-F238E27FC236}">
                    <a16:creationId xmlns:a16="http://schemas.microsoft.com/office/drawing/2014/main" id="{B5B6B6B4-BB32-BF16-5422-AD941BBED2A0}"/>
                  </a:ext>
                </a:extLst>
              </p:cNvPr>
              <p:cNvPicPr/>
              <p:nvPr/>
            </p:nvPicPr>
            <p:blipFill>
              <a:blip r:embed="rId12"/>
              <a:stretch>
                <a:fillRect/>
              </a:stretch>
            </p:blipFill>
            <p:spPr>
              <a:xfrm>
                <a:off x="2143480" y="4222020"/>
                <a:ext cx="85428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D8734F58-76AC-C253-EDC5-92E650F749C9}"/>
                  </a:ext>
                </a:extLst>
              </p14:cNvPr>
              <p14:cNvContentPartPr/>
              <p14:nvPr/>
            </p14:nvContentPartPr>
            <p14:xfrm>
              <a:off x="1663600" y="4291500"/>
              <a:ext cx="1667520" cy="316800"/>
            </p14:xfrm>
          </p:contentPart>
        </mc:Choice>
        <mc:Fallback xmlns="">
          <p:pic>
            <p:nvPicPr>
              <p:cNvPr id="10" name="Ink 9">
                <a:extLst>
                  <a:ext uri="{FF2B5EF4-FFF2-40B4-BE49-F238E27FC236}">
                    <a16:creationId xmlns:a16="http://schemas.microsoft.com/office/drawing/2014/main" id="{D8734F58-76AC-C253-EDC5-92E650F749C9}"/>
                  </a:ext>
                </a:extLst>
              </p:cNvPr>
              <p:cNvPicPr/>
              <p:nvPr/>
            </p:nvPicPr>
            <p:blipFill>
              <a:blip r:embed="rId14"/>
              <a:stretch>
                <a:fillRect/>
              </a:stretch>
            </p:blipFill>
            <p:spPr>
              <a:xfrm>
                <a:off x="1609960" y="4183860"/>
                <a:ext cx="1775160" cy="532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7E824D18-F49A-FA29-1CD4-4DF92DDD13E5}"/>
                  </a:ext>
                </a:extLst>
              </p14:cNvPr>
              <p14:cNvContentPartPr/>
              <p14:nvPr/>
            </p14:nvContentPartPr>
            <p14:xfrm>
              <a:off x="2971840" y="4597500"/>
              <a:ext cx="360" cy="360"/>
            </p14:xfrm>
          </p:contentPart>
        </mc:Choice>
        <mc:Fallback xmlns="">
          <p:pic>
            <p:nvPicPr>
              <p:cNvPr id="11" name="Ink 10">
                <a:extLst>
                  <a:ext uri="{FF2B5EF4-FFF2-40B4-BE49-F238E27FC236}">
                    <a16:creationId xmlns:a16="http://schemas.microsoft.com/office/drawing/2014/main" id="{7E824D18-F49A-FA29-1CD4-4DF92DDD13E5}"/>
                  </a:ext>
                </a:extLst>
              </p:cNvPr>
              <p:cNvPicPr/>
              <p:nvPr/>
            </p:nvPicPr>
            <p:blipFill>
              <a:blip r:embed="rId6"/>
              <a:stretch>
                <a:fillRect/>
              </a:stretch>
            </p:blipFill>
            <p:spPr>
              <a:xfrm>
                <a:off x="2918200" y="44895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BC1C7F9A-2060-BF22-DC95-6429323D2ACA}"/>
                  </a:ext>
                </a:extLst>
              </p14:cNvPr>
              <p14:cNvContentPartPr/>
              <p14:nvPr/>
            </p14:nvContentPartPr>
            <p14:xfrm>
              <a:off x="2971840" y="4597500"/>
              <a:ext cx="360" cy="360"/>
            </p14:xfrm>
          </p:contentPart>
        </mc:Choice>
        <mc:Fallback xmlns="">
          <p:pic>
            <p:nvPicPr>
              <p:cNvPr id="12" name="Ink 11">
                <a:extLst>
                  <a:ext uri="{FF2B5EF4-FFF2-40B4-BE49-F238E27FC236}">
                    <a16:creationId xmlns:a16="http://schemas.microsoft.com/office/drawing/2014/main" id="{BC1C7F9A-2060-BF22-DC95-6429323D2ACA}"/>
                  </a:ext>
                </a:extLst>
              </p:cNvPr>
              <p:cNvPicPr/>
              <p:nvPr/>
            </p:nvPicPr>
            <p:blipFill>
              <a:blip r:embed="rId6"/>
              <a:stretch>
                <a:fillRect/>
              </a:stretch>
            </p:blipFill>
            <p:spPr>
              <a:xfrm>
                <a:off x="2918200" y="4489500"/>
                <a:ext cx="108000" cy="216000"/>
              </a:xfrm>
              <a:prstGeom prst="rect">
                <a:avLst/>
              </a:prstGeom>
            </p:spPr>
          </p:pic>
        </mc:Fallback>
      </mc:AlternateContent>
      <p:sp>
        <p:nvSpPr>
          <p:cNvPr id="15" name="Arrow: Right 14">
            <a:extLst>
              <a:ext uri="{FF2B5EF4-FFF2-40B4-BE49-F238E27FC236}">
                <a16:creationId xmlns:a16="http://schemas.microsoft.com/office/drawing/2014/main" id="{01A7216F-3C35-C603-4829-B09C7A524D48}"/>
              </a:ext>
            </a:extLst>
          </p:cNvPr>
          <p:cNvSpPr/>
          <p:nvPr/>
        </p:nvSpPr>
        <p:spPr>
          <a:xfrm>
            <a:off x="307108" y="4490220"/>
            <a:ext cx="1152128" cy="199652"/>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557684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4CD38-927C-50BA-533E-219594433626}"/>
              </a:ext>
            </a:extLst>
          </p:cNvPr>
          <p:cNvPicPr>
            <a:picLocks noChangeAspect="1"/>
          </p:cNvPicPr>
          <p:nvPr/>
        </p:nvPicPr>
        <p:blipFill>
          <a:blip r:embed="rId3"/>
          <a:stretch>
            <a:fillRect/>
          </a:stretch>
        </p:blipFill>
        <p:spPr>
          <a:xfrm>
            <a:off x="0" y="188640"/>
            <a:ext cx="12192000" cy="2151530"/>
          </a:xfrm>
          <a:prstGeom prst="rect">
            <a:avLst/>
          </a:prstGeom>
        </p:spPr>
      </p:pic>
      <p:pic>
        <p:nvPicPr>
          <p:cNvPr id="6" name="Picture 5">
            <a:extLst>
              <a:ext uri="{FF2B5EF4-FFF2-40B4-BE49-F238E27FC236}">
                <a16:creationId xmlns:a16="http://schemas.microsoft.com/office/drawing/2014/main" id="{07EFCFC2-2C31-43F4-A4C2-B7CA5BBFC5B7}"/>
              </a:ext>
            </a:extLst>
          </p:cNvPr>
          <p:cNvPicPr>
            <a:picLocks noChangeAspect="1"/>
          </p:cNvPicPr>
          <p:nvPr/>
        </p:nvPicPr>
        <p:blipFill>
          <a:blip r:embed="rId4"/>
          <a:stretch>
            <a:fillRect/>
          </a:stretch>
        </p:blipFill>
        <p:spPr>
          <a:xfrm>
            <a:off x="1926366" y="3180433"/>
            <a:ext cx="10233725" cy="3620967"/>
          </a:xfrm>
          <a:prstGeom prst="rect">
            <a:avLst/>
          </a:prstGeom>
        </p:spPr>
      </p:pic>
      <p:sp>
        <p:nvSpPr>
          <p:cNvPr id="7" name="Arrow: Down 6">
            <a:extLst>
              <a:ext uri="{FF2B5EF4-FFF2-40B4-BE49-F238E27FC236}">
                <a16:creationId xmlns:a16="http://schemas.microsoft.com/office/drawing/2014/main" id="{117210B3-D696-CE80-1523-07DC0ED31E54}"/>
              </a:ext>
            </a:extLst>
          </p:cNvPr>
          <p:cNvSpPr/>
          <p:nvPr/>
        </p:nvSpPr>
        <p:spPr>
          <a:xfrm>
            <a:off x="6312024" y="2276872"/>
            <a:ext cx="432048" cy="1152128"/>
          </a:xfrm>
          <a:prstGeom prst="down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2001181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010B3-66C1-6B55-9C95-46B5D3131D61}"/>
              </a:ext>
            </a:extLst>
          </p:cNvPr>
          <p:cNvSpPr>
            <a:spLocks noGrp="1"/>
          </p:cNvSpPr>
          <p:nvPr>
            <p:ph type="sldNum" sz="quarter" idx="12"/>
          </p:nvPr>
        </p:nvSpPr>
        <p:spPr/>
        <p:txBody>
          <a:bodyPr/>
          <a:lstStyle/>
          <a:p>
            <a:fld id="{374C9A9F-DE6E-4B1C-A37A-5168D4038E5D}" type="slidenum">
              <a:rPr lang="en-GB" smtClean="0"/>
              <a:t>8</a:t>
            </a:fld>
            <a:endParaRPr lang="en-GB"/>
          </a:p>
        </p:txBody>
      </p:sp>
      <p:pic>
        <p:nvPicPr>
          <p:cNvPr id="4" name="Picture 3">
            <a:extLst>
              <a:ext uri="{FF2B5EF4-FFF2-40B4-BE49-F238E27FC236}">
                <a16:creationId xmlns:a16="http://schemas.microsoft.com/office/drawing/2014/main" id="{DC553A86-1264-6936-B714-A13F8861315E}"/>
              </a:ext>
            </a:extLst>
          </p:cNvPr>
          <p:cNvPicPr>
            <a:picLocks noChangeAspect="1"/>
          </p:cNvPicPr>
          <p:nvPr/>
        </p:nvPicPr>
        <p:blipFill>
          <a:blip r:embed="rId3"/>
          <a:stretch>
            <a:fillRect/>
          </a:stretch>
        </p:blipFill>
        <p:spPr>
          <a:xfrm>
            <a:off x="1271464" y="548680"/>
            <a:ext cx="3534268" cy="5172797"/>
          </a:xfrm>
          <a:prstGeom prst="rect">
            <a:avLst/>
          </a:prstGeom>
        </p:spPr>
      </p:pic>
      <p:pic>
        <p:nvPicPr>
          <p:cNvPr id="6" name="Picture 5">
            <a:extLst>
              <a:ext uri="{FF2B5EF4-FFF2-40B4-BE49-F238E27FC236}">
                <a16:creationId xmlns:a16="http://schemas.microsoft.com/office/drawing/2014/main" id="{275A21CB-D85A-1302-DBC6-34649CD804DB}"/>
              </a:ext>
            </a:extLst>
          </p:cNvPr>
          <p:cNvPicPr>
            <a:picLocks noChangeAspect="1"/>
          </p:cNvPicPr>
          <p:nvPr/>
        </p:nvPicPr>
        <p:blipFill>
          <a:blip r:embed="rId4"/>
          <a:stretch>
            <a:fillRect/>
          </a:stretch>
        </p:blipFill>
        <p:spPr>
          <a:xfrm>
            <a:off x="5352763" y="1361219"/>
            <a:ext cx="6245982" cy="3547718"/>
          </a:xfrm>
          <a:prstGeom prst="rect">
            <a:avLst/>
          </a:prstGeom>
        </p:spPr>
      </p:pic>
    </p:spTree>
    <p:extLst>
      <p:ext uri="{BB962C8B-B14F-4D97-AF65-F5344CB8AC3E}">
        <p14:creationId xmlns:p14="http://schemas.microsoft.com/office/powerpoint/2010/main" val="3537044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C7E963-ACE1-480A-9053-DEB0F7C52903}"/>
              </a:ext>
            </a:extLst>
          </p:cNvPr>
          <p:cNvSpPr>
            <a:spLocks noGrp="1"/>
          </p:cNvSpPr>
          <p:nvPr>
            <p:ph type="title"/>
          </p:nvPr>
        </p:nvSpPr>
        <p:spPr>
          <a:xfrm>
            <a:off x="335360" y="188640"/>
            <a:ext cx="8280000" cy="828000"/>
          </a:xfrm>
        </p:spPr>
        <p:txBody>
          <a:bodyPr wrap="none" anchor="b">
            <a:normAutofit/>
          </a:bodyPr>
          <a:lstStyle/>
          <a:p>
            <a:r>
              <a:rPr lang="en-GB" dirty="0"/>
              <a:t>Being A Mentor</a:t>
            </a:r>
          </a:p>
        </p:txBody>
      </p:sp>
      <p:sp>
        <p:nvSpPr>
          <p:cNvPr id="2" name="Slide Number Placeholder 1">
            <a:extLst>
              <a:ext uri="{FF2B5EF4-FFF2-40B4-BE49-F238E27FC236}">
                <a16:creationId xmlns:a16="http://schemas.microsoft.com/office/drawing/2014/main" id="{7BCA4398-4F7C-43F8-8ED8-1B249F0C21AA}"/>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8CAE96E1-FE19-476C-9CF0-3BB4903735D9}" type="slidenum">
              <a:rPr lang="en-GB" altLang="en-US" smtClean="0"/>
              <a:pPr>
                <a:spcAft>
                  <a:spcPts val="600"/>
                </a:spcAft>
              </a:pPr>
              <a:t>9</a:t>
            </a:fld>
            <a:endParaRPr lang="en-GB" altLang="en-US"/>
          </a:p>
        </p:txBody>
      </p:sp>
      <p:sp>
        <p:nvSpPr>
          <p:cNvPr id="7" name="Content Placeholder 6">
            <a:extLst>
              <a:ext uri="{FF2B5EF4-FFF2-40B4-BE49-F238E27FC236}">
                <a16:creationId xmlns:a16="http://schemas.microsoft.com/office/drawing/2014/main" id="{B323413A-21C1-4FF0-9C5B-3677F04835A2}"/>
              </a:ext>
            </a:extLst>
          </p:cNvPr>
          <p:cNvSpPr>
            <a:spLocks noGrp="1"/>
          </p:cNvSpPr>
          <p:nvPr>
            <p:ph idx="11"/>
          </p:nvPr>
        </p:nvSpPr>
        <p:spPr>
          <a:xfrm>
            <a:off x="587360" y="1484784"/>
            <a:ext cx="5076592" cy="5112568"/>
          </a:xfrm>
        </p:spPr>
        <p:txBody>
          <a:bodyPr wrap="square" anchor="t">
            <a:normAutofit lnSpcReduction="10000"/>
          </a:bodyPr>
          <a:lstStyle/>
          <a:p>
            <a:pPr marL="179705" indent="-179705"/>
            <a:r>
              <a:rPr lang="en-GB" b="1" dirty="0"/>
              <a:t>Professional role</a:t>
            </a:r>
            <a:r>
              <a:rPr lang="en-GB" dirty="0"/>
              <a:t>: mentoring a beginning teacher is as much about enabling them to make informed choices as it is about technical skill</a:t>
            </a:r>
            <a:endParaRPr lang="en-US" dirty="0"/>
          </a:p>
          <a:p>
            <a:pPr marL="179705" indent="-179705"/>
            <a:r>
              <a:rPr lang="en-GB" dirty="0"/>
              <a:t>PCK</a:t>
            </a:r>
          </a:p>
          <a:p>
            <a:pPr marL="179705" indent="-179705"/>
            <a:r>
              <a:rPr lang="en-GB" dirty="0"/>
              <a:t>Make a personal connection</a:t>
            </a:r>
          </a:p>
          <a:p>
            <a:pPr marL="179705" indent="-179705"/>
            <a:r>
              <a:rPr lang="en-GB" dirty="0"/>
              <a:t>Needs analysis</a:t>
            </a:r>
          </a:p>
          <a:p>
            <a:pPr marL="179705" indent="-179705"/>
            <a:r>
              <a:rPr lang="en-GB" dirty="0"/>
              <a:t>Expectations &amp; boundaries</a:t>
            </a:r>
          </a:p>
          <a:p>
            <a:pPr marL="179705" indent="-179705"/>
            <a:r>
              <a:rPr lang="en-GB" dirty="0"/>
              <a:t>Support </a:t>
            </a:r>
          </a:p>
          <a:p>
            <a:pPr marL="539750" lvl="1" indent="-179705"/>
            <a:r>
              <a:rPr lang="en-GB" dirty="0"/>
              <a:t>Professional</a:t>
            </a:r>
          </a:p>
          <a:p>
            <a:pPr marL="539750" lvl="1" indent="-179705"/>
            <a:r>
              <a:rPr lang="en-GB" dirty="0"/>
              <a:t>Pedagogic</a:t>
            </a:r>
          </a:p>
          <a:p>
            <a:pPr marL="539750" lvl="1" indent="-179705"/>
            <a:r>
              <a:rPr lang="en-GB" dirty="0"/>
              <a:t>Academic</a:t>
            </a:r>
          </a:p>
          <a:p>
            <a:pPr marL="539750" lvl="1" indent="-179705"/>
            <a:r>
              <a:rPr lang="en-GB" dirty="0"/>
              <a:t>Emotional </a:t>
            </a:r>
          </a:p>
        </p:txBody>
      </p:sp>
      <p:pic>
        <p:nvPicPr>
          <p:cNvPr id="1026" name="Picture 2">
            <a:extLst>
              <a:ext uri="{FF2B5EF4-FFF2-40B4-BE49-F238E27FC236}">
                <a16:creationId xmlns:a16="http://schemas.microsoft.com/office/drawing/2014/main" id="{0D7F58AA-6D13-4A62-AAB8-2EA88E44BD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9533" y="1628800"/>
            <a:ext cx="5076591" cy="4124730"/>
          </a:xfrm>
          <a:prstGeom prst="rect">
            <a:avLst/>
          </a:prstGeom>
          <a:solidFill>
            <a:srgbClr val="FFFFFF"/>
          </a:solidFill>
        </p:spPr>
      </p:pic>
    </p:spTree>
    <p:extLst>
      <p:ext uri="{BB962C8B-B14F-4D97-AF65-F5344CB8AC3E}">
        <p14:creationId xmlns:p14="http://schemas.microsoft.com/office/powerpoint/2010/main" val="1435596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animEffect transition="in" filter="fade">
                                      <p:cBhvr>
                                        <p:cTn id="47" dur="1000"/>
                                        <p:tgtEl>
                                          <p:spTgt spid="7">
                                            <p:txEl>
                                              <p:pRg st="6" end="6"/>
                                            </p:txEl>
                                          </p:spTgt>
                                        </p:tgtEl>
                                      </p:cBhvr>
                                    </p:animEffect>
                                    <p:anim calcmode="lin" valueType="num">
                                      <p:cBhvr>
                                        <p:cTn id="4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xEl>
                                              <p:pRg st="7" end="7"/>
                                            </p:txEl>
                                          </p:spTgt>
                                        </p:tgtEl>
                                        <p:attrNameLst>
                                          <p:attrName>style.visibility</p:attrName>
                                        </p:attrNameLst>
                                      </p:cBhvr>
                                      <p:to>
                                        <p:strVal val="visible"/>
                                      </p:to>
                                    </p:set>
                                    <p:animEffect transition="in" filter="fade">
                                      <p:cBhvr>
                                        <p:cTn id="52" dur="1000"/>
                                        <p:tgtEl>
                                          <p:spTgt spid="7">
                                            <p:txEl>
                                              <p:pRg st="7" end="7"/>
                                            </p:txEl>
                                          </p:spTgt>
                                        </p:tgtEl>
                                      </p:cBhvr>
                                    </p:animEffect>
                                    <p:anim calcmode="lin" valueType="num">
                                      <p:cBhvr>
                                        <p:cTn id="5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7">
                                            <p:txEl>
                                              <p:pRg st="7" end="7"/>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
                                            <p:txEl>
                                              <p:pRg st="8" end="8"/>
                                            </p:txEl>
                                          </p:spTgt>
                                        </p:tgtEl>
                                        <p:attrNameLst>
                                          <p:attrName>style.visibility</p:attrName>
                                        </p:attrNameLst>
                                      </p:cBhvr>
                                      <p:to>
                                        <p:strVal val="visible"/>
                                      </p:to>
                                    </p:set>
                                    <p:animEffect transition="in" filter="fade">
                                      <p:cBhvr>
                                        <p:cTn id="57" dur="1000"/>
                                        <p:tgtEl>
                                          <p:spTgt spid="7">
                                            <p:txEl>
                                              <p:pRg st="8" end="8"/>
                                            </p:txEl>
                                          </p:spTgt>
                                        </p:tgtEl>
                                      </p:cBhvr>
                                    </p:animEffect>
                                    <p:anim calcmode="lin" valueType="num">
                                      <p:cBhvr>
                                        <p:cTn id="58"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7">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
                                            <p:txEl>
                                              <p:pRg st="9" end="9"/>
                                            </p:txEl>
                                          </p:spTgt>
                                        </p:tgtEl>
                                        <p:attrNameLst>
                                          <p:attrName>style.visibility</p:attrName>
                                        </p:attrNameLst>
                                      </p:cBhvr>
                                      <p:to>
                                        <p:strVal val="visible"/>
                                      </p:to>
                                    </p:set>
                                    <p:animEffect transition="in" filter="fade">
                                      <p:cBhvr>
                                        <p:cTn id="62" dur="1000"/>
                                        <p:tgtEl>
                                          <p:spTgt spid="7">
                                            <p:txEl>
                                              <p:pRg st="9" end="9"/>
                                            </p:txEl>
                                          </p:spTgt>
                                        </p:tgtEl>
                                      </p:cBhvr>
                                    </p:animEffect>
                                    <p:anim calcmode="lin" valueType="num">
                                      <p:cBhvr>
                                        <p:cTn id="63"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oR Theme">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rdg-accessible-ppt-widescreen-19 (1)</Template>
  <TotalTime>141</TotalTime>
  <Words>3827</Words>
  <Application>Microsoft Office PowerPoint</Application>
  <PresentationFormat>Widescreen</PresentationFormat>
  <Paragraphs>562</Paragraphs>
  <Slides>47</Slides>
  <Notes>43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47</vt:i4>
      </vt:variant>
    </vt:vector>
  </HeadingPairs>
  <TitlesOfParts>
    <vt:vector size="61" baseType="lpstr">
      <vt:lpstr>MS PGothic</vt:lpstr>
      <vt:lpstr>Effra Light</vt:lpstr>
      <vt:lpstr>Effra Bold</vt:lpstr>
      <vt:lpstr>Effra Heavy</vt:lpstr>
      <vt:lpstr>Arial</vt:lpstr>
      <vt:lpstr>Calibri</vt:lpstr>
      <vt:lpstr>Segoe UI</vt:lpstr>
      <vt:lpstr>Aptos</vt:lpstr>
      <vt:lpstr>Arial Bold</vt:lpstr>
      <vt:lpstr>Effra</vt:lpstr>
      <vt:lpstr>Wingdings</vt:lpstr>
      <vt:lpstr>Times New Roman</vt:lpstr>
      <vt:lpstr>UoR Theme</vt:lpstr>
      <vt:lpstr>1_UoR Theme off-white background</vt:lpstr>
      <vt:lpstr>2.2) Implementing the ITE Curriculum:  Contextualising your mentoring</vt:lpstr>
      <vt:lpstr>Agenda</vt:lpstr>
      <vt:lpstr>Welcome</vt:lpstr>
      <vt:lpstr>The English Team</vt:lpstr>
      <vt:lpstr>Being an English Reading Partnership Mentor  </vt:lpstr>
      <vt:lpstr>Mentor Curriculum</vt:lpstr>
      <vt:lpstr>PowerPoint Presentation</vt:lpstr>
      <vt:lpstr>PowerPoint Presentation</vt:lpstr>
      <vt:lpstr>Being A Mentor</vt:lpstr>
      <vt:lpstr>Being an English Mentor</vt:lpstr>
      <vt:lpstr>Making Generic Pedagogy English-y </vt:lpstr>
      <vt:lpstr>PowerPoint Presentation</vt:lpstr>
      <vt:lpstr>Key Pedagogies in English? </vt:lpstr>
      <vt:lpstr>PowerPoint Presentation</vt:lpstr>
      <vt:lpstr>PowerPoint Presentation</vt:lpstr>
      <vt:lpstr>Example</vt:lpstr>
      <vt:lpstr>RPT Needs Analysis</vt:lpstr>
      <vt:lpstr>PowerPoint Presentation</vt:lpstr>
      <vt:lpstr>PowerPoint Presentation</vt:lpstr>
      <vt:lpstr>Mentor guidance (Section 4)</vt:lpstr>
      <vt:lpstr>UoR Curriculum Focus: Behaviour Management</vt:lpstr>
      <vt:lpstr>UoR Curriculum Focus: Behaviour Management</vt:lpstr>
      <vt:lpstr>UoR Curriculum Focus: Behaviour Management</vt:lpstr>
      <vt:lpstr>UoR Curriculum Focus: Behaviour Management</vt:lpstr>
      <vt:lpstr>PowerPoint Presentation</vt:lpstr>
      <vt:lpstr>PowerPoint Presentation</vt:lpstr>
      <vt:lpstr>UoR Curriculum Focus: Behaviour Management</vt:lpstr>
      <vt:lpstr>ITAPs and course structure</vt:lpstr>
      <vt:lpstr>PowerPoint Presentation</vt:lpstr>
      <vt:lpstr>PowerPoint Presentation</vt:lpstr>
      <vt:lpstr>English Content</vt:lpstr>
      <vt:lpstr>Core Content  Framework</vt:lpstr>
      <vt:lpstr>PowerPoint Presentation</vt:lpstr>
      <vt:lpstr>Classroom Practice</vt:lpstr>
      <vt:lpstr>Scenario</vt:lpstr>
      <vt:lpstr>Planning – what they’ve learnt</vt:lpstr>
      <vt:lpstr>PowerPoint Presentation</vt:lpstr>
      <vt:lpstr>PowerPoint Presentation</vt:lpstr>
      <vt:lpstr>ITAPs</vt:lpstr>
      <vt:lpstr>PowerPoint Presentation</vt:lpstr>
      <vt:lpstr>ITAP 2 Embedding Professional Behaviours within a School Context: School Expectations  Wednesday 27th September: School-based Implementation Thursday 28th September: School-based Implementation and Review</vt:lpstr>
      <vt:lpstr>PPRs and assessment of progress</vt:lpstr>
      <vt:lpstr>PROFESSIONAL PRACTICE REVIEW 1</vt:lpstr>
      <vt:lpstr>PowerPoint Presentation</vt:lpstr>
      <vt:lpstr>Useful resources</vt:lpstr>
      <vt:lpstr>Questions? </vt:lpstr>
      <vt:lpstr>Mentor training attendance 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Roberts</dc:creator>
  <cp:lastModifiedBy>Rachel Roberts</cp:lastModifiedBy>
  <cp:revision>64</cp:revision>
  <cp:lastPrinted>2006-09-19T14:59:33Z</cp:lastPrinted>
  <dcterms:created xsi:type="dcterms:W3CDTF">2023-09-03T17:50:25Z</dcterms:created>
  <dcterms:modified xsi:type="dcterms:W3CDTF">2024-09-18T09:12:28Z</dcterms:modified>
</cp:coreProperties>
</file>