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65"/>
  </p:notesMasterIdLst>
  <p:handoutMasterIdLst>
    <p:handoutMasterId r:id="rId66"/>
  </p:handoutMasterIdLst>
  <p:sldIdLst>
    <p:sldId id="265" r:id="rId3"/>
    <p:sldId id="259" r:id="rId4"/>
    <p:sldId id="271" r:id="rId5"/>
    <p:sldId id="278" r:id="rId6"/>
    <p:sldId id="279" r:id="rId7"/>
    <p:sldId id="450" r:id="rId8"/>
    <p:sldId id="258" r:id="rId9"/>
    <p:sldId id="1123" r:id="rId10"/>
    <p:sldId id="281" r:id="rId11"/>
    <p:sldId id="282" r:id="rId12"/>
    <p:sldId id="283" r:id="rId13"/>
    <p:sldId id="272" r:id="rId14"/>
    <p:sldId id="458" r:id="rId15"/>
    <p:sldId id="457" r:id="rId16"/>
    <p:sldId id="1116" r:id="rId17"/>
    <p:sldId id="1115" r:id="rId18"/>
    <p:sldId id="396" r:id="rId19"/>
    <p:sldId id="428" r:id="rId20"/>
    <p:sldId id="419" r:id="rId21"/>
    <p:sldId id="346" r:id="rId22"/>
    <p:sldId id="274" r:id="rId23"/>
    <p:sldId id="406" r:id="rId24"/>
    <p:sldId id="1125" r:id="rId25"/>
    <p:sldId id="432" r:id="rId26"/>
    <p:sldId id="434" r:id="rId27"/>
    <p:sldId id="433" r:id="rId28"/>
    <p:sldId id="1124" r:id="rId29"/>
    <p:sldId id="435" r:id="rId30"/>
    <p:sldId id="394" r:id="rId31"/>
    <p:sldId id="318" r:id="rId32"/>
    <p:sldId id="422" r:id="rId33"/>
    <p:sldId id="411" r:id="rId34"/>
    <p:sldId id="439" r:id="rId35"/>
    <p:sldId id="292" r:id="rId36"/>
    <p:sldId id="374" r:id="rId37"/>
    <p:sldId id="424" r:id="rId38"/>
    <p:sldId id="429" r:id="rId39"/>
    <p:sldId id="420" r:id="rId40"/>
    <p:sldId id="431" r:id="rId41"/>
    <p:sldId id="423" r:id="rId42"/>
    <p:sldId id="276" r:id="rId43"/>
    <p:sldId id="288" r:id="rId44"/>
    <p:sldId id="352" r:id="rId45"/>
    <p:sldId id="1110" r:id="rId46"/>
    <p:sldId id="440" r:id="rId47"/>
    <p:sldId id="1111" r:id="rId48"/>
    <p:sldId id="1120" r:id="rId49"/>
    <p:sldId id="1119" r:id="rId50"/>
    <p:sldId id="277" r:id="rId51"/>
    <p:sldId id="452" r:id="rId52"/>
    <p:sldId id="1118" r:id="rId53"/>
    <p:sldId id="1126" r:id="rId54"/>
    <p:sldId id="437" r:id="rId55"/>
    <p:sldId id="443" r:id="rId56"/>
    <p:sldId id="449" r:id="rId57"/>
    <p:sldId id="358" r:id="rId58"/>
    <p:sldId id="332" r:id="rId59"/>
    <p:sldId id="1108" r:id="rId60"/>
    <p:sldId id="1109" r:id="rId61"/>
    <p:sldId id="275" r:id="rId62"/>
    <p:sldId id="456" r:id="rId63"/>
    <p:sldId id="1117" r:id="rId64"/>
  </p:sldIdLst>
  <p:sldSz cx="12192000" cy="6858000"/>
  <p:notesSz cx="6797675" cy="9926638"/>
  <p:embeddedFontLst>
    <p:embeddedFont>
      <p:font typeface="Arial Bold" panose="020B0704020202020204" pitchFamily="34" charset="0"/>
      <p:bold r:id="rId67"/>
    </p:embeddedFont>
    <p:embeddedFont>
      <p:font typeface="Effra" panose="020B0604020202020204"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985"/>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9294F-2175-77BD-DB50-2656D4149484}" v="4" dt="2024-08-19T14:47:53.592"/>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3977" autoAdjust="0"/>
  </p:normalViewPr>
  <p:slideViewPr>
    <p:cSldViewPr showGuides="1">
      <p:cViewPr varScale="1">
        <p:scale>
          <a:sx n="51" d="100"/>
          <a:sy n="51" d="100"/>
        </p:scale>
        <p:origin x="1180" y="48"/>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Roberts" userId="S::xc911057@reading.ac.uk::b7050328-4cc7-4482-bf4f-eef36b0887d2" providerId="AD" clId="Web-{5DF9294F-2175-77BD-DB50-2656D4149484}"/>
    <pc:docChg chg="modSld">
      <pc:chgData name="Rachel Roberts" userId="S::xc911057@reading.ac.uk::b7050328-4cc7-4482-bf4f-eef36b0887d2" providerId="AD" clId="Web-{5DF9294F-2175-77BD-DB50-2656D4149484}" dt="2024-08-19T14:47:51.982" v="30"/>
      <pc:docMkLst>
        <pc:docMk/>
      </pc:docMkLst>
      <pc:sldChg chg="modNotes">
        <pc:chgData name="Rachel Roberts" userId="S::xc911057@reading.ac.uk::b7050328-4cc7-4482-bf4f-eef36b0887d2" providerId="AD" clId="Web-{5DF9294F-2175-77BD-DB50-2656D4149484}" dt="2024-08-19T14:47:40.779" v="25"/>
        <pc:sldMkLst>
          <pc:docMk/>
          <pc:sldMk cId="1493559599" sldId="259"/>
        </pc:sldMkLst>
      </pc:sldChg>
      <pc:sldChg chg="modNotes">
        <pc:chgData name="Rachel Roberts" userId="S::xc911057@reading.ac.uk::b7050328-4cc7-4482-bf4f-eef36b0887d2" providerId="AD" clId="Web-{5DF9294F-2175-77BD-DB50-2656D4149484}" dt="2024-08-19T14:47:31.029" v="15"/>
        <pc:sldMkLst>
          <pc:docMk/>
          <pc:sldMk cId="94167045" sldId="265"/>
        </pc:sldMkLst>
      </pc:sldChg>
      <pc:sldChg chg="modNotes">
        <pc:chgData name="Rachel Roberts" userId="S::xc911057@reading.ac.uk::b7050328-4cc7-4482-bf4f-eef36b0887d2" providerId="AD" clId="Web-{5DF9294F-2175-77BD-DB50-2656D4149484}" dt="2024-08-19T14:47:51.982" v="30"/>
        <pc:sldMkLst>
          <pc:docMk/>
          <pc:sldMk cId="2702573042" sldId="271"/>
        </pc:sldMkLst>
      </pc:sld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hyperlink" Target="https://forms.office.com/e/VinZ69MgVR" TargetMode="External"/><Relationship Id="rId1" Type="http://schemas.openxmlformats.org/officeDocument/2006/relationships/hyperlink" Target="https://forms.office.com/e/uGuaTbDqtm" TargetMode="Externa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hyperlink" Target="https://forms.office.com/e/uGuaTbDqtm" TargetMode="External"/><Relationship Id="rId7" Type="http://schemas.openxmlformats.org/officeDocument/2006/relationships/image" Target="../media/image65.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hyperlink" Target="https://forms.office.com/e/VinZ69MgVR" TargetMode="External"/><Relationship Id="rId5" Type="http://schemas.openxmlformats.org/officeDocument/2006/relationships/image" Target="../media/image64.svg"/><Relationship Id="rId4" Type="http://schemas.openxmlformats.org/officeDocument/2006/relationships/image" Target="../media/image6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27FCBC-05BC-4D1F-839D-8100742DC1D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CFF3BBA-0BD3-4EFD-A39A-A6CF22B0928F}">
      <dgm:prSet/>
      <dgm:spPr/>
      <dgm:t>
        <a:bodyPr/>
        <a:lstStyle/>
        <a:p>
          <a:r>
            <a:rPr lang="en-GB" b="0" i="0" baseline="0"/>
            <a:t>Overview of the mentor curriculum</a:t>
          </a:r>
          <a:endParaRPr lang="en-US"/>
        </a:p>
      </dgm:t>
    </dgm:pt>
    <dgm:pt modelId="{0E827755-1663-4856-B811-EC8AAEE0FEC7}" type="parTrans" cxnId="{3ACC3A98-9094-452F-8FC3-81D80988E54A}">
      <dgm:prSet/>
      <dgm:spPr/>
      <dgm:t>
        <a:bodyPr/>
        <a:lstStyle/>
        <a:p>
          <a:endParaRPr lang="en-US"/>
        </a:p>
      </dgm:t>
    </dgm:pt>
    <dgm:pt modelId="{69513800-28A4-4421-9ABE-8CBAF728303A}" type="sibTrans" cxnId="{3ACC3A98-9094-452F-8FC3-81D80988E54A}">
      <dgm:prSet/>
      <dgm:spPr/>
      <dgm:t>
        <a:bodyPr/>
        <a:lstStyle/>
        <a:p>
          <a:endParaRPr lang="en-US"/>
        </a:p>
      </dgm:t>
    </dgm:pt>
    <dgm:pt modelId="{1CB65C77-43A1-4489-ADF7-DB8B5894B3DD}">
      <dgm:prSet/>
      <dgm:spPr/>
      <dgm:t>
        <a:bodyPr/>
        <a:lstStyle/>
        <a:p>
          <a:r>
            <a:rPr lang="en-GB" b="0" i="0" baseline="0"/>
            <a:t>The mentor’s role: professional identity &amp; values</a:t>
          </a:r>
          <a:endParaRPr lang="en-US"/>
        </a:p>
      </dgm:t>
    </dgm:pt>
    <dgm:pt modelId="{C0AC7112-66D5-47B4-8DDA-C9DD97AF519A}" type="parTrans" cxnId="{EB533730-2D3E-4513-ACF9-6DBC3B07DD27}">
      <dgm:prSet/>
      <dgm:spPr/>
      <dgm:t>
        <a:bodyPr/>
        <a:lstStyle/>
        <a:p>
          <a:endParaRPr lang="en-US"/>
        </a:p>
      </dgm:t>
    </dgm:pt>
    <dgm:pt modelId="{BE9D97B8-71C0-41D8-8B03-086558386C12}" type="sibTrans" cxnId="{EB533730-2D3E-4513-ACF9-6DBC3B07DD27}">
      <dgm:prSet/>
      <dgm:spPr/>
      <dgm:t>
        <a:bodyPr/>
        <a:lstStyle/>
        <a:p>
          <a:endParaRPr lang="en-US"/>
        </a:p>
      </dgm:t>
    </dgm:pt>
    <dgm:pt modelId="{F58615DB-B3A0-4641-BB48-A645A1523FCC}">
      <dgm:prSet/>
      <dgm:spPr/>
      <dgm:t>
        <a:bodyPr/>
        <a:lstStyle/>
        <a:p>
          <a:r>
            <a:rPr lang="en-GB" baseline="0"/>
            <a:t>Mentor knowledge &amp; trainee teachers’ development</a:t>
          </a:r>
          <a:endParaRPr lang="en-US"/>
        </a:p>
      </dgm:t>
    </dgm:pt>
    <dgm:pt modelId="{87D6C016-C530-43DB-9A59-7FA16BC67D08}" type="parTrans" cxnId="{D582D460-1EEE-4DEC-89A0-8738F0889A11}">
      <dgm:prSet/>
      <dgm:spPr/>
      <dgm:t>
        <a:bodyPr/>
        <a:lstStyle/>
        <a:p>
          <a:endParaRPr lang="en-US"/>
        </a:p>
      </dgm:t>
    </dgm:pt>
    <dgm:pt modelId="{16616653-952A-4701-91D0-9A435E62CF06}" type="sibTrans" cxnId="{D582D460-1EEE-4DEC-89A0-8738F0889A11}">
      <dgm:prSet/>
      <dgm:spPr/>
      <dgm:t>
        <a:bodyPr/>
        <a:lstStyle/>
        <a:p>
          <a:endParaRPr lang="en-US"/>
        </a:p>
      </dgm:t>
    </dgm:pt>
    <dgm:pt modelId="{FD1E48EC-9601-49C4-A940-B2577DBFD7FC}">
      <dgm:prSet/>
      <dgm:spPr/>
      <dgm:t>
        <a:bodyPr/>
        <a:lstStyle/>
        <a:p>
          <a:r>
            <a:rPr lang="en-GB" baseline="0"/>
            <a:t>The m</a:t>
          </a:r>
          <a:r>
            <a:rPr lang="en-GB" b="0" i="0" baseline="0"/>
            <a:t>entor-trainee relationship</a:t>
          </a:r>
          <a:endParaRPr lang="en-US"/>
        </a:p>
      </dgm:t>
    </dgm:pt>
    <dgm:pt modelId="{6094ECB3-9783-4AB2-A583-489FC1DF847D}" type="parTrans" cxnId="{53DF9B3D-195F-474F-A3C9-14E301D79356}">
      <dgm:prSet/>
      <dgm:spPr/>
      <dgm:t>
        <a:bodyPr/>
        <a:lstStyle/>
        <a:p>
          <a:endParaRPr lang="en-US"/>
        </a:p>
      </dgm:t>
    </dgm:pt>
    <dgm:pt modelId="{906EA530-4D4E-45EC-B4AA-2AD3CD46A8B2}" type="sibTrans" cxnId="{53DF9B3D-195F-474F-A3C9-14E301D79356}">
      <dgm:prSet/>
      <dgm:spPr/>
      <dgm:t>
        <a:bodyPr/>
        <a:lstStyle/>
        <a:p>
          <a:endParaRPr lang="en-US"/>
        </a:p>
      </dgm:t>
    </dgm:pt>
    <dgm:pt modelId="{C3F87A28-2FB2-4CBC-B42C-D7A593161887}">
      <dgm:prSet/>
      <dgm:spPr/>
      <dgm:t>
        <a:bodyPr/>
        <a:lstStyle/>
        <a:p>
          <a:r>
            <a:rPr lang="en-GB" baseline="0"/>
            <a:t>Effective teaching &amp; Reflective Practice </a:t>
          </a:r>
          <a:endParaRPr lang="en-US"/>
        </a:p>
      </dgm:t>
    </dgm:pt>
    <dgm:pt modelId="{D2CC7791-95C1-49AF-864A-CA273C1C18FE}" type="parTrans" cxnId="{5ED1A104-6F1C-4992-9C6A-9E08C9FE2CBB}">
      <dgm:prSet/>
      <dgm:spPr/>
      <dgm:t>
        <a:bodyPr/>
        <a:lstStyle/>
        <a:p>
          <a:endParaRPr lang="en-US"/>
        </a:p>
      </dgm:t>
    </dgm:pt>
    <dgm:pt modelId="{BE7970B1-3E86-4058-B051-EA8D92B0936A}" type="sibTrans" cxnId="{5ED1A104-6F1C-4992-9C6A-9E08C9FE2CBB}">
      <dgm:prSet/>
      <dgm:spPr/>
      <dgm:t>
        <a:bodyPr/>
        <a:lstStyle/>
        <a:p>
          <a:endParaRPr lang="en-US"/>
        </a:p>
      </dgm:t>
    </dgm:pt>
    <dgm:pt modelId="{E569EA20-3F34-45EB-953B-ABC91C076CC1}" type="pres">
      <dgm:prSet presAssocID="{FB27FCBC-05BC-4D1F-839D-8100742DC1DC}" presName="vert0" presStyleCnt="0">
        <dgm:presLayoutVars>
          <dgm:dir/>
          <dgm:animOne val="branch"/>
          <dgm:animLvl val="lvl"/>
        </dgm:presLayoutVars>
      </dgm:prSet>
      <dgm:spPr/>
    </dgm:pt>
    <dgm:pt modelId="{FD28BE09-F929-4A38-9E1B-C55DFAD7A3AF}" type="pres">
      <dgm:prSet presAssocID="{3CFF3BBA-0BD3-4EFD-A39A-A6CF22B0928F}" presName="thickLine" presStyleLbl="alignNode1" presStyleIdx="0" presStyleCnt="5"/>
      <dgm:spPr/>
    </dgm:pt>
    <dgm:pt modelId="{E93EAA0D-A78A-4659-A07E-AF9072A1CD8A}" type="pres">
      <dgm:prSet presAssocID="{3CFF3BBA-0BD3-4EFD-A39A-A6CF22B0928F}" presName="horz1" presStyleCnt="0"/>
      <dgm:spPr/>
    </dgm:pt>
    <dgm:pt modelId="{D5BEEBE1-F2FF-4636-9C16-C93755890109}" type="pres">
      <dgm:prSet presAssocID="{3CFF3BBA-0BD3-4EFD-A39A-A6CF22B0928F}" presName="tx1" presStyleLbl="revTx" presStyleIdx="0" presStyleCnt="5"/>
      <dgm:spPr/>
    </dgm:pt>
    <dgm:pt modelId="{DAD3572B-CFF2-4AE8-86D2-13686AF8E683}" type="pres">
      <dgm:prSet presAssocID="{3CFF3BBA-0BD3-4EFD-A39A-A6CF22B0928F}" presName="vert1" presStyleCnt="0"/>
      <dgm:spPr/>
    </dgm:pt>
    <dgm:pt modelId="{AFDDA8C1-F8AA-45FC-9309-0861BFA652D3}" type="pres">
      <dgm:prSet presAssocID="{1CB65C77-43A1-4489-ADF7-DB8B5894B3DD}" presName="thickLine" presStyleLbl="alignNode1" presStyleIdx="1" presStyleCnt="5"/>
      <dgm:spPr/>
    </dgm:pt>
    <dgm:pt modelId="{191D8E65-831A-40E5-9CB5-12F6144D2719}" type="pres">
      <dgm:prSet presAssocID="{1CB65C77-43A1-4489-ADF7-DB8B5894B3DD}" presName="horz1" presStyleCnt="0"/>
      <dgm:spPr/>
    </dgm:pt>
    <dgm:pt modelId="{264480F0-1584-49BD-90E4-ED1B80069E95}" type="pres">
      <dgm:prSet presAssocID="{1CB65C77-43A1-4489-ADF7-DB8B5894B3DD}" presName="tx1" presStyleLbl="revTx" presStyleIdx="1" presStyleCnt="5"/>
      <dgm:spPr/>
    </dgm:pt>
    <dgm:pt modelId="{5758DC70-8652-4780-89FE-5A6E44D9E4AD}" type="pres">
      <dgm:prSet presAssocID="{1CB65C77-43A1-4489-ADF7-DB8B5894B3DD}" presName="vert1" presStyleCnt="0"/>
      <dgm:spPr/>
    </dgm:pt>
    <dgm:pt modelId="{E53A3D84-6BE9-43D4-A86E-77ED2F9BFD2C}" type="pres">
      <dgm:prSet presAssocID="{F58615DB-B3A0-4641-BB48-A645A1523FCC}" presName="thickLine" presStyleLbl="alignNode1" presStyleIdx="2" presStyleCnt="5"/>
      <dgm:spPr/>
    </dgm:pt>
    <dgm:pt modelId="{209BCB54-20BA-441C-AD57-FCD3C1CF1C98}" type="pres">
      <dgm:prSet presAssocID="{F58615DB-B3A0-4641-BB48-A645A1523FCC}" presName="horz1" presStyleCnt="0"/>
      <dgm:spPr/>
    </dgm:pt>
    <dgm:pt modelId="{0BE77D9E-621A-44CB-83DE-ECAB878F9616}" type="pres">
      <dgm:prSet presAssocID="{F58615DB-B3A0-4641-BB48-A645A1523FCC}" presName="tx1" presStyleLbl="revTx" presStyleIdx="2" presStyleCnt="5"/>
      <dgm:spPr/>
    </dgm:pt>
    <dgm:pt modelId="{5FEE598A-040F-41A9-8B43-8443FA6ED4A0}" type="pres">
      <dgm:prSet presAssocID="{F58615DB-B3A0-4641-BB48-A645A1523FCC}" presName="vert1" presStyleCnt="0"/>
      <dgm:spPr/>
    </dgm:pt>
    <dgm:pt modelId="{F79460E6-5FB3-429B-993E-50CD3D4E1D82}" type="pres">
      <dgm:prSet presAssocID="{FD1E48EC-9601-49C4-A940-B2577DBFD7FC}" presName="thickLine" presStyleLbl="alignNode1" presStyleIdx="3" presStyleCnt="5"/>
      <dgm:spPr/>
    </dgm:pt>
    <dgm:pt modelId="{35CDDE05-8FF1-4B17-95D9-A007BEEAA75B}" type="pres">
      <dgm:prSet presAssocID="{FD1E48EC-9601-49C4-A940-B2577DBFD7FC}" presName="horz1" presStyleCnt="0"/>
      <dgm:spPr/>
    </dgm:pt>
    <dgm:pt modelId="{FEF24E9C-C153-48C6-800A-38BF930C6A5B}" type="pres">
      <dgm:prSet presAssocID="{FD1E48EC-9601-49C4-A940-B2577DBFD7FC}" presName="tx1" presStyleLbl="revTx" presStyleIdx="3" presStyleCnt="5"/>
      <dgm:spPr/>
    </dgm:pt>
    <dgm:pt modelId="{72F336D2-77CA-4A03-A292-E2A12C59259B}" type="pres">
      <dgm:prSet presAssocID="{FD1E48EC-9601-49C4-A940-B2577DBFD7FC}" presName="vert1" presStyleCnt="0"/>
      <dgm:spPr/>
    </dgm:pt>
    <dgm:pt modelId="{F64F2259-EDD8-4D30-B462-4C65E00B8CEA}" type="pres">
      <dgm:prSet presAssocID="{C3F87A28-2FB2-4CBC-B42C-D7A593161887}" presName="thickLine" presStyleLbl="alignNode1" presStyleIdx="4" presStyleCnt="5"/>
      <dgm:spPr/>
    </dgm:pt>
    <dgm:pt modelId="{FCE83EE0-5E06-4CC5-9DD2-7ED168399481}" type="pres">
      <dgm:prSet presAssocID="{C3F87A28-2FB2-4CBC-B42C-D7A593161887}" presName="horz1" presStyleCnt="0"/>
      <dgm:spPr/>
    </dgm:pt>
    <dgm:pt modelId="{51304835-27BB-435D-8B2E-720698D8B82B}" type="pres">
      <dgm:prSet presAssocID="{C3F87A28-2FB2-4CBC-B42C-D7A593161887}" presName="tx1" presStyleLbl="revTx" presStyleIdx="4" presStyleCnt="5"/>
      <dgm:spPr/>
    </dgm:pt>
    <dgm:pt modelId="{78AB0D3F-7A71-403F-9EE9-1469C361100E}" type="pres">
      <dgm:prSet presAssocID="{C3F87A28-2FB2-4CBC-B42C-D7A593161887}" presName="vert1" presStyleCnt="0"/>
      <dgm:spPr/>
    </dgm:pt>
  </dgm:ptLst>
  <dgm:cxnLst>
    <dgm:cxn modelId="{5ED1A104-6F1C-4992-9C6A-9E08C9FE2CBB}" srcId="{FB27FCBC-05BC-4D1F-839D-8100742DC1DC}" destId="{C3F87A28-2FB2-4CBC-B42C-D7A593161887}" srcOrd="4" destOrd="0" parTransId="{D2CC7791-95C1-49AF-864A-CA273C1C18FE}" sibTransId="{BE7970B1-3E86-4058-B051-EA8D92B0936A}"/>
    <dgm:cxn modelId="{98FDF017-B7D9-409C-A079-9610247878D4}" type="presOf" srcId="{1CB65C77-43A1-4489-ADF7-DB8B5894B3DD}" destId="{264480F0-1584-49BD-90E4-ED1B80069E95}" srcOrd="0" destOrd="0" presId="urn:microsoft.com/office/officeart/2008/layout/LinedList"/>
    <dgm:cxn modelId="{EB533730-2D3E-4513-ACF9-6DBC3B07DD27}" srcId="{FB27FCBC-05BC-4D1F-839D-8100742DC1DC}" destId="{1CB65C77-43A1-4489-ADF7-DB8B5894B3DD}" srcOrd="1" destOrd="0" parTransId="{C0AC7112-66D5-47B4-8DDA-C9DD97AF519A}" sibTransId="{BE9D97B8-71C0-41D8-8B03-086558386C12}"/>
    <dgm:cxn modelId="{53DF9B3D-195F-474F-A3C9-14E301D79356}" srcId="{FB27FCBC-05BC-4D1F-839D-8100742DC1DC}" destId="{FD1E48EC-9601-49C4-A940-B2577DBFD7FC}" srcOrd="3" destOrd="0" parTransId="{6094ECB3-9783-4AB2-A583-489FC1DF847D}" sibTransId="{906EA530-4D4E-45EC-B4AA-2AD3CD46A8B2}"/>
    <dgm:cxn modelId="{F353615F-3018-4F63-A823-F8E4477552B6}" type="presOf" srcId="{FB27FCBC-05BC-4D1F-839D-8100742DC1DC}" destId="{E569EA20-3F34-45EB-953B-ABC91C076CC1}" srcOrd="0" destOrd="0" presId="urn:microsoft.com/office/officeart/2008/layout/LinedList"/>
    <dgm:cxn modelId="{D582D460-1EEE-4DEC-89A0-8738F0889A11}" srcId="{FB27FCBC-05BC-4D1F-839D-8100742DC1DC}" destId="{F58615DB-B3A0-4641-BB48-A645A1523FCC}" srcOrd="2" destOrd="0" parTransId="{87D6C016-C530-43DB-9A59-7FA16BC67D08}" sibTransId="{16616653-952A-4701-91D0-9A435E62CF06}"/>
    <dgm:cxn modelId="{A4E7FC59-669C-4475-8E1C-720727DF5C92}" type="presOf" srcId="{FD1E48EC-9601-49C4-A940-B2577DBFD7FC}" destId="{FEF24E9C-C153-48C6-800A-38BF930C6A5B}" srcOrd="0" destOrd="0" presId="urn:microsoft.com/office/officeart/2008/layout/LinedList"/>
    <dgm:cxn modelId="{25ABA183-F0CE-4197-AF60-24F51A2654A8}" type="presOf" srcId="{3CFF3BBA-0BD3-4EFD-A39A-A6CF22B0928F}" destId="{D5BEEBE1-F2FF-4636-9C16-C93755890109}" srcOrd="0" destOrd="0" presId="urn:microsoft.com/office/officeart/2008/layout/LinedList"/>
    <dgm:cxn modelId="{3ACC3A98-9094-452F-8FC3-81D80988E54A}" srcId="{FB27FCBC-05BC-4D1F-839D-8100742DC1DC}" destId="{3CFF3BBA-0BD3-4EFD-A39A-A6CF22B0928F}" srcOrd="0" destOrd="0" parTransId="{0E827755-1663-4856-B811-EC8AAEE0FEC7}" sibTransId="{69513800-28A4-4421-9ABE-8CBAF728303A}"/>
    <dgm:cxn modelId="{C23778C6-72AE-4A5A-815B-39150F387007}" type="presOf" srcId="{F58615DB-B3A0-4641-BB48-A645A1523FCC}" destId="{0BE77D9E-621A-44CB-83DE-ECAB878F9616}" srcOrd="0" destOrd="0" presId="urn:microsoft.com/office/officeart/2008/layout/LinedList"/>
    <dgm:cxn modelId="{64C97BF0-C112-42B9-B5DE-ABCC49D3909E}" type="presOf" srcId="{C3F87A28-2FB2-4CBC-B42C-D7A593161887}" destId="{51304835-27BB-435D-8B2E-720698D8B82B}" srcOrd="0" destOrd="0" presId="urn:microsoft.com/office/officeart/2008/layout/LinedList"/>
    <dgm:cxn modelId="{12B3F5BA-0D17-439E-BCEE-D580F56E466A}" type="presParOf" srcId="{E569EA20-3F34-45EB-953B-ABC91C076CC1}" destId="{FD28BE09-F929-4A38-9E1B-C55DFAD7A3AF}" srcOrd="0" destOrd="0" presId="urn:microsoft.com/office/officeart/2008/layout/LinedList"/>
    <dgm:cxn modelId="{EDB19D33-A392-4B16-B8BF-9579FAD87DFD}" type="presParOf" srcId="{E569EA20-3F34-45EB-953B-ABC91C076CC1}" destId="{E93EAA0D-A78A-4659-A07E-AF9072A1CD8A}" srcOrd="1" destOrd="0" presId="urn:microsoft.com/office/officeart/2008/layout/LinedList"/>
    <dgm:cxn modelId="{777B6039-EB55-4534-A683-E7019099A091}" type="presParOf" srcId="{E93EAA0D-A78A-4659-A07E-AF9072A1CD8A}" destId="{D5BEEBE1-F2FF-4636-9C16-C93755890109}" srcOrd="0" destOrd="0" presId="urn:microsoft.com/office/officeart/2008/layout/LinedList"/>
    <dgm:cxn modelId="{7148CF30-8107-4E34-B73E-D96C3F40D3A4}" type="presParOf" srcId="{E93EAA0D-A78A-4659-A07E-AF9072A1CD8A}" destId="{DAD3572B-CFF2-4AE8-86D2-13686AF8E683}" srcOrd="1" destOrd="0" presId="urn:microsoft.com/office/officeart/2008/layout/LinedList"/>
    <dgm:cxn modelId="{7EEE5062-1633-442F-9132-39FC56897118}" type="presParOf" srcId="{E569EA20-3F34-45EB-953B-ABC91C076CC1}" destId="{AFDDA8C1-F8AA-45FC-9309-0861BFA652D3}" srcOrd="2" destOrd="0" presId="urn:microsoft.com/office/officeart/2008/layout/LinedList"/>
    <dgm:cxn modelId="{DF72F01A-FD80-4DAF-AD88-440232AE314C}" type="presParOf" srcId="{E569EA20-3F34-45EB-953B-ABC91C076CC1}" destId="{191D8E65-831A-40E5-9CB5-12F6144D2719}" srcOrd="3" destOrd="0" presId="urn:microsoft.com/office/officeart/2008/layout/LinedList"/>
    <dgm:cxn modelId="{5424D5DA-40A9-45B4-8330-ED85A857F1CA}" type="presParOf" srcId="{191D8E65-831A-40E5-9CB5-12F6144D2719}" destId="{264480F0-1584-49BD-90E4-ED1B80069E95}" srcOrd="0" destOrd="0" presId="urn:microsoft.com/office/officeart/2008/layout/LinedList"/>
    <dgm:cxn modelId="{50C3554F-4F20-42FA-85BF-E1B3DA9D48C4}" type="presParOf" srcId="{191D8E65-831A-40E5-9CB5-12F6144D2719}" destId="{5758DC70-8652-4780-89FE-5A6E44D9E4AD}" srcOrd="1" destOrd="0" presId="urn:microsoft.com/office/officeart/2008/layout/LinedList"/>
    <dgm:cxn modelId="{65C73210-5AE1-49FE-947B-380F57DC255E}" type="presParOf" srcId="{E569EA20-3F34-45EB-953B-ABC91C076CC1}" destId="{E53A3D84-6BE9-43D4-A86E-77ED2F9BFD2C}" srcOrd="4" destOrd="0" presId="urn:microsoft.com/office/officeart/2008/layout/LinedList"/>
    <dgm:cxn modelId="{E7181419-4204-406E-90C1-06B30C575D40}" type="presParOf" srcId="{E569EA20-3F34-45EB-953B-ABC91C076CC1}" destId="{209BCB54-20BA-441C-AD57-FCD3C1CF1C98}" srcOrd="5" destOrd="0" presId="urn:microsoft.com/office/officeart/2008/layout/LinedList"/>
    <dgm:cxn modelId="{1F783987-6423-4EE2-90AA-B35311BD2DAD}" type="presParOf" srcId="{209BCB54-20BA-441C-AD57-FCD3C1CF1C98}" destId="{0BE77D9E-621A-44CB-83DE-ECAB878F9616}" srcOrd="0" destOrd="0" presId="urn:microsoft.com/office/officeart/2008/layout/LinedList"/>
    <dgm:cxn modelId="{66AE3FAF-E1A1-4114-B02B-3F109EACABE0}" type="presParOf" srcId="{209BCB54-20BA-441C-AD57-FCD3C1CF1C98}" destId="{5FEE598A-040F-41A9-8B43-8443FA6ED4A0}" srcOrd="1" destOrd="0" presId="urn:microsoft.com/office/officeart/2008/layout/LinedList"/>
    <dgm:cxn modelId="{4D907BCF-39FC-4F82-A866-29464462612E}" type="presParOf" srcId="{E569EA20-3F34-45EB-953B-ABC91C076CC1}" destId="{F79460E6-5FB3-429B-993E-50CD3D4E1D82}" srcOrd="6" destOrd="0" presId="urn:microsoft.com/office/officeart/2008/layout/LinedList"/>
    <dgm:cxn modelId="{E976EA27-A154-4CBE-9358-024E8288FF97}" type="presParOf" srcId="{E569EA20-3F34-45EB-953B-ABC91C076CC1}" destId="{35CDDE05-8FF1-4B17-95D9-A007BEEAA75B}" srcOrd="7" destOrd="0" presId="urn:microsoft.com/office/officeart/2008/layout/LinedList"/>
    <dgm:cxn modelId="{7918E71F-325A-48A0-AEE6-6B155C91F04A}" type="presParOf" srcId="{35CDDE05-8FF1-4B17-95D9-A007BEEAA75B}" destId="{FEF24E9C-C153-48C6-800A-38BF930C6A5B}" srcOrd="0" destOrd="0" presId="urn:microsoft.com/office/officeart/2008/layout/LinedList"/>
    <dgm:cxn modelId="{190B3F89-A84F-4623-899E-6FD30C80B4CF}" type="presParOf" srcId="{35CDDE05-8FF1-4B17-95D9-A007BEEAA75B}" destId="{72F336D2-77CA-4A03-A292-E2A12C59259B}" srcOrd="1" destOrd="0" presId="urn:microsoft.com/office/officeart/2008/layout/LinedList"/>
    <dgm:cxn modelId="{C0811111-C68F-46B4-8DE9-837BFE270344}" type="presParOf" srcId="{E569EA20-3F34-45EB-953B-ABC91C076CC1}" destId="{F64F2259-EDD8-4D30-B462-4C65E00B8CEA}" srcOrd="8" destOrd="0" presId="urn:microsoft.com/office/officeart/2008/layout/LinedList"/>
    <dgm:cxn modelId="{FDD5B46E-F4D2-4B38-917B-63920C6B4981}" type="presParOf" srcId="{E569EA20-3F34-45EB-953B-ABC91C076CC1}" destId="{FCE83EE0-5E06-4CC5-9DD2-7ED168399481}" srcOrd="9" destOrd="0" presId="urn:microsoft.com/office/officeart/2008/layout/LinedList"/>
    <dgm:cxn modelId="{F684D4E6-40B1-45CC-AB21-1207F10F5391}" type="presParOf" srcId="{FCE83EE0-5E06-4CC5-9DD2-7ED168399481}" destId="{51304835-27BB-435D-8B2E-720698D8B82B}" srcOrd="0" destOrd="0" presId="urn:microsoft.com/office/officeart/2008/layout/LinedList"/>
    <dgm:cxn modelId="{91718C09-3F96-426F-BDAD-406022C656E5}" type="presParOf" srcId="{FCE83EE0-5E06-4CC5-9DD2-7ED168399481}" destId="{78AB0D3F-7A71-403F-9EE9-1469C36110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19DAAC-5E44-4884-9D72-A046662E502F}"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GB"/>
        </a:p>
      </dgm:t>
    </dgm:pt>
    <dgm:pt modelId="{DD01CABF-F03F-48C4-8570-745BE04E5CBD}">
      <dgm:prSet phldrT="[Text]"/>
      <dgm:spPr/>
      <dgm:t>
        <a:bodyPr/>
        <a:lstStyle/>
        <a:p>
          <a:r>
            <a:rPr lang="en-GB" dirty="0"/>
            <a:t>Plan</a:t>
          </a:r>
        </a:p>
      </dgm:t>
    </dgm:pt>
    <dgm:pt modelId="{F43EB10E-15DF-4775-9C8E-CDEB87E49F37}" type="parTrans" cxnId="{A922B569-A0D5-4675-AFCB-521288D55C23}">
      <dgm:prSet/>
      <dgm:spPr/>
      <dgm:t>
        <a:bodyPr/>
        <a:lstStyle/>
        <a:p>
          <a:endParaRPr lang="en-GB"/>
        </a:p>
      </dgm:t>
    </dgm:pt>
    <dgm:pt modelId="{83A10792-EA13-49AF-8758-FF675A7EFE24}" type="sibTrans" cxnId="{A922B569-A0D5-4675-AFCB-521288D55C23}">
      <dgm:prSet/>
      <dgm:spPr/>
      <dgm:t>
        <a:bodyPr/>
        <a:lstStyle/>
        <a:p>
          <a:endParaRPr lang="en-GB"/>
        </a:p>
      </dgm:t>
    </dgm:pt>
    <dgm:pt modelId="{7EA5957F-6B5A-46DC-9D67-61E10776B036}">
      <dgm:prSet phldrT="[Text]"/>
      <dgm:spPr/>
      <dgm:t>
        <a:bodyPr/>
        <a:lstStyle/>
        <a:p>
          <a:r>
            <a:rPr lang="en-GB" dirty="0"/>
            <a:t>Teach</a:t>
          </a:r>
        </a:p>
      </dgm:t>
    </dgm:pt>
    <dgm:pt modelId="{6828D5A9-1CAD-4C64-AFC2-A9421A84DFA3}" type="parTrans" cxnId="{DEE53AAD-FEE5-44F8-BDB1-02F944F85C2C}">
      <dgm:prSet/>
      <dgm:spPr/>
      <dgm:t>
        <a:bodyPr/>
        <a:lstStyle/>
        <a:p>
          <a:endParaRPr lang="en-GB"/>
        </a:p>
      </dgm:t>
    </dgm:pt>
    <dgm:pt modelId="{3C29A7C2-1C09-4644-8F8C-E560A03F1E74}" type="sibTrans" cxnId="{DEE53AAD-FEE5-44F8-BDB1-02F944F85C2C}">
      <dgm:prSet/>
      <dgm:spPr/>
      <dgm:t>
        <a:bodyPr/>
        <a:lstStyle/>
        <a:p>
          <a:endParaRPr lang="en-GB"/>
        </a:p>
      </dgm:t>
    </dgm:pt>
    <dgm:pt modelId="{4B7750BF-E614-40E1-A8AE-CE49B6C1A35E}">
      <dgm:prSet phldrT="[Text]"/>
      <dgm:spPr/>
      <dgm:t>
        <a:bodyPr/>
        <a:lstStyle/>
        <a:p>
          <a:r>
            <a:rPr lang="en-GB" dirty="0"/>
            <a:t>Assess</a:t>
          </a:r>
        </a:p>
      </dgm:t>
    </dgm:pt>
    <dgm:pt modelId="{E1673B29-9EE9-4045-98B1-1A41DAD2FB4C}" type="parTrans" cxnId="{32EBE81F-AB66-49AB-BD17-5D07E68969F6}">
      <dgm:prSet/>
      <dgm:spPr/>
      <dgm:t>
        <a:bodyPr/>
        <a:lstStyle/>
        <a:p>
          <a:endParaRPr lang="en-GB"/>
        </a:p>
      </dgm:t>
    </dgm:pt>
    <dgm:pt modelId="{BECC5BB7-4A83-4CC5-BA5A-75FE3BD0BE4A}" type="sibTrans" cxnId="{32EBE81F-AB66-49AB-BD17-5D07E68969F6}">
      <dgm:prSet/>
      <dgm:spPr/>
      <dgm:t>
        <a:bodyPr/>
        <a:lstStyle/>
        <a:p>
          <a:endParaRPr lang="en-GB"/>
        </a:p>
      </dgm:t>
    </dgm:pt>
    <dgm:pt modelId="{7A70EE7E-96F2-4398-BC99-21DAC4CEC311}" type="pres">
      <dgm:prSet presAssocID="{3719DAAC-5E44-4884-9D72-A046662E502F}" presName="cycle" presStyleCnt="0">
        <dgm:presLayoutVars>
          <dgm:dir/>
          <dgm:resizeHandles val="exact"/>
        </dgm:presLayoutVars>
      </dgm:prSet>
      <dgm:spPr/>
    </dgm:pt>
    <dgm:pt modelId="{DDCC7BF3-023D-43F3-9369-42B51A7CB7AF}" type="pres">
      <dgm:prSet presAssocID="{DD01CABF-F03F-48C4-8570-745BE04E5CBD}" presName="node" presStyleLbl="node1" presStyleIdx="0" presStyleCnt="3">
        <dgm:presLayoutVars>
          <dgm:bulletEnabled val="1"/>
        </dgm:presLayoutVars>
      </dgm:prSet>
      <dgm:spPr/>
    </dgm:pt>
    <dgm:pt modelId="{0BE35ECA-92A7-4F8F-9EA7-9DD4D7DAF486}" type="pres">
      <dgm:prSet presAssocID="{DD01CABF-F03F-48C4-8570-745BE04E5CBD}" presName="spNode" presStyleCnt="0"/>
      <dgm:spPr/>
    </dgm:pt>
    <dgm:pt modelId="{237ABA51-4C5C-4667-B91E-3DF43527C494}" type="pres">
      <dgm:prSet presAssocID="{83A10792-EA13-49AF-8758-FF675A7EFE24}" presName="sibTrans" presStyleLbl="sibTrans1D1" presStyleIdx="0" presStyleCnt="3"/>
      <dgm:spPr/>
    </dgm:pt>
    <dgm:pt modelId="{6985C122-1560-4E20-AEF0-CAB4D2047AEC}" type="pres">
      <dgm:prSet presAssocID="{7EA5957F-6B5A-46DC-9D67-61E10776B036}" presName="node" presStyleLbl="node1" presStyleIdx="1" presStyleCnt="3">
        <dgm:presLayoutVars>
          <dgm:bulletEnabled val="1"/>
        </dgm:presLayoutVars>
      </dgm:prSet>
      <dgm:spPr/>
    </dgm:pt>
    <dgm:pt modelId="{6CE47DE9-6956-41B8-90E9-E81FA31E4200}" type="pres">
      <dgm:prSet presAssocID="{7EA5957F-6B5A-46DC-9D67-61E10776B036}" presName="spNode" presStyleCnt="0"/>
      <dgm:spPr/>
    </dgm:pt>
    <dgm:pt modelId="{6C8EC034-B454-40A9-A2E1-3A28CA315F03}" type="pres">
      <dgm:prSet presAssocID="{3C29A7C2-1C09-4644-8F8C-E560A03F1E74}" presName="sibTrans" presStyleLbl="sibTrans1D1" presStyleIdx="1" presStyleCnt="3"/>
      <dgm:spPr/>
    </dgm:pt>
    <dgm:pt modelId="{0E2FDFFA-0502-4561-93A9-7B993652776D}" type="pres">
      <dgm:prSet presAssocID="{4B7750BF-E614-40E1-A8AE-CE49B6C1A35E}" presName="node" presStyleLbl="node1" presStyleIdx="2" presStyleCnt="3">
        <dgm:presLayoutVars>
          <dgm:bulletEnabled val="1"/>
        </dgm:presLayoutVars>
      </dgm:prSet>
      <dgm:spPr/>
    </dgm:pt>
    <dgm:pt modelId="{F1F13409-3928-4148-8EE6-78CCAC1C5BA5}" type="pres">
      <dgm:prSet presAssocID="{4B7750BF-E614-40E1-A8AE-CE49B6C1A35E}" presName="spNode" presStyleCnt="0"/>
      <dgm:spPr/>
    </dgm:pt>
    <dgm:pt modelId="{6BC4B44C-1668-4F57-9752-0BEB0D6CC9CE}" type="pres">
      <dgm:prSet presAssocID="{BECC5BB7-4A83-4CC5-BA5A-75FE3BD0BE4A}" presName="sibTrans" presStyleLbl="sibTrans1D1" presStyleIdx="2" presStyleCnt="3"/>
      <dgm:spPr/>
    </dgm:pt>
  </dgm:ptLst>
  <dgm:cxnLst>
    <dgm:cxn modelId="{59ED4518-FED1-4237-87C3-3E998C109ACC}" type="presOf" srcId="{DD01CABF-F03F-48C4-8570-745BE04E5CBD}" destId="{DDCC7BF3-023D-43F3-9369-42B51A7CB7AF}" srcOrd="0" destOrd="0" presId="urn:microsoft.com/office/officeart/2005/8/layout/cycle6"/>
    <dgm:cxn modelId="{32EBE81F-AB66-49AB-BD17-5D07E68969F6}" srcId="{3719DAAC-5E44-4884-9D72-A046662E502F}" destId="{4B7750BF-E614-40E1-A8AE-CE49B6C1A35E}" srcOrd="2" destOrd="0" parTransId="{E1673B29-9EE9-4045-98B1-1A41DAD2FB4C}" sibTransId="{BECC5BB7-4A83-4CC5-BA5A-75FE3BD0BE4A}"/>
    <dgm:cxn modelId="{D705382A-FFD7-4566-B4D5-A40DFD2C2108}" type="presOf" srcId="{3C29A7C2-1C09-4644-8F8C-E560A03F1E74}" destId="{6C8EC034-B454-40A9-A2E1-3A28CA315F03}" srcOrd="0" destOrd="0" presId="urn:microsoft.com/office/officeart/2005/8/layout/cycle6"/>
    <dgm:cxn modelId="{218E5237-F3DE-4003-B821-3DF21B467627}" type="presOf" srcId="{4B7750BF-E614-40E1-A8AE-CE49B6C1A35E}" destId="{0E2FDFFA-0502-4561-93A9-7B993652776D}" srcOrd="0" destOrd="0" presId="urn:microsoft.com/office/officeart/2005/8/layout/cycle6"/>
    <dgm:cxn modelId="{15CEDD64-2324-49D2-9787-7DCFE917AE7C}" type="presOf" srcId="{83A10792-EA13-49AF-8758-FF675A7EFE24}" destId="{237ABA51-4C5C-4667-B91E-3DF43527C494}" srcOrd="0" destOrd="0" presId="urn:microsoft.com/office/officeart/2005/8/layout/cycle6"/>
    <dgm:cxn modelId="{A922B569-A0D5-4675-AFCB-521288D55C23}" srcId="{3719DAAC-5E44-4884-9D72-A046662E502F}" destId="{DD01CABF-F03F-48C4-8570-745BE04E5CBD}" srcOrd="0" destOrd="0" parTransId="{F43EB10E-15DF-4775-9C8E-CDEB87E49F37}" sibTransId="{83A10792-EA13-49AF-8758-FF675A7EFE24}"/>
    <dgm:cxn modelId="{E26C7B4E-0F5D-4992-8CAA-04D61C640999}" type="presOf" srcId="{7EA5957F-6B5A-46DC-9D67-61E10776B036}" destId="{6985C122-1560-4E20-AEF0-CAB4D2047AEC}" srcOrd="0" destOrd="0" presId="urn:microsoft.com/office/officeart/2005/8/layout/cycle6"/>
    <dgm:cxn modelId="{DEE53AAD-FEE5-44F8-BDB1-02F944F85C2C}" srcId="{3719DAAC-5E44-4884-9D72-A046662E502F}" destId="{7EA5957F-6B5A-46DC-9D67-61E10776B036}" srcOrd="1" destOrd="0" parTransId="{6828D5A9-1CAD-4C64-AFC2-A9421A84DFA3}" sibTransId="{3C29A7C2-1C09-4644-8F8C-E560A03F1E74}"/>
    <dgm:cxn modelId="{82C68FF8-6486-49D7-9172-BAC40186484C}" type="presOf" srcId="{3719DAAC-5E44-4884-9D72-A046662E502F}" destId="{7A70EE7E-96F2-4398-BC99-21DAC4CEC311}" srcOrd="0" destOrd="0" presId="urn:microsoft.com/office/officeart/2005/8/layout/cycle6"/>
    <dgm:cxn modelId="{09D7E2FA-30B5-48ED-A745-5F88530BEE69}" type="presOf" srcId="{BECC5BB7-4A83-4CC5-BA5A-75FE3BD0BE4A}" destId="{6BC4B44C-1668-4F57-9752-0BEB0D6CC9CE}" srcOrd="0" destOrd="0" presId="urn:microsoft.com/office/officeart/2005/8/layout/cycle6"/>
    <dgm:cxn modelId="{EFB11A72-98D1-4233-AD54-38D74191DECE}" type="presParOf" srcId="{7A70EE7E-96F2-4398-BC99-21DAC4CEC311}" destId="{DDCC7BF3-023D-43F3-9369-42B51A7CB7AF}" srcOrd="0" destOrd="0" presId="urn:microsoft.com/office/officeart/2005/8/layout/cycle6"/>
    <dgm:cxn modelId="{2863957A-1E0A-447E-A531-B9D10CBDF087}" type="presParOf" srcId="{7A70EE7E-96F2-4398-BC99-21DAC4CEC311}" destId="{0BE35ECA-92A7-4F8F-9EA7-9DD4D7DAF486}" srcOrd="1" destOrd="0" presId="urn:microsoft.com/office/officeart/2005/8/layout/cycle6"/>
    <dgm:cxn modelId="{30903ED2-83E5-44BE-88B4-4D817F3415D5}" type="presParOf" srcId="{7A70EE7E-96F2-4398-BC99-21DAC4CEC311}" destId="{237ABA51-4C5C-4667-B91E-3DF43527C494}" srcOrd="2" destOrd="0" presId="urn:microsoft.com/office/officeart/2005/8/layout/cycle6"/>
    <dgm:cxn modelId="{A69AC5BA-56E4-47B5-AD89-4CB8E08151FE}" type="presParOf" srcId="{7A70EE7E-96F2-4398-BC99-21DAC4CEC311}" destId="{6985C122-1560-4E20-AEF0-CAB4D2047AEC}" srcOrd="3" destOrd="0" presId="urn:microsoft.com/office/officeart/2005/8/layout/cycle6"/>
    <dgm:cxn modelId="{C3EDF86B-108F-43D2-9628-2E72BC3C06E4}" type="presParOf" srcId="{7A70EE7E-96F2-4398-BC99-21DAC4CEC311}" destId="{6CE47DE9-6956-41B8-90E9-E81FA31E4200}" srcOrd="4" destOrd="0" presId="urn:microsoft.com/office/officeart/2005/8/layout/cycle6"/>
    <dgm:cxn modelId="{DC017DFF-FED8-4911-B3C0-B685962DE6E0}" type="presParOf" srcId="{7A70EE7E-96F2-4398-BC99-21DAC4CEC311}" destId="{6C8EC034-B454-40A9-A2E1-3A28CA315F03}" srcOrd="5" destOrd="0" presId="urn:microsoft.com/office/officeart/2005/8/layout/cycle6"/>
    <dgm:cxn modelId="{969ECA53-4F34-4FE7-8925-A2787593260D}" type="presParOf" srcId="{7A70EE7E-96F2-4398-BC99-21DAC4CEC311}" destId="{0E2FDFFA-0502-4561-93A9-7B993652776D}" srcOrd="6" destOrd="0" presId="urn:microsoft.com/office/officeart/2005/8/layout/cycle6"/>
    <dgm:cxn modelId="{D542948D-AC7D-45C2-A6C9-72AA9E036EB4}" type="presParOf" srcId="{7A70EE7E-96F2-4398-BC99-21DAC4CEC311}" destId="{F1F13409-3928-4148-8EE6-78CCAC1C5BA5}" srcOrd="7" destOrd="0" presId="urn:microsoft.com/office/officeart/2005/8/layout/cycle6"/>
    <dgm:cxn modelId="{05A2626E-AC12-4448-87DF-00B4F09ACCA0}" type="presParOf" srcId="{7A70EE7E-96F2-4398-BC99-21DAC4CEC311}" destId="{6BC4B44C-1668-4F57-9752-0BEB0D6CC9CE}"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4BF80A-DCDF-45C1-968A-EE4C50EC1B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1C080D8-A27B-47CC-8613-603BCC1CA267}">
      <dgm:prSet/>
      <dgm:spPr/>
      <dgm:t>
        <a:bodyPr/>
        <a:lstStyle/>
        <a:p>
          <a:pPr>
            <a:lnSpc>
              <a:spcPct val="100000"/>
            </a:lnSpc>
          </a:pPr>
          <a:r>
            <a:rPr lang="en-GB" baseline="0" dirty="0"/>
            <a:t>Mentor training 1.1 completion form</a:t>
          </a:r>
        </a:p>
        <a:p>
          <a:pPr>
            <a:lnSpc>
              <a:spcPct val="100000"/>
            </a:lnSpc>
          </a:pPr>
          <a:r>
            <a:rPr lang="en-GB" b="0" i="0" dirty="0">
              <a:hlinkClick xmlns:r="http://schemas.openxmlformats.org/officeDocument/2006/relationships" r:id="rId1"/>
            </a:rPr>
            <a:t>https://forms.office.com/e/uGuaTbDqtm</a:t>
          </a:r>
          <a:r>
            <a:rPr lang="en-GB" b="0" i="0" dirty="0"/>
            <a:t> </a:t>
          </a:r>
          <a:endParaRPr lang="en-US" dirty="0"/>
        </a:p>
      </dgm:t>
    </dgm:pt>
    <dgm:pt modelId="{324531F1-87D7-4322-8BD1-4487E0CC488C}" type="parTrans" cxnId="{BCF10D4A-65DA-4440-86D2-B8C6DB26CC2A}">
      <dgm:prSet/>
      <dgm:spPr/>
      <dgm:t>
        <a:bodyPr/>
        <a:lstStyle/>
        <a:p>
          <a:endParaRPr lang="en-US"/>
        </a:p>
      </dgm:t>
    </dgm:pt>
    <dgm:pt modelId="{3A77F7C8-0F67-456A-A921-ACA1C43F97B3}" type="sibTrans" cxnId="{BCF10D4A-65DA-4440-86D2-B8C6DB26CC2A}">
      <dgm:prSet/>
      <dgm:spPr/>
      <dgm:t>
        <a:bodyPr/>
        <a:lstStyle/>
        <a:p>
          <a:endParaRPr lang="en-US"/>
        </a:p>
      </dgm:t>
    </dgm:pt>
    <dgm:pt modelId="{46ADF132-6E26-4048-AF55-91C13364A89C}">
      <dgm:prSet/>
      <dgm:spPr/>
      <dgm:t>
        <a:bodyPr/>
        <a:lstStyle/>
        <a:p>
          <a:pPr>
            <a:lnSpc>
              <a:spcPct val="100000"/>
            </a:lnSpc>
          </a:pPr>
          <a:r>
            <a:rPr lang="en-GB" baseline="0" dirty="0"/>
            <a:t>Mentor Audit (online form) </a:t>
          </a:r>
          <a:r>
            <a:rPr lang="en-GB" baseline="0" dirty="0">
              <a:hlinkClick xmlns:r="http://schemas.openxmlformats.org/officeDocument/2006/relationships" r:id="rId2"/>
            </a:rPr>
            <a:t>https://forms.office.com/e/VinZ69MgVR</a:t>
          </a:r>
          <a:r>
            <a:rPr lang="en-GB" baseline="0" dirty="0"/>
            <a:t> </a:t>
          </a:r>
          <a:endParaRPr lang="en-US" dirty="0"/>
        </a:p>
      </dgm:t>
    </dgm:pt>
    <dgm:pt modelId="{CA89E806-25F8-406D-9E0C-D72F6B2D38BC}" type="parTrans" cxnId="{3DA26DE6-015D-4F1D-BBC8-3ED8FB052BDB}">
      <dgm:prSet/>
      <dgm:spPr/>
      <dgm:t>
        <a:bodyPr/>
        <a:lstStyle/>
        <a:p>
          <a:endParaRPr lang="en-US"/>
        </a:p>
      </dgm:t>
    </dgm:pt>
    <dgm:pt modelId="{CFFACF49-8630-4470-94D5-A055F8E17380}" type="sibTrans" cxnId="{3DA26DE6-015D-4F1D-BBC8-3ED8FB052BDB}">
      <dgm:prSet/>
      <dgm:spPr/>
      <dgm:t>
        <a:bodyPr/>
        <a:lstStyle/>
        <a:p>
          <a:endParaRPr lang="en-US"/>
        </a:p>
      </dgm:t>
    </dgm:pt>
    <dgm:pt modelId="{543CA8D4-2F76-4455-AE29-9B746C3CA96B}">
      <dgm:prSet/>
      <dgm:spPr/>
      <dgm:t>
        <a:bodyPr/>
        <a:lstStyle/>
        <a:p>
          <a:pPr>
            <a:lnSpc>
              <a:spcPct val="100000"/>
            </a:lnSpc>
          </a:pPr>
          <a:r>
            <a:rPr lang="en-GB" baseline="0" dirty="0"/>
            <a:t>Mentor Handbook</a:t>
          </a:r>
          <a:endParaRPr lang="en-US" dirty="0"/>
        </a:p>
      </dgm:t>
    </dgm:pt>
    <dgm:pt modelId="{EE4A7231-204F-4AB7-9EDA-98CB4B5A7CDB}" type="parTrans" cxnId="{D5DB53EF-052D-4B64-A26E-52BB9AAF4B82}">
      <dgm:prSet/>
      <dgm:spPr/>
      <dgm:t>
        <a:bodyPr/>
        <a:lstStyle/>
        <a:p>
          <a:endParaRPr lang="en-US"/>
        </a:p>
      </dgm:t>
    </dgm:pt>
    <dgm:pt modelId="{42C24F0E-C9AA-4606-9861-227601DCA446}" type="sibTrans" cxnId="{D5DB53EF-052D-4B64-A26E-52BB9AAF4B82}">
      <dgm:prSet/>
      <dgm:spPr/>
      <dgm:t>
        <a:bodyPr/>
        <a:lstStyle/>
        <a:p>
          <a:endParaRPr lang="en-US"/>
        </a:p>
      </dgm:t>
    </dgm:pt>
    <dgm:pt modelId="{FA7B3E84-B5A0-4EA0-AF5D-A1A3227B0F96}" type="pres">
      <dgm:prSet presAssocID="{A54BF80A-DCDF-45C1-968A-EE4C50EC1BC8}" presName="root" presStyleCnt="0">
        <dgm:presLayoutVars>
          <dgm:dir/>
          <dgm:resizeHandles val="exact"/>
        </dgm:presLayoutVars>
      </dgm:prSet>
      <dgm:spPr/>
    </dgm:pt>
    <dgm:pt modelId="{38A41C06-DC91-4411-B4E4-2DDEF0287F8B}" type="pres">
      <dgm:prSet presAssocID="{C1C080D8-A27B-47CC-8613-603BCC1CA267}" presName="compNode" presStyleCnt="0"/>
      <dgm:spPr/>
    </dgm:pt>
    <dgm:pt modelId="{14C7E071-2B2B-46A3-ADB9-D11D70336AED}" type="pres">
      <dgm:prSet presAssocID="{C1C080D8-A27B-47CC-8613-603BCC1CA267}" presName="bgRect" presStyleLbl="bgShp" presStyleIdx="0" presStyleCnt="3" custLinFactNeighborX="-508" custLinFactNeighborY="-43"/>
      <dgm:spPr/>
    </dgm:pt>
    <dgm:pt modelId="{9A252322-CD08-4328-B220-64BEABF197FB}" type="pres">
      <dgm:prSet presAssocID="{C1C080D8-A27B-47CC-8613-603BCC1CA26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0404B7E5-1205-49F0-BBC2-446C9A079862}" type="pres">
      <dgm:prSet presAssocID="{C1C080D8-A27B-47CC-8613-603BCC1CA267}" presName="spaceRect" presStyleCnt="0"/>
      <dgm:spPr/>
    </dgm:pt>
    <dgm:pt modelId="{68594854-89BB-4773-A787-16B6F95E3662}" type="pres">
      <dgm:prSet presAssocID="{C1C080D8-A27B-47CC-8613-603BCC1CA267}" presName="parTx" presStyleLbl="revTx" presStyleIdx="0" presStyleCnt="3">
        <dgm:presLayoutVars>
          <dgm:chMax val="0"/>
          <dgm:chPref val="0"/>
        </dgm:presLayoutVars>
      </dgm:prSet>
      <dgm:spPr/>
    </dgm:pt>
    <dgm:pt modelId="{155642BD-FBA8-497C-836F-CB6C0E107F32}" type="pres">
      <dgm:prSet presAssocID="{3A77F7C8-0F67-456A-A921-ACA1C43F97B3}" presName="sibTrans" presStyleCnt="0"/>
      <dgm:spPr/>
    </dgm:pt>
    <dgm:pt modelId="{7DD5B7CA-8451-4CEC-B7DC-14C2EAFC6486}" type="pres">
      <dgm:prSet presAssocID="{46ADF132-6E26-4048-AF55-91C13364A89C}" presName="compNode" presStyleCnt="0"/>
      <dgm:spPr/>
    </dgm:pt>
    <dgm:pt modelId="{F76F7CCD-D1A7-430D-BCD3-8318B73F8C0E}" type="pres">
      <dgm:prSet presAssocID="{46ADF132-6E26-4048-AF55-91C13364A89C}" presName="bgRect" presStyleLbl="bgShp" presStyleIdx="1" presStyleCnt="3"/>
      <dgm:spPr/>
    </dgm:pt>
    <dgm:pt modelId="{A202A9F6-BD8B-4CB1-BE33-D3693E7FC1DF}" type="pres">
      <dgm:prSet presAssocID="{46ADF132-6E26-4048-AF55-91C13364A89C}"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406F1AEF-7C6C-4F9C-A8AC-A332F715E1B6}" type="pres">
      <dgm:prSet presAssocID="{46ADF132-6E26-4048-AF55-91C13364A89C}" presName="spaceRect" presStyleCnt="0"/>
      <dgm:spPr/>
    </dgm:pt>
    <dgm:pt modelId="{EBB4C1B6-3918-4A8C-9BAE-1E72A9F3354F}" type="pres">
      <dgm:prSet presAssocID="{46ADF132-6E26-4048-AF55-91C13364A89C}" presName="parTx" presStyleLbl="revTx" presStyleIdx="1" presStyleCnt="3">
        <dgm:presLayoutVars>
          <dgm:chMax val="0"/>
          <dgm:chPref val="0"/>
        </dgm:presLayoutVars>
      </dgm:prSet>
      <dgm:spPr/>
    </dgm:pt>
    <dgm:pt modelId="{983581AB-15B3-4B71-BEE0-8F0E7663C17B}" type="pres">
      <dgm:prSet presAssocID="{CFFACF49-8630-4470-94D5-A055F8E17380}" presName="sibTrans" presStyleCnt="0"/>
      <dgm:spPr/>
    </dgm:pt>
    <dgm:pt modelId="{36B68D78-0017-4A2A-8449-21D4695259F8}" type="pres">
      <dgm:prSet presAssocID="{543CA8D4-2F76-4455-AE29-9B746C3CA96B}" presName="compNode" presStyleCnt="0"/>
      <dgm:spPr/>
    </dgm:pt>
    <dgm:pt modelId="{E0132B20-51BE-43DA-A0EB-DEF4BE52F463}" type="pres">
      <dgm:prSet presAssocID="{543CA8D4-2F76-4455-AE29-9B746C3CA96B}" presName="bgRect" presStyleLbl="bgShp" presStyleIdx="2" presStyleCnt="3" custLinFactNeighborY="3479"/>
      <dgm:spPr/>
    </dgm:pt>
    <dgm:pt modelId="{1300BDFB-D6C6-4137-AA0A-A2E47AD36A58}" type="pres">
      <dgm:prSet presAssocID="{543CA8D4-2F76-4455-AE29-9B746C3CA96B}"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mera"/>
        </a:ext>
      </dgm:extLst>
    </dgm:pt>
    <dgm:pt modelId="{F8D87B82-1DD8-4D42-B744-955C1886A341}" type="pres">
      <dgm:prSet presAssocID="{543CA8D4-2F76-4455-AE29-9B746C3CA96B}" presName="spaceRect" presStyleCnt="0"/>
      <dgm:spPr/>
    </dgm:pt>
    <dgm:pt modelId="{44DAAC81-8A87-4147-B0CC-F63F2FE277B1}" type="pres">
      <dgm:prSet presAssocID="{543CA8D4-2F76-4455-AE29-9B746C3CA96B}" presName="parTx" presStyleLbl="revTx" presStyleIdx="2" presStyleCnt="3">
        <dgm:presLayoutVars>
          <dgm:chMax val="0"/>
          <dgm:chPref val="0"/>
        </dgm:presLayoutVars>
      </dgm:prSet>
      <dgm:spPr/>
    </dgm:pt>
  </dgm:ptLst>
  <dgm:cxnLst>
    <dgm:cxn modelId="{0CCC4C65-0DC3-48D1-80C9-A53A702CDB7A}" type="presOf" srcId="{543CA8D4-2F76-4455-AE29-9B746C3CA96B}" destId="{44DAAC81-8A87-4147-B0CC-F63F2FE277B1}" srcOrd="0" destOrd="0" presId="urn:microsoft.com/office/officeart/2018/2/layout/IconVerticalSolidList"/>
    <dgm:cxn modelId="{BCF10D4A-65DA-4440-86D2-B8C6DB26CC2A}" srcId="{A54BF80A-DCDF-45C1-968A-EE4C50EC1BC8}" destId="{C1C080D8-A27B-47CC-8613-603BCC1CA267}" srcOrd="0" destOrd="0" parTransId="{324531F1-87D7-4322-8BD1-4487E0CC488C}" sibTransId="{3A77F7C8-0F67-456A-A921-ACA1C43F97B3}"/>
    <dgm:cxn modelId="{2997A39D-4513-4B01-A170-3B77A369C5DA}" type="presOf" srcId="{C1C080D8-A27B-47CC-8613-603BCC1CA267}" destId="{68594854-89BB-4773-A787-16B6F95E3662}" srcOrd="0" destOrd="0" presId="urn:microsoft.com/office/officeart/2018/2/layout/IconVerticalSolidList"/>
    <dgm:cxn modelId="{E6B2C0A4-60F0-4814-B5FB-70AA342DAD65}" type="presOf" srcId="{A54BF80A-DCDF-45C1-968A-EE4C50EC1BC8}" destId="{FA7B3E84-B5A0-4EA0-AF5D-A1A3227B0F96}" srcOrd="0" destOrd="0" presId="urn:microsoft.com/office/officeart/2018/2/layout/IconVerticalSolidList"/>
    <dgm:cxn modelId="{503C36A8-0F68-4A03-BF0B-1FD2E8189639}" type="presOf" srcId="{46ADF132-6E26-4048-AF55-91C13364A89C}" destId="{EBB4C1B6-3918-4A8C-9BAE-1E72A9F3354F}" srcOrd="0" destOrd="0" presId="urn:microsoft.com/office/officeart/2018/2/layout/IconVerticalSolidList"/>
    <dgm:cxn modelId="{3DA26DE6-015D-4F1D-BBC8-3ED8FB052BDB}" srcId="{A54BF80A-DCDF-45C1-968A-EE4C50EC1BC8}" destId="{46ADF132-6E26-4048-AF55-91C13364A89C}" srcOrd="1" destOrd="0" parTransId="{CA89E806-25F8-406D-9E0C-D72F6B2D38BC}" sibTransId="{CFFACF49-8630-4470-94D5-A055F8E17380}"/>
    <dgm:cxn modelId="{D5DB53EF-052D-4B64-A26E-52BB9AAF4B82}" srcId="{A54BF80A-DCDF-45C1-968A-EE4C50EC1BC8}" destId="{543CA8D4-2F76-4455-AE29-9B746C3CA96B}" srcOrd="2" destOrd="0" parTransId="{EE4A7231-204F-4AB7-9EDA-98CB4B5A7CDB}" sibTransId="{42C24F0E-C9AA-4606-9861-227601DCA446}"/>
    <dgm:cxn modelId="{6A2BA783-5256-452C-A9B2-F83275C17A23}" type="presParOf" srcId="{FA7B3E84-B5A0-4EA0-AF5D-A1A3227B0F96}" destId="{38A41C06-DC91-4411-B4E4-2DDEF0287F8B}" srcOrd="0" destOrd="0" presId="urn:microsoft.com/office/officeart/2018/2/layout/IconVerticalSolidList"/>
    <dgm:cxn modelId="{591A3680-0ADA-4FD1-8317-B7479CDE3FA2}" type="presParOf" srcId="{38A41C06-DC91-4411-B4E4-2DDEF0287F8B}" destId="{14C7E071-2B2B-46A3-ADB9-D11D70336AED}" srcOrd="0" destOrd="0" presId="urn:microsoft.com/office/officeart/2018/2/layout/IconVerticalSolidList"/>
    <dgm:cxn modelId="{226C2053-EE84-4683-80EC-C4A321D6A328}" type="presParOf" srcId="{38A41C06-DC91-4411-B4E4-2DDEF0287F8B}" destId="{9A252322-CD08-4328-B220-64BEABF197FB}" srcOrd="1" destOrd="0" presId="urn:microsoft.com/office/officeart/2018/2/layout/IconVerticalSolidList"/>
    <dgm:cxn modelId="{D26E8124-9AB7-49C5-B17E-5EDF4A6FAE2D}" type="presParOf" srcId="{38A41C06-DC91-4411-B4E4-2DDEF0287F8B}" destId="{0404B7E5-1205-49F0-BBC2-446C9A079862}" srcOrd="2" destOrd="0" presId="urn:microsoft.com/office/officeart/2018/2/layout/IconVerticalSolidList"/>
    <dgm:cxn modelId="{AEDC716B-A2F5-44C2-9FE7-FC30216B8451}" type="presParOf" srcId="{38A41C06-DC91-4411-B4E4-2DDEF0287F8B}" destId="{68594854-89BB-4773-A787-16B6F95E3662}" srcOrd="3" destOrd="0" presId="urn:microsoft.com/office/officeart/2018/2/layout/IconVerticalSolidList"/>
    <dgm:cxn modelId="{3361EF55-9566-4524-B0CC-D91F98D54736}" type="presParOf" srcId="{FA7B3E84-B5A0-4EA0-AF5D-A1A3227B0F96}" destId="{155642BD-FBA8-497C-836F-CB6C0E107F32}" srcOrd="1" destOrd="0" presId="urn:microsoft.com/office/officeart/2018/2/layout/IconVerticalSolidList"/>
    <dgm:cxn modelId="{B1D10A41-159F-49FE-84C5-7333F354CC28}" type="presParOf" srcId="{FA7B3E84-B5A0-4EA0-AF5D-A1A3227B0F96}" destId="{7DD5B7CA-8451-4CEC-B7DC-14C2EAFC6486}" srcOrd="2" destOrd="0" presId="urn:microsoft.com/office/officeart/2018/2/layout/IconVerticalSolidList"/>
    <dgm:cxn modelId="{0BD83BFE-068A-4090-A785-AA6C2F81983C}" type="presParOf" srcId="{7DD5B7CA-8451-4CEC-B7DC-14C2EAFC6486}" destId="{F76F7CCD-D1A7-430D-BCD3-8318B73F8C0E}" srcOrd="0" destOrd="0" presId="urn:microsoft.com/office/officeart/2018/2/layout/IconVerticalSolidList"/>
    <dgm:cxn modelId="{7C200FF6-47B6-4A9D-9BAC-CA76569500B0}" type="presParOf" srcId="{7DD5B7CA-8451-4CEC-B7DC-14C2EAFC6486}" destId="{A202A9F6-BD8B-4CB1-BE33-D3693E7FC1DF}" srcOrd="1" destOrd="0" presId="urn:microsoft.com/office/officeart/2018/2/layout/IconVerticalSolidList"/>
    <dgm:cxn modelId="{EBA1F6A0-0E4F-4D04-8E56-0752AA0CD2C4}" type="presParOf" srcId="{7DD5B7CA-8451-4CEC-B7DC-14C2EAFC6486}" destId="{406F1AEF-7C6C-4F9C-A8AC-A332F715E1B6}" srcOrd="2" destOrd="0" presId="urn:microsoft.com/office/officeart/2018/2/layout/IconVerticalSolidList"/>
    <dgm:cxn modelId="{B4CDCEDA-22E5-4382-AB64-C7CFC7DC4553}" type="presParOf" srcId="{7DD5B7CA-8451-4CEC-B7DC-14C2EAFC6486}" destId="{EBB4C1B6-3918-4A8C-9BAE-1E72A9F3354F}" srcOrd="3" destOrd="0" presId="urn:microsoft.com/office/officeart/2018/2/layout/IconVerticalSolidList"/>
    <dgm:cxn modelId="{50DC793B-5DAF-4223-9473-E6BA48B4A7F2}" type="presParOf" srcId="{FA7B3E84-B5A0-4EA0-AF5D-A1A3227B0F96}" destId="{983581AB-15B3-4B71-BEE0-8F0E7663C17B}" srcOrd="3" destOrd="0" presId="urn:microsoft.com/office/officeart/2018/2/layout/IconVerticalSolidList"/>
    <dgm:cxn modelId="{1BE03D5C-C1D8-4FBA-97C4-00BC594C298F}" type="presParOf" srcId="{FA7B3E84-B5A0-4EA0-AF5D-A1A3227B0F96}" destId="{36B68D78-0017-4A2A-8449-21D4695259F8}" srcOrd="4" destOrd="0" presId="urn:microsoft.com/office/officeart/2018/2/layout/IconVerticalSolidList"/>
    <dgm:cxn modelId="{0238FD52-7A70-4EFC-948E-7C90E43B2C6F}" type="presParOf" srcId="{36B68D78-0017-4A2A-8449-21D4695259F8}" destId="{E0132B20-51BE-43DA-A0EB-DEF4BE52F463}" srcOrd="0" destOrd="0" presId="urn:microsoft.com/office/officeart/2018/2/layout/IconVerticalSolidList"/>
    <dgm:cxn modelId="{C308F19D-59E3-457C-8A39-62CE935972A0}" type="presParOf" srcId="{36B68D78-0017-4A2A-8449-21D4695259F8}" destId="{1300BDFB-D6C6-4137-AA0A-A2E47AD36A58}" srcOrd="1" destOrd="0" presId="urn:microsoft.com/office/officeart/2018/2/layout/IconVerticalSolidList"/>
    <dgm:cxn modelId="{4B72BC08-B885-4B3C-A9D3-1136F42AD6CF}" type="presParOf" srcId="{36B68D78-0017-4A2A-8449-21D4695259F8}" destId="{F8D87B82-1DD8-4D42-B744-955C1886A341}" srcOrd="2" destOrd="0" presId="urn:microsoft.com/office/officeart/2018/2/layout/IconVerticalSolidList"/>
    <dgm:cxn modelId="{AD526675-5EA6-467F-AAFB-F6C1CBA60367}" type="presParOf" srcId="{36B68D78-0017-4A2A-8449-21D4695259F8}" destId="{44DAAC81-8A87-4147-B0CC-F63F2FE277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5C8D78-BB88-4FDE-AEEC-BCD4012EF7B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34EF3AA-7F6A-4C9C-B141-FA531D081223}">
      <dgm:prSet phldrT="[Text]"/>
      <dgm:spPr/>
      <dgm:t>
        <a:bodyPr/>
        <a:lstStyle/>
        <a:p>
          <a:r>
            <a:rPr lang="en-GB" dirty="0"/>
            <a:t>Plan</a:t>
          </a:r>
        </a:p>
      </dgm:t>
    </dgm:pt>
    <dgm:pt modelId="{8CE64F5D-7F7A-4165-B199-3E7359762CE5}" type="parTrans" cxnId="{FC456C37-92F7-4021-A23B-3C1012DBE65A}">
      <dgm:prSet/>
      <dgm:spPr/>
      <dgm:t>
        <a:bodyPr/>
        <a:lstStyle/>
        <a:p>
          <a:endParaRPr lang="en-GB"/>
        </a:p>
      </dgm:t>
    </dgm:pt>
    <dgm:pt modelId="{4D9B7CEC-A1A8-4F95-AE12-C270F73BC713}" type="sibTrans" cxnId="{FC456C37-92F7-4021-A23B-3C1012DBE65A}">
      <dgm:prSet/>
      <dgm:spPr/>
      <dgm:t>
        <a:bodyPr/>
        <a:lstStyle/>
        <a:p>
          <a:endParaRPr lang="en-GB"/>
        </a:p>
      </dgm:t>
    </dgm:pt>
    <dgm:pt modelId="{56CCB328-C16C-4B9D-AC30-A174C27201BD}">
      <dgm:prSet phldrT="[Text]"/>
      <dgm:spPr/>
      <dgm:t>
        <a:bodyPr/>
        <a:lstStyle/>
        <a:p>
          <a:r>
            <a:rPr lang="en-GB" dirty="0"/>
            <a:t>Teach</a:t>
          </a:r>
        </a:p>
      </dgm:t>
    </dgm:pt>
    <dgm:pt modelId="{36A637A6-6B33-40A4-9AFA-C82362B5E8D0}" type="parTrans" cxnId="{15DE2C38-A04D-477C-A12B-885FA88A3CB2}">
      <dgm:prSet/>
      <dgm:spPr/>
      <dgm:t>
        <a:bodyPr/>
        <a:lstStyle/>
        <a:p>
          <a:endParaRPr lang="en-GB"/>
        </a:p>
      </dgm:t>
    </dgm:pt>
    <dgm:pt modelId="{286EFC80-BB09-4C04-AB5E-77125D08BEE4}" type="sibTrans" cxnId="{15DE2C38-A04D-477C-A12B-885FA88A3CB2}">
      <dgm:prSet/>
      <dgm:spPr/>
      <dgm:t>
        <a:bodyPr/>
        <a:lstStyle/>
        <a:p>
          <a:endParaRPr lang="en-GB"/>
        </a:p>
      </dgm:t>
    </dgm:pt>
    <dgm:pt modelId="{C6BD33BD-3337-4E4F-80EC-AFAB08F95089}">
      <dgm:prSet phldrT="[Text]"/>
      <dgm:spPr/>
      <dgm:t>
        <a:bodyPr/>
        <a:lstStyle/>
        <a:p>
          <a:r>
            <a:rPr lang="en-GB" dirty="0"/>
            <a:t>Assess</a:t>
          </a:r>
        </a:p>
      </dgm:t>
    </dgm:pt>
    <dgm:pt modelId="{6A8C58A4-7E53-46AF-994C-BA4E5D4EC7D3}" type="parTrans" cxnId="{3787B27A-DDC3-44D1-BA32-81487C20798B}">
      <dgm:prSet/>
      <dgm:spPr/>
      <dgm:t>
        <a:bodyPr/>
        <a:lstStyle/>
        <a:p>
          <a:endParaRPr lang="en-GB"/>
        </a:p>
      </dgm:t>
    </dgm:pt>
    <dgm:pt modelId="{CE4B329C-B0AC-4DFE-A3F4-74A4433088CD}" type="sibTrans" cxnId="{3787B27A-DDC3-44D1-BA32-81487C20798B}">
      <dgm:prSet/>
      <dgm:spPr/>
      <dgm:t>
        <a:bodyPr/>
        <a:lstStyle/>
        <a:p>
          <a:endParaRPr lang="en-GB"/>
        </a:p>
      </dgm:t>
    </dgm:pt>
    <dgm:pt modelId="{FA3EF862-B223-4C6D-97A8-C055A7FB9A1A}" type="pres">
      <dgm:prSet presAssocID="{F05C8D78-BB88-4FDE-AEEC-BCD4012EF7BB}" presName="cycle" presStyleCnt="0">
        <dgm:presLayoutVars>
          <dgm:dir/>
          <dgm:resizeHandles val="exact"/>
        </dgm:presLayoutVars>
      </dgm:prSet>
      <dgm:spPr/>
    </dgm:pt>
    <dgm:pt modelId="{5012891B-DDA4-4BAE-8C97-2EEE6C9458F7}" type="pres">
      <dgm:prSet presAssocID="{F34EF3AA-7F6A-4C9C-B141-FA531D081223}" presName="node" presStyleLbl="node1" presStyleIdx="0" presStyleCnt="3">
        <dgm:presLayoutVars>
          <dgm:bulletEnabled val="1"/>
        </dgm:presLayoutVars>
      </dgm:prSet>
      <dgm:spPr/>
    </dgm:pt>
    <dgm:pt modelId="{0D188C22-ED46-4123-A61E-6ADEDD583ACC}" type="pres">
      <dgm:prSet presAssocID="{4D9B7CEC-A1A8-4F95-AE12-C270F73BC713}" presName="sibTrans" presStyleLbl="sibTrans2D1" presStyleIdx="0" presStyleCnt="3"/>
      <dgm:spPr/>
    </dgm:pt>
    <dgm:pt modelId="{D4A1B5C4-EF79-4FE5-A2F9-1BB5DF58357B}" type="pres">
      <dgm:prSet presAssocID="{4D9B7CEC-A1A8-4F95-AE12-C270F73BC713}" presName="connectorText" presStyleLbl="sibTrans2D1" presStyleIdx="0" presStyleCnt="3"/>
      <dgm:spPr/>
    </dgm:pt>
    <dgm:pt modelId="{91DE9F53-DC79-498A-8983-FBAD819112B8}" type="pres">
      <dgm:prSet presAssocID="{56CCB328-C16C-4B9D-AC30-A174C27201BD}" presName="node" presStyleLbl="node1" presStyleIdx="1" presStyleCnt="3">
        <dgm:presLayoutVars>
          <dgm:bulletEnabled val="1"/>
        </dgm:presLayoutVars>
      </dgm:prSet>
      <dgm:spPr/>
    </dgm:pt>
    <dgm:pt modelId="{11B0AE30-0EB2-4274-9B45-BC9FF661D05F}" type="pres">
      <dgm:prSet presAssocID="{286EFC80-BB09-4C04-AB5E-77125D08BEE4}" presName="sibTrans" presStyleLbl="sibTrans2D1" presStyleIdx="1" presStyleCnt="3"/>
      <dgm:spPr/>
    </dgm:pt>
    <dgm:pt modelId="{251463EE-4100-405C-BDDB-099173132B55}" type="pres">
      <dgm:prSet presAssocID="{286EFC80-BB09-4C04-AB5E-77125D08BEE4}" presName="connectorText" presStyleLbl="sibTrans2D1" presStyleIdx="1" presStyleCnt="3"/>
      <dgm:spPr/>
    </dgm:pt>
    <dgm:pt modelId="{98396682-FD95-4BE4-8233-7953BFDCE56C}" type="pres">
      <dgm:prSet presAssocID="{C6BD33BD-3337-4E4F-80EC-AFAB08F95089}" presName="node" presStyleLbl="node1" presStyleIdx="2" presStyleCnt="3">
        <dgm:presLayoutVars>
          <dgm:bulletEnabled val="1"/>
        </dgm:presLayoutVars>
      </dgm:prSet>
      <dgm:spPr/>
    </dgm:pt>
    <dgm:pt modelId="{499FE923-FC9F-431C-AAD9-F49112E763DA}" type="pres">
      <dgm:prSet presAssocID="{CE4B329C-B0AC-4DFE-A3F4-74A4433088CD}" presName="sibTrans" presStyleLbl="sibTrans2D1" presStyleIdx="2" presStyleCnt="3"/>
      <dgm:spPr/>
    </dgm:pt>
    <dgm:pt modelId="{1998853D-DD43-437D-8BC7-351472028C95}" type="pres">
      <dgm:prSet presAssocID="{CE4B329C-B0AC-4DFE-A3F4-74A4433088CD}" presName="connectorText" presStyleLbl="sibTrans2D1" presStyleIdx="2" presStyleCnt="3"/>
      <dgm:spPr/>
    </dgm:pt>
  </dgm:ptLst>
  <dgm:cxnLst>
    <dgm:cxn modelId="{FC456C37-92F7-4021-A23B-3C1012DBE65A}" srcId="{F05C8D78-BB88-4FDE-AEEC-BCD4012EF7BB}" destId="{F34EF3AA-7F6A-4C9C-B141-FA531D081223}" srcOrd="0" destOrd="0" parTransId="{8CE64F5D-7F7A-4165-B199-3E7359762CE5}" sibTransId="{4D9B7CEC-A1A8-4F95-AE12-C270F73BC713}"/>
    <dgm:cxn modelId="{15DE2C38-A04D-477C-A12B-885FA88A3CB2}" srcId="{F05C8D78-BB88-4FDE-AEEC-BCD4012EF7BB}" destId="{56CCB328-C16C-4B9D-AC30-A174C27201BD}" srcOrd="1" destOrd="0" parTransId="{36A637A6-6B33-40A4-9AFA-C82362B5E8D0}" sibTransId="{286EFC80-BB09-4C04-AB5E-77125D08BEE4}"/>
    <dgm:cxn modelId="{48159341-A932-46E5-A931-C2B0AFE60847}" type="presOf" srcId="{286EFC80-BB09-4C04-AB5E-77125D08BEE4}" destId="{11B0AE30-0EB2-4274-9B45-BC9FF661D05F}" srcOrd="0" destOrd="0" presId="urn:microsoft.com/office/officeart/2005/8/layout/cycle2"/>
    <dgm:cxn modelId="{8B86F86C-6E5D-4E54-AB67-2AD33D89A123}" type="presOf" srcId="{F34EF3AA-7F6A-4C9C-B141-FA531D081223}" destId="{5012891B-DDA4-4BAE-8C97-2EEE6C9458F7}" srcOrd="0" destOrd="0" presId="urn:microsoft.com/office/officeart/2005/8/layout/cycle2"/>
    <dgm:cxn modelId="{2CFA2553-1400-460E-9390-411202E65A7D}" type="presOf" srcId="{286EFC80-BB09-4C04-AB5E-77125D08BEE4}" destId="{251463EE-4100-405C-BDDB-099173132B55}" srcOrd="1" destOrd="0" presId="urn:microsoft.com/office/officeart/2005/8/layout/cycle2"/>
    <dgm:cxn modelId="{3787B27A-DDC3-44D1-BA32-81487C20798B}" srcId="{F05C8D78-BB88-4FDE-AEEC-BCD4012EF7BB}" destId="{C6BD33BD-3337-4E4F-80EC-AFAB08F95089}" srcOrd="2" destOrd="0" parTransId="{6A8C58A4-7E53-46AF-994C-BA4E5D4EC7D3}" sibTransId="{CE4B329C-B0AC-4DFE-A3F4-74A4433088CD}"/>
    <dgm:cxn modelId="{4AFE639C-8640-424A-BA97-CA42A7C4E65E}" type="presOf" srcId="{4D9B7CEC-A1A8-4F95-AE12-C270F73BC713}" destId="{D4A1B5C4-EF79-4FE5-A2F9-1BB5DF58357B}" srcOrd="1" destOrd="0" presId="urn:microsoft.com/office/officeart/2005/8/layout/cycle2"/>
    <dgm:cxn modelId="{2522A3AD-1D59-4943-8312-EA3B539EE36A}" type="presOf" srcId="{CE4B329C-B0AC-4DFE-A3F4-74A4433088CD}" destId="{1998853D-DD43-437D-8BC7-351472028C95}" srcOrd="1" destOrd="0" presId="urn:microsoft.com/office/officeart/2005/8/layout/cycle2"/>
    <dgm:cxn modelId="{BE6EFAB4-51C5-4A07-88CA-8825A0B992B5}" type="presOf" srcId="{F05C8D78-BB88-4FDE-AEEC-BCD4012EF7BB}" destId="{FA3EF862-B223-4C6D-97A8-C055A7FB9A1A}" srcOrd="0" destOrd="0" presId="urn:microsoft.com/office/officeart/2005/8/layout/cycle2"/>
    <dgm:cxn modelId="{1A6203B9-060B-4A6A-B68A-BDD6CB0E2B58}" type="presOf" srcId="{CE4B329C-B0AC-4DFE-A3F4-74A4433088CD}" destId="{499FE923-FC9F-431C-AAD9-F49112E763DA}" srcOrd="0" destOrd="0" presId="urn:microsoft.com/office/officeart/2005/8/layout/cycle2"/>
    <dgm:cxn modelId="{BEAB55BB-EE49-4333-A157-6E9C905F1EE8}" type="presOf" srcId="{56CCB328-C16C-4B9D-AC30-A174C27201BD}" destId="{91DE9F53-DC79-498A-8983-FBAD819112B8}" srcOrd="0" destOrd="0" presId="urn:microsoft.com/office/officeart/2005/8/layout/cycle2"/>
    <dgm:cxn modelId="{D51C5FBD-6AC1-44AA-9EB6-4E9600ABDC07}" type="presOf" srcId="{C6BD33BD-3337-4E4F-80EC-AFAB08F95089}" destId="{98396682-FD95-4BE4-8233-7953BFDCE56C}" srcOrd="0" destOrd="0" presId="urn:microsoft.com/office/officeart/2005/8/layout/cycle2"/>
    <dgm:cxn modelId="{D2F9F3BD-8BBE-4159-9847-93A279FBA6B1}" type="presOf" srcId="{4D9B7CEC-A1A8-4F95-AE12-C270F73BC713}" destId="{0D188C22-ED46-4123-A61E-6ADEDD583ACC}" srcOrd="0" destOrd="0" presId="urn:microsoft.com/office/officeart/2005/8/layout/cycle2"/>
    <dgm:cxn modelId="{DB6BDC51-8A41-4AB4-A1AB-22B2866E20DD}" type="presParOf" srcId="{FA3EF862-B223-4C6D-97A8-C055A7FB9A1A}" destId="{5012891B-DDA4-4BAE-8C97-2EEE6C9458F7}" srcOrd="0" destOrd="0" presId="urn:microsoft.com/office/officeart/2005/8/layout/cycle2"/>
    <dgm:cxn modelId="{BE8E3C11-A199-482C-90B2-13035900D3F6}" type="presParOf" srcId="{FA3EF862-B223-4C6D-97A8-C055A7FB9A1A}" destId="{0D188C22-ED46-4123-A61E-6ADEDD583ACC}" srcOrd="1" destOrd="0" presId="urn:microsoft.com/office/officeart/2005/8/layout/cycle2"/>
    <dgm:cxn modelId="{8949CE89-3F65-4AED-A38C-ACF7A808E8D6}" type="presParOf" srcId="{0D188C22-ED46-4123-A61E-6ADEDD583ACC}" destId="{D4A1B5C4-EF79-4FE5-A2F9-1BB5DF58357B}" srcOrd="0" destOrd="0" presId="urn:microsoft.com/office/officeart/2005/8/layout/cycle2"/>
    <dgm:cxn modelId="{5EFD3D05-2209-404F-BD21-57116E50625F}" type="presParOf" srcId="{FA3EF862-B223-4C6D-97A8-C055A7FB9A1A}" destId="{91DE9F53-DC79-498A-8983-FBAD819112B8}" srcOrd="2" destOrd="0" presId="urn:microsoft.com/office/officeart/2005/8/layout/cycle2"/>
    <dgm:cxn modelId="{2446CCD8-5EF2-45D8-8162-372F2A48D4FD}" type="presParOf" srcId="{FA3EF862-B223-4C6D-97A8-C055A7FB9A1A}" destId="{11B0AE30-0EB2-4274-9B45-BC9FF661D05F}" srcOrd="3" destOrd="0" presId="urn:microsoft.com/office/officeart/2005/8/layout/cycle2"/>
    <dgm:cxn modelId="{86596AD4-6D2E-43CB-9F07-257D524F5EE3}" type="presParOf" srcId="{11B0AE30-0EB2-4274-9B45-BC9FF661D05F}" destId="{251463EE-4100-405C-BDDB-099173132B55}" srcOrd="0" destOrd="0" presId="urn:microsoft.com/office/officeart/2005/8/layout/cycle2"/>
    <dgm:cxn modelId="{82DF6584-553F-4C57-9D14-CB16D64290F6}" type="presParOf" srcId="{FA3EF862-B223-4C6D-97A8-C055A7FB9A1A}" destId="{98396682-FD95-4BE4-8233-7953BFDCE56C}" srcOrd="4" destOrd="0" presId="urn:microsoft.com/office/officeart/2005/8/layout/cycle2"/>
    <dgm:cxn modelId="{F74A8D88-2574-4560-AEAD-362DF71C0006}" type="presParOf" srcId="{FA3EF862-B223-4C6D-97A8-C055A7FB9A1A}" destId="{499FE923-FC9F-431C-AAD9-F49112E763DA}" srcOrd="5" destOrd="0" presId="urn:microsoft.com/office/officeart/2005/8/layout/cycle2"/>
    <dgm:cxn modelId="{61105622-1952-454D-873D-8C45E093FE06}" type="presParOf" srcId="{499FE923-FC9F-431C-AAD9-F49112E763DA}" destId="{1998853D-DD43-437D-8BC7-351472028C9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5C8D78-BB88-4FDE-AEEC-BCD4012EF7BB}"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GB"/>
        </a:p>
      </dgm:t>
    </dgm:pt>
    <dgm:pt modelId="{F34EF3AA-7F6A-4C9C-B141-FA531D081223}">
      <dgm:prSet phldrT="[Text]"/>
      <dgm:spPr/>
      <dgm:t>
        <a:bodyPr/>
        <a:lstStyle/>
        <a:p>
          <a:r>
            <a:rPr lang="en-GB" dirty="0"/>
            <a:t>Plan</a:t>
          </a:r>
        </a:p>
      </dgm:t>
    </dgm:pt>
    <dgm:pt modelId="{8CE64F5D-7F7A-4165-B199-3E7359762CE5}" type="parTrans" cxnId="{FC456C37-92F7-4021-A23B-3C1012DBE65A}">
      <dgm:prSet/>
      <dgm:spPr/>
      <dgm:t>
        <a:bodyPr/>
        <a:lstStyle/>
        <a:p>
          <a:endParaRPr lang="en-GB"/>
        </a:p>
      </dgm:t>
    </dgm:pt>
    <dgm:pt modelId="{4D9B7CEC-A1A8-4F95-AE12-C270F73BC713}" type="sibTrans" cxnId="{FC456C37-92F7-4021-A23B-3C1012DBE65A}">
      <dgm:prSet/>
      <dgm:spPr/>
      <dgm:t>
        <a:bodyPr/>
        <a:lstStyle/>
        <a:p>
          <a:endParaRPr lang="en-GB"/>
        </a:p>
      </dgm:t>
    </dgm:pt>
    <dgm:pt modelId="{56CCB328-C16C-4B9D-AC30-A174C27201BD}">
      <dgm:prSet phldrT="[Text]"/>
      <dgm:spPr/>
      <dgm:t>
        <a:bodyPr/>
        <a:lstStyle/>
        <a:p>
          <a:r>
            <a:rPr lang="en-GB" dirty="0"/>
            <a:t>Teach</a:t>
          </a:r>
        </a:p>
      </dgm:t>
    </dgm:pt>
    <dgm:pt modelId="{36A637A6-6B33-40A4-9AFA-C82362B5E8D0}" type="parTrans" cxnId="{15DE2C38-A04D-477C-A12B-885FA88A3CB2}">
      <dgm:prSet/>
      <dgm:spPr/>
      <dgm:t>
        <a:bodyPr/>
        <a:lstStyle/>
        <a:p>
          <a:endParaRPr lang="en-GB"/>
        </a:p>
      </dgm:t>
    </dgm:pt>
    <dgm:pt modelId="{286EFC80-BB09-4C04-AB5E-77125D08BEE4}" type="sibTrans" cxnId="{15DE2C38-A04D-477C-A12B-885FA88A3CB2}">
      <dgm:prSet/>
      <dgm:spPr/>
      <dgm:t>
        <a:bodyPr/>
        <a:lstStyle/>
        <a:p>
          <a:endParaRPr lang="en-GB"/>
        </a:p>
      </dgm:t>
    </dgm:pt>
    <dgm:pt modelId="{C6BD33BD-3337-4E4F-80EC-AFAB08F95089}">
      <dgm:prSet phldrT="[Text]"/>
      <dgm:spPr/>
      <dgm:t>
        <a:bodyPr/>
        <a:lstStyle/>
        <a:p>
          <a:r>
            <a:rPr lang="en-GB"/>
            <a:t>Assess</a:t>
          </a:r>
        </a:p>
      </dgm:t>
    </dgm:pt>
    <dgm:pt modelId="{6A8C58A4-7E53-46AF-994C-BA4E5D4EC7D3}" type="parTrans" cxnId="{3787B27A-DDC3-44D1-BA32-81487C20798B}">
      <dgm:prSet/>
      <dgm:spPr/>
      <dgm:t>
        <a:bodyPr/>
        <a:lstStyle/>
        <a:p>
          <a:endParaRPr lang="en-GB"/>
        </a:p>
      </dgm:t>
    </dgm:pt>
    <dgm:pt modelId="{CE4B329C-B0AC-4DFE-A3F4-74A4433088CD}" type="sibTrans" cxnId="{3787B27A-DDC3-44D1-BA32-81487C20798B}">
      <dgm:prSet/>
      <dgm:spPr/>
      <dgm:t>
        <a:bodyPr/>
        <a:lstStyle/>
        <a:p>
          <a:endParaRPr lang="en-GB"/>
        </a:p>
      </dgm:t>
    </dgm:pt>
    <dgm:pt modelId="{FA3EF862-B223-4C6D-97A8-C055A7FB9A1A}" type="pres">
      <dgm:prSet presAssocID="{F05C8D78-BB88-4FDE-AEEC-BCD4012EF7BB}" presName="cycle" presStyleCnt="0">
        <dgm:presLayoutVars>
          <dgm:dir/>
          <dgm:resizeHandles val="exact"/>
        </dgm:presLayoutVars>
      </dgm:prSet>
      <dgm:spPr/>
    </dgm:pt>
    <dgm:pt modelId="{5012891B-DDA4-4BAE-8C97-2EEE6C9458F7}" type="pres">
      <dgm:prSet presAssocID="{F34EF3AA-7F6A-4C9C-B141-FA531D081223}" presName="node" presStyleLbl="node1" presStyleIdx="0" presStyleCnt="3">
        <dgm:presLayoutVars>
          <dgm:bulletEnabled val="1"/>
        </dgm:presLayoutVars>
      </dgm:prSet>
      <dgm:spPr/>
    </dgm:pt>
    <dgm:pt modelId="{0D188C22-ED46-4123-A61E-6ADEDD583ACC}" type="pres">
      <dgm:prSet presAssocID="{4D9B7CEC-A1A8-4F95-AE12-C270F73BC713}" presName="sibTrans" presStyleLbl="sibTrans2D1" presStyleIdx="0" presStyleCnt="3"/>
      <dgm:spPr/>
    </dgm:pt>
    <dgm:pt modelId="{D4A1B5C4-EF79-4FE5-A2F9-1BB5DF58357B}" type="pres">
      <dgm:prSet presAssocID="{4D9B7CEC-A1A8-4F95-AE12-C270F73BC713}" presName="connectorText" presStyleLbl="sibTrans2D1" presStyleIdx="0" presStyleCnt="3"/>
      <dgm:spPr/>
    </dgm:pt>
    <dgm:pt modelId="{91DE9F53-DC79-498A-8983-FBAD819112B8}" type="pres">
      <dgm:prSet presAssocID="{56CCB328-C16C-4B9D-AC30-A174C27201BD}" presName="node" presStyleLbl="node1" presStyleIdx="1" presStyleCnt="3">
        <dgm:presLayoutVars>
          <dgm:bulletEnabled val="1"/>
        </dgm:presLayoutVars>
      </dgm:prSet>
      <dgm:spPr/>
    </dgm:pt>
    <dgm:pt modelId="{11B0AE30-0EB2-4274-9B45-BC9FF661D05F}" type="pres">
      <dgm:prSet presAssocID="{286EFC80-BB09-4C04-AB5E-77125D08BEE4}" presName="sibTrans" presStyleLbl="sibTrans2D1" presStyleIdx="1" presStyleCnt="3"/>
      <dgm:spPr/>
    </dgm:pt>
    <dgm:pt modelId="{251463EE-4100-405C-BDDB-099173132B55}" type="pres">
      <dgm:prSet presAssocID="{286EFC80-BB09-4C04-AB5E-77125D08BEE4}" presName="connectorText" presStyleLbl="sibTrans2D1" presStyleIdx="1" presStyleCnt="3"/>
      <dgm:spPr/>
    </dgm:pt>
    <dgm:pt modelId="{98396682-FD95-4BE4-8233-7953BFDCE56C}" type="pres">
      <dgm:prSet presAssocID="{C6BD33BD-3337-4E4F-80EC-AFAB08F95089}" presName="node" presStyleLbl="node1" presStyleIdx="2" presStyleCnt="3">
        <dgm:presLayoutVars>
          <dgm:bulletEnabled val="1"/>
        </dgm:presLayoutVars>
      </dgm:prSet>
      <dgm:spPr/>
    </dgm:pt>
    <dgm:pt modelId="{499FE923-FC9F-431C-AAD9-F49112E763DA}" type="pres">
      <dgm:prSet presAssocID="{CE4B329C-B0AC-4DFE-A3F4-74A4433088CD}" presName="sibTrans" presStyleLbl="sibTrans2D1" presStyleIdx="2" presStyleCnt="3"/>
      <dgm:spPr/>
    </dgm:pt>
    <dgm:pt modelId="{1998853D-DD43-437D-8BC7-351472028C95}" type="pres">
      <dgm:prSet presAssocID="{CE4B329C-B0AC-4DFE-A3F4-74A4433088CD}" presName="connectorText" presStyleLbl="sibTrans2D1" presStyleIdx="2" presStyleCnt="3"/>
      <dgm:spPr/>
    </dgm:pt>
  </dgm:ptLst>
  <dgm:cxnLst>
    <dgm:cxn modelId="{FC456C37-92F7-4021-A23B-3C1012DBE65A}" srcId="{F05C8D78-BB88-4FDE-AEEC-BCD4012EF7BB}" destId="{F34EF3AA-7F6A-4C9C-B141-FA531D081223}" srcOrd="0" destOrd="0" parTransId="{8CE64F5D-7F7A-4165-B199-3E7359762CE5}" sibTransId="{4D9B7CEC-A1A8-4F95-AE12-C270F73BC713}"/>
    <dgm:cxn modelId="{15DE2C38-A04D-477C-A12B-885FA88A3CB2}" srcId="{F05C8D78-BB88-4FDE-AEEC-BCD4012EF7BB}" destId="{56CCB328-C16C-4B9D-AC30-A174C27201BD}" srcOrd="1" destOrd="0" parTransId="{36A637A6-6B33-40A4-9AFA-C82362B5E8D0}" sibTransId="{286EFC80-BB09-4C04-AB5E-77125D08BEE4}"/>
    <dgm:cxn modelId="{48159341-A932-46E5-A931-C2B0AFE60847}" type="presOf" srcId="{286EFC80-BB09-4C04-AB5E-77125D08BEE4}" destId="{11B0AE30-0EB2-4274-9B45-BC9FF661D05F}" srcOrd="0" destOrd="0" presId="urn:microsoft.com/office/officeart/2005/8/layout/cycle2"/>
    <dgm:cxn modelId="{8B86F86C-6E5D-4E54-AB67-2AD33D89A123}" type="presOf" srcId="{F34EF3AA-7F6A-4C9C-B141-FA531D081223}" destId="{5012891B-DDA4-4BAE-8C97-2EEE6C9458F7}" srcOrd="0" destOrd="0" presId="urn:microsoft.com/office/officeart/2005/8/layout/cycle2"/>
    <dgm:cxn modelId="{2CFA2553-1400-460E-9390-411202E65A7D}" type="presOf" srcId="{286EFC80-BB09-4C04-AB5E-77125D08BEE4}" destId="{251463EE-4100-405C-BDDB-099173132B55}" srcOrd="1" destOrd="0" presId="urn:microsoft.com/office/officeart/2005/8/layout/cycle2"/>
    <dgm:cxn modelId="{3787B27A-DDC3-44D1-BA32-81487C20798B}" srcId="{F05C8D78-BB88-4FDE-AEEC-BCD4012EF7BB}" destId="{C6BD33BD-3337-4E4F-80EC-AFAB08F95089}" srcOrd="2" destOrd="0" parTransId="{6A8C58A4-7E53-46AF-994C-BA4E5D4EC7D3}" sibTransId="{CE4B329C-B0AC-4DFE-A3F4-74A4433088CD}"/>
    <dgm:cxn modelId="{4AFE639C-8640-424A-BA97-CA42A7C4E65E}" type="presOf" srcId="{4D9B7CEC-A1A8-4F95-AE12-C270F73BC713}" destId="{D4A1B5C4-EF79-4FE5-A2F9-1BB5DF58357B}" srcOrd="1" destOrd="0" presId="urn:microsoft.com/office/officeart/2005/8/layout/cycle2"/>
    <dgm:cxn modelId="{2522A3AD-1D59-4943-8312-EA3B539EE36A}" type="presOf" srcId="{CE4B329C-B0AC-4DFE-A3F4-74A4433088CD}" destId="{1998853D-DD43-437D-8BC7-351472028C95}" srcOrd="1" destOrd="0" presId="urn:microsoft.com/office/officeart/2005/8/layout/cycle2"/>
    <dgm:cxn modelId="{BE6EFAB4-51C5-4A07-88CA-8825A0B992B5}" type="presOf" srcId="{F05C8D78-BB88-4FDE-AEEC-BCD4012EF7BB}" destId="{FA3EF862-B223-4C6D-97A8-C055A7FB9A1A}" srcOrd="0" destOrd="0" presId="urn:microsoft.com/office/officeart/2005/8/layout/cycle2"/>
    <dgm:cxn modelId="{1A6203B9-060B-4A6A-B68A-BDD6CB0E2B58}" type="presOf" srcId="{CE4B329C-B0AC-4DFE-A3F4-74A4433088CD}" destId="{499FE923-FC9F-431C-AAD9-F49112E763DA}" srcOrd="0" destOrd="0" presId="urn:microsoft.com/office/officeart/2005/8/layout/cycle2"/>
    <dgm:cxn modelId="{BEAB55BB-EE49-4333-A157-6E9C905F1EE8}" type="presOf" srcId="{56CCB328-C16C-4B9D-AC30-A174C27201BD}" destId="{91DE9F53-DC79-498A-8983-FBAD819112B8}" srcOrd="0" destOrd="0" presId="urn:microsoft.com/office/officeart/2005/8/layout/cycle2"/>
    <dgm:cxn modelId="{D51C5FBD-6AC1-44AA-9EB6-4E9600ABDC07}" type="presOf" srcId="{C6BD33BD-3337-4E4F-80EC-AFAB08F95089}" destId="{98396682-FD95-4BE4-8233-7953BFDCE56C}" srcOrd="0" destOrd="0" presId="urn:microsoft.com/office/officeart/2005/8/layout/cycle2"/>
    <dgm:cxn modelId="{D2F9F3BD-8BBE-4159-9847-93A279FBA6B1}" type="presOf" srcId="{4D9B7CEC-A1A8-4F95-AE12-C270F73BC713}" destId="{0D188C22-ED46-4123-A61E-6ADEDD583ACC}" srcOrd="0" destOrd="0" presId="urn:microsoft.com/office/officeart/2005/8/layout/cycle2"/>
    <dgm:cxn modelId="{DB6BDC51-8A41-4AB4-A1AB-22B2866E20DD}" type="presParOf" srcId="{FA3EF862-B223-4C6D-97A8-C055A7FB9A1A}" destId="{5012891B-DDA4-4BAE-8C97-2EEE6C9458F7}" srcOrd="0" destOrd="0" presId="urn:microsoft.com/office/officeart/2005/8/layout/cycle2"/>
    <dgm:cxn modelId="{BE8E3C11-A199-482C-90B2-13035900D3F6}" type="presParOf" srcId="{FA3EF862-B223-4C6D-97A8-C055A7FB9A1A}" destId="{0D188C22-ED46-4123-A61E-6ADEDD583ACC}" srcOrd="1" destOrd="0" presId="urn:microsoft.com/office/officeart/2005/8/layout/cycle2"/>
    <dgm:cxn modelId="{8949CE89-3F65-4AED-A38C-ACF7A808E8D6}" type="presParOf" srcId="{0D188C22-ED46-4123-A61E-6ADEDD583ACC}" destId="{D4A1B5C4-EF79-4FE5-A2F9-1BB5DF58357B}" srcOrd="0" destOrd="0" presId="urn:microsoft.com/office/officeart/2005/8/layout/cycle2"/>
    <dgm:cxn modelId="{5EFD3D05-2209-404F-BD21-57116E50625F}" type="presParOf" srcId="{FA3EF862-B223-4C6D-97A8-C055A7FB9A1A}" destId="{91DE9F53-DC79-498A-8983-FBAD819112B8}" srcOrd="2" destOrd="0" presId="urn:microsoft.com/office/officeart/2005/8/layout/cycle2"/>
    <dgm:cxn modelId="{2446CCD8-5EF2-45D8-8162-372F2A48D4FD}" type="presParOf" srcId="{FA3EF862-B223-4C6D-97A8-C055A7FB9A1A}" destId="{11B0AE30-0EB2-4274-9B45-BC9FF661D05F}" srcOrd="3" destOrd="0" presId="urn:microsoft.com/office/officeart/2005/8/layout/cycle2"/>
    <dgm:cxn modelId="{86596AD4-6D2E-43CB-9F07-257D524F5EE3}" type="presParOf" srcId="{11B0AE30-0EB2-4274-9B45-BC9FF661D05F}" destId="{251463EE-4100-405C-BDDB-099173132B55}" srcOrd="0" destOrd="0" presId="urn:microsoft.com/office/officeart/2005/8/layout/cycle2"/>
    <dgm:cxn modelId="{82DF6584-553F-4C57-9D14-CB16D64290F6}" type="presParOf" srcId="{FA3EF862-B223-4C6D-97A8-C055A7FB9A1A}" destId="{98396682-FD95-4BE4-8233-7953BFDCE56C}" srcOrd="4" destOrd="0" presId="urn:microsoft.com/office/officeart/2005/8/layout/cycle2"/>
    <dgm:cxn modelId="{F74A8D88-2574-4560-AEAD-362DF71C0006}" type="presParOf" srcId="{FA3EF862-B223-4C6D-97A8-C055A7FB9A1A}" destId="{499FE923-FC9F-431C-AAD9-F49112E763DA}" srcOrd="5" destOrd="0" presId="urn:microsoft.com/office/officeart/2005/8/layout/cycle2"/>
    <dgm:cxn modelId="{61105622-1952-454D-873D-8C45E093FE06}" type="presParOf" srcId="{499FE923-FC9F-431C-AAD9-F49112E763DA}" destId="{1998853D-DD43-437D-8BC7-351472028C95}"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DA6894-34B0-4F15-B7D0-C87513BD76CB}"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F480B21E-8C8C-4941-8C7A-3B2F5D573087}">
      <dgm:prSet/>
      <dgm:spPr/>
      <dgm:t>
        <a:bodyPr/>
        <a:lstStyle/>
        <a:p>
          <a:r>
            <a:rPr lang="en-GB" b="1"/>
            <a:t>Professional support </a:t>
          </a:r>
          <a:endParaRPr lang="en-US"/>
        </a:p>
      </dgm:t>
    </dgm:pt>
    <dgm:pt modelId="{C9479627-9B5D-4C76-922F-B52D85A3AF98}" type="parTrans" cxnId="{C955E17F-D349-414E-9316-D884CBE1AEE6}">
      <dgm:prSet/>
      <dgm:spPr/>
      <dgm:t>
        <a:bodyPr/>
        <a:lstStyle/>
        <a:p>
          <a:endParaRPr lang="en-US"/>
        </a:p>
      </dgm:t>
    </dgm:pt>
    <dgm:pt modelId="{5E0D8EDA-9A24-4663-BC5C-E047CBF45BF2}" type="sibTrans" cxnId="{C955E17F-D349-414E-9316-D884CBE1AEE6}">
      <dgm:prSet/>
      <dgm:spPr/>
      <dgm:t>
        <a:bodyPr/>
        <a:lstStyle/>
        <a:p>
          <a:endParaRPr lang="en-US"/>
        </a:p>
      </dgm:t>
    </dgm:pt>
    <dgm:pt modelId="{72BCEA38-6E42-4E9E-83CD-BF496707AEDA}">
      <dgm:prSet/>
      <dgm:spPr/>
      <dgm:t>
        <a:bodyPr/>
        <a:lstStyle/>
        <a:p>
          <a:r>
            <a:rPr lang="en-GB" b="1"/>
            <a:t>Pedagogic support </a:t>
          </a:r>
          <a:endParaRPr lang="en-US"/>
        </a:p>
      </dgm:t>
    </dgm:pt>
    <dgm:pt modelId="{70EDEB73-7A27-4EF0-8D6F-420D67838E58}" type="parTrans" cxnId="{823921C8-CE64-4FB0-A107-B20F0C03A704}">
      <dgm:prSet/>
      <dgm:spPr/>
      <dgm:t>
        <a:bodyPr/>
        <a:lstStyle/>
        <a:p>
          <a:endParaRPr lang="en-US"/>
        </a:p>
      </dgm:t>
    </dgm:pt>
    <dgm:pt modelId="{77CB2A7A-CC58-4BAC-A5BD-09B6C5E3E6F7}" type="sibTrans" cxnId="{823921C8-CE64-4FB0-A107-B20F0C03A704}">
      <dgm:prSet/>
      <dgm:spPr/>
      <dgm:t>
        <a:bodyPr/>
        <a:lstStyle/>
        <a:p>
          <a:endParaRPr lang="en-US"/>
        </a:p>
      </dgm:t>
    </dgm:pt>
    <dgm:pt modelId="{00377262-BB99-4B68-8BA0-221BE72F3A89}">
      <dgm:prSet/>
      <dgm:spPr/>
      <dgm:t>
        <a:bodyPr/>
        <a:lstStyle/>
        <a:p>
          <a:r>
            <a:rPr lang="en-GB" b="1"/>
            <a:t>Academic support </a:t>
          </a:r>
          <a:endParaRPr lang="en-US"/>
        </a:p>
      </dgm:t>
    </dgm:pt>
    <dgm:pt modelId="{4E162F7D-3518-463D-90E4-633679FEE474}" type="parTrans" cxnId="{B731DD96-8AD2-4BA7-BB86-05901520BA7A}">
      <dgm:prSet/>
      <dgm:spPr/>
      <dgm:t>
        <a:bodyPr/>
        <a:lstStyle/>
        <a:p>
          <a:endParaRPr lang="en-US"/>
        </a:p>
      </dgm:t>
    </dgm:pt>
    <dgm:pt modelId="{810B641C-7EEF-49CB-9001-1B82BCF8BD8F}" type="sibTrans" cxnId="{B731DD96-8AD2-4BA7-BB86-05901520BA7A}">
      <dgm:prSet/>
      <dgm:spPr/>
      <dgm:t>
        <a:bodyPr/>
        <a:lstStyle/>
        <a:p>
          <a:endParaRPr lang="en-US"/>
        </a:p>
      </dgm:t>
    </dgm:pt>
    <dgm:pt modelId="{59F1C742-D676-4C13-A4A3-4A7D5278FEA8}">
      <dgm:prSet/>
      <dgm:spPr/>
      <dgm:t>
        <a:bodyPr/>
        <a:lstStyle/>
        <a:p>
          <a:r>
            <a:rPr lang="en-GB" b="1"/>
            <a:t>Emotional support </a:t>
          </a:r>
          <a:r>
            <a:rPr lang="en-GB"/>
            <a:t>(Roberts, 2019)</a:t>
          </a:r>
          <a:endParaRPr lang="en-US"/>
        </a:p>
      </dgm:t>
    </dgm:pt>
    <dgm:pt modelId="{AB0E2206-0443-4020-9EA0-886824CDC8DA}" type="parTrans" cxnId="{92C17245-4822-4EB5-807F-9133236C527C}">
      <dgm:prSet/>
      <dgm:spPr/>
      <dgm:t>
        <a:bodyPr/>
        <a:lstStyle/>
        <a:p>
          <a:endParaRPr lang="en-US"/>
        </a:p>
      </dgm:t>
    </dgm:pt>
    <dgm:pt modelId="{30DE8357-33FC-4AA4-A99F-512FBB21A3FF}" type="sibTrans" cxnId="{92C17245-4822-4EB5-807F-9133236C527C}">
      <dgm:prSet/>
      <dgm:spPr/>
      <dgm:t>
        <a:bodyPr/>
        <a:lstStyle/>
        <a:p>
          <a:endParaRPr lang="en-US"/>
        </a:p>
      </dgm:t>
    </dgm:pt>
    <dgm:pt modelId="{53CBB207-2C9C-45D2-BF0E-6FBFF5B2C9C3}" type="pres">
      <dgm:prSet presAssocID="{C1DA6894-34B0-4F15-B7D0-C87513BD76CB}" presName="root" presStyleCnt="0">
        <dgm:presLayoutVars>
          <dgm:dir/>
          <dgm:resizeHandles val="exact"/>
        </dgm:presLayoutVars>
      </dgm:prSet>
      <dgm:spPr/>
    </dgm:pt>
    <dgm:pt modelId="{8090ED70-6A2B-427C-AB6B-33102640F49D}" type="pres">
      <dgm:prSet presAssocID="{C1DA6894-34B0-4F15-B7D0-C87513BD76CB}" presName="container" presStyleCnt="0">
        <dgm:presLayoutVars>
          <dgm:dir/>
          <dgm:resizeHandles val="exact"/>
        </dgm:presLayoutVars>
      </dgm:prSet>
      <dgm:spPr/>
    </dgm:pt>
    <dgm:pt modelId="{98C1040A-CCD0-4384-B77B-87278D173144}" type="pres">
      <dgm:prSet presAssocID="{F480B21E-8C8C-4941-8C7A-3B2F5D573087}" presName="compNode" presStyleCnt="0"/>
      <dgm:spPr/>
    </dgm:pt>
    <dgm:pt modelId="{196FF91E-9A91-41D7-A55D-F1BF92B1359F}" type="pres">
      <dgm:prSet presAssocID="{F480B21E-8C8C-4941-8C7A-3B2F5D573087}" presName="iconBgRect" presStyleLbl="bgShp" presStyleIdx="0" presStyleCnt="4"/>
      <dgm:spPr/>
    </dgm:pt>
    <dgm:pt modelId="{8FF48108-6C17-4657-8E2D-D3AD007B078F}" type="pres">
      <dgm:prSet presAssocID="{F480B21E-8C8C-4941-8C7A-3B2F5D5730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CE79A6E9-88CD-4357-9A67-6FE4E0A1CF93}" type="pres">
      <dgm:prSet presAssocID="{F480B21E-8C8C-4941-8C7A-3B2F5D573087}" presName="spaceRect" presStyleCnt="0"/>
      <dgm:spPr/>
    </dgm:pt>
    <dgm:pt modelId="{A347C39A-A08A-4C7C-BBEE-EF2530FBB750}" type="pres">
      <dgm:prSet presAssocID="{F480B21E-8C8C-4941-8C7A-3B2F5D573087}" presName="textRect" presStyleLbl="revTx" presStyleIdx="0" presStyleCnt="4">
        <dgm:presLayoutVars>
          <dgm:chMax val="1"/>
          <dgm:chPref val="1"/>
        </dgm:presLayoutVars>
      </dgm:prSet>
      <dgm:spPr/>
    </dgm:pt>
    <dgm:pt modelId="{A545CC26-659E-4B08-9C00-E452F19C8234}" type="pres">
      <dgm:prSet presAssocID="{5E0D8EDA-9A24-4663-BC5C-E047CBF45BF2}" presName="sibTrans" presStyleLbl="sibTrans2D1" presStyleIdx="0" presStyleCnt="0"/>
      <dgm:spPr/>
    </dgm:pt>
    <dgm:pt modelId="{CAE5D177-F95C-4E3D-9318-65BAE09C0773}" type="pres">
      <dgm:prSet presAssocID="{72BCEA38-6E42-4E9E-83CD-BF496707AEDA}" presName="compNode" presStyleCnt="0"/>
      <dgm:spPr/>
    </dgm:pt>
    <dgm:pt modelId="{0068CD63-8E47-48E8-AFD0-A4E1CB1318C1}" type="pres">
      <dgm:prSet presAssocID="{72BCEA38-6E42-4E9E-83CD-BF496707AEDA}" presName="iconBgRect" presStyleLbl="bgShp" presStyleIdx="1" presStyleCnt="4"/>
      <dgm:spPr/>
    </dgm:pt>
    <dgm:pt modelId="{AF9213AA-8BCC-4EDC-920E-9768A60ECEAB}" type="pres">
      <dgm:prSet presAssocID="{72BCEA38-6E42-4E9E-83CD-BF496707AE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70068EBE-94BC-4627-945A-5B1AC2720E66}" type="pres">
      <dgm:prSet presAssocID="{72BCEA38-6E42-4E9E-83CD-BF496707AEDA}" presName="spaceRect" presStyleCnt="0"/>
      <dgm:spPr/>
    </dgm:pt>
    <dgm:pt modelId="{5ECF9BDD-3461-49F2-B44A-314CD92E6757}" type="pres">
      <dgm:prSet presAssocID="{72BCEA38-6E42-4E9E-83CD-BF496707AEDA}" presName="textRect" presStyleLbl="revTx" presStyleIdx="1" presStyleCnt="4">
        <dgm:presLayoutVars>
          <dgm:chMax val="1"/>
          <dgm:chPref val="1"/>
        </dgm:presLayoutVars>
      </dgm:prSet>
      <dgm:spPr/>
    </dgm:pt>
    <dgm:pt modelId="{176E1976-FCAE-4345-A116-59C1B5DB0033}" type="pres">
      <dgm:prSet presAssocID="{77CB2A7A-CC58-4BAC-A5BD-09B6C5E3E6F7}" presName="sibTrans" presStyleLbl="sibTrans2D1" presStyleIdx="0" presStyleCnt="0"/>
      <dgm:spPr/>
    </dgm:pt>
    <dgm:pt modelId="{BA61271A-AFD0-4F7F-961A-D884D827C73C}" type="pres">
      <dgm:prSet presAssocID="{00377262-BB99-4B68-8BA0-221BE72F3A89}" presName="compNode" presStyleCnt="0"/>
      <dgm:spPr/>
    </dgm:pt>
    <dgm:pt modelId="{B551282D-2470-4A76-80F2-B3E597D7AFEB}" type="pres">
      <dgm:prSet presAssocID="{00377262-BB99-4B68-8BA0-221BE72F3A89}" presName="iconBgRect" presStyleLbl="bgShp" presStyleIdx="2" presStyleCnt="4"/>
      <dgm:spPr/>
    </dgm:pt>
    <dgm:pt modelId="{62C0FDD8-1A73-46FB-9385-508836787371}" type="pres">
      <dgm:prSet presAssocID="{00377262-BB99-4B68-8BA0-221BE72F3A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BA78834-5028-4A2D-9786-54AFDDE2C9F5}" type="pres">
      <dgm:prSet presAssocID="{00377262-BB99-4B68-8BA0-221BE72F3A89}" presName="spaceRect" presStyleCnt="0"/>
      <dgm:spPr/>
    </dgm:pt>
    <dgm:pt modelId="{746AD6E9-F1D7-436A-88A8-CC1052EBA7B5}" type="pres">
      <dgm:prSet presAssocID="{00377262-BB99-4B68-8BA0-221BE72F3A89}" presName="textRect" presStyleLbl="revTx" presStyleIdx="2" presStyleCnt="4">
        <dgm:presLayoutVars>
          <dgm:chMax val="1"/>
          <dgm:chPref val="1"/>
        </dgm:presLayoutVars>
      </dgm:prSet>
      <dgm:spPr/>
    </dgm:pt>
    <dgm:pt modelId="{CB100E77-53AF-47C3-BC7E-155D45AFDE23}" type="pres">
      <dgm:prSet presAssocID="{810B641C-7EEF-49CB-9001-1B82BCF8BD8F}" presName="sibTrans" presStyleLbl="sibTrans2D1" presStyleIdx="0" presStyleCnt="0"/>
      <dgm:spPr/>
    </dgm:pt>
    <dgm:pt modelId="{2C0EFCAB-7B1D-4406-8AC3-F33F0AA40024}" type="pres">
      <dgm:prSet presAssocID="{59F1C742-D676-4C13-A4A3-4A7D5278FEA8}" presName="compNode" presStyleCnt="0"/>
      <dgm:spPr/>
    </dgm:pt>
    <dgm:pt modelId="{7EDB1DFB-C6DD-4355-8152-6726B7844ED7}" type="pres">
      <dgm:prSet presAssocID="{59F1C742-D676-4C13-A4A3-4A7D5278FEA8}" presName="iconBgRect" presStyleLbl="bgShp" presStyleIdx="3" presStyleCnt="4"/>
      <dgm:spPr/>
    </dgm:pt>
    <dgm:pt modelId="{C41CDC64-F9CD-4C43-887D-CAE0C3B2664B}" type="pres">
      <dgm:prSet presAssocID="{59F1C742-D676-4C13-A4A3-4A7D5278FE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63BD3158-45E8-4352-B530-0C027539FF02}" type="pres">
      <dgm:prSet presAssocID="{59F1C742-D676-4C13-A4A3-4A7D5278FEA8}" presName="spaceRect" presStyleCnt="0"/>
      <dgm:spPr/>
    </dgm:pt>
    <dgm:pt modelId="{E0843F44-9F91-4435-B39C-17DBC0C40D7F}" type="pres">
      <dgm:prSet presAssocID="{59F1C742-D676-4C13-A4A3-4A7D5278FEA8}" presName="textRect" presStyleLbl="revTx" presStyleIdx="3" presStyleCnt="4">
        <dgm:presLayoutVars>
          <dgm:chMax val="1"/>
          <dgm:chPref val="1"/>
        </dgm:presLayoutVars>
      </dgm:prSet>
      <dgm:spPr/>
    </dgm:pt>
  </dgm:ptLst>
  <dgm:cxnLst>
    <dgm:cxn modelId="{3AE90112-14BA-48B9-8A84-906F5C8BCA83}" type="presOf" srcId="{59F1C742-D676-4C13-A4A3-4A7D5278FEA8}" destId="{E0843F44-9F91-4435-B39C-17DBC0C40D7F}" srcOrd="0" destOrd="0" presId="urn:microsoft.com/office/officeart/2018/2/layout/IconCircleList"/>
    <dgm:cxn modelId="{7CA4C812-AB37-41DD-B743-CBB87E903792}" type="presOf" srcId="{F480B21E-8C8C-4941-8C7A-3B2F5D573087}" destId="{A347C39A-A08A-4C7C-BBEE-EF2530FBB750}" srcOrd="0" destOrd="0" presId="urn:microsoft.com/office/officeart/2018/2/layout/IconCircleList"/>
    <dgm:cxn modelId="{73ECC030-C7FE-4263-84AD-4241CBF5E22F}" type="presOf" srcId="{00377262-BB99-4B68-8BA0-221BE72F3A89}" destId="{746AD6E9-F1D7-436A-88A8-CC1052EBA7B5}" srcOrd="0" destOrd="0" presId="urn:microsoft.com/office/officeart/2018/2/layout/IconCircleList"/>
    <dgm:cxn modelId="{92C17245-4822-4EB5-807F-9133236C527C}" srcId="{C1DA6894-34B0-4F15-B7D0-C87513BD76CB}" destId="{59F1C742-D676-4C13-A4A3-4A7D5278FEA8}" srcOrd="3" destOrd="0" parTransId="{AB0E2206-0443-4020-9EA0-886824CDC8DA}" sibTransId="{30DE8357-33FC-4AA4-A99F-512FBB21A3FF}"/>
    <dgm:cxn modelId="{53C41C49-35A9-4DEA-A4E1-B2B395020346}" type="presOf" srcId="{72BCEA38-6E42-4E9E-83CD-BF496707AEDA}" destId="{5ECF9BDD-3461-49F2-B44A-314CD92E6757}" srcOrd="0" destOrd="0" presId="urn:microsoft.com/office/officeart/2018/2/layout/IconCircleList"/>
    <dgm:cxn modelId="{C955E17F-D349-414E-9316-D884CBE1AEE6}" srcId="{C1DA6894-34B0-4F15-B7D0-C87513BD76CB}" destId="{F480B21E-8C8C-4941-8C7A-3B2F5D573087}" srcOrd="0" destOrd="0" parTransId="{C9479627-9B5D-4C76-922F-B52D85A3AF98}" sibTransId="{5E0D8EDA-9A24-4663-BC5C-E047CBF45BF2}"/>
    <dgm:cxn modelId="{B731DD96-8AD2-4BA7-BB86-05901520BA7A}" srcId="{C1DA6894-34B0-4F15-B7D0-C87513BD76CB}" destId="{00377262-BB99-4B68-8BA0-221BE72F3A89}" srcOrd="2" destOrd="0" parTransId="{4E162F7D-3518-463D-90E4-633679FEE474}" sibTransId="{810B641C-7EEF-49CB-9001-1B82BCF8BD8F}"/>
    <dgm:cxn modelId="{823921C8-CE64-4FB0-A107-B20F0C03A704}" srcId="{C1DA6894-34B0-4F15-B7D0-C87513BD76CB}" destId="{72BCEA38-6E42-4E9E-83CD-BF496707AEDA}" srcOrd="1" destOrd="0" parTransId="{70EDEB73-7A27-4EF0-8D6F-420D67838E58}" sibTransId="{77CB2A7A-CC58-4BAC-A5BD-09B6C5E3E6F7}"/>
    <dgm:cxn modelId="{B6CACDDB-B1CB-405C-910C-5734BBDF69DB}" type="presOf" srcId="{810B641C-7EEF-49CB-9001-1B82BCF8BD8F}" destId="{CB100E77-53AF-47C3-BC7E-155D45AFDE23}" srcOrd="0" destOrd="0" presId="urn:microsoft.com/office/officeart/2018/2/layout/IconCircleList"/>
    <dgm:cxn modelId="{17E60EE1-A45E-4282-A909-69FF05B30E67}" type="presOf" srcId="{77CB2A7A-CC58-4BAC-A5BD-09B6C5E3E6F7}" destId="{176E1976-FCAE-4345-A116-59C1B5DB0033}" srcOrd="0" destOrd="0" presId="urn:microsoft.com/office/officeart/2018/2/layout/IconCircleList"/>
    <dgm:cxn modelId="{76C7CDE1-79C1-465E-8B53-38D95C22A995}" type="presOf" srcId="{C1DA6894-34B0-4F15-B7D0-C87513BD76CB}" destId="{53CBB207-2C9C-45D2-BF0E-6FBFF5B2C9C3}" srcOrd="0" destOrd="0" presId="urn:microsoft.com/office/officeart/2018/2/layout/IconCircleList"/>
    <dgm:cxn modelId="{D2DB36FE-CEC9-4260-95DB-CD9680DC2A29}" type="presOf" srcId="{5E0D8EDA-9A24-4663-BC5C-E047CBF45BF2}" destId="{A545CC26-659E-4B08-9C00-E452F19C8234}" srcOrd="0" destOrd="0" presId="urn:microsoft.com/office/officeart/2018/2/layout/IconCircleList"/>
    <dgm:cxn modelId="{42D0EFB6-0A1A-4DA4-82A1-22511E75390D}" type="presParOf" srcId="{53CBB207-2C9C-45D2-BF0E-6FBFF5B2C9C3}" destId="{8090ED70-6A2B-427C-AB6B-33102640F49D}" srcOrd="0" destOrd="0" presId="urn:microsoft.com/office/officeart/2018/2/layout/IconCircleList"/>
    <dgm:cxn modelId="{410D8C2E-0AE5-4BB6-ACA9-D0C843274870}" type="presParOf" srcId="{8090ED70-6A2B-427C-AB6B-33102640F49D}" destId="{98C1040A-CCD0-4384-B77B-87278D173144}" srcOrd="0" destOrd="0" presId="urn:microsoft.com/office/officeart/2018/2/layout/IconCircleList"/>
    <dgm:cxn modelId="{54512F91-A606-4DEC-AD0E-6E217FC792C4}" type="presParOf" srcId="{98C1040A-CCD0-4384-B77B-87278D173144}" destId="{196FF91E-9A91-41D7-A55D-F1BF92B1359F}" srcOrd="0" destOrd="0" presId="urn:microsoft.com/office/officeart/2018/2/layout/IconCircleList"/>
    <dgm:cxn modelId="{D9C2AB72-E90E-46B6-BC71-7717A4041A7F}" type="presParOf" srcId="{98C1040A-CCD0-4384-B77B-87278D173144}" destId="{8FF48108-6C17-4657-8E2D-D3AD007B078F}" srcOrd="1" destOrd="0" presId="urn:microsoft.com/office/officeart/2018/2/layout/IconCircleList"/>
    <dgm:cxn modelId="{B106E6B0-C518-47D3-AC78-801D394C0352}" type="presParOf" srcId="{98C1040A-CCD0-4384-B77B-87278D173144}" destId="{CE79A6E9-88CD-4357-9A67-6FE4E0A1CF93}" srcOrd="2" destOrd="0" presId="urn:microsoft.com/office/officeart/2018/2/layout/IconCircleList"/>
    <dgm:cxn modelId="{DD6DE54D-4E4C-4022-818C-637C60DB8E9E}" type="presParOf" srcId="{98C1040A-CCD0-4384-B77B-87278D173144}" destId="{A347C39A-A08A-4C7C-BBEE-EF2530FBB750}" srcOrd="3" destOrd="0" presId="urn:microsoft.com/office/officeart/2018/2/layout/IconCircleList"/>
    <dgm:cxn modelId="{D85A74DE-08F5-4781-98EF-A36555B875C5}" type="presParOf" srcId="{8090ED70-6A2B-427C-AB6B-33102640F49D}" destId="{A545CC26-659E-4B08-9C00-E452F19C8234}" srcOrd="1" destOrd="0" presId="urn:microsoft.com/office/officeart/2018/2/layout/IconCircleList"/>
    <dgm:cxn modelId="{CE3CE4C1-D324-4905-B21A-7DCF722FB147}" type="presParOf" srcId="{8090ED70-6A2B-427C-AB6B-33102640F49D}" destId="{CAE5D177-F95C-4E3D-9318-65BAE09C0773}" srcOrd="2" destOrd="0" presId="urn:microsoft.com/office/officeart/2018/2/layout/IconCircleList"/>
    <dgm:cxn modelId="{F368324B-853B-47BB-8B62-27EABC8AEBD3}" type="presParOf" srcId="{CAE5D177-F95C-4E3D-9318-65BAE09C0773}" destId="{0068CD63-8E47-48E8-AFD0-A4E1CB1318C1}" srcOrd="0" destOrd="0" presId="urn:microsoft.com/office/officeart/2018/2/layout/IconCircleList"/>
    <dgm:cxn modelId="{059C1648-1312-413D-B53D-7B768A32F344}" type="presParOf" srcId="{CAE5D177-F95C-4E3D-9318-65BAE09C0773}" destId="{AF9213AA-8BCC-4EDC-920E-9768A60ECEAB}" srcOrd="1" destOrd="0" presId="urn:microsoft.com/office/officeart/2018/2/layout/IconCircleList"/>
    <dgm:cxn modelId="{AA08427C-7CC9-4B9F-9FD3-AC7E839BFE86}" type="presParOf" srcId="{CAE5D177-F95C-4E3D-9318-65BAE09C0773}" destId="{70068EBE-94BC-4627-945A-5B1AC2720E66}" srcOrd="2" destOrd="0" presId="urn:microsoft.com/office/officeart/2018/2/layout/IconCircleList"/>
    <dgm:cxn modelId="{DD642180-5F2D-499B-A3A2-FAF3E8227A93}" type="presParOf" srcId="{CAE5D177-F95C-4E3D-9318-65BAE09C0773}" destId="{5ECF9BDD-3461-49F2-B44A-314CD92E6757}" srcOrd="3" destOrd="0" presId="urn:microsoft.com/office/officeart/2018/2/layout/IconCircleList"/>
    <dgm:cxn modelId="{4B1518F4-11A8-4A53-BDF5-93C5DE76838C}" type="presParOf" srcId="{8090ED70-6A2B-427C-AB6B-33102640F49D}" destId="{176E1976-FCAE-4345-A116-59C1B5DB0033}" srcOrd="3" destOrd="0" presId="urn:microsoft.com/office/officeart/2018/2/layout/IconCircleList"/>
    <dgm:cxn modelId="{06DAC3F9-82D2-41BA-8361-1DC7750AEC10}" type="presParOf" srcId="{8090ED70-6A2B-427C-AB6B-33102640F49D}" destId="{BA61271A-AFD0-4F7F-961A-D884D827C73C}" srcOrd="4" destOrd="0" presId="urn:microsoft.com/office/officeart/2018/2/layout/IconCircleList"/>
    <dgm:cxn modelId="{336E9179-790D-4B49-84D9-C7E713E579AE}" type="presParOf" srcId="{BA61271A-AFD0-4F7F-961A-D884D827C73C}" destId="{B551282D-2470-4A76-80F2-B3E597D7AFEB}" srcOrd="0" destOrd="0" presId="urn:microsoft.com/office/officeart/2018/2/layout/IconCircleList"/>
    <dgm:cxn modelId="{95AFC009-8A5F-4EB4-950D-3BD14CF79FA9}" type="presParOf" srcId="{BA61271A-AFD0-4F7F-961A-D884D827C73C}" destId="{62C0FDD8-1A73-46FB-9385-508836787371}" srcOrd="1" destOrd="0" presId="urn:microsoft.com/office/officeart/2018/2/layout/IconCircleList"/>
    <dgm:cxn modelId="{5491202B-F0A6-4FF5-BF15-842F202B470A}" type="presParOf" srcId="{BA61271A-AFD0-4F7F-961A-D884D827C73C}" destId="{FBA78834-5028-4A2D-9786-54AFDDE2C9F5}" srcOrd="2" destOrd="0" presId="urn:microsoft.com/office/officeart/2018/2/layout/IconCircleList"/>
    <dgm:cxn modelId="{8ABCE903-C61E-44F2-9709-7598EA10426D}" type="presParOf" srcId="{BA61271A-AFD0-4F7F-961A-D884D827C73C}" destId="{746AD6E9-F1D7-436A-88A8-CC1052EBA7B5}" srcOrd="3" destOrd="0" presId="urn:microsoft.com/office/officeart/2018/2/layout/IconCircleList"/>
    <dgm:cxn modelId="{33430BF4-0DBB-4161-910C-F7495DA1224E}" type="presParOf" srcId="{8090ED70-6A2B-427C-AB6B-33102640F49D}" destId="{CB100E77-53AF-47C3-BC7E-155D45AFDE23}" srcOrd="5" destOrd="0" presId="urn:microsoft.com/office/officeart/2018/2/layout/IconCircleList"/>
    <dgm:cxn modelId="{E5AF3EA7-F056-4295-B16C-057140FEA72E}" type="presParOf" srcId="{8090ED70-6A2B-427C-AB6B-33102640F49D}" destId="{2C0EFCAB-7B1D-4406-8AC3-F33F0AA40024}" srcOrd="6" destOrd="0" presId="urn:microsoft.com/office/officeart/2018/2/layout/IconCircleList"/>
    <dgm:cxn modelId="{4A7D65DB-4A9F-4CB4-AC08-F69447338D49}" type="presParOf" srcId="{2C0EFCAB-7B1D-4406-8AC3-F33F0AA40024}" destId="{7EDB1DFB-C6DD-4355-8152-6726B7844ED7}" srcOrd="0" destOrd="0" presId="urn:microsoft.com/office/officeart/2018/2/layout/IconCircleList"/>
    <dgm:cxn modelId="{739EB2AA-850D-4824-ADCD-465026164EA8}" type="presParOf" srcId="{2C0EFCAB-7B1D-4406-8AC3-F33F0AA40024}" destId="{C41CDC64-F9CD-4C43-887D-CAE0C3B2664B}" srcOrd="1" destOrd="0" presId="urn:microsoft.com/office/officeart/2018/2/layout/IconCircleList"/>
    <dgm:cxn modelId="{225E4142-8BC8-42A5-95D7-61113D52479E}" type="presParOf" srcId="{2C0EFCAB-7B1D-4406-8AC3-F33F0AA40024}" destId="{63BD3158-45E8-4352-B530-0C027539FF02}" srcOrd="2" destOrd="0" presId="urn:microsoft.com/office/officeart/2018/2/layout/IconCircleList"/>
    <dgm:cxn modelId="{EB0B1535-55B7-4480-B776-9AF0BD701352}" type="presParOf" srcId="{2C0EFCAB-7B1D-4406-8AC3-F33F0AA40024}" destId="{E0843F44-9F91-4435-B39C-17DBC0C40D7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5C8D78-BB88-4FDE-AEEC-BCD4012EF7B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34EF3AA-7F6A-4C9C-B141-FA531D081223}">
      <dgm:prSet phldrT="[Text]"/>
      <dgm:spPr/>
      <dgm:t>
        <a:bodyPr/>
        <a:lstStyle/>
        <a:p>
          <a:r>
            <a:rPr lang="en-GB" dirty="0"/>
            <a:t>Plan</a:t>
          </a:r>
        </a:p>
      </dgm:t>
    </dgm:pt>
    <dgm:pt modelId="{8CE64F5D-7F7A-4165-B199-3E7359762CE5}" type="parTrans" cxnId="{FC456C37-92F7-4021-A23B-3C1012DBE65A}">
      <dgm:prSet/>
      <dgm:spPr/>
      <dgm:t>
        <a:bodyPr/>
        <a:lstStyle/>
        <a:p>
          <a:endParaRPr lang="en-GB"/>
        </a:p>
      </dgm:t>
    </dgm:pt>
    <dgm:pt modelId="{4D9B7CEC-A1A8-4F95-AE12-C270F73BC713}" type="sibTrans" cxnId="{FC456C37-92F7-4021-A23B-3C1012DBE65A}">
      <dgm:prSet/>
      <dgm:spPr/>
      <dgm:t>
        <a:bodyPr/>
        <a:lstStyle/>
        <a:p>
          <a:endParaRPr lang="en-GB"/>
        </a:p>
      </dgm:t>
    </dgm:pt>
    <dgm:pt modelId="{56CCB328-C16C-4B9D-AC30-A174C27201BD}">
      <dgm:prSet phldrT="[Text]"/>
      <dgm:spPr/>
      <dgm:t>
        <a:bodyPr/>
        <a:lstStyle/>
        <a:p>
          <a:r>
            <a:rPr lang="en-GB" dirty="0"/>
            <a:t>Teach</a:t>
          </a:r>
        </a:p>
      </dgm:t>
    </dgm:pt>
    <dgm:pt modelId="{36A637A6-6B33-40A4-9AFA-C82362B5E8D0}" type="parTrans" cxnId="{15DE2C38-A04D-477C-A12B-885FA88A3CB2}">
      <dgm:prSet/>
      <dgm:spPr/>
      <dgm:t>
        <a:bodyPr/>
        <a:lstStyle/>
        <a:p>
          <a:endParaRPr lang="en-GB"/>
        </a:p>
      </dgm:t>
    </dgm:pt>
    <dgm:pt modelId="{286EFC80-BB09-4C04-AB5E-77125D08BEE4}" type="sibTrans" cxnId="{15DE2C38-A04D-477C-A12B-885FA88A3CB2}">
      <dgm:prSet/>
      <dgm:spPr/>
      <dgm:t>
        <a:bodyPr/>
        <a:lstStyle/>
        <a:p>
          <a:endParaRPr lang="en-GB"/>
        </a:p>
      </dgm:t>
    </dgm:pt>
    <dgm:pt modelId="{C6BD33BD-3337-4E4F-80EC-AFAB08F95089}">
      <dgm:prSet phldrT="[Text]"/>
      <dgm:spPr/>
      <dgm:t>
        <a:bodyPr/>
        <a:lstStyle/>
        <a:p>
          <a:r>
            <a:rPr lang="en-GB" dirty="0"/>
            <a:t>Assess</a:t>
          </a:r>
        </a:p>
      </dgm:t>
    </dgm:pt>
    <dgm:pt modelId="{6A8C58A4-7E53-46AF-994C-BA4E5D4EC7D3}" type="parTrans" cxnId="{3787B27A-DDC3-44D1-BA32-81487C20798B}">
      <dgm:prSet/>
      <dgm:spPr/>
      <dgm:t>
        <a:bodyPr/>
        <a:lstStyle/>
        <a:p>
          <a:endParaRPr lang="en-GB"/>
        </a:p>
      </dgm:t>
    </dgm:pt>
    <dgm:pt modelId="{CE4B329C-B0AC-4DFE-A3F4-74A4433088CD}" type="sibTrans" cxnId="{3787B27A-DDC3-44D1-BA32-81487C20798B}">
      <dgm:prSet/>
      <dgm:spPr/>
      <dgm:t>
        <a:bodyPr/>
        <a:lstStyle/>
        <a:p>
          <a:endParaRPr lang="en-GB"/>
        </a:p>
      </dgm:t>
    </dgm:pt>
    <dgm:pt modelId="{FA3EF862-B223-4C6D-97A8-C055A7FB9A1A}" type="pres">
      <dgm:prSet presAssocID="{F05C8D78-BB88-4FDE-AEEC-BCD4012EF7BB}" presName="cycle" presStyleCnt="0">
        <dgm:presLayoutVars>
          <dgm:dir/>
          <dgm:resizeHandles val="exact"/>
        </dgm:presLayoutVars>
      </dgm:prSet>
      <dgm:spPr/>
    </dgm:pt>
    <dgm:pt modelId="{5012891B-DDA4-4BAE-8C97-2EEE6C9458F7}" type="pres">
      <dgm:prSet presAssocID="{F34EF3AA-7F6A-4C9C-B141-FA531D081223}" presName="node" presStyleLbl="node1" presStyleIdx="0" presStyleCnt="3">
        <dgm:presLayoutVars>
          <dgm:bulletEnabled val="1"/>
        </dgm:presLayoutVars>
      </dgm:prSet>
      <dgm:spPr/>
    </dgm:pt>
    <dgm:pt modelId="{0D188C22-ED46-4123-A61E-6ADEDD583ACC}" type="pres">
      <dgm:prSet presAssocID="{4D9B7CEC-A1A8-4F95-AE12-C270F73BC713}" presName="sibTrans" presStyleLbl="sibTrans2D1" presStyleIdx="0" presStyleCnt="3"/>
      <dgm:spPr/>
    </dgm:pt>
    <dgm:pt modelId="{D4A1B5C4-EF79-4FE5-A2F9-1BB5DF58357B}" type="pres">
      <dgm:prSet presAssocID="{4D9B7CEC-A1A8-4F95-AE12-C270F73BC713}" presName="connectorText" presStyleLbl="sibTrans2D1" presStyleIdx="0" presStyleCnt="3"/>
      <dgm:spPr/>
    </dgm:pt>
    <dgm:pt modelId="{91DE9F53-DC79-498A-8983-FBAD819112B8}" type="pres">
      <dgm:prSet presAssocID="{56CCB328-C16C-4B9D-AC30-A174C27201BD}" presName="node" presStyleLbl="node1" presStyleIdx="1" presStyleCnt="3">
        <dgm:presLayoutVars>
          <dgm:bulletEnabled val="1"/>
        </dgm:presLayoutVars>
      </dgm:prSet>
      <dgm:spPr/>
    </dgm:pt>
    <dgm:pt modelId="{11B0AE30-0EB2-4274-9B45-BC9FF661D05F}" type="pres">
      <dgm:prSet presAssocID="{286EFC80-BB09-4C04-AB5E-77125D08BEE4}" presName="sibTrans" presStyleLbl="sibTrans2D1" presStyleIdx="1" presStyleCnt="3"/>
      <dgm:spPr/>
    </dgm:pt>
    <dgm:pt modelId="{251463EE-4100-405C-BDDB-099173132B55}" type="pres">
      <dgm:prSet presAssocID="{286EFC80-BB09-4C04-AB5E-77125D08BEE4}" presName="connectorText" presStyleLbl="sibTrans2D1" presStyleIdx="1" presStyleCnt="3"/>
      <dgm:spPr/>
    </dgm:pt>
    <dgm:pt modelId="{98396682-FD95-4BE4-8233-7953BFDCE56C}" type="pres">
      <dgm:prSet presAssocID="{C6BD33BD-3337-4E4F-80EC-AFAB08F95089}" presName="node" presStyleLbl="node1" presStyleIdx="2" presStyleCnt="3">
        <dgm:presLayoutVars>
          <dgm:bulletEnabled val="1"/>
        </dgm:presLayoutVars>
      </dgm:prSet>
      <dgm:spPr/>
    </dgm:pt>
    <dgm:pt modelId="{499FE923-FC9F-431C-AAD9-F49112E763DA}" type="pres">
      <dgm:prSet presAssocID="{CE4B329C-B0AC-4DFE-A3F4-74A4433088CD}" presName="sibTrans" presStyleLbl="sibTrans2D1" presStyleIdx="2" presStyleCnt="3"/>
      <dgm:spPr/>
    </dgm:pt>
    <dgm:pt modelId="{1998853D-DD43-437D-8BC7-351472028C95}" type="pres">
      <dgm:prSet presAssocID="{CE4B329C-B0AC-4DFE-A3F4-74A4433088CD}" presName="connectorText" presStyleLbl="sibTrans2D1" presStyleIdx="2" presStyleCnt="3"/>
      <dgm:spPr/>
    </dgm:pt>
  </dgm:ptLst>
  <dgm:cxnLst>
    <dgm:cxn modelId="{FC456C37-92F7-4021-A23B-3C1012DBE65A}" srcId="{F05C8D78-BB88-4FDE-AEEC-BCD4012EF7BB}" destId="{F34EF3AA-7F6A-4C9C-B141-FA531D081223}" srcOrd="0" destOrd="0" parTransId="{8CE64F5D-7F7A-4165-B199-3E7359762CE5}" sibTransId="{4D9B7CEC-A1A8-4F95-AE12-C270F73BC713}"/>
    <dgm:cxn modelId="{15DE2C38-A04D-477C-A12B-885FA88A3CB2}" srcId="{F05C8D78-BB88-4FDE-AEEC-BCD4012EF7BB}" destId="{56CCB328-C16C-4B9D-AC30-A174C27201BD}" srcOrd="1" destOrd="0" parTransId="{36A637A6-6B33-40A4-9AFA-C82362B5E8D0}" sibTransId="{286EFC80-BB09-4C04-AB5E-77125D08BEE4}"/>
    <dgm:cxn modelId="{48159341-A932-46E5-A931-C2B0AFE60847}" type="presOf" srcId="{286EFC80-BB09-4C04-AB5E-77125D08BEE4}" destId="{11B0AE30-0EB2-4274-9B45-BC9FF661D05F}" srcOrd="0" destOrd="0" presId="urn:microsoft.com/office/officeart/2005/8/layout/cycle2"/>
    <dgm:cxn modelId="{8B86F86C-6E5D-4E54-AB67-2AD33D89A123}" type="presOf" srcId="{F34EF3AA-7F6A-4C9C-B141-FA531D081223}" destId="{5012891B-DDA4-4BAE-8C97-2EEE6C9458F7}" srcOrd="0" destOrd="0" presId="urn:microsoft.com/office/officeart/2005/8/layout/cycle2"/>
    <dgm:cxn modelId="{2CFA2553-1400-460E-9390-411202E65A7D}" type="presOf" srcId="{286EFC80-BB09-4C04-AB5E-77125D08BEE4}" destId="{251463EE-4100-405C-BDDB-099173132B55}" srcOrd="1" destOrd="0" presId="urn:microsoft.com/office/officeart/2005/8/layout/cycle2"/>
    <dgm:cxn modelId="{3787B27A-DDC3-44D1-BA32-81487C20798B}" srcId="{F05C8D78-BB88-4FDE-AEEC-BCD4012EF7BB}" destId="{C6BD33BD-3337-4E4F-80EC-AFAB08F95089}" srcOrd="2" destOrd="0" parTransId="{6A8C58A4-7E53-46AF-994C-BA4E5D4EC7D3}" sibTransId="{CE4B329C-B0AC-4DFE-A3F4-74A4433088CD}"/>
    <dgm:cxn modelId="{4AFE639C-8640-424A-BA97-CA42A7C4E65E}" type="presOf" srcId="{4D9B7CEC-A1A8-4F95-AE12-C270F73BC713}" destId="{D4A1B5C4-EF79-4FE5-A2F9-1BB5DF58357B}" srcOrd="1" destOrd="0" presId="urn:microsoft.com/office/officeart/2005/8/layout/cycle2"/>
    <dgm:cxn modelId="{2522A3AD-1D59-4943-8312-EA3B539EE36A}" type="presOf" srcId="{CE4B329C-B0AC-4DFE-A3F4-74A4433088CD}" destId="{1998853D-DD43-437D-8BC7-351472028C95}" srcOrd="1" destOrd="0" presId="urn:microsoft.com/office/officeart/2005/8/layout/cycle2"/>
    <dgm:cxn modelId="{BE6EFAB4-51C5-4A07-88CA-8825A0B992B5}" type="presOf" srcId="{F05C8D78-BB88-4FDE-AEEC-BCD4012EF7BB}" destId="{FA3EF862-B223-4C6D-97A8-C055A7FB9A1A}" srcOrd="0" destOrd="0" presId="urn:microsoft.com/office/officeart/2005/8/layout/cycle2"/>
    <dgm:cxn modelId="{1A6203B9-060B-4A6A-B68A-BDD6CB0E2B58}" type="presOf" srcId="{CE4B329C-B0AC-4DFE-A3F4-74A4433088CD}" destId="{499FE923-FC9F-431C-AAD9-F49112E763DA}" srcOrd="0" destOrd="0" presId="urn:microsoft.com/office/officeart/2005/8/layout/cycle2"/>
    <dgm:cxn modelId="{BEAB55BB-EE49-4333-A157-6E9C905F1EE8}" type="presOf" srcId="{56CCB328-C16C-4B9D-AC30-A174C27201BD}" destId="{91DE9F53-DC79-498A-8983-FBAD819112B8}" srcOrd="0" destOrd="0" presId="urn:microsoft.com/office/officeart/2005/8/layout/cycle2"/>
    <dgm:cxn modelId="{D51C5FBD-6AC1-44AA-9EB6-4E9600ABDC07}" type="presOf" srcId="{C6BD33BD-3337-4E4F-80EC-AFAB08F95089}" destId="{98396682-FD95-4BE4-8233-7953BFDCE56C}" srcOrd="0" destOrd="0" presId="urn:microsoft.com/office/officeart/2005/8/layout/cycle2"/>
    <dgm:cxn modelId="{D2F9F3BD-8BBE-4159-9847-93A279FBA6B1}" type="presOf" srcId="{4D9B7CEC-A1A8-4F95-AE12-C270F73BC713}" destId="{0D188C22-ED46-4123-A61E-6ADEDD583ACC}" srcOrd="0" destOrd="0" presId="urn:microsoft.com/office/officeart/2005/8/layout/cycle2"/>
    <dgm:cxn modelId="{DB6BDC51-8A41-4AB4-A1AB-22B2866E20DD}" type="presParOf" srcId="{FA3EF862-B223-4C6D-97A8-C055A7FB9A1A}" destId="{5012891B-DDA4-4BAE-8C97-2EEE6C9458F7}" srcOrd="0" destOrd="0" presId="urn:microsoft.com/office/officeart/2005/8/layout/cycle2"/>
    <dgm:cxn modelId="{BE8E3C11-A199-482C-90B2-13035900D3F6}" type="presParOf" srcId="{FA3EF862-B223-4C6D-97A8-C055A7FB9A1A}" destId="{0D188C22-ED46-4123-A61E-6ADEDD583ACC}" srcOrd="1" destOrd="0" presId="urn:microsoft.com/office/officeart/2005/8/layout/cycle2"/>
    <dgm:cxn modelId="{8949CE89-3F65-4AED-A38C-ACF7A808E8D6}" type="presParOf" srcId="{0D188C22-ED46-4123-A61E-6ADEDD583ACC}" destId="{D4A1B5C4-EF79-4FE5-A2F9-1BB5DF58357B}" srcOrd="0" destOrd="0" presId="urn:microsoft.com/office/officeart/2005/8/layout/cycle2"/>
    <dgm:cxn modelId="{5EFD3D05-2209-404F-BD21-57116E50625F}" type="presParOf" srcId="{FA3EF862-B223-4C6D-97A8-C055A7FB9A1A}" destId="{91DE9F53-DC79-498A-8983-FBAD819112B8}" srcOrd="2" destOrd="0" presId="urn:microsoft.com/office/officeart/2005/8/layout/cycle2"/>
    <dgm:cxn modelId="{2446CCD8-5EF2-45D8-8162-372F2A48D4FD}" type="presParOf" srcId="{FA3EF862-B223-4C6D-97A8-C055A7FB9A1A}" destId="{11B0AE30-0EB2-4274-9B45-BC9FF661D05F}" srcOrd="3" destOrd="0" presId="urn:microsoft.com/office/officeart/2005/8/layout/cycle2"/>
    <dgm:cxn modelId="{86596AD4-6D2E-43CB-9F07-257D524F5EE3}" type="presParOf" srcId="{11B0AE30-0EB2-4274-9B45-BC9FF661D05F}" destId="{251463EE-4100-405C-BDDB-099173132B55}" srcOrd="0" destOrd="0" presId="urn:microsoft.com/office/officeart/2005/8/layout/cycle2"/>
    <dgm:cxn modelId="{82DF6584-553F-4C57-9D14-CB16D64290F6}" type="presParOf" srcId="{FA3EF862-B223-4C6D-97A8-C055A7FB9A1A}" destId="{98396682-FD95-4BE4-8233-7953BFDCE56C}" srcOrd="4" destOrd="0" presId="urn:microsoft.com/office/officeart/2005/8/layout/cycle2"/>
    <dgm:cxn modelId="{F74A8D88-2574-4560-AEAD-362DF71C0006}" type="presParOf" srcId="{FA3EF862-B223-4C6D-97A8-C055A7FB9A1A}" destId="{499FE923-FC9F-431C-AAD9-F49112E763DA}" srcOrd="5" destOrd="0" presId="urn:microsoft.com/office/officeart/2005/8/layout/cycle2"/>
    <dgm:cxn modelId="{61105622-1952-454D-873D-8C45E093FE06}" type="presParOf" srcId="{499FE923-FC9F-431C-AAD9-F49112E763DA}" destId="{1998853D-DD43-437D-8BC7-351472028C9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5C8D78-BB88-4FDE-AEEC-BCD4012EF7BB}"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GB"/>
        </a:p>
      </dgm:t>
    </dgm:pt>
    <dgm:pt modelId="{F34EF3AA-7F6A-4C9C-B141-FA531D081223}">
      <dgm:prSet phldrT="[Text]"/>
      <dgm:spPr/>
      <dgm:t>
        <a:bodyPr/>
        <a:lstStyle/>
        <a:p>
          <a:r>
            <a:rPr lang="en-GB" dirty="0"/>
            <a:t>Plan</a:t>
          </a:r>
        </a:p>
      </dgm:t>
    </dgm:pt>
    <dgm:pt modelId="{8CE64F5D-7F7A-4165-B199-3E7359762CE5}" type="parTrans" cxnId="{FC456C37-92F7-4021-A23B-3C1012DBE65A}">
      <dgm:prSet/>
      <dgm:spPr/>
      <dgm:t>
        <a:bodyPr/>
        <a:lstStyle/>
        <a:p>
          <a:endParaRPr lang="en-GB"/>
        </a:p>
      </dgm:t>
    </dgm:pt>
    <dgm:pt modelId="{4D9B7CEC-A1A8-4F95-AE12-C270F73BC713}" type="sibTrans" cxnId="{FC456C37-92F7-4021-A23B-3C1012DBE65A}">
      <dgm:prSet/>
      <dgm:spPr/>
      <dgm:t>
        <a:bodyPr/>
        <a:lstStyle/>
        <a:p>
          <a:endParaRPr lang="en-GB"/>
        </a:p>
      </dgm:t>
    </dgm:pt>
    <dgm:pt modelId="{56CCB328-C16C-4B9D-AC30-A174C27201BD}">
      <dgm:prSet phldrT="[Text]"/>
      <dgm:spPr/>
      <dgm:t>
        <a:bodyPr/>
        <a:lstStyle/>
        <a:p>
          <a:r>
            <a:rPr lang="en-GB" dirty="0"/>
            <a:t>Teach</a:t>
          </a:r>
        </a:p>
      </dgm:t>
    </dgm:pt>
    <dgm:pt modelId="{36A637A6-6B33-40A4-9AFA-C82362B5E8D0}" type="parTrans" cxnId="{15DE2C38-A04D-477C-A12B-885FA88A3CB2}">
      <dgm:prSet/>
      <dgm:spPr/>
      <dgm:t>
        <a:bodyPr/>
        <a:lstStyle/>
        <a:p>
          <a:endParaRPr lang="en-GB"/>
        </a:p>
      </dgm:t>
    </dgm:pt>
    <dgm:pt modelId="{286EFC80-BB09-4C04-AB5E-77125D08BEE4}" type="sibTrans" cxnId="{15DE2C38-A04D-477C-A12B-885FA88A3CB2}">
      <dgm:prSet/>
      <dgm:spPr/>
      <dgm:t>
        <a:bodyPr/>
        <a:lstStyle/>
        <a:p>
          <a:endParaRPr lang="en-GB"/>
        </a:p>
      </dgm:t>
    </dgm:pt>
    <dgm:pt modelId="{C6BD33BD-3337-4E4F-80EC-AFAB08F95089}">
      <dgm:prSet phldrT="[Text]"/>
      <dgm:spPr/>
      <dgm:t>
        <a:bodyPr/>
        <a:lstStyle/>
        <a:p>
          <a:r>
            <a:rPr lang="en-GB"/>
            <a:t>Assess</a:t>
          </a:r>
        </a:p>
      </dgm:t>
    </dgm:pt>
    <dgm:pt modelId="{6A8C58A4-7E53-46AF-994C-BA4E5D4EC7D3}" type="parTrans" cxnId="{3787B27A-DDC3-44D1-BA32-81487C20798B}">
      <dgm:prSet/>
      <dgm:spPr/>
      <dgm:t>
        <a:bodyPr/>
        <a:lstStyle/>
        <a:p>
          <a:endParaRPr lang="en-GB"/>
        </a:p>
      </dgm:t>
    </dgm:pt>
    <dgm:pt modelId="{CE4B329C-B0AC-4DFE-A3F4-74A4433088CD}" type="sibTrans" cxnId="{3787B27A-DDC3-44D1-BA32-81487C20798B}">
      <dgm:prSet/>
      <dgm:spPr/>
      <dgm:t>
        <a:bodyPr/>
        <a:lstStyle/>
        <a:p>
          <a:endParaRPr lang="en-GB"/>
        </a:p>
      </dgm:t>
    </dgm:pt>
    <dgm:pt modelId="{FA3EF862-B223-4C6D-97A8-C055A7FB9A1A}" type="pres">
      <dgm:prSet presAssocID="{F05C8D78-BB88-4FDE-AEEC-BCD4012EF7BB}" presName="cycle" presStyleCnt="0">
        <dgm:presLayoutVars>
          <dgm:dir/>
          <dgm:resizeHandles val="exact"/>
        </dgm:presLayoutVars>
      </dgm:prSet>
      <dgm:spPr/>
    </dgm:pt>
    <dgm:pt modelId="{5012891B-DDA4-4BAE-8C97-2EEE6C9458F7}" type="pres">
      <dgm:prSet presAssocID="{F34EF3AA-7F6A-4C9C-B141-FA531D081223}" presName="node" presStyleLbl="node1" presStyleIdx="0" presStyleCnt="3">
        <dgm:presLayoutVars>
          <dgm:bulletEnabled val="1"/>
        </dgm:presLayoutVars>
      </dgm:prSet>
      <dgm:spPr/>
    </dgm:pt>
    <dgm:pt modelId="{0D188C22-ED46-4123-A61E-6ADEDD583ACC}" type="pres">
      <dgm:prSet presAssocID="{4D9B7CEC-A1A8-4F95-AE12-C270F73BC713}" presName="sibTrans" presStyleLbl="sibTrans2D1" presStyleIdx="0" presStyleCnt="3"/>
      <dgm:spPr/>
    </dgm:pt>
    <dgm:pt modelId="{D4A1B5C4-EF79-4FE5-A2F9-1BB5DF58357B}" type="pres">
      <dgm:prSet presAssocID="{4D9B7CEC-A1A8-4F95-AE12-C270F73BC713}" presName="connectorText" presStyleLbl="sibTrans2D1" presStyleIdx="0" presStyleCnt="3"/>
      <dgm:spPr/>
    </dgm:pt>
    <dgm:pt modelId="{91DE9F53-DC79-498A-8983-FBAD819112B8}" type="pres">
      <dgm:prSet presAssocID="{56CCB328-C16C-4B9D-AC30-A174C27201BD}" presName="node" presStyleLbl="node1" presStyleIdx="1" presStyleCnt="3">
        <dgm:presLayoutVars>
          <dgm:bulletEnabled val="1"/>
        </dgm:presLayoutVars>
      </dgm:prSet>
      <dgm:spPr/>
    </dgm:pt>
    <dgm:pt modelId="{11B0AE30-0EB2-4274-9B45-BC9FF661D05F}" type="pres">
      <dgm:prSet presAssocID="{286EFC80-BB09-4C04-AB5E-77125D08BEE4}" presName="sibTrans" presStyleLbl="sibTrans2D1" presStyleIdx="1" presStyleCnt="3"/>
      <dgm:spPr/>
    </dgm:pt>
    <dgm:pt modelId="{251463EE-4100-405C-BDDB-099173132B55}" type="pres">
      <dgm:prSet presAssocID="{286EFC80-BB09-4C04-AB5E-77125D08BEE4}" presName="connectorText" presStyleLbl="sibTrans2D1" presStyleIdx="1" presStyleCnt="3"/>
      <dgm:spPr/>
    </dgm:pt>
    <dgm:pt modelId="{98396682-FD95-4BE4-8233-7953BFDCE56C}" type="pres">
      <dgm:prSet presAssocID="{C6BD33BD-3337-4E4F-80EC-AFAB08F95089}" presName="node" presStyleLbl="node1" presStyleIdx="2" presStyleCnt="3">
        <dgm:presLayoutVars>
          <dgm:bulletEnabled val="1"/>
        </dgm:presLayoutVars>
      </dgm:prSet>
      <dgm:spPr/>
    </dgm:pt>
    <dgm:pt modelId="{499FE923-FC9F-431C-AAD9-F49112E763DA}" type="pres">
      <dgm:prSet presAssocID="{CE4B329C-B0AC-4DFE-A3F4-74A4433088CD}" presName="sibTrans" presStyleLbl="sibTrans2D1" presStyleIdx="2" presStyleCnt="3"/>
      <dgm:spPr/>
    </dgm:pt>
    <dgm:pt modelId="{1998853D-DD43-437D-8BC7-351472028C95}" type="pres">
      <dgm:prSet presAssocID="{CE4B329C-B0AC-4DFE-A3F4-74A4433088CD}" presName="connectorText" presStyleLbl="sibTrans2D1" presStyleIdx="2" presStyleCnt="3"/>
      <dgm:spPr/>
    </dgm:pt>
  </dgm:ptLst>
  <dgm:cxnLst>
    <dgm:cxn modelId="{FC456C37-92F7-4021-A23B-3C1012DBE65A}" srcId="{F05C8D78-BB88-4FDE-AEEC-BCD4012EF7BB}" destId="{F34EF3AA-7F6A-4C9C-B141-FA531D081223}" srcOrd="0" destOrd="0" parTransId="{8CE64F5D-7F7A-4165-B199-3E7359762CE5}" sibTransId="{4D9B7CEC-A1A8-4F95-AE12-C270F73BC713}"/>
    <dgm:cxn modelId="{15DE2C38-A04D-477C-A12B-885FA88A3CB2}" srcId="{F05C8D78-BB88-4FDE-AEEC-BCD4012EF7BB}" destId="{56CCB328-C16C-4B9D-AC30-A174C27201BD}" srcOrd="1" destOrd="0" parTransId="{36A637A6-6B33-40A4-9AFA-C82362B5E8D0}" sibTransId="{286EFC80-BB09-4C04-AB5E-77125D08BEE4}"/>
    <dgm:cxn modelId="{48159341-A932-46E5-A931-C2B0AFE60847}" type="presOf" srcId="{286EFC80-BB09-4C04-AB5E-77125D08BEE4}" destId="{11B0AE30-0EB2-4274-9B45-BC9FF661D05F}" srcOrd="0" destOrd="0" presId="urn:microsoft.com/office/officeart/2005/8/layout/cycle2"/>
    <dgm:cxn modelId="{8B86F86C-6E5D-4E54-AB67-2AD33D89A123}" type="presOf" srcId="{F34EF3AA-7F6A-4C9C-B141-FA531D081223}" destId="{5012891B-DDA4-4BAE-8C97-2EEE6C9458F7}" srcOrd="0" destOrd="0" presId="urn:microsoft.com/office/officeart/2005/8/layout/cycle2"/>
    <dgm:cxn modelId="{2CFA2553-1400-460E-9390-411202E65A7D}" type="presOf" srcId="{286EFC80-BB09-4C04-AB5E-77125D08BEE4}" destId="{251463EE-4100-405C-BDDB-099173132B55}" srcOrd="1" destOrd="0" presId="urn:microsoft.com/office/officeart/2005/8/layout/cycle2"/>
    <dgm:cxn modelId="{3787B27A-DDC3-44D1-BA32-81487C20798B}" srcId="{F05C8D78-BB88-4FDE-AEEC-BCD4012EF7BB}" destId="{C6BD33BD-3337-4E4F-80EC-AFAB08F95089}" srcOrd="2" destOrd="0" parTransId="{6A8C58A4-7E53-46AF-994C-BA4E5D4EC7D3}" sibTransId="{CE4B329C-B0AC-4DFE-A3F4-74A4433088CD}"/>
    <dgm:cxn modelId="{4AFE639C-8640-424A-BA97-CA42A7C4E65E}" type="presOf" srcId="{4D9B7CEC-A1A8-4F95-AE12-C270F73BC713}" destId="{D4A1B5C4-EF79-4FE5-A2F9-1BB5DF58357B}" srcOrd="1" destOrd="0" presId="urn:microsoft.com/office/officeart/2005/8/layout/cycle2"/>
    <dgm:cxn modelId="{2522A3AD-1D59-4943-8312-EA3B539EE36A}" type="presOf" srcId="{CE4B329C-B0AC-4DFE-A3F4-74A4433088CD}" destId="{1998853D-DD43-437D-8BC7-351472028C95}" srcOrd="1" destOrd="0" presId="urn:microsoft.com/office/officeart/2005/8/layout/cycle2"/>
    <dgm:cxn modelId="{BE6EFAB4-51C5-4A07-88CA-8825A0B992B5}" type="presOf" srcId="{F05C8D78-BB88-4FDE-AEEC-BCD4012EF7BB}" destId="{FA3EF862-B223-4C6D-97A8-C055A7FB9A1A}" srcOrd="0" destOrd="0" presId="urn:microsoft.com/office/officeart/2005/8/layout/cycle2"/>
    <dgm:cxn modelId="{1A6203B9-060B-4A6A-B68A-BDD6CB0E2B58}" type="presOf" srcId="{CE4B329C-B0AC-4DFE-A3F4-74A4433088CD}" destId="{499FE923-FC9F-431C-AAD9-F49112E763DA}" srcOrd="0" destOrd="0" presId="urn:microsoft.com/office/officeart/2005/8/layout/cycle2"/>
    <dgm:cxn modelId="{BEAB55BB-EE49-4333-A157-6E9C905F1EE8}" type="presOf" srcId="{56CCB328-C16C-4B9D-AC30-A174C27201BD}" destId="{91DE9F53-DC79-498A-8983-FBAD819112B8}" srcOrd="0" destOrd="0" presId="urn:microsoft.com/office/officeart/2005/8/layout/cycle2"/>
    <dgm:cxn modelId="{D51C5FBD-6AC1-44AA-9EB6-4E9600ABDC07}" type="presOf" srcId="{C6BD33BD-3337-4E4F-80EC-AFAB08F95089}" destId="{98396682-FD95-4BE4-8233-7953BFDCE56C}" srcOrd="0" destOrd="0" presId="urn:microsoft.com/office/officeart/2005/8/layout/cycle2"/>
    <dgm:cxn modelId="{D2F9F3BD-8BBE-4159-9847-93A279FBA6B1}" type="presOf" srcId="{4D9B7CEC-A1A8-4F95-AE12-C270F73BC713}" destId="{0D188C22-ED46-4123-A61E-6ADEDD583ACC}" srcOrd="0" destOrd="0" presId="urn:microsoft.com/office/officeart/2005/8/layout/cycle2"/>
    <dgm:cxn modelId="{DB6BDC51-8A41-4AB4-A1AB-22B2866E20DD}" type="presParOf" srcId="{FA3EF862-B223-4C6D-97A8-C055A7FB9A1A}" destId="{5012891B-DDA4-4BAE-8C97-2EEE6C9458F7}" srcOrd="0" destOrd="0" presId="urn:microsoft.com/office/officeart/2005/8/layout/cycle2"/>
    <dgm:cxn modelId="{BE8E3C11-A199-482C-90B2-13035900D3F6}" type="presParOf" srcId="{FA3EF862-B223-4C6D-97A8-C055A7FB9A1A}" destId="{0D188C22-ED46-4123-A61E-6ADEDD583ACC}" srcOrd="1" destOrd="0" presId="urn:microsoft.com/office/officeart/2005/8/layout/cycle2"/>
    <dgm:cxn modelId="{8949CE89-3F65-4AED-A38C-ACF7A808E8D6}" type="presParOf" srcId="{0D188C22-ED46-4123-A61E-6ADEDD583ACC}" destId="{D4A1B5C4-EF79-4FE5-A2F9-1BB5DF58357B}" srcOrd="0" destOrd="0" presId="urn:microsoft.com/office/officeart/2005/8/layout/cycle2"/>
    <dgm:cxn modelId="{5EFD3D05-2209-404F-BD21-57116E50625F}" type="presParOf" srcId="{FA3EF862-B223-4C6D-97A8-C055A7FB9A1A}" destId="{91DE9F53-DC79-498A-8983-FBAD819112B8}" srcOrd="2" destOrd="0" presId="urn:microsoft.com/office/officeart/2005/8/layout/cycle2"/>
    <dgm:cxn modelId="{2446CCD8-5EF2-45D8-8162-372F2A48D4FD}" type="presParOf" srcId="{FA3EF862-B223-4C6D-97A8-C055A7FB9A1A}" destId="{11B0AE30-0EB2-4274-9B45-BC9FF661D05F}" srcOrd="3" destOrd="0" presId="urn:microsoft.com/office/officeart/2005/8/layout/cycle2"/>
    <dgm:cxn modelId="{86596AD4-6D2E-43CB-9F07-257D524F5EE3}" type="presParOf" srcId="{11B0AE30-0EB2-4274-9B45-BC9FF661D05F}" destId="{251463EE-4100-405C-BDDB-099173132B55}" srcOrd="0" destOrd="0" presId="urn:microsoft.com/office/officeart/2005/8/layout/cycle2"/>
    <dgm:cxn modelId="{82DF6584-553F-4C57-9D14-CB16D64290F6}" type="presParOf" srcId="{FA3EF862-B223-4C6D-97A8-C055A7FB9A1A}" destId="{98396682-FD95-4BE4-8233-7953BFDCE56C}" srcOrd="4" destOrd="0" presId="urn:microsoft.com/office/officeart/2005/8/layout/cycle2"/>
    <dgm:cxn modelId="{F74A8D88-2574-4560-AEAD-362DF71C0006}" type="presParOf" srcId="{FA3EF862-B223-4C6D-97A8-C055A7FB9A1A}" destId="{499FE923-FC9F-431C-AAD9-F49112E763DA}" srcOrd="5" destOrd="0" presId="urn:microsoft.com/office/officeart/2005/8/layout/cycle2"/>
    <dgm:cxn modelId="{61105622-1952-454D-873D-8C45E093FE06}" type="presParOf" srcId="{499FE923-FC9F-431C-AAD9-F49112E763DA}" destId="{1998853D-DD43-437D-8BC7-351472028C95}"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02BD31-690D-43C7-AAFE-E99AB0A68C33}"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4A579F21-9EF5-4E49-AE81-4C5BBC3E3BF5}">
      <dgm:prSet phldrT="[Text]"/>
      <dgm:spPr/>
      <dgm:t>
        <a:bodyPr/>
        <a:lstStyle/>
        <a:p>
          <a:r>
            <a:rPr lang="en-GB" dirty="0"/>
            <a:t>Challenging the beginning teacher’s assumptions, being a critical friend and demonstrating how to do something they are having difficulties with. </a:t>
          </a:r>
        </a:p>
      </dgm:t>
    </dgm:pt>
    <dgm:pt modelId="{BE9EB0E1-00DF-4E57-B8FF-CA08EAFFEB5A}" type="parTrans" cxnId="{A1F86EF0-6D92-4EED-B155-080049ADCE32}">
      <dgm:prSet/>
      <dgm:spPr/>
      <dgm:t>
        <a:bodyPr/>
        <a:lstStyle/>
        <a:p>
          <a:endParaRPr lang="en-GB"/>
        </a:p>
      </dgm:t>
    </dgm:pt>
    <dgm:pt modelId="{3BA0A16B-DE37-4079-B731-663DB59F061E}" type="sibTrans" cxnId="{A1F86EF0-6D92-4EED-B155-080049ADCE32}">
      <dgm:prSet/>
      <dgm:spPr/>
      <dgm:t>
        <a:bodyPr/>
        <a:lstStyle/>
        <a:p>
          <a:endParaRPr lang="en-GB"/>
        </a:p>
      </dgm:t>
    </dgm:pt>
    <dgm:pt modelId="{157935E4-D973-4F91-B7AC-DB47112E4405}">
      <dgm:prSet phldrT="[Text]"/>
      <dgm:spPr/>
      <dgm:t>
        <a:bodyPr/>
        <a:lstStyle/>
        <a:p>
          <a:r>
            <a:rPr lang="en-GB" dirty="0"/>
            <a:t>Coaching</a:t>
          </a:r>
        </a:p>
      </dgm:t>
    </dgm:pt>
    <dgm:pt modelId="{435CDA9E-2D59-4755-9EB1-25D8A9181F8F}" type="parTrans" cxnId="{2F9E84BC-D264-4754-8EAC-12E28411B065}">
      <dgm:prSet/>
      <dgm:spPr/>
      <dgm:t>
        <a:bodyPr/>
        <a:lstStyle/>
        <a:p>
          <a:endParaRPr lang="en-GB"/>
        </a:p>
      </dgm:t>
    </dgm:pt>
    <dgm:pt modelId="{D31376A2-50A0-4679-A972-844E01490D89}" type="sibTrans" cxnId="{2F9E84BC-D264-4754-8EAC-12E28411B065}">
      <dgm:prSet/>
      <dgm:spPr/>
      <dgm:t>
        <a:bodyPr/>
        <a:lstStyle/>
        <a:p>
          <a:endParaRPr lang="en-GB"/>
        </a:p>
      </dgm:t>
    </dgm:pt>
    <dgm:pt modelId="{88C97E49-AD19-4F23-864C-687F74D2F36A}">
      <dgm:prSet phldrT="[Text]"/>
      <dgm:spPr/>
      <dgm:t>
        <a:bodyPr/>
        <a:lstStyle/>
        <a:p>
          <a:r>
            <a:rPr lang="en-GB" dirty="0"/>
            <a:t>Acting as a sounding-board, being there to listen and offer support. </a:t>
          </a:r>
        </a:p>
      </dgm:t>
    </dgm:pt>
    <dgm:pt modelId="{C2CC2916-2495-4E17-AEE8-2100926CADDA}" type="parTrans" cxnId="{54AE5870-FC0A-4CA0-8F02-BF8228499B92}">
      <dgm:prSet/>
      <dgm:spPr/>
      <dgm:t>
        <a:bodyPr/>
        <a:lstStyle/>
        <a:p>
          <a:endParaRPr lang="en-GB"/>
        </a:p>
      </dgm:t>
    </dgm:pt>
    <dgm:pt modelId="{E14E5E0B-051D-4B7C-9BBF-956880FAC6A3}" type="sibTrans" cxnId="{54AE5870-FC0A-4CA0-8F02-BF8228499B92}">
      <dgm:prSet/>
      <dgm:spPr/>
      <dgm:t>
        <a:bodyPr/>
        <a:lstStyle/>
        <a:p>
          <a:endParaRPr lang="en-GB"/>
        </a:p>
      </dgm:t>
    </dgm:pt>
    <dgm:pt modelId="{064608EB-666E-41C2-87C0-A1F7A0B0EA89}">
      <dgm:prSet phldrT="[Text]"/>
      <dgm:spPr/>
      <dgm:t>
        <a:bodyPr/>
        <a:lstStyle/>
        <a:p>
          <a:r>
            <a:rPr lang="en-GB" dirty="0"/>
            <a:t>Counselling</a:t>
          </a:r>
        </a:p>
      </dgm:t>
    </dgm:pt>
    <dgm:pt modelId="{91D69703-F76D-46A0-9E30-BA3DB08D83BB}" type="parTrans" cxnId="{A2D57486-5A50-4BEC-B80E-D0F9E4529873}">
      <dgm:prSet/>
      <dgm:spPr/>
      <dgm:t>
        <a:bodyPr/>
        <a:lstStyle/>
        <a:p>
          <a:endParaRPr lang="en-GB"/>
        </a:p>
      </dgm:t>
    </dgm:pt>
    <dgm:pt modelId="{6D83B66F-064C-437E-8048-6FAFC6FB42D2}" type="sibTrans" cxnId="{A2D57486-5A50-4BEC-B80E-D0F9E4529873}">
      <dgm:prSet/>
      <dgm:spPr/>
      <dgm:t>
        <a:bodyPr/>
        <a:lstStyle/>
        <a:p>
          <a:endParaRPr lang="en-GB"/>
        </a:p>
      </dgm:t>
    </dgm:pt>
    <dgm:pt modelId="{B837B65E-953B-46CD-9D0A-F927CD39A8B5}">
      <dgm:prSet phldrT="[Text]"/>
      <dgm:spPr/>
      <dgm:t>
        <a:bodyPr/>
        <a:lstStyle/>
        <a:p>
          <a:r>
            <a:rPr lang="en-GB" dirty="0"/>
            <a:t>Helping a beginning teacher develop resourcefulness, make them aware of the information, resources, people, organisations and more formal repositories of knowledge. </a:t>
          </a:r>
        </a:p>
      </dgm:t>
    </dgm:pt>
    <dgm:pt modelId="{A0539674-F2D1-4295-9DC5-A112F42E5B7F}" type="parTrans" cxnId="{BD01EABA-9DD5-4C93-A782-FC4FCC4E7A0D}">
      <dgm:prSet/>
      <dgm:spPr/>
      <dgm:t>
        <a:bodyPr/>
        <a:lstStyle/>
        <a:p>
          <a:endParaRPr lang="en-GB"/>
        </a:p>
      </dgm:t>
    </dgm:pt>
    <dgm:pt modelId="{CD16C369-E420-4D3B-B1BB-7EA2B19930E6}" type="sibTrans" cxnId="{BD01EABA-9DD5-4C93-A782-FC4FCC4E7A0D}">
      <dgm:prSet/>
      <dgm:spPr/>
      <dgm:t>
        <a:bodyPr/>
        <a:lstStyle/>
        <a:p>
          <a:endParaRPr lang="en-GB"/>
        </a:p>
      </dgm:t>
    </dgm:pt>
    <dgm:pt modelId="{C61628EE-3079-42AF-A203-8EF552AABBE5}">
      <dgm:prSet phldrT="[Text]"/>
      <dgm:spPr/>
      <dgm:t>
        <a:bodyPr/>
        <a:lstStyle/>
        <a:p>
          <a:r>
            <a:rPr lang="en-GB" dirty="0"/>
            <a:t>Networking</a:t>
          </a:r>
        </a:p>
      </dgm:t>
    </dgm:pt>
    <dgm:pt modelId="{25867585-0F18-4CD6-BD48-1306159F92E2}" type="parTrans" cxnId="{431B3672-73CC-4BCF-AA7A-0243718A9712}">
      <dgm:prSet/>
      <dgm:spPr/>
      <dgm:t>
        <a:bodyPr/>
        <a:lstStyle/>
        <a:p>
          <a:endParaRPr lang="en-GB"/>
        </a:p>
      </dgm:t>
    </dgm:pt>
    <dgm:pt modelId="{2542E4B9-01EF-4718-8FA6-D59A7052918D}" type="sibTrans" cxnId="{431B3672-73CC-4BCF-AA7A-0243718A9712}">
      <dgm:prSet/>
      <dgm:spPr/>
      <dgm:t>
        <a:bodyPr/>
        <a:lstStyle/>
        <a:p>
          <a:endParaRPr lang="en-GB"/>
        </a:p>
      </dgm:t>
    </dgm:pt>
    <dgm:pt modelId="{57D2E1CF-D71D-4585-BCF6-1E71B53235C0}">
      <dgm:prSet phldrT="[Text]"/>
      <dgm:spPr/>
      <dgm:t>
        <a:bodyPr/>
        <a:lstStyle/>
        <a:p>
          <a:r>
            <a:rPr lang="en-GB" dirty="0"/>
            <a:t>Giving advice – a balance between giving a beginning teacher the answer and encouraging them to find their own solutions to problems through reflective thinking. </a:t>
          </a:r>
        </a:p>
      </dgm:t>
    </dgm:pt>
    <dgm:pt modelId="{3E84C834-8A6D-41DF-98B3-B4FCAE0EC972}" type="parTrans" cxnId="{7974496C-D558-4172-8AAA-D509441AE1FF}">
      <dgm:prSet/>
      <dgm:spPr/>
      <dgm:t>
        <a:bodyPr/>
        <a:lstStyle/>
        <a:p>
          <a:endParaRPr lang="en-GB"/>
        </a:p>
      </dgm:t>
    </dgm:pt>
    <dgm:pt modelId="{23223337-62E8-40C4-9072-A53201834A37}" type="sibTrans" cxnId="{7974496C-D558-4172-8AAA-D509441AE1FF}">
      <dgm:prSet/>
      <dgm:spPr/>
      <dgm:t>
        <a:bodyPr/>
        <a:lstStyle/>
        <a:p>
          <a:endParaRPr lang="en-GB"/>
        </a:p>
      </dgm:t>
    </dgm:pt>
    <dgm:pt modelId="{A18BD51B-F95A-4830-9312-6C95EB0D815D}">
      <dgm:prSet phldrT="[Text]"/>
      <dgm:spPr/>
      <dgm:t>
        <a:bodyPr/>
        <a:lstStyle/>
        <a:p>
          <a:r>
            <a:rPr lang="en-GB" dirty="0"/>
            <a:t>Guiding</a:t>
          </a:r>
        </a:p>
      </dgm:t>
    </dgm:pt>
    <dgm:pt modelId="{CA92FE97-8729-4474-B9F0-E571D62784A3}" type="parTrans" cxnId="{01970926-346B-48A9-92B5-D6883D8648EA}">
      <dgm:prSet/>
      <dgm:spPr/>
      <dgm:t>
        <a:bodyPr/>
        <a:lstStyle/>
        <a:p>
          <a:endParaRPr lang="en-GB"/>
        </a:p>
      </dgm:t>
    </dgm:pt>
    <dgm:pt modelId="{4E26B87C-E697-4A9C-80E1-C801C03C804A}" type="sibTrans" cxnId="{01970926-346B-48A9-92B5-D6883D8648EA}">
      <dgm:prSet/>
      <dgm:spPr/>
      <dgm:t>
        <a:bodyPr/>
        <a:lstStyle/>
        <a:p>
          <a:endParaRPr lang="en-GB"/>
        </a:p>
      </dgm:t>
    </dgm:pt>
    <dgm:pt modelId="{8FD44F8F-88EE-4AC4-B6E7-338BFBDDF9B7}" type="pres">
      <dgm:prSet presAssocID="{3502BD31-690D-43C7-AAFE-E99AB0A68C33}" presName="cycleMatrixDiagram" presStyleCnt="0">
        <dgm:presLayoutVars>
          <dgm:chMax val="1"/>
          <dgm:dir/>
          <dgm:animLvl val="lvl"/>
          <dgm:resizeHandles val="exact"/>
        </dgm:presLayoutVars>
      </dgm:prSet>
      <dgm:spPr/>
    </dgm:pt>
    <dgm:pt modelId="{3AFB93F5-12E5-48EB-A986-8DC791C359BA}" type="pres">
      <dgm:prSet presAssocID="{3502BD31-690D-43C7-AAFE-E99AB0A68C33}" presName="children" presStyleCnt="0"/>
      <dgm:spPr/>
    </dgm:pt>
    <dgm:pt modelId="{92E375FF-6CC9-481A-8BDE-0583AE669C4F}" type="pres">
      <dgm:prSet presAssocID="{3502BD31-690D-43C7-AAFE-E99AB0A68C33}" presName="child1group" presStyleCnt="0"/>
      <dgm:spPr/>
    </dgm:pt>
    <dgm:pt modelId="{F49C124C-88D4-47A1-B667-3FA0AC1A184A}" type="pres">
      <dgm:prSet presAssocID="{3502BD31-690D-43C7-AAFE-E99AB0A68C33}" presName="child1" presStyleLbl="bgAcc1" presStyleIdx="0" presStyleCnt="4"/>
      <dgm:spPr/>
    </dgm:pt>
    <dgm:pt modelId="{EFB4DE0A-23D8-4887-B70F-458D64F115D5}" type="pres">
      <dgm:prSet presAssocID="{3502BD31-690D-43C7-AAFE-E99AB0A68C33}" presName="child1Text" presStyleLbl="bgAcc1" presStyleIdx="0" presStyleCnt="4">
        <dgm:presLayoutVars>
          <dgm:bulletEnabled val="1"/>
        </dgm:presLayoutVars>
      </dgm:prSet>
      <dgm:spPr/>
    </dgm:pt>
    <dgm:pt modelId="{BC1447D1-C9B3-47EB-B809-6ACF1ECBED7A}" type="pres">
      <dgm:prSet presAssocID="{3502BD31-690D-43C7-AAFE-E99AB0A68C33}" presName="child2group" presStyleCnt="0"/>
      <dgm:spPr/>
    </dgm:pt>
    <dgm:pt modelId="{A1F4185D-1773-40EF-A579-646DA91990AE}" type="pres">
      <dgm:prSet presAssocID="{3502BD31-690D-43C7-AAFE-E99AB0A68C33}" presName="child2" presStyleLbl="bgAcc1" presStyleIdx="1" presStyleCnt="4"/>
      <dgm:spPr/>
    </dgm:pt>
    <dgm:pt modelId="{0C2BC8BA-7BAC-48F8-BC31-AA25C5A13640}" type="pres">
      <dgm:prSet presAssocID="{3502BD31-690D-43C7-AAFE-E99AB0A68C33}" presName="child2Text" presStyleLbl="bgAcc1" presStyleIdx="1" presStyleCnt="4">
        <dgm:presLayoutVars>
          <dgm:bulletEnabled val="1"/>
        </dgm:presLayoutVars>
      </dgm:prSet>
      <dgm:spPr/>
    </dgm:pt>
    <dgm:pt modelId="{623D76E4-1504-4E07-B089-F75CF1BA48BA}" type="pres">
      <dgm:prSet presAssocID="{3502BD31-690D-43C7-AAFE-E99AB0A68C33}" presName="child3group" presStyleCnt="0"/>
      <dgm:spPr/>
    </dgm:pt>
    <dgm:pt modelId="{4B2959F9-ACC1-4022-8EC7-A6B2EC614BC3}" type="pres">
      <dgm:prSet presAssocID="{3502BD31-690D-43C7-AAFE-E99AB0A68C33}" presName="child3" presStyleLbl="bgAcc1" presStyleIdx="2" presStyleCnt="4"/>
      <dgm:spPr/>
    </dgm:pt>
    <dgm:pt modelId="{93AEB6F6-1A06-46DB-9A28-5EF1C8614E1B}" type="pres">
      <dgm:prSet presAssocID="{3502BD31-690D-43C7-AAFE-E99AB0A68C33}" presName="child3Text" presStyleLbl="bgAcc1" presStyleIdx="2" presStyleCnt="4">
        <dgm:presLayoutVars>
          <dgm:bulletEnabled val="1"/>
        </dgm:presLayoutVars>
      </dgm:prSet>
      <dgm:spPr/>
    </dgm:pt>
    <dgm:pt modelId="{D3A40F1F-4B28-4ED3-880A-E77E7935C272}" type="pres">
      <dgm:prSet presAssocID="{3502BD31-690D-43C7-AAFE-E99AB0A68C33}" presName="child4group" presStyleCnt="0"/>
      <dgm:spPr/>
    </dgm:pt>
    <dgm:pt modelId="{1233A887-4D26-48F7-987C-7DE4FD5F527C}" type="pres">
      <dgm:prSet presAssocID="{3502BD31-690D-43C7-AAFE-E99AB0A68C33}" presName="child4" presStyleLbl="bgAcc1" presStyleIdx="3" presStyleCnt="4"/>
      <dgm:spPr/>
    </dgm:pt>
    <dgm:pt modelId="{3AFA7D0D-57C5-46AA-8335-CD50D61A4EDB}" type="pres">
      <dgm:prSet presAssocID="{3502BD31-690D-43C7-AAFE-E99AB0A68C33}" presName="child4Text" presStyleLbl="bgAcc1" presStyleIdx="3" presStyleCnt="4">
        <dgm:presLayoutVars>
          <dgm:bulletEnabled val="1"/>
        </dgm:presLayoutVars>
      </dgm:prSet>
      <dgm:spPr/>
    </dgm:pt>
    <dgm:pt modelId="{5A32A409-FE7F-4C52-86D7-87ACB07BD696}" type="pres">
      <dgm:prSet presAssocID="{3502BD31-690D-43C7-AAFE-E99AB0A68C33}" presName="childPlaceholder" presStyleCnt="0"/>
      <dgm:spPr/>
    </dgm:pt>
    <dgm:pt modelId="{ED698EE5-DF5A-407B-86C2-A562813E683D}" type="pres">
      <dgm:prSet presAssocID="{3502BD31-690D-43C7-AAFE-E99AB0A68C33}" presName="circle" presStyleCnt="0"/>
      <dgm:spPr/>
    </dgm:pt>
    <dgm:pt modelId="{064FB798-F46A-405F-8EDF-A3294063F1D5}" type="pres">
      <dgm:prSet presAssocID="{3502BD31-690D-43C7-AAFE-E99AB0A68C33}" presName="quadrant1" presStyleLbl="node1" presStyleIdx="0" presStyleCnt="4">
        <dgm:presLayoutVars>
          <dgm:chMax val="1"/>
          <dgm:bulletEnabled val="1"/>
        </dgm:presLayoutVars>
      </dgm:prSet>
      <dgm:spPr/>
    </dgm:pt>
    <dgm:pt modelId="{7C3983C5-9B9F-4BF3-9207-D8F0E4C9E7DC}" type="pres">
      <dgm:prSet presAssocID="{3502BD31-690D-43C7-AAFE-E99AB0A68C33}" presName="quadrant2" presStyleLbl="node1" presStyleIdx="1" presStyleCnt="4">
        <dgm:presLayoutVars>
          <dgm:chMax val="1"/>
          <dgm:bulletEnabled val="1"/>
        </dgm:presLayoutVars>
      </dgm:prSet>
      <dgm:spPr/>
    </dgm:pt>
    <dgm:pt modelId="{B3D80804-55C2-40C6-9035-096BD7454332}" type="pres">
      <dgm:prSet presAssocID="{3502BD31-690D-43C7-AAFE-E99AB0A68C33}" presName="quadrant3" presStyleLbl="node1" presStyleIdx="2" presStyleCnt="4">
        <dgm:presLayoutVars>
          <dgm:chMax val="1"/>
          <dgm:bulletEnabled val="1"/>
        </dgm:presLayoutVars>
      </dgm:prSet>
      <dgm:spPr/>
    </dgm:pt>
    <dgm:pt modelId="{04624964-5F3A-4262-BCC2-602FA015D1BE}" type="pres">
      <dgm:prSet presAssocID="{3502BD31-690D-43C7-AAFE-E99AB0A68C33}" presName="quadrant4" presStyleLbl="node1" presStyleIdx="3" presStyleCnt="4">
        <dgm:presLayoutVars>
          <dgm:chMax val="1"/>
          <dgm:bulletEnabled val="1"/>
        </dgm:presLayoutVars>
      </dgm:prSet>
      <dgm:spPr/>
    </dgm:pt>
    <dgm:pt modelId="{21474642-59FC-430D-B2E7-DB093586EC38}" type="pres">
      <dgm:prSet presAssocID="{3502BD31-690D-43C7-AAFE-E99AB0A68C33}" presName="quadrantPlaceholder" presStyleCnt="0"/>
      <dgm:spPr/>
    </dgm:pt>
    <dgm:pt modelId="{B2A1776B-BFBE-4CD9-BF8E-7BE04DC13A4C}" type="pres">
      <dgm:prSet presAssocID="{3502BD31-690D-43C7-AAFE-E99AB0A68C33}" presName="center1" presStyleLbl="fgShp" presStyleIdx="0" presStyleCnt="2"/>
      <dgm:spPr/>
    </dgm:pt>
    <dgm:pt modelId="{21C0319A-AD9F-4449-9894-B8443DDE3FA9}" type="pres">
      <dgm:prSet presAssocID="{3502BD31-690D-43C7-AAFE-E99AB0A68C33}" presName="center2" presStyleLbl="fgShp" presStyleIdx="1" presStyleCnt="2"/>
      <dgm:spPr/>
    </dgm:pt>
  </dgm:ptLst>
  <dgm:cxnLst>
    <dgm:cxn modelId="{01970926-346B-48A9-92B5-D6883D8648EA}" srcId="{57D2E1CF-D71D-4585-BCF6-1E71B53235C0}" destId="{A18BD51B-F95A-4830-9312-6C95EB0D815D}" srcOrd="0" destOrd="0" parTransId="{CA92FE97-8729-4474-B9F0-E571D62784A3}" sibTransId="{4E26B87C-E697-4A9C-80E1-C801C03C804A}"/>
    <dgm:cxn modelId="{ED9FCF2D-133E-426D-B526-1DB043360F86}" type="presOf" srcId="{157935E4-D973-4F91-B7AC-DB47112E4405}" destId="{EFB4DE0A-23D8-4887-B70F-458D64F115D5}" srcOrd="1" destOrd="0" presId="urn:microsoft.com/office/officeart/2005/8/layout/cycle4"/>
    <dgm:cxn modelId="{2CCA4140-87CA-4A36-BC3E-44FC0A32F9E4}" type="presOf" srcId="{3502BD31-690D-43C7-AAFE-E99AB0A68C33}" destId="{8FD44F8F-88EE-4AC4-B6E7-338BFBDDF9B7}" srcOrd="0" destOrd="0" presId="urn:microsoft.com/office/officeart/2005/8/layout/cycle4"/>
    <dgm:cxn modelId="{AFFCDF63-DEE0-409C-A6A7-8B034A7C5151}" type="presOf" srcId="{88C97E49-AD19-4F23-864C-687F74D2F36A}" destId="{7C3983C5-9B9F-4BF3-9207-D8F0E4C9E7DC}" srcOrd="0" destOrd="0" presId="urn:microsoft.com/office/officeart/2005/8/layout/cycle4"/>
    <dgm:cxn modelId="{DF202C44-EEDC-468B-BF89-8D6D9FB2624D}" type="presOf" srcId="{4A579F21-9EF5-4E49-AE81-4C5BBC3E3BF5}" destId="{064FB798-F46A-405F-8EDF-A3294063F1D5}" srcOrd="0" destOrd="0" presId="urn:microsoft.com/office/officeart/2005/8/layout/cycle4"/>
    <dgm:cxn modelId="{8C733064-B845-46DA-97FB-0754524C7AA4}" type="presOf" srcId="{C61628EE-3079-42AF-A203-8EF552AABBE5}" destId="{93AEB6F6-1A06-46DB-9A28-5EF1C8614E1B}" srcOrd="1" destOrd="0" presId="urn:microsoft.com/office/officeart/2005/8/layout/cycle4"/>
    <dgm:cxn modelId="{7974496C-D558-4172-8AAA-D509441AE1FF}" srcId="{3502BD31-690D-43C7-AAFE-E99AB0A68C33}" destId="{57D2E1CF-D71D-4585-BCF6-1E71B53235C0}" srcOrd="3" destOrd="0" parTransId="{3E84C834-8A6D-41DF-98B3-B4FCAE0EC972}" sibTransId="{23223337-62E8-40C4-9072-A53201834A37}"/>
    <dgm:cxn modelId="{54AE5870-FC0A-4CA0-8F02-BF8228499B92}" srcId="{3502BD31-690D-43C7-AAFE-E99AB0A68C33}" destId="{88C97E49-AD19-4F23-864C-687F74D2F36A}" srcOrd="1" destOrd="0" parTransId="{C2CC2916-2495-4E17-AEE8-2100926CADDA}" sibTransId="{E14E5E0B-051D-4B7C-9BBF-956880FAC6A3}"/>
    <dgm:cxn modelId="{431B3672-73CC-4BCF-AA7A-0243718A9712}" srcId="{B837B65E-953B-46CD-9D0A-F927CD39A8B5}" destId="{C61628EE-3079-42AF-A203-8EF552AABBE5}" srcOrd="0" destOrd="0" parTransId="{25867585-0F18-4CD6-BD48-1306159F92E2}" sibTransId="{2542E4B9-01EF-4718-8FA6-D59A7052918D}"/>
    <dgm:cxn modelId="{F7346556-1584-44EE-A741-34C7CE4704B3}" type="presOf" srcId="{B837B65E-953B-46CD-9D0A-F927CD39A8B5}" destId="{B3D80804-55C2-40C6-9035-096BD7454332}" srcOrd="0" destOrd="0" presId="urn:microsoft.com/office/officeart/2005/8/layout/cycle4"/>
    <dgm:cxn modelId="{EF8CB97A-3EEC-4D51-9F91-01C57ABE472E}" type="presOf" srcId="{A18BD51B-F95A-4830-9312-6C95EB0D815D}" destId="{1233A887-4D26-48F7-987C-7DE4FD5F527C}" srcOrd="0" destOrd="0" presId="urn:microsoft.com/office/officeart/2005/8/layout/cycle4"/>
    <dgm:cxn modelId="{59EA927B-4AD4-4D7D-BEA8-DDA9E9290C9C}" type="presOf" srcId="{064608EB-666E-41C2-87C0-A1F7A0B0EA89}" destId="{0C2BC8BA-7BAC-48F8-BC31-AA25C5A13640}" srcOrd="1" destOrd="0" presId="urn:microsoft.com/office/officeart/2005/8/layout/cycle4"/>
    <dgm:cxn modelId="{DE77157D-9C68-4148-89BC-5047DE0C6C5E}" type="presOf" srcId="{57D2E1CF-D71D-4585-BCF6-1E71B53235C0}" destId="{04624964-5F3A-4262-BCC2-602FA015D1BE}" srcOrd="0" destOrd="0" presId="urn:microsoft.com/office/officeart/2005/8/layout/cycle4"/>
    <dgm:cxn modelId="{417D0485-7C9B-4CB4-8FD0-472532FE11CE}" type="presOf" srcId="{157935E4-D973-4F91-B7AC-DB47112E4405}" destId="{F49C124C-88D4-47A1-B667-3FA0AC1A184A}" srcOrd="0" destOrd="0" presId="urn:microsoft.com/office/officeart/2005/8/layout/cycle4"/>
    <dgm:cxn modelId="{A2D57486-5A50-4BEC-B80E-D0F9E4529873}" srcId="{88C97E49-AD19-4F23-864C-687F74D2F36A}" destId="{064608EB-666E-41C2-87C0-A1F7A0B0EA89}" srcOrd="0" destOrd="0" parTransId="{91D69703-F76D-46A0-9E30-BA3DB08D83BB}" sibTransId="{6D83B66F-064C-437E-8048-6FAFC6FB42D2}"/>
    <dgm:cxn modelId="{DA36B386-D98E-49EE-B10C-C34E33277CC0}" type="presOf" srcId="{A18BD51B-F95A-4830-9312-6C95EB0D815D}" destId="{3AFA7D0D-57C5-46AA-8335-CD50D61A4EDB}" srcOrd="1" destOrd="0" presId="urn:microsoft.com/office/officeart/2005/8/layout/cycle4"/>
    <dgm:cxn modelId="{88286BA5-F60C-4261-B008-6630DCD22622}" type="presOf" srcId="{064608EB-666E-41C2-87C0-A1F7A0B0EA89}" destId="{A1F4185D-1773-40EF-A579-646DA91990AE}" srcOrd="0" destOrd="0" presId="urn:microsoft.com/office/officeart/2005/8/layout/cycle4"/>
    <dgm:cxn modelId="{BD01EABA-9DD5-4C93-A782-FC4FCC4E7A0D}" srcId="{3502BD31-690D-43C7-AAFE-E99AB0A68C33}" destId="{B837B65E-953B-46CD-9D0A-F927CD39A8B5}" srcOrd="2" destOrd="0" parTransId="{A0539674-F2D1-4295-9DC5-A112F42E5B7F}" sibTransId="{CD16C369-E420-4D3B-B1BB-7EA2B19930E6}"/>
    <dgm:cxn modelId="{2F9E84BC-D264-4754-8EAC-12E28411B065}" srcId="{4A579F21-9EF5-4E49-AE81-4C5BBC3E3BF5}" destId="{157935E4-D973-4F91-B7AC-DB47112E4405}" srcOrd="0" destOrd="0" parTransId="{435CDA9E-2D59-4755-9EB1-25D8A9181F8F}" sibTransId="{D31376A2-50A0-4679-A972-844E01490D89}"/>
    <dgm:cxn modelId="{3680CBEF-1AFE-49E3-BC6B-96A10669EFC4}" type="presOf" srcId="{C61628EE-3079-42AF-A203-8EF552AABBE5}" destId="{4B2959F9-ACC1-4022-8EC7-A6B2EC614BC3}" srcOrd="0" destOrd="0" presId="urn:microsoft.com/office/officeart/2005/8/layout/cycle4"/>
    <dgm:cxn modelId="{A1F86EF0-6D92-4EED-B155-080049ADCE32}" srcId="{3502BD31-690D-43C7-AAFE-E99AB0A68C33}" destId="{4A579F21-9EF5-4E49-AE81-4C5BBC3E3BF5}" srcOrd="0" destOrd="0" parTransId="{BE9EB0E1-00DF-4E57-B8FF-CA08EAFFEB5A}" sibTransId="{3BA0A16B-DE37-4079-B731-663DB59F061E}"/>
    <dgm:cxn modelId="{98415192-83EE-4B5D-B1E5-979C7D55BA18}" type="presParOf" srcId="{8FD44F8F-88EE-4AC4-B6E7-338BFBDDF9B7}" destId="{3AFB93F5-12E5-48EB-A986-8DC791C359BA}" srcOrd="0" destOrd="0" presId="urn:microsoft.com/office/officeart/2005/8/layout/cycle4"/>
    <dgm:cxn modelId="{940D6C5D-04AE-4A8C-A0B7-6390D96657E4}" type="presParOf" srcId="{3AFB93F5-12E5-48EB-A986-8DC791C359BA}" destId="{92E375FF-6CC9-481A-8BDE-0583AE669C4F}" srcOrd="0" destOrd="0" presId="urn:microsoft.com/office/officeart/2005/8/layout/cycle4"/>
    <dgm:cxn modelId="{58DF36D4-B5CD-4C13-B6E9-65A4EE4462DA}" type="presParOf" srcId="{92E375FF-6CC9-481A-8BDE-0583AE669C4F}" destId="{F49C124C-88D4-47A1-B667-3FA0AC1A184A}" srcOrd="0" destOrd="0" presId="urn:microsoft.com/office/officeart/2005/8/layout/cycle4"/>
    <dgm:cxn modelId="{6C0AB3CF-DD1D-4442-B5D2-30183352AE97}" type="presParOf" srcId="{92E375FF-6CC9-481A-8BDE-0583AE669C4F}" destId="{EFB4DE0A-23D8-4887-B70F-458D64F115D5}" srcOrd="1" destOrd="0" presId="urn:microsoft.com/office/officeart/2005/8/layout/cycle4"/>
    <dgm:cxn modelId="{60A663D2-3EDC-4671-9319-3E6DA5BC51F8}" type="presParOf" srcId="{3AFB93F5-12E5-48EB-A986-8DC791C359BA}" destId="{BC1447D1-C9B3-47EB-B809-6ACF1ECBED7A}" srcOrd="1" destOrd="0" presId="urn:microsoft.com/office/officeart/2005/8/layout/cycle4"/>
    <dgm:cxn modelId="{0B500685-E0EE-4696-A3F8-45989B1FE123}" type="presParOf" srcId="{BC1447D1-C9B3-47EB-B809-6ACF1ECBED7A}" destId="{A1F4185D-1773-40EF-A579-646DA91990AE}" srcOrd="0" destOrd="0" presId="urn:microsoft.com/office/officeart/2005/8/layout/cycle4"/>
    <dgm:cxn modelId="{0B45C714-3B34-4205-A954-67F76EC1E87E}" type="presParOf" srcId="{BC1447D1-C9B3-47EB-B809-6ACF1ECBED7A}" destId="{0C2BC8BA-7BAC-48F8-BC31-AA25C5A13640}" srcOrd="1" destOrd="0" presId="urn:microsoft.com/office/officeart/2005/8/layout/cycle4"/>
    <dgm:cxn modelId="{A20EFB03-BB3F-4363-873D-ABC1B288C7FA}" type="presParOf" srcId="{3AFB93F5-12E5-48EB-A986-8DC791C359BA}" destId="{623D76E4-1504-4E07-B089-F75CF1BA48BA}" srcOrd="2" destOrd="0" presId="urn:microsoft.com/office/officeart/2005/8/layout/cycle4"/>
    <dgm:cxn modelId="{1CFF1E6F-E3D6-4817-8281-528E4B8E9547}" type="presParOf" srcId="{623D76E4-1504-4E07-B089-F75CF1BA48BA}" destId="{4B2959F9-ACC1-4022-8EC7-A6B2EC614BC3}" srcOrd="0" destOrd="0" presId="urn:microsoft.com/office/officeart/2005/8/layout/cycle4"/>
    <dgm:cxn modelId="{3A44A057-77B6-49D5-9223-E517B138DBC6}" type="presParOf" srcId="{623D76E4-1504-4E07-B089-F75CF1BA48BA}" destId="{93AEB6F6-1A06-46DB-9A28-5EF1C8614E1B}" srcOrd="1" destOrd="0" presId="urn:microsoft.com/office/officeart/2005/8/layout/cycle4"/>
    <dgm:cxn modelId="{1BE66306-B05F-47DA-B62D-C001B92C961D}" type="presParOf" srcId="{3AFB93F5-12E5-48EB-A986-8DC791C359BA}" destId="{D3A40F1F-4B28-4ED3-880A-E77E7935C272}" srcOrd="3" destOrd="0" presId="urn:microsoft.com/office/officeart/2005/8/layout/cycle4"/>
    <dgm:cxn modelId="{6C22C51D-299D-481E-B385-30927CE7448A}" type="presParOf" srcId="{D3A40F1F-4B28-4ED3-880A-E77E7935C272}" destId="{1233A887-4D26-48F7-987C-7DE4FD5F527C}" srcOrd="0" destOrd="0" presId="urn:microsoft.com/office/officeart/2005/8/layout/cycle4"/>
    <dgm:cxn modelId="{0AC3AA20-B599-4B1A-AF26-7B2E88239B2B}" type="presParOf" srcId="{D3A40F1F-4B28-4ED3-880A-E77E7935C272}" destId="{3AFA7D0D-57C5-46AA-8335-CD50D61A4EDB}" srcOrd="1" destOrd="0" presId="urn:microsoft.com/office/officeart/2005/8/layout/cycle4"/>
    <dgm:cxn modelId="{0D2EDD2C-CB79-48E0-9DAE-462AD09AF9F9}" type="presParOf" srcId="{3AFB93F5-12E5-48EB-A986-8DC791C359BA}" destId="{5A32A409-FE7F-4C52-86D7-87ACB07BD696}" srcOrd="4" destOrd="0" presId="urn:microsoft.com/office/officeart/2005/8/layout/cycle4"/>
    <dgm:cxn modelId="{3E14A98A-B264-483C-8157-D88315289432}" type="presParOf" srcId="{8FD44F8F-88EE-4AC4-B6E7-338BFBDDF9B7}" destId="{ED698EE5-DF5A-407B-86C2-A562813E683D}" srcOrd="1" destOrd="0" presId="urn:microsoft.com/office/officeart/2005/8/layout/cycle4"/>
    <dgm:cxn modelId="{7DBAD226-9D69-44A7-AD06-CF13C8664D77}" type="presParOf" srcId="{ED698EE5-DF5A-407B-86C2-A562813E683D}" destId="{064FB798-F46A-405F-8EDF-A3294063F1D5}" srcOrd="0" destOrd="0" presId="urn:microsoft.com/office/officeart/2005/8/layout/cycle4"/>
    <dgm:cxn modelId="{609E3D36-4303-4726-B602-088E8F18A5BE}" type="presParOf" srcId="{ED698EE5-DF5A-407B-86C2-A562813E683D}" destId="{7C3983C5-9B9F-4BF3-9207-D8F0E4C9E7DC}" srcOrd="1" destOrd="0" presId="urn:microsoft.com/office/officeart/2005/8/layout/cycle4"/>
    <dgm:cxn modelId="{19B38828-5E2C-407E-83A7-2D1DB74862C4}" type="presParOf" srcId="{ED698EE5-DF5A-407B-86C2-A562813E683D}" destId="{B3D80804-55C2-40C6-9035-096BD7454332}" srcOrd="2" destOrd="0" presId="urn:microsoft.com/office/officeart/2005/8/layout/cycle4"/>
    <dgm:cxn modelId="{EBE422FE-5B82-47CD-9B2D-45D4D41A0CBE}" type="presParOf" srcId="{ED698EE5-DF5A-407B-86C2-A562813E683D}" destId="{04624964-5F3A-4262-BCC2-602FA015D1BE}" srcOrd="3" destOrd="0" presId="urn:microsoft.com/office/officeart/2005/8/layout/cycle4"/>
    <dgm:cxn modelId="{F591EACE-E0FE-41B9-BB9A-746715B67450}" type="presParOf" srcId="{ED698EE5-DF5A-407B-86C2-A562813E683D}" destId="{21474642-59FC-430D-B2E7-DB093586EC38}" srcOrd="4" destOrd="0" presId="urn:microsoft.com/office/officeart/2005/8/layout/cycle4"/>
    <dgm:cxn modelId="{738E2362-F7DC-4370-8537-411332E33DCB}" type="presParOf" srcId="{8FD44F8F-88EE-4AC4-B6E7-338BFBDDF9B7}" destId="{B2A1776B-BFBE-4CD9-BF8E-7BE04DC13A4C}" srcOrd="2" destOrd="0" presId="urn:microsoft.com/office/officeart/2005/8/layout/cycle4"/>
    <dgm:cxn modelId="{AAC6D195-F892-45AD-8C32-EF34BF239EBB}" type="presParOf" srcId="{8FD44F8F-88EE-4AC4-B6E7-338BFBDDF9B7}" destId="{21C0319A-AD9F-4449-9894-B8443DDE3FA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9CC6D6-3734-4081-8BFF-42BBE9C7775C}"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024E4E5E-04A4-401C-98FB-275811A88B2C}">
      <dgm:prSet/>
      <dgm:spPr/>
      <dgm:t>
        <a:bodyPr/>
        <a:lstStyle/>
        <a:p>
          <a:r>
            <a:rPr lang="en-GB"/>
            <a:t>1.	What would you describe as your strengths and weaknesses? Let’s have a look at your Initial needs / AoP document to identify where we can develop these.</a:t>
          </a:r>
          <a:endParaRPr lang="en-US"/>
        </a:p>
      </dgm:t>
    </dgm:pt>
    <dgm:pt modelId="{CAF87DF9-E12E-4232-88D7-EA04D5BA5C8A}" type="parTrans" cxnId="{F0F2AD28-368A-4F65-B51A-5988AB8EBAF0}">
      <dgm:prSet/>
      <dgm:spPr/>
      <dgm:t>
        <a:bodyPr/>
        <a:lstStyle/>
        <a:p>
          <a:endParaRPr lang="en-US"/>
        </a:p>
      </dgm:t>
    </dgm:pt>
    <dgm:pt modelId="{394B9733-978B-48BE-AA36-8BA61DD10A5D}" type="sibTrans" cxnId="{F0F2AD28-368A-4F65-B51A-5988AB8EBAF0}">
      <dgm:prSet/>
      <dgm:spPr/>
      <dgm:t>
        <a:bodyPr/>
        <a:lstStyle/>
        <a:p>
          <a:endParaRPr lang="en-US"/>
        </a:p>
      </dgm:t>
    </dgm:pt>
    <dgm:pt modelId="{439A1E9A-99E6-43D1-8108-04EF14D53BB2}">
      <dgm:prSet/>
      <dgm:spPr/>
      <dgm:t>
        <a:bodyPr/>
        <a:lstStyle/>
        <a:p>
          <a:r>
            <a:rPr lang="en-GB"/>
            <a:t>2.	How are you at managing your time - is this something you feel you need to develop?</a:t>
          </a:r>
          <a:endParaRPr lang="en-US"/>
        </a:p>
      </dgm:t>
    </dgm:pt>
    <dgm:pt modelId="{7BA7BDCE-D034-45AA-8BDB-68F85EFA1C3D}" type="parTrans" cxnId="{473962F0-69CD-4203-89CD-E7CB81E153F6}">
      <dgm:prSet/>
      <dgm:spPr/>
      <dgm:t>
        <a:bodyPr/>
        <a:lstStyle/>
        <a:p>
          <a:endParaRPr lang="en-US"/>
        </a:p>
      </dgm:t>
    </dgm:pt>
    <dgm:pt modelId="{62D5AE60-4A05-4155-B31A-A842632EF3F2}" type="sibTrans" cxnId="{473962F0-69CD-4203-89CD-E7CB81E153F6}">
      <dgm:prSet/>
      <dgm:spPr/>
      <dgm:t>
        <a:bodyPr/>
        <a:lstStyle/>
        <a:p>
          <a:endParaRPr lang="en-US"/>
        </a:p>
      </dgm:t>
    </dgm:pt>
    <dgm:pt modelId="{62024912-F590-4E49-9F30-1DB70881BBE2}">
      <dgm:prSet/>
      <dgm:spPr/>
      <dgm:t>
        <a:bodyPr/>
        <a:lstStyle/>
        <a:p>
          <a:r>
            <a:rPr lang="en-GB"/>
            <a:t>3.	What do you expect to gain from this placement?</a:t>
          </a:r>
          <a:endParaRPr lang="en-US"/>
        </a:p>
      </dgm:t>
    </dgm:pt>
    <dgm:pt modelId="{632C3AA9-2EFA-41B5-B35C-BE2F098F1CEF}" type="parTrans" cxnId="{3EAAE5DD-4C1E-4CB4-8F0E-34E3B91045B1}">
      <dgm:prSet/>
      <dgm:spPr/>
      <dgm:t>
        <a:bodyPr/>
        <a:lstStyle/>
        <a:p>
          <a:endParaRPr lang="en-US"/>
        </a:p>
      </dgm:t>
    </dgm:pt>
    <dgm:pt modelId="{870E7D54-20F9-45D5-AF95-7AFE8CC37A92}" type="sibTrans" cxnId="{3EAAE5DD-4C1E-4CB4-8F0E-34E3B91045B1}">
      <dgm:prSet/>
      <dgm:spPr/>
      <dgm:t>
        <a:bodyPr/>
        <a:lstStyle/>
        <a:p>
          <a:endParaRPr lang="en-US"/>
        </a:p>
      </dgm:t>
    </dgm:pt>
    <dgm:pt modelId="{75E35ADD-E055-4F77-841C-A32586A3EDC2}">
      <dgm:prSet/>
      <dgm:spPr/>
      <dgm:t>
        <a:bodyPr/>
        <a:lstStyle/>
        <a:p>
          <a:r>
            <a:rPr lang="en-GB"/>
            <a:t>4.	What boundaries do we need to set for communicating with each other? Are you okay with phone/email/text? When? When not? How quick does my response need to be?</a:t>
          </a:r>
          <a:endParaRPr lang="en-US"/>
        </a:p>
      </dgm:t>
    </dgm:pt>
    <dgm:pt modelId="{434C2F95-4B0A-4D19-9D80-9592B8E2DB1D}" type="parTrans" cxnId="{65F4F05E-B901-43BA-B9DB-79A02970B9CD}">
      <dgm:prSet/>
      <dgm:spPr/>
      <dgm:t>
        <a:bodyPr/>
        <a:lstStyle/>
        <a:p>
          <a:endParaRPr lang="en-US"/>
        </a:p>
      </dgm:t>
    </dgm:pt>
    <dgm:pt modelId="{8C881A37-947B-4A91-BF07-E30F5F1F49FC}" type="sibTrans" cxnId="{65F4F05E-B901-43BA-B9DB-79A02970B9CD}">
      <dgm:prSet/>
      <dgm:spPr/>
      <dgm:t>
        <a:bodyPr/>
        <a:lstStyle/>
        <a:p>
          <a:endParaRPr lang="en-US"/>
        </a:p>
      </dgm:t>
    </dgm:pt>
    <dgm:pt modelId="{BFAA7ED1-6F2F-4B4C-A792-DAC1B522E3EF}">
      <dgm:prSet/>
      <dgm:spPr/>
      <dgm:t>
        <a:bodyPr/>
        <a:lstStyle/>
        <a:p>
          <a:r>
            <a:rPr lang="en-GB"/>
            <a:t>5.	Do you want the opportunity to speak to me briefly every day about what you’re doing or are you happy to keep it to the weekly mentor meeting?</a:t>
          </a:r>
          <a:endParaRPr lang="en-US"/>
        </a:p>
      </dgm:t>
    </dgm:pt>
    <dgm:pt modelId="{1A49D409-F38E-4E1C-A432-5E27CF26240F}" type="parTrans" cxnId="{B1D30760-1135-42F9-9B2A-5FDF891AE3F9}">
      <dgm:prSet/>
      <dgm:spPr/>
      <dgm:t>
        <a:bodyPr/>
        <a:lstStyle/>
        <a:p>
          <a:endParaRPr lang="en-US"/>
        </a:p>
      </dgm:t>
    </dgm:pt>
    <dgm:pt modelId="{97A0695F-CE14-4BD8-B9F9-CBADD4BD6E6F}" type="sibTrans" cxnId="{B1D30760-1135-42F9-9B2A-5FDF891AE3F9}">
      <dgm:prSet/>
      <dgm:spPr/>
      <dgm:t>
        <a:bodyPr/>
        <a:lstStyle/>
        <a:p>
          <a:endParaRPr lang="en-US"/>
        </a:p>
      </dgm:t>
    </dgm:pt>
    <dgm:pt modelId="{4A10D546-0DA7-4E09-85A7-8A9C6C678B75}">
      <dgm:prSet/>
      <dgm:spPr/>
      <dgm:t>
        <a:bodyPr/>
        <a:lstStyle/>
        <a:p>
          <a:r>
            <a:rPr lang="en-GB"/>
            <a:t>6.	How were you mentored on your previous placement? Tell me about what went well and what could have been better, remembering to remain professional in your responses.</a:t>
          </a:r>
          <a:endParaRPr lang="en-US"/>
        </a:p>
      </dgm:t>
    </dgm:pt>
    <dgm:pt modelId="{8261F475-732C-432C-8039-0D2DB4FCF8B8}" type="parTrans" cxnId="{0F492886-2C53-4494-8446-0276218F0BC3}">
      <dgm:prSet/>
      <dgm:spPr/>
      <dgm:t>
        <a:bodyPr/>
        <a:lstStyle/>
        <a:p>
          <a:endParaRPr lang="en-US"/>
        </a:p>
      </dgm:t>
    </dgm:pt>
    <dgm:pt modelId="{4811C469-05A7-456B-8B35-47F02C3FCB53}" type="sibTrans" cxnId="{0F492886-2C53-4494-8446-0276218F0BC3}">
      <dgm:prSet/>
      <dgm:spPr/>
      <dgm:t>
        <a:bodyPr/>
        <a:lstStyle/>
        <a:p>
          <a:endParaRPr lang="en-US"/>
        </a:p>
      </dgm:t>
    </dgm:pt>
    <dgm:pt modelId="{B6C27270-3000-4842-97F1-70EEFF801821}">
      <dgm:prSet/>
      <dgm:spPr/>
      <dgm:t>
        <a:bodyPr/>
        <a:lstStyle/>
        <a:p>
          <a:r>
            <a:rPr lang="en-GB"/>
            <a:t>7.	What can you tell me about yourself as a person outside teaching?</a:t>
          </a:r>
          <a:endParaRPr lang="en-US"/>
        </a:p>
      </dgm:t>
    </dgm:pt>
    <dgm:pt modelId="{C5ABDBFD-E75A-4560-B571-8ED862D877C4}" type="parTrans" cxnId="{0A74A96C-43A3-4E94-8EFB-5C34C900455E}">
      <dgm:prSet/>
      <dgm:spPr/>
      <dgm:t>
        <a:bodyPr/>
        <a:lstStyle/>
        <a:p>
          <a:endParaRPr lang="en-US"/>
        </a:p>
      </dgm:t>
    </dgm:pt>
    <dgm:pt modelId="{72072B61-D768-4C77-8ECC-D440D1B19F9E}" type="sibTrans" cxnId="{0A74A96C-43A3-4E94-8EFB-5C34C900455E}">
      <dgm:prSet/>
      <dgm:spPr/>
      <dgm:t>
        <a:bodyPr/>
        <a:lstStyle/>
        <a:p>
          <a:endParaRPr lang="en-US"/>
        </a:p>
      </dgm:t>
    </dgm:pt>
    <dgm:pt modelId="{94A2DEE3-769B-42C3-BB32-BE918888D12E}">
      <dgm:prSet/>
      <dgm:spPr/>
      <dgm:t>
        <a:bodyPr/>
        <a:lstStyle/>
        <a:p>
          <a:r>
            <a:rPr lang="en-GB"/>
            <a:t>8.	What are you looking forward to and what concerns or worries do you have about this placement?</a:t>
          </a:r>
          <a:endParaRPr lang="en-US"/>
        </a:p>
      </dgm:t>
    </dgm:pt>
    <dgm:pt modelId="{92B4369E-68AA-4F1F-9920-9AFC974A8EB8}" type="parTrans" cxnId="{96D46F10-55C9-4660-8705-0B74740818FD}">
      <dgm:prSet/>
      <dgm:spPr/>
      <dgm:t>
        <a:bodyPr/>
        <a:lstStyle/>
        <a:p>
          <a:endParaRPr lang="en-US"/>
        </a:p>
      </dgm:t>
    </dgm:pt>
    <dgm:pt modelId="{AF024D7A-4074-4A85-9482-9F2E1B1DDA09}" type="sibTrans" cxnId="{96D46F10-55C9-4660-8705-0B74740818FD}">
      <dgm:prSet/>
      <dgm:spPr/>
      <dgm:t>
        <a:bodyPr/>
        <a:lstStyle/>
        <a:p>
          <a:endParaRPr lang="en-US"/>
        </a:p>
      </dgm:t>
    </dgm:pt>
    <dgm:pt modelId="{2B7D21A0-9681-49C8-828C-8370138C5BE0}">
      <dgm:prSet/>
      <dgm:spPr/>
      <dgm:t>
        <a:bodyPr/>
        <a:lstStyle/>
        <a:p>
          <a:r>
            <a:rPr lang="en-GB"/>
            <a:t>9.	What information do you think you need from me to start this placement off as well as you can? What do you expect of me throughout the placement?</a:t>
          </a:r>
          <a:endParaRPr lang="en-US"/>
        </a:p>
      </dgm:t>
    </dgm:pt>
    <dgm:pt modelId="{FD1F19A2-A15B-4F4B-B5BC-62B6305A2134}" type="parTrans" cxnId="{2F6B3779-949B-43D2-A76C-5F0F5040C76B}">
      <dgm:prSet/>
      <dgm:spPr/>
      <dgm:t>
        <a:bodyPr/>
        <a:lstStyle/>
        <a:p>
          <a:endParaRPr lang="en-US"/>
        </a:p>
      </dgm:t>
    </dgm:pt>
    <dgm:pt modelId="{373B8365-20D8-4F49-8C5E-13F90CB455EA}" type="sibTrans" cxnId="{2F6B3779-949B-43D2-A76C-5F0F5040C76B}">
      <dgm:prSet/>
      <dgm:spPr/>
      <dgm:t>
        <a:bodyPr/>
        <a:lstStyle/>
        <a:p>
          <a:endParaRPr lang="en-US"/>
        </a:p>
      </dgm:t>
    </dgm:pt>
    <dgm:pt modelId="{5781CAE6-0976-4268-85FD-1B467D43D67A}">
      <dgm:prSet/>
      <dgm:spPr/>
      <dgm:t>
        <a:bodyPr/>
        <a:lstStyle/>
        <a:p>
          <a:r>
            <a:rPr lang="en-GB"/>
            <a:t>10.	What kind of pedagogical approaches and techniques have you had the opportunity to experiment with in your first placement? Is there a particular pedagogical approach that you would like to develop in this placement?</a:t>
          </a:r>
          <a:endParaRPr lang="en-US"/>
        </a:p>
      </dgm:t>
    </dgm:pt>
    <dgm:pt modelId="{81E70E0C-E8AE-4B24-A854-2934BA3F4C15}" type="parTrans" cxnId="{B7F62601-C051-4334-A2DE-2930ED2302A7}">
      <dgm:prSet/>
      <dgm:spPr/>
      <dgm:t>
        <a:bodyPr/>
        <a:lstStyle/>
        <a:p>
          <a:endParaRPr lang="en-US"/>
        </a:p>
      </dgm:t>
    </dgm:pt>
    <dgm:pt modelId="{BA7AA26C-A590-47E5-B838-F6F6AA32D933}" type="sibTrans" cxnId="{B7F62601-C051-4334-A2DE-2930ED2302A7}">
      <dgm:prSet/>
      <dgm:spPr/>
      <dgm:t>
        <a:bodyPr/>
        <a:lstStyle/>
        <a:p>
          <a:endParaRPr lang="en-US"/>
        </a:p>
      </dgm:t>
    </dgm:pt>
    <dgm:pt modelId="{C976B673-747B-46BB-8184-0A3FF5CCFF4F}">
      <dgm:prSet/>
      <dgm:spPr/>
      <dgm:t>
        <a:bodyPr/>
        <a:lstStyle/>
        <a:p>
          <a:r>
            <a:rPr lang="en-GB"/>
            <a:t>11.	What would you like to know about the curriculum/SOWs that we use in this school? (Connollly, Bates, &amp; Shea, 2020, p. 419)</a:t>
          </a:r>
          <a:endParaRPr lang="en-US"/>
        </a:p>
      </dgm:t>
    </dgm:pt>
    <dgm:pt modelId="{ECEFCC7C-8AB9-4796-87CA-B16ED5164A8F}" type="parTrans" cxnId="{43DBE42C-0475-44EE-BA3F-F50757E9B956}">
      <dgm:prSet/>
      <dgm:spPr/>
      <dgm:t>
        <a:bodyPr/>
        <a:lstStyle/>
        <a:p>
          <a:endParaRPr lang="en-US"/>
        </a:p>
      </dgm:t>
    </dgm:pt>
    <dgm:pt modelId="{19063821-50E2-4D25-817C-2C0352B48FE3}" type="sibTrans" cxnId="{43DBE42C-0475-44EE-BA3F-F50757E9B956}">
      <dgm:prSet/>
      <dgm:spPr/>
      <dgm:t>
        <a:bodyPr/>
        <a:lstStyle/>
        <a:p>
          <a:endParaRPr lang="en-US"/>
        </a:p>
      </dgm:t>
    </dgm:pt>
    <dgm:pt modelId="{656ACB79-1DB3-4DD6-9296-902FBC957A8A}" type="pres">
      <dgm:prSet presAssocID="{269CC6D6-3734-4081-8BFF-42BBE9C7775C}" presName="diagram" presStyleCnt="0">
        <dgm:presLayoutVars>
          <dgm:dir/>
          <dgm:resizeHandles val="exact"/>
        </dgm:presLayoutVars>
      </dgm:prSet>
      <dgm:spPr/>
    </dgm:pt>
    <dgm:pt modelId="{5E0D65EE-AA22-4B35-B100-D2F81B5FE099}" type="pres">
      <dgm:prSet presAssocID="{024E4E5E-04A4-401C-98FB-275811A88B2C}" presName="node" presStyleLbl="node1" presStyleIdx="0" presStyleCnt="11">
        <dgm:presLayoutVars>
          <dgm:bulletEnabled val="1"/>
        </dgm:presLayoutVars>
      </dgm:prSet>
      <dgm:spPr/>
    </dgm:pt>
    <dgm:pt modelId="{30CBA393-FD2B-4F6B-85F9-FC5317B5F3CF}" type="pres">
      <dgm:prSet presAssocID="{394B9733-978B-48BE-AA36-8BA61DD10A5D}" presName="sibTrans" presStyleCnt="0"/>
      <dgm:spPr/>
    </dgm:pt>
    <dgm:pt modelId="{C8FDD84B-2151-4F34-8AA7-58334B9072DF}" type="pres">
      <dgm:prSet presAssocID="{439A1E9A-99E6-43D1-8108-04EF14D53BB2}" presName="node" presStyleLbl="node1" presStyleIdx="1" presStyleCnt="11">
        <dgm:presLayoutVars>
          <dgm:bulletEnabled val="1"/>
        </dgm:presLayoutVars>
      </dgm:prSet>
      <dgm:spPr/>
    </dgm:pt>
    <dgm:pt modelId="{B3069071-1177-4471-B600-3E9759ADAEA1}" type="pres">
      <dgm:prSet presAssocID="{62D5AE60-4A05-4155-B31A-A842632EF3F2}" presName="sibTrans" presStyleCnt="0"/>
      <dgm:spPr/>
    </dgm:pt>
    <dgm:pt modelId="{FB883247-924F-451F-8D61-92E71132B5DD}" type="pres">
      <dgm:prSet presAssocID="{62024912-F590-4E49-9F30-1DB70881BBE2}" presName="node" presStyleLbl="node1" presStyleIdx="2" presStyleCnt="11">
        <dgm:presLayoutVars>
          <dgm:bulletEnabled val="1"/>
        </dgm:presLayoutVars>
      </dgm:prSet>
      <dgm:spPr/>
    </dgm:pt>
    <dgm:pt modelId="{C7B7C0AF-A7E0-4543-BBD9-A31638CE5E72}" type="pres">
      <dgm:prSet presAssocID="{870E7D54-20F9-45D5-AF95-7AFE8CC37A92}" presName="sibTrans" presStyleCnt="0"/>
      <dgm:spPr/>
    </dgm:pt>
    <dgm:pt modelId="{E75DF46B-65A0-459C-9F16-18E468D60B64}" type="pres">
      <dgm:prSet presAssocID="{75E35ADD-E055-4F77-841C-A32586A3EDC2}" presName="node" presStyleLbl="node1" presStyleIdx="3" presStyleCnt="11">
        <dgm:presLayoutVars>
          <dgm:bulletEnabled val="1"/>
        </dgm:presLayoutVars>
      </dgm:prSet>
      <dgm:spPr/>
    </dgm:pt>
    <dgm:pt modelId="{E936BC41-AB17-4387-8987-2375645F210C}" type="pres">
      <dgm:prSet presAssocID="{8C881A37-947B-4A91-BF07-E30F5F1F49FC}" presName="sibTrans" presStyleCnt="0"/>
      <dgm:spPr/>
    </dgm:pt>
    <dgm:pt modelId="{A15BFFCC-741F-4152-B473-CB44535F525C}" type="pres">
      <dgm:prSet presAssocID="{BFAA7ED1-6F2F-4B4C-A792-DAC1B522E3EF}" presName="node" presStyleLbl="node1" presStyleIdx="4" presStyleCnt="11">
        <dgm:presLayoutVars>
          <dgm:bulletEnabled val="1"/>
        </dgm:presLayoutVars>
      </dgm:prSet>
      <dgm:spPr/>
    </dgm:pt>
    <dgm:pt modelId="{F3A502E6-3B64-4FAE-A592-19F5A5266938}" type="pres">
      <dgm:prSet presAssocID="{97A0695F-CE14-4BD8-B9F9-CBADD4BD6E6F}" presName="sibTrans" presStyleCnt="0"/>
      <dgm:spPr/>
    </dgm:pt>
    <dgm:pt modelId="{E4C9A4F1-115C-4224-A521-716C313DE30E}" type="pres">
      <dgm:prSet presAssocID="{4A10D546-0DA7-4E09-85A7-8A9C6C678B75}" presName="node" presStyleLbl="node1" presStyleIdx="5" presStyleCnt="11">
        <dgm:presLayoutVars>
          <dgm:bulletEnabled val="1"/>
        </dgm:presLayoutVars>
      </dgm:prSet>
      <dgm:spPr/>
    </dgm:pt>
    <dgm:pt modelId="{D2967885-C0E1-4382-884B-2091E8088FC3}" type="pres">
      <dgm:prSet presAssocID="{4811C469-05A7-456B-8B35-47F02C3FCB53}" presName="sibTrans" presStyleCnt="0"/>
      <dgm:spPr/>
    </dgm:pt>
    <dgm:pt modelId="{ECA85A0F-9D29-4F00-A3DE-923EB45BD20B}" type="pres">
      <dgm:prSet presAssocID="{B6C27270-3000-4842-97F1-70EEFF801821}" presName="node" presStyleLbl="node1" presStyleIdx="6" presStyleCnt="11">
        <dgm:presLayoutVars>
          <dgm:bulletEnabled val="1"/>
        </dgm:presLayoutVars>
      </dgm:prSet>
      <dgm:spPr/>
    </dgm:pt>
    <dgm:pt modelId="{A88DC0C9-830C-4C63-85BB-A6B599EE65AF}" type="pres">
      <dgm:prSet presAssocID="{72072B61-D768-4C77-8ECC-D440D1B19F9E}" presName="sibTrans" presStyleCnt="0"/>
      <dgm:spPr/>
    </dgm:pt>
    <dgm:pt modelId="{19C6BBC7-CB1C-44D8-9D1F-76E655389112}" type="pres">
      <dgm:prSet presAssocID="{94A2DEE3-769B-42C3-BB32-BE918888D12E}" presName="node" presStyleLbl="node1" presStyleIdx="7" presStyleCnt="11">
        <dgm:presLayoutVars>
          <dgm:bulletEnabled val="1"/>
        </dgm:presLayoutVars>
      </dgm:prSet>
      <dgm:spPr/>
    </dgm:pt>
    <dgm:pt modelId="{A82E23C2-9AC9-4914-8E40-5D1A5310401A}" type="pres">
      <dgm:prSet presAssocID="{AF024D7A-4074-4A85-9482-9F2E1B1DDA09}" presName="sibTrans" presStyleCnt="0"/>
      <dgm:spPr/>
    </dgm:pt>
    <dgm:pt modelId="{9207A5E1-5932-45C0-A858-1DACCB9D1A4D}" type="pres">
      <dgm:prSet presAssocID="{2B7D21A0-9681-49C8-828C-8370138C5BE0}" presName="node" presStyleLbl="node1" presStyleIdx="8" presStyleCnt="11">
        <dgm:presLayoutVars>
          <dgm:bulletEnabled val="1"/>
        </dgm:presLayoutVars>
      </dgm:prSet>
      <dgm:spPr/>
    </dgm:pt>
    <dgm:pt modelId="{37019CAA-B63B-432D-B6A7-93B78E52D8C0}" type="pres">
      <dgm:prSet presAssocID="{373B8365-20D8-4F49-8C5E-13F90CB455EA}" presName="sibTrans" presStyleCnt="0"/>
      <dgm:spPr/>
    </dgm:pt>
    <dgm:pt modelId="{D876DDD3-7F11-4786-A558-BF4AAA6A872B}" type="pres">
      <dgm:prSet presAssocID="{5781CAE6-0976-4268-85FD-1B467D43D67A}" presName="node" presStyleLbl="node1" presStyleIdx="9" presStyleCnt="11">
        <dgm:presLayoutVars>
          <dgm:bulletEnabled val="1"/>
        </dgm:presLayoutVars>
      </dgm:prSet>
      <dgm:spPr/>
    </dgm:pt>
    <dgm:pt modelId="{5E6086B5-CCBF-4581-A300-ABC64F48F61B}" type="pres">
      <dgm:prSet presAssocID="{BA7AA26C-A590-47E5-B838-F6F6AA32D933}" presName="sibTrans" presStyleCnt="0"/>
      <dgm:spPr/>
    </dgm:pt>
    <dgm:pt modelId="{66FA0C91-F8E5-4DA3-87DA-013333AB8370}" type="pres">
      <dgm:prSet presAssocID="{C976B673-747B-46BB-8184-0A3FF5CCFF4F}" presName="node" presStyleLbl="node1" presStyleIdx="10" presStyleCnt="11">
        <dgm:presLayoutVars>
          <dgm:bulletEnabled val="1"/>
        </dgm:presLayoutVars>
      </dgm:prSet>
      <dgm:spPr/>
    </dgm:pt>
  </dgm:ptLst>
  <dgm:cxnLst>
    <dgm:cxn modelId="{B7F62601-C051-4334-A2DE-2930ED2302A7}" srcId="{269CC6D6-3734-4081-8BFF-42BBE9C7775C}" destId="{5781CAE6-0976-4268-85FD-1B467D43D67A}" srcOrd="9" destOrd="0" parTransId="{81E70E0C-E8AE-4B24-A854-2934BA3F4C15}" sibTransId="{BA7AA26C-A590-47E5-B838-F6F6AA32D933}"/>
    <dgm:cxn modelId="{96D46F10-55C9-4660-8705-0B74740818FD}" srcId="{269CC6D6-3734-4081-8BFF-42BBE9C7775C}" destId="{94A2DEE3-769B-42C3-BB32-BE918888D12E}" srcOrd="7" destOrd="0" parTransId="{92B4369E-68AA-4F1F-9920-9AFC974A8EB8}" sibTransId="{AF024D7A-4074-4A85-9482-9F2E1B1DDA09}"/>
    <dgm:cxn modelId="{A17F5217-6475-49AA-A680-50B9AA45020D}" type="presOf" srcId="{4A10D546-0DA7-4E09-85A7-8A9C6C678B75}" destId="{E4C9A4F1-115C-4224-A521-716C313DE30E}" srcOrd="0" destOrd="0" presId="urn:microsoft.com/office/officeart/2005/8/layout/default"/>
    <dgm:cxn modelId="{26ADFF1E-6F5F-44E9-9754-C081FC8CA23B}" type="presOf" srcId="{75E35ADD-E055-4F77-841C-A32586A3EDC2}" destId="{E75DF46B-65A0-459C-9F16-18E468D60B64}" srcOrd="0" destOrd="0" presId="urn:microsoft.com/office/officeart/2005/8/layout/default"/>
    <dgm:cxn modelId="{F0F2AD28-368A-4F65-B51A-5988AB8EBAF0}" srcId="{269CC6D6-3734-4081-8BFF-42BBE9C7775C}" destId="{024E4E5E-04A4-401C-98FB-275811A88B2C}" srcOrd="0" destOrd="0" parTransId="{CAF87DF9-E12E-4232-88D7-EA04D5BA5C8A}" sibTransId="{394B9733-978B-48BE-AA36-8BA61DD10A5D}"/>
    <dgm:cxn modelId="{43DBE42C-0475-44EE-BA3F-F50757E9B956}" srcId="{269CC6D6-3734-4081-8BFF-42BBE9C7775C}" destId="{C976B673-747B-46BB-8184-0A3FF5CCFF4F}" srcOrd="10" destOrd="0" parTransId="{ECEFCC7C-8AB9-4796-87CA-B16ED5164A8F}" sibTransId="{19063821-50E2-4D25-817C-2C0352B48FE3}"/>
    <dgm:cxn modelId="{65F4F05E-B901-43BA-B9DB-79A02970B9CD}" srcId="{269CC6D6-3734-4081-8BFF-42BBE9C7775C}" destId="{75E35ADD-E055-4F77-841C-A32586A3EDC2}" srcOrd="3" destOrd="0" parTransId="{434C2F95-4B0A-4D19-9D80-9592B8E2DB1D}" sibTransId="{8C881A37-947B-4A91-BF07-E30F5F1F49FC}"/>
    <dgm:cxn modelId="{B1D30760-1135-42F9-9B2A-5FDF891AE3F9}" srcId="{269CC6D6-3734-4081-8BFF-42BBE9C7775C}" destId="{BFAA7ED1-6F2F-4B4C-A792-DAC1B522E3EF}" srcOrd="4" destOrd="0" parTransId="{1A49D409-F38E-4E1C-A432-5E27CF26240F}" sibTransId="{97A0695F-CE14-4BD8-B9F9-CBADD4BD6E6F}"/>
    <dgm:cxn modelId="{97CC0341-D421-4CC1-8D27-D609B1225DFD}" type="presOf" srcId="{B6C27270-3000-4842-97F1-70EEFF801821}" destId="{ECA85A0F-9D29-4F00-A3DE-923EB45BD20B}" srcOrd="0" destOrd="0" presId="urn:microsoft.com/office/officeart/2005/8/layout/default"/>
    <dgm:cxn modelId="{0A74A96C-43A3-4E94-8EFB-5C34C900455E}" srcId="{269CC6D6-3734-4081-8BFF-42BBE9C7775C}" destId="{B6C27270-3000-4842-97F1-70EEFF801821}" srcOrd="6" destOrd="0" parTransId="{C5ABDBFD-E75A-4560-B571-8ED862D877C4}" sibTransId="{72072B61-D768-4C77-8ECC-D440D1B19F9E}"/>
    <dgm:cxn modelId="{83474E70-0DFC-473B-9F06-0A8EB5856222}" type="presOf" srcId="{439A1E9A-99E6-43D1-8108-04EF14D53BB2}" destId="{C8FDD84B-2151-4F34-8AA7-58334B9072DF}" srcOrd="0" destOrd="0" presId="urn:microsoft.com/office/officeart/2005/8/layout/default"/>
    <dgm:cxn modelId="{2F6B3779-949B-43D2-A76C-5F0F5040C76B}" srcId="{269CC6D6-3734-4081-8BFF-42BBE9C7775C}" destId="{2B7D21A0-9681-49C8-828C-8370138C5BE0}" srcOrd="8" destOrd="0" parTransId="{FD1F19A2-A15B-4F4B-B5BC-62B6305A2134}" sibTransId="{373B8365-20D8-4F49-8C5E-13F90CB455EA}"/>
    <dgm:cxn modelId="{A1CFF07E-35D2-44CB-8FF6-0F67C3088186}" type="presOf" srcId="{269CC6D6-3734-4081-8BFF-42BBE9C7775C}" destId="{656ACB79-1DB3-4DD6-9296-902FBC957A8A}" srcOrd="0" destOrd="0" presId="urn:microsoft.com/office/officeart/2005/8/layout/default"/>
    <dgm:cxn modelId="{0F492886-2C53-4494-8446-0276218F0BC3}" srcId="{269CC6D6-3734-4081-8BFF-42BBE9C7775C}" destId="{4A10D546-0DA7-4E09-85A7-8A9C6C678B75}" srcOrd="5" destOrd="0" parTransId="{8261F475-732C-432C-8039-0D2DB4FCF8B8}" sibTransId="{4811C469-05A7-456B-8B35-47F02C3FCB53}"/>
    <dgm:cxn modelId="{86C8E397-F5CE-4255-862E-683AA7B1C118}" type="presOf" srcId="{2B7D21A0-9681-49C8-828C-8370138C5BE0}" destId="{9207A5E1-5932-45C0-A858-1DACCB9D1A4D}" srcOrd="0" destOrd="0" presId="urn:microsoft.com/office/officeart/2005/8/layout/default"/>
    <dgm:cxn modelId="{84FE2DB6-EAB8-40C4-913C-0965DB837072}" type="presOf" srcId="{BFAA7ED1-6F2F-4B4C-A792-DAC1B522E3EF}" destId="{A15BFFCC-741F-4152-B473-CB44535F525C}" srcOrd="0" destOrd="0" presId="urn:microsoft.com/office/officeart/2005/8/layout/default"/>
    <dgm:cxn modelId="{D01C25B7-F3FD-40F1-BE53-1F334D4D1DE1}" type="presOf" srcId="{024E4E5E-04A4-401C-98FB-275811A88B2C}" destId="{5E0D65EE-AA22-4B35-B100-D2F81B5FE099}" srcOrd="0" destOrd="0" presId="urn:microsoft.com/office/officeart/2005/8/layout/default"/>
    <dgm:cxn modelId="{66B582C7-A628-4388-963C-A4ED91422A4F}" type="presOf" srcId="{5781CAE6-0976-4268-85FD-1B467D43D67A}" destId="{D876DDD3-7F11-4786-A558-BF4AAA6A872B}" srcOrd="0" destOrd="0" presId="urn:microsoft.com/office/officeart/2005/8/layout/default"/>
    <dgm:cxn modelId="{D3D1BDD4-AEF4-4840-8ECB-7C45B8191C99}" type="presOf" srcId="{62024912-F590-4E49-9F30-1DB70881BBE2}" destId="{FB883247-924F-451F-8D61-92E71132B5DD}" srcOrd="0" destOrd="0" presId="urn:microsoft.com/office/officeart/2005/8/layout/default"/>
    <dgm:cxn modelId="{3EAAE5DD-4C1E-4CB4-8F0E-34E3B91045B1}" srcId="{269CC6D6-3734-4081-8BFF-42BBE9C7775C}" destId="{62024912-F590-4E49-9F30-1DB70881BBE2}" srcOrd="2" destOrd="0" parTransId="{632C3AA9-2EFA-41B5-B35C-BE2F098F1CEF}" sibTransId="{870E7D54-20F9-45D5-AF95-7AFE8CC37A92}"/>
    <dgm:cxn modelId="{4B8BB6DE-E35B-49BB-9F4B-FCDDEEC802A5}" type="presOf" srcId="{94A2DEE3-769B-42C3-BB32-BE918888D12E}" destId="{19C6BBC7-CB1C-44D8-9D1F-76E655389112}" srcOrd="0" destOrd="0" presId="urn:microsoft.com/office/officeart/2005/8/layout/default"/>
    <dgm:cxn modelId="{CE6DD4E6-7C1E-4F3B-88C5-81E62ADE72AC}" type="presOf" srcId="{C976B673-747B-46BB-8184-0A3FF5CCFF4F}" destId="{66FA0C91-F8E5-4DA3-87DA-013333AB8370}" srcOrd="0" destOrd="0" presId="urn:microsoft.com/office/officeart/2005/8/layout/default"/>
    <dgm:cxn modelId="{473962F0-69CD-4203-89CD-E7CB81E153F6}" srcId="{269CC6D6-3734-4081-8BFF-42BBE9C7775C}" destId="{439A1E9A-99E6-43D1-8108-04EF14D53BB2}" srcOrd="1" destOrd="0" parTransId="{7BA7BDCE-D034-45AA-8BDB-68F85EFA1C3D}" sibTransId="{62D5AE60-4A05-4155-B31A-A842632EF3F2}"/>
    <dgm:cxn modelId="{DD7EE4FD-A7D1-4929-B212-1C98EC4AA379}" type="presParOf" srcId="{656ACB79-1DB3-4DD6-9296-902FBC957A8A}" destId="{5E0D65EE-AA22-4B35-B100-D2F81B5FE099}" srcOrd="0" destOrd="0" presId="urn:microsoft.com/office/officeart/2005/8/layout/default"/>
    <dgm:cxn modelId="{BD0FECE7-3693-49AE-A9AC-8F1C646DF0F2}" type="presParOf" srcId="{656ACB79-1DB3-4DD6-9296-902FBC957A8A}" destId="{30CBA393-FD2B-4F6B-85F9-FC5317B5F3CF}" srcOrd="1" destOrd="0" presId="urn:microsoft.com/office/officeart/2005/8/layout/default"/>
    <dgm:cxn modelId="{7EDA7E46-1EBD-4648-994D-6E8EA3787F4B}" type="presParOf" srcId="{656ACB79-1DB3-4DD6-9296-902FBC957A8A}" destId="{C8FDD84B-2151-4F34-8AA7-58334B9072DF}" srcOrd="2" destOrd="0" presId="urn:microsoft.com/office/officeart/2005/8/layout/default"/>
    <dgm:cxn modelId="{BA527BA4-2DCE-44A1-9726-175EA2A78254}" type="presParOf" srcId="{656ACB79-1DB3-4DD6-9296-902FBC957A8A}" destId="{B3069071-1177-4471-B600-3E9759ADAEA1}" srcOrd="3" destOrd="0" presId="urn:microsoft.com/office/officeart/2005/8/layout/default"/>
    <dgm:cxn modelId="{7EF9DD79-2BEF-4C6F-BB04-8C425883EC97}" type="presParOf" srcId="{656ACB79-1DB3-4DD6-9296-902FBC957A8A}" destId="{FB883247-924F-451F-8D61-92E71132B5DD}" srcOrd="4" destOrd="0" presId="urn:microsoft.com/office/officeart/2005/8/layout/default"/>
    <dgm:cxn modelId="{C94EE2BA-2440-4134-B13A-72E07A60FE77}" type="presParOf" srcId="{656ACB79-1DB3-4DD6-9296-902FBC957A8A}" destId="{C7B7C0AF-A7E0-4543-BBD9-A31638CE5E72}" srcOrd="5" destOrd="0" presId="urn:microsoft.com/office/officeart/2005/8/layout/default"/>
    <dgm:cxn modelId="{CAB912F6-FB7B-4EFA-A07C-B4D01C3F4D40}" type="presParOf" srcId="{656ACB79-1DB3-4DD6-9296-902FBC957A8A}" destId="{E75DF46B-65A0-459C-9F16-18E468D60B64}" srcOrd="6" destOrd="0" presId="urn:microsoft.com/office/officeart/2005/8/layout/default"/>
    <dgm:cxn modelId="{267FF28A-0BA5-4761-A3D9-F9710756FCC0}" type="presParOf" srcId="{656ACB79-1DB3-4DD6-9296-902FBC957A8A}" destId="{E936BC41-AB17-4387-8987-2375645F210C}" srcOrd="7" destOrd="0" presId="urn:microsoft.com/office/officeart/2005/8/layout/default"/>
    <dgm:cxn modelId="{4300DEA9-CF79-4829-98B5-5EEC7AF61CA0}" type="presParOf" srcId="{656ACB79-1DB3-4DD6-9296-902FBC957A8A}" destId="{A15BFFCC-741F-4152-B473-CB44535F525C}" srcOrd="8" destOrd="0" presId="urn:microsoft.com/office/officeart/2005/8/layout/default"/>
    <dgm:cxn modelId="{72A87592-622C-42D6-AF70-7EAD5E2E9D1E}" type="presParOf" srcId="{656ACB79-1DB3-4DD6-9296-902FBC957A8A}" destId="{F3A502E6-3B64-4FAE-A592-19F5A5266938}" srcOrd="9" destOrd="0" presId="urn:microsoft.com/office/officeart/2005/8/layout/default"/>
    <dgm:cxn modelId="{2D903EBD-BB05-42B7-8222-3508D4F12956}" type="presParOf" srcId="{656ACB79-1DB3-4DD6-9296-902FBC957A8A}" destId="{E4C9A4F1-115C-4224-A521-716C313DE30E}" srcOrd="10" destOrd="0" presId="urn:microsoft.com/office/officeart/2005/8/layout/default"/>
    <dgm:cxn modelId="{C6577978-1FFC-45A3-8B2A-008748F5F0A4}" type="presParOf" srcId="{656ACB79-1DB3-4DD6-9296-902FBC957A8A}" destId="{D2967885-C0E1-4382-884B-2091E8088FC3}" srcOrd="11" destOrd="0" presId="urn:microsoft.com/office/officeart/2005/8/layout/default"/>
    <dgm:cxn modelId="{5D4C4597-4E46-4A30-93C0-9D514A0B10C4}" type="presParOf" srcId="{656ACB79-1DB3-4DD6-9296-902FBC957A8A}" destId="{ECA85A0F-9D29-4F00-A3DE-923EB45BD20B}" srcOrd="12" destOrd="0" presId="urn:microsoft.com/office/officeart/2005/8/layout/default"/>
    <dgm:cxn modelId="{3C96C7B4-9908-44F1-8BAA-81B1DBCB9217}" type="presParOf" srcId="{656ACB79-1DB3-4DD6-9296-902FBC957A8A}" destId="{A88DC0C9-830C-4C63-85BB-A6B599EE65AF}" srcOrd="13" destOrd="0" presId="urn:microsoft.com/office/officeart/2005/8/layout/default"/>
    <dgm:cxn modelId="{77584360-BE03-49FD-9883-3411977B467D}" type="presParOf" srcId="{656ACB79-1DB3-4DD6-9296-902FBC957A8A}" destId="{19C6BBC7-CB1C-44D8-9D1F-76E655389112}" srcOrd="14" destOrd="0" presId="urn:microsoft.com/office/officeart/2005/8/layout/default"/>
    <dgm:cxn modelId="{CEC4DC2A-680F-4A27-AF30-BE9339F2204F}" type="presParOf" srcId="{656ACB79-1DB3-4DD6-9296-902FBC957A8A}" destId="{A82E23C2-9AC9-4914-8E40-5D1A5310401A}" srcOrd="15" destOrd="0" presId="urn:microsoft.com/office/officeart/2005/8/layout/default"/>
    <dgm:cxn modelId="{42A9B022-1B4F-477F-8361-6C20A5AD8C5A}" type="presParOf" srcId="{656ACB79-1DB3-4DD6-9296-902FBC957A8A}" destId="{9207A5E1-5932-45C0-A858-1DACCB9D1A4D}" srcOrd="16" destOrd="0" presId="urn:microsoft.com/office/officeart/2005/8/layout/default"/>
    <dgm:cxn modelId="{DD2AF8CF-C812-4FD5-BD15-BF5447A46DFD}" type="presParOf" srcId="{656ACB79-1DB3-4DD6-9296-902FBC957A8A}" destId="{37019CAA-B63B-432D-B6A7-93B78E52D8C0}" srcOrd="17" destOrd="0" presId="urn:microsoft.com/office/officeart/2005/8/layout/default"/>
    <dgm:cxn modelId="{6BD89EB8-6579-42FD-9136-F0F3B21CC1DD}" type="presParOf" srcId="{656ACB79-1DB3-4DD6-9296-902FBC957A8A}" destId="{D876DDD3-7F11-4786-A558-BF4AAA6A872B}" srcOrd="18" destOrd="0" presId="urn:microsoft.com/office/officeart/2005/8/layout/default"/>
    <dgm:cxn modelId="{4B5F9A70-53F5-499B-93EC-6583D921E3BA}" type="presParOf" srcId="{656ACB79-1DB3-4DD6-9296-902FBC957A8A}" destId="{5E6086B5-CCBF-4581-A300-ABC64F48F61B}" srcOrd="19" destOrd="0" presId="urn:microsoft.com/office/officeart/2005/8/layout/default"/>
    <dgm:cxn modelId="{A1BA387C-EE35-4430-880E-D1DB18BBA3DB}" type="presParOf" srcId="{656ACB79-1DB3-4DD6-9296-902FBC957A8A}" destId="{66FA0C91-F8E5-4DA3-87DA-013333AB8370}"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E1CFDE-0F04-45A8-83F1-E78FCF3A96B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150B2F37-F80C-49E6-80A4-7982C1D3CC37}">
      <dgm:prSet phldrT="[Text]"/>
      <dgm:spPr/>
      <dgm:t>
        <a:bodyPr/>
        <a:lstStyle/>
        <a:p>
          <a:r>
            <a:rPr lang="en-GB"/>
            <a:t>Experience</a:t>
          </a:r>
        </a:p>
      </dgm:t>
    </dgm:pt>
    <dgm:pt modelId="{CE4B8D00-319F-4A0E-810E-A36C07DE33FF}" type="parTrans" cxnId="{5B10BADF-9811-40FB-91FA-58020E1FC8B6}">
      <dgm:prSet/>
      <dgm:spPr/>
      <dgm:t>
        <a:bodyPr/>
        <a:lstStyle/>
        <a:p>
          <a:endParaRPr lang="en-GB"/>
        </a:p>
      </dgm:t>
    </dgm:pt>
    <dgm:pt modelId="{C1DF2F9A-575D-49F0-9632-104FD33249ED}" type="sibTrans" cxnId="{5B10BADF-9811-40FB-91FA-58020E1FC8B6}">
      <dgm:prSet/>
      <dgm:spPr/>
      <dgm:t>
        <a:bodyPr/>
        <a:lstStyle/>
        <a:p>
          <a:endParaRPr lang="en-GB"/>
        </a:p>
      </dgm:t>
    </dgm:pt>
    <dgm:pt modelId="{C7721A91-825C-4925-80B4-21416DDB53DD}">
      <dgm:prSet phldrT="[Text]"/>
      <dgm:spPr/>
      <dgm:t>
        <a:bodyPr/>
        <a:lstStyle/>
        <a:p>
          <a:r>
            <a:rPr lang="en-GB" dirty="0"/>
            <a:t>Description of feelings/ reactions</a:t>
          </a:r>
        </a:p>
      </dgm:t>
    </dgm:pt>
    <dgm:pt modelId="{4D3D545A-6E32-44BB-B6B8-D352E254E156}" type="parTrans" cxnId="{98103E87-5033-4892-948E-4C42CE164707}">
      <dgm:prSet/>
      <dgm:spPr/>
      <dgm:t>
        <a:bodyPr/>
        <a:lstStyle/>
        <a:p>
          <a:endParaRPr lang="en-GB"/>
        </a:p>
      </dgm:t>
    </dgm:pt>
    <dgm:pt modelId="{6164F78C-68E2-4897-BA77-035CBA06CA52}" type="sibTrans" cxnId="{98103E87-5033-4892-948E-4C42CE164707}">
      <dgm:prSet/>
      <dgm:spPr/>
      <dgm:t>
        <a:bodyPr/>
        <a:lstStyle/>
        <a:p>
          <a:endParaRPr lang="en-GB"/>
        </a:p>
      </dgm:t>
    </dgm:pt>
    <dgm:pt modelId="{5848F241-56EE-461F-BF1B-9CBF41E95219}">
      <dgm:prSet phldrT="[Text]"/>
      <dgm:spPr/>
      <dgm:t>
        <a:bodyPr/>
        <a:lstStyle/>
        <a:p>
          <a:r>
            <a:rPr lang="en-GB"/>
            <a:t>Evaluation</a:t>
          </a:r>
        </a:p>
      </dgm:t>
    </dgm:pt>
    <dgm:pt modelId="{348BD3F0-AF49-41AE-BD18-C2795315CE02}" type="parTrans" cxnId="{6D33E374-00F9-4A9B-9136-C41A8542C292}">
      <dgm:prSet/>
      <dgm:spPr/>
      <dgm:t>
        <a:bodyPr/>
        <a:lstStyle/>
        <a:p>
          <a:endParaRPr lang="en-GB"/>
        </a:p>
      </dgm:t>
    </dgm:pt>
    <dgm:pt modelId="{C86419AB-822C-4DCE-A75C-A7E8C73EB706}" type="sibTrans" cxnId="{6D33E374-00F9-4A9B-9136-C41A8542C292}">
      <dgm:prSet/>
      <dgm:spPr/>
      <dgm:t>
        <a:bodyPr/>
        <a:lstStyle/>
        <a:p>
          <a:endParaRPr lang="en-GB"/>
        </a:p>
      </dgm:t>
    </dgm:pt>
    <dgm:pt modelId="{88E6E180-6B37-476D-BD5F-58BCA7562816}">
      <dgm:prSet phldrT="[Text]"/>
      <dgm:spPr/>
      <dgm:t>
        <a:bodyPr/>
        <a:lstStyle/>
        <a:p>
          <a:r>
            <a:rPr lang="en-GB"/>
            <a:t>Analysis </a:t>
          </a:r>
        </a:p>
      </dgm:t>
    </dgm:pt>
    <dgm:pt modelId="{1713FAC6-4F0C-48AC-AFC4-FC34B03E3245}" type="parTrans" cxnId="{7A4DEF08-24FC-4271-8A0B-F4C4437EAF6D}">
      <dgm:prSet/>
      <dgm:spPr/>
      <dgm:t>
        <a:bodyPr/>
        <a:lstStyle/>
        <a:p>
          <a:endParaRPr lang="en-GB"/>
        </a:p>
      </dgm:t>
    </dgm:pt>
    <dgm:pt modelId="{5DE970CD-69E7-412E-B7A5-0CC12DDD0A7A}" type="sibTrans" cxnId="{7A4DEF08-24FC-4271-8A0B-F4C4437EAF6D}">
      <dgm:prSet/>
      <dgm:spPr/>
      <dgm:t>
        <a:bodyPr/>
        <a:lstStyle/>
        <a:p>
          <a:endParaRPr lang="en-GB"/>
        </a:p>
      </dgm:t>
    </dgm:pt>
    <dgm:pt modelId="{CCA1A511-DCC4-4802-9630-0A6B9A6A1A3B}">
      <dgm:prSet phldrT="[Text]"/>
      <dgm:spPr/>
      <dgm:t>
        <a:bodyPr/>
        <a:lstStyle/>
        <a:p>
          <a:r>
            <a:rPr lang="en-GB"/>
            <a:t>Personal action plan </a:t>
          </a:r>
        </a:p>
      </dgm:t>
    </dgm:pt>
    <dgm:pt modelId="{786BC514-F238-4F3C-9EFF-A8D19DABF43F}" type="parTrans" cxnId="{1ECF53E7-4FF5-4293-8C0B-DCC3AD2CC9EB}">
      <dgm:prSet/>
      <dgm:spPr/>
      <dgm:t>
        <a:bodyPr/>
        <a:lstStyle/>
        <a:p>
          <a:endParaRPr lang="en-GB"/>
        </a:p>
      </dgm:t>
    </dgm:pt>
    <dgm:pt modelId="{990ADA6A-4012-4005-BCDD-F3F155798152}" type="sibTrans" cxnId="{1ECF53E7-4FF5-4293-8C0B-DCC3AD2CC9EB}">
      <dgm:prSet/>
      <dgm:spPr/>
      <dgm:t>
        <a:bodyPr/>
        <a:lstStyle/>
        <a:p>
          <a:endParaRPr lang="en-GB"/>
        </a:p>
      </dgm:t>
    </dgm:pt>
    <dgm:pt modelId="{5294F496-9012-4E27-85F8-6EDCE1872862}">
      <dgm:prSet/>
      <dgm:spPr/>
      <dgm:t>
        <a:bodyPr/>
        <a:lstStyle/>
        <a:p>
          <a:r>
            <a:rPr lang="en-GB"/>
            <a:t>Conclusions (general)</a:t>
          </a:r>
        </a:p>
      </dgm:t>
    </dgm:pt>
    <dgm:pt modelId="{FFB0B257-6111-4A85-83F3-E79DF7EAEBF4}" type="parTrans" cxnId="{1FF7949F-92E5-4E9B-B50D-92EDA4324571}">
      <dgm:prSet/>
      <dgm:spPr/>
      <dgm:t>
        <a:bodyPr/>
        <a:lstStyle/>
        <a:p>
          <a:endParaRPr lang="en-GB"/>
        </a:p>
      </dgm:t>
    </dgm:pt>
    <dgm:pt modelId="{04B5A748-9D0F-46A8-9329-751EFE370D23}" type="sibTrans" cxnId="{1FF7949F-92E5-4E9B-B50D-92EDA4324571}">
      <dgm:prSet/>
      <dgm:spPr/>
      <dgm:t>
        <a:bodyPr/>
        <a:lstStyle/>
        <a:p>
          <a:endParaRPr lang="en-GB"/>
        </a:p>
      </dgm:t>
    </dgm:pt>
    <dgm:pt modelId="{BEBD8525-10BB-43DE-A4FB-0919F1D8EEC6}">
      <dgm:prSet/>
      <dgm:spPr/>
      <dgm:t>
        <a:bodyPr/>
        <a:lstStyle/>
        <a:p>
          <a:r>
            <a:rPr lang="en-GB"/>
            <a:t>Conclusions  (specific)</a:t>
          </a:r>
        </a:p>
      </dgm:t>
    </dgm:pt>
    <dgm:pt modelId="{DC070849-0398-4620-820E-FCE78FC4DFF5}" type="parTrans" cxnId="{A8BCC09D-3496-4BA7-8304-8C4092F580C5}">
      <dgm:prSet/>
      <dgm:spPr/>
      <dgm:t>
        <a:bodyPr/>
        <a:lstStyle/>
        <a:p>
          <a:endParaRPr lang="en-GB"/>
        </a:p>
      </dgm:t>
    </dgm:pt>
    <dgm:pt modelId="{9E7F7C43-CE7E-43DD-87F3-B11667F2DE01}" type="sibTrans" cxnId="{A8BCC09D-3496-4BA7-8304-8C4092F580C5}">
      <dgm:prSet/>
      <dgm:spPr/>
      <dgm:t>
        <a:bodyPr/>
        <a:lstStyle/>
        <a:p>
          <a:endParaRPr lang="en-GB"/>
        </a:p>
      </dgm:t>
    </dgm:pt>
    <dgm:pt modelId="{24AFB006-54E2-4A72-B311-155A264A3A98}" type="pres">
      <dgm:prSet presAssocID="{A3E1CFDE-0F04-45A8-83F1-E78FCF3A96B1}" presName="Name0" presStyleCnt="0">
        <dgm:presLayoutVars>
          <dgm:dir/>
          <dgm:resizeHandles val="exact"/>
        </dgm:presLayoutVars>
      </dgm:prSet>
      <dgm:spPr/>
    </dgm:pt>
    <dgm:pt modelId="{ED2011C9-3EDF-44B4-9EFE-D15AFAC3B641}" type="pres">
      <dgm:prSet presAssocID="{A3E1CFDE-0F04-45A8-83F1-E78FCF3A96B1}" presName="cycle" presStyleCnt="0"/>
      <dgm:spPr/>
    </dgm:pt>
    <dgm:pt modelId="{ED079822-ED27-4D13-A2D7-9BCEA1EA3E76}" type="pres">
      <dgm:prSet presAssocID="{150B2F37-F80C-49E6-80A4-7982C1D3CC37}" presName="nodeFirstNode" presStyleLbl="node1" presStyleIdx="0" presStyleCnt="7">
        <dgm:presLayoutVars>
          <dgm:bulletEnabled val="1"/>
        </dgm:presLayoutVars>
      </dgm:prSet>
      <dgm:spPr/>
    </dgm:pt>
    <dgm:pt modelId="{4B166ED2-0797-47C0-A3A8-0992595B6480}" type="pres">
      <dgm:prSet presAssocID="{C1DF2F9A-575D-49F0-9632-104FD33249ED}" presName="sibTransFirstNode" presStyleLbl="bgShp" presStyleIdx="0" presStyleCnt="1"/>
      <dgm:spPr/>
    </dgm:pt>
    <dgm:pt modelId="{43F49861-6191-443F-8232-518797916624}" type="pres">
      <dgm:prSet presAssocID="{C7721A91-825C-4925-80B4-21416DDB53DD}" presName="nodeFollowingNodes" presStyleLbl="node1" presStyleIdx="1" presStyleCnt="7">
        <dgm:presLayoutVars>
          <dgm:bulletEnabled val="1"/>
        </dgm:presLayoutVars>
      </dgm:prSet>
      <dgm:spPr/>
    </dgm:pt>
    <dgm:pt modelId="{E0DDA64E-8C44-42CE-90BF-0DA1D2542D75}" type="pres">
      <dgm:prSet presAssocID="{5848F241-56EE-461F-BF1B-9CBF41E95219}" presName="nodeFollowingNodes" presStyleLbl="node1" presStyleIdx="2" presStyleCnt="7">
        <dgm:presLayoutVars>
          <dgm:bulletEnabled val="1"/>
        </dgm:presLayoutVars>
      </dgm:prSet>
      <dgm:spPr/>
    </dgm:pt>
    <dgm:pt modelId="{23F7D6F4-E08C-4CDE-AE2A-E011DA5AB760}" type="pres">
      <dgm:prSet presAssocID="{88E6E180-6B37-476D-BD5F-58BCA7562816}" presName="nodeFollowingNodes" presStyleLbl="node1" presStyleIdx="3" presStyleCnt="7">
        <dgm:presLayoutVars>
          <dgm:bulletEnabled val="1"/>
        </dgm:presLayoutVars>
      </dgm:prSet>
      <dgm:spPr/>
    </dgm:pt>
    <dgm:pt modelId="{04D2D68F-492A-4C0E-B4A0-97EAADA6EBA8}" type="pres">
      <dgm:prSet presAssocID="{5294F496-9012-4E27-85F8-6EDCE1872862}" presName="nodeFollowingNodes" presStyleLbl="node1" presStyleIdx="4" presStyleCnt="7">
        <dgm:presLayoutVars>
          <dgm:bulletEnabled val="1"/>
        </dgm:presLayoutVars>
      </dgm:prSet>
      <dgm:spPr/>
    </dgm:pt>
    <dgm:pt modelId="{080C972C-AC09-4FF6-BA0A-A86DAAEED991}" type="pres">
      <dgm:prSet presAssocID="{BEBD8525-10BB-43DE-A4FB-0919F1D8EEC6}" presName="nodeFollowingNodes" presStyleLbl="node1" presStyleIdx="5" presStyleCnt="7">
        <dgm:presLayoutVars>
          <dgm:bulletEnabled val="1"/>
        </dgm:presLayoutVars>
      </dgm:prSet>
      <dgm:spPr/>
    </dgm:pt>
    <dgm:pt modelId="{26F553DE-BCAB-4102-9421-194D5EB7A871}" type="pres">
      <dgm:prSet presAssocID="{CCA1A511-DCC4-4802-9630-0A6B9A6A1A3B}" presName="nodeFollowingNodes" presStyleLbl="node1" presStyleIdx="6" presStyleCnt="7">
        <dgm:presLayoutVars>
          <dgm:bulletEnabled val="1"/>
        </dgm:presLayoutVars>
      </dgm:prSet>
      <dgm:spPr/>
    </dgm:pt>
  </dgm:ptLst>
  <dgm:cxnLst>
    <dgm:cxn modelId="{7A4DEF08-24FC-4271-8A0B-F4C4437EAF6D}" srcId="{A3E1CFDE-0F04-45A8-83F1-E78FCF3A96B1}" destId="{88E6E180-6B37-476D-BD5F-58BCA7562816}" srcOrd="3" destOrd="0" parTransId="{1713FAC6-4F0C-48AC-AFC4-FC34B03E3245}" sibTransId="{5DE970CD-69E7-412E-B7A5-0CC12DDD0A7A}"/>
    <dgm:cxn modelId="{C49DCD25-A72C-4608-A65D-F855190A7352}" type="presOf" srcId="{5294F496-9012-4E27-85F8-6EDCE1872862}" destId="{04D2D68F-492A-4C0E-B4A0-97EAADA6EBA8}" srcOrd="0" destOrd="0" presId="urn:microsoft.com/office/officeart/2005/8/layout/cycle3"/>
    <dgm:cxn modelId="{19AB5027-E8F9-4285-A1D9-6DE36E78363E}" type="presOf" srcId="{150B2F37-F80C-49E6-80A4-7982C1D3CC37}" destId="{ED079822-ED27-4D13-A2D7-9BCEA1EA3E76}" srcOrd="0" destOrd="0" presId="urn:microsoft.com/office/officeart/2005/8/layout/cycle3"/>
    <dgm:cxn modelId="{AADB6633-1DCD-41C0-8256-2B142F6F3A09}" type="presOf" srcId="{CCA1A511-DCC4-4802-9630-0A6B9A6A1A3B}" destId="{26F553DE-BCAB-4102-9421-194D5EB7A871}" srcOrd="0" destOrd="0" presId="urn:microsoft.com/office/officeart/2005/8/layout/cycle3"/>
    <dgm:cxn modelId="{1BA8DB33-4509-4198-B4A1-B58B565FFE89}" type="presOf" srcId="{BEBD8525-10BB-43DE-A4FB-0919F1D8EEC6}" destId="{080C972C-AC09-4FF6-BA0A-A86DAAEED991}" srcOrd="0" destOrd="0" presId="urn:microsoft.com/office/officeart/2005/8/layout/cycle3"/>
    <dgm:cxn modelId="{83D00536-C59E-4BB2-8E54-06681182A32D}" type="presOf" srcId="{C7721A91-825C-4925-80B4-21416DDB53DD}" destId="{43F49861-6191-443F-8232-518797916624}" srcOrd="0" destOrd="0" presId="urn:microsoft.com/office/officeart/2005/8/layout/cycle3"/>
    <dgm:cxn modelId="{A8D9E937-CFD8-4A6B-85AA-E107E53249D6}" type="presOf" srcId="{5848F241-56EE-461F-BF1B-9CBF41E95219}" destId="{E0DDA64E-8C44-42CE-90BF-0DA1D2542D75}" srcOrd="0" destOrd="0" presId="urn:microsoft.com/office/officeart/2005/8/layout/cycle3"/>
    <dgm:cxn modelId="{31807A5E-7602-4869-8900-0774BE1CFCE9}" type="presOf" srcId="{C1DF2F9A-575D-49F0-9632-104FD33249ED}" destId="{4B166ED2-0797-47C0-A3A8-0992595B6480}" srcOrd="0" destOrd="0" presId="urn:microsoft.com/office/officeart/2005/8/layout/cycle3"/>
    <dgm:cxn modelId="{6D33E374-00F9-4A9B-9136-C41A8542C292}" srcId="{A3E1CFDE-0F04-45A8-83F1-E78FCF3A96B1}" destId="{5848F241-56EE-461F-BF1B-9CBF41E95219}" srcOrd="2" destOrd="0" parTransId="{348BD3F0-AF49-41AE-BD18-C2795315CE02}" sibTransId="{C86419AB-822C-4DCE-A75C-A7E8C73EB706}"/>
    <dgm:cxn modelId="{98103E87-5033-4892-948E-4C42CE164707}" srcId="{A3E1CFDE-0F04-45A8-83F1-E78FCF3A96B1}" destId="{C7721A91-825C-4925-80B4-21416DDB53DD}" srcOrd="1" destOrd="0" parTransId="{4D3D545A-6E32-44BB-B6B8-D352E254E156}" sibTransId="{6164F78C-68E2-4897-BA77-035CBA06CA52}"/>
    <dgm:cxn modelId="{A8BCC09D-3496-4BA7-8304-8C4092F580C5}" srcId="{A3E1CFDE-0F04-45A8-83F1-E78FCF3A96B1}" destId="{BEBD8525-10BB-43DE-A4FB-0919F1D8EEC6}" srcOrd="5" destOrd="0" parTransId="{DC070849-0398-4620-820E-FCE78FC4DFF5}" sibTransId="{9E7F7C43-CE7E-43DD-87F3-B11667F2DE01}"/>
    <dgm:cxn modelId="{1FF7949F-92E5-4E9B-B50D-92EDA4324571}" srcId="{A3E1CFDE-0F04-45A8-83F1-E78FCF3A96B1}" destId="{5294F496-9012-4E27-85F8-6EDCE1872862}" srcOrd="4" destOrd="0" parTransId="{FFB0B257-6111-4A85-83F3-E79DF7EAEBF4}" sibTransId="{04B5A748-9D0F-46A8-9329-751EFE370D23}"/>
    <dgm:cxn modelId="{0E8510B5-5622-4F2A-B082-FDF2B8F1A04B}" type="presOf" srcId="{A3E1CFDE-0F04-45A8-83F1-E78FCF3A96B1}" destId="{24AFB006-54E2-4A72-B311-155A264A3A98}" srcOrd="0" destOrd="0" presId="urn:microsoft.com/office/officeart/2005/8/layout/cycle3"/>
    <dgm:cxn modelId="{5B10BADF-9811-40FB-91FA-58020E1FC8B6}" srcId="{A3E1CFDE-0F04-45A8-83F1-E78FCF3A96B1}" destId="{150B2F37-F80C-49E6-80A4-7982C1D3CC37}" srcOrd="0" destOrd="0" parTransId="{CE4B8D00-319F-4A0E-810E-A36C07DE33FF}" sibTransId="{C1DF2F9A-575D-49F0-9632-104FD33249ED}"/>
    <dgm:cxn modelId="{1ECF53E7-4FF5-4293-8C0B-DCC3AD2CC9EB}" srcId="{A3E1CFDE-0F04-45A8-83F1-E78FCF3A96B1}" destId="{CCA1A511-DCC4-4802-9630-0A6B9A6A1A3B}" srcOrd="6" destOrd="0" parTransId="{786BC514-F238-4F3C-9EFF-A8D19DABF43F}" sibTransId="{990ADA6A-4012-4005-BCDD-F3F155798152}"/>
    <dgm:cxn modelId="{497425F5-F8A3-4C06-A9A7-9BC2B5A7B15B}" type="presOf" srcId="{88E6E180-6B37-476D-BD5F-58BCA7562816}" destId="{23F7D6F4-E08C-4CDE-AE2A-E011DA5AB760}" srcOrd="0" destOrd="0" presId="urn:microsoft.com/office/officeart/2005/8/layout/cycle3"/>
    <dgm:cxn modelId="{239B185A-284C-4BB7-BD73-DF90F9BA0D72}" type="presParOf" srcId="{24AFB006-54E2-4A72-B311-155A264A3A98}" destId="{ED2011C9-3EDF-44B4-9EFE-D15AFAC3B641}" srcOrd="0" destOrd="0" presId="urn:microsoft.com/office/officeart/2005/8/layout/cycle3"/>
    <dgm:cxn modelId="{4D71B07B-B326-4DEE-84EC-F71EFB013E56}" type="presParOf" srcId="{ED2011C9-3EDF-44B4-9EFE-D15AFAC3B641}" destId="{ED079822-ED27-4D13-A2D7-9BCEA1EA3E76}" srcOrd="0" destOrd="0" presId="urn:microsoft.com/office/officeart/2005/8/layout/cycle3"/>
    <dgm:cxn modelId="{8C1E700C-EBC8-4A20-BAFF-2FD6985BF19E}" type="presParOf" srcId="{ED2011C9-3EDF-44B4-9EFE-D15AFAC3B641}" destId="{4B166ED2-0797-47C0-A3A8-0992595B6480}" srcOrd="1" destOrd="0" presId="urn:microsoft.com/office/officeart/2005/8/layout/cycle3"/>
    <dgm:cxn modelId="{717AC67F-D4D5-40B3-8EDD-BB41B21D72FD}" type="presParOf" srcId="{ED2011C9-3EDF-44B4-9EFE-D15AFAC3B641}" destId="{43F49861-6191-443F-8232-518797916624}" srcOrd="2" destOrd="0" presId="urn:microsoft.com/office/officeart/2005/8/layout/cycle3"/>
    <dgm:cxn modelId="{B7676F27-539C-4114-AF94-2A67231537E0}" type="presParOf" srcId="{ED2011C9-3EDF-44B4-9EFE-D15AFAC3B641}" destId="{E0DDA64E-8C44-42CE-90BF-0DA1D2542D75}" srcOrd="3" destOrd="0" presId="urn:microsoft.com/office/officeart/2005/8/layout/cycle3"/>
    <dgm:cxn modelId="{0B4CB636-8DF8-4250-9807-1AE677B99750}" type="presParOf" srcId="{ED2011C9-3EDF-44B4-9EFE-D15AFAC3B641}" destId="{23F7D6F4-E08C-4CDE-AE2A-E011DA5AB760}" srcOrd="4" destOrd="0" presId="urn:microsoft.com/office/officeart/2005/8/layout/cycle3"/>
    <dgm:cxn modelId="{C31644FD-9B6E-4F28-A722-5B8231DEC285}" type="presParOf" srcId="{ED2011C9-3EDF-44B4-9EFE-D15AFAC3B641}" destId="{04D2D68F-492A-4C0E-B4A0-97EAADA6EBA8}" srcOrd="5" destOrd="0" presId="urn:microsoft.com/office/officeart/2005/8/layout/cycle3"/>
    <dgm:cxn modelId="{23657709-995F-40CD-9822-45882F035492}" type="presParOf" srcId="{ED2011C9-3EDF-44B4-9EFE-D15AFAC3B641}" destId="{080C972C-AC09-4FF6-BA0A-A86DAAEED991}" srcOrd="6" destOrd="0" presId="urn:microsoft.com/office/officeart/2005/8/layout/cycle3"/>
    <dgm:cxn modelId="{304590CD-F152-4295-BA9E-5A5CDEFF5BCD}" type="presParOf" srcId="{ED2011C9-3EDF-44B4-9EFE-D15AFAC3B641}" destId="{26F553DE-BCAB-4102-9421-194D5EB7A871}" srcOrd="7"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BE09-F929-4A38-9E1B-C55DFAD7A3AF}">
      <dsp:nvSpPr>
        <dsp:cNvPr id="0" name=""/>
        <dsp:cNvSpPr/>
      </dsp:nvSpPr>
      <dsp:spPr>
        <a:xfrm>
          <a:off x="0" y="626"/>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EEBE1-F2FF-4636-9C16-C93755890109}">
      <dsp:nvSpPr>
        <dsp:cNvPr id="0" name=""/>
        <dsp:cNvSpPr/>
      </dsp:nvSpPr>
      <dsp:spPr>
        <a:xfrm>
          <a:off x="0" y="626"/>
          <a:ext cx="11425269" cy="102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GB" sz="3900" b="0" i="0" kern="1200" baseline="0"/>
            <a:t>Overview of the mentor curriculum</a:t>
          </a:r>
          <a:endParaRPr lang="en-US" sz="3900" kern="1200"/>
        </a:p>
      </dsp:txBody>
      <dsp:txXfrm>
        <a:off x="0" y="626"/>
        <a:ext cx="11425269" cy="1026586"/>
      </dsp:txXfrm>
    </dsp:sp>
    <dsp:sp modelId="{AFDDA8C1-F8AA-45FC-9309-0861BFA652D3}">
      <dsp:nvSpPr>
        <dsp:cNvPr id="0" name=""/>
        <dsp:cNvSpPr/>
      </dsp:nvSpPr>
      <dsp:spPr>
        <a:xfrm>
          <a:off x="0" y="1027213"/>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4480F0-1584-49BD-90E4-ED1B80069E95}">
      <dsp:nvSpPr>
        <dsp:cNvPr id="0" name=""/>
        <dsp:cNvSpPr/>
      </dsp:nvSpPr>
      <dsp:spPr>
        <a:xfrm>
          <a:off x="0" y="1027213"/>
          <a:ext cx="11425269" cy="102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GB" sz="3900" b="0" i="0" kern="1200" baseline="0"/>
            <a:t>The mentor’s role: professional identity &amp; values</a:t>
          </a:r>
          <a:endParaRPr lang="en-US" sz="3900" kern="1200"/>
        </a:p>
      </dsp:txBody>
      <dsp:txXfrm>
        <a:off x="0" y="1027213"/>
        <a:ext cx="11425269" cy="1026586"/>
      </dsp:txXfrm>
    </dsp:sp>
    <dsp:sp modelId="{E53A3D84-6BE9-43D4-A86E-77ED2F9BFD2C}">
      <dsp:nvSpPr>
        <dsp:cNvPr id="0" name=""/>
        <dsp:cNvSpPr/>
      </dsp:nvSpPr>
      <dsp:spPr>
        <a:xfrm>
          <a:off x="0" y="2053799"/>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77D9E-621A-44CB-83DE-ECAB878F9616}">
      <dsp:nvSpPr>
        <dsp:cNvPr id="0" name=""/>
        <dsp:cNvSpPr/>
      </dsp:nvSpPr>
      <dsp:spPr>
        <a:xfrm>
          <a:off x="0" y="2053799"/>
          <a:ext cx="11425269" cy="102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GB" sz="3900" kern="1200" baseline="0"/>
            <a:t>Mentor knowledge &amp; trainee teachers’ development</a:t>
          </a:r>
          <a:endParaRPr lang="en-US" sz="3900" kern="1200"/>
        </a:p>
      </dsp:txBody>
      <dsp:txXfrm>
        <a:off x="0" y="2053799"/>
        <a:ext cx="11425269" cy="1026586"/>
      </dsp:txXfrm>
    </dsp:sp>
    <dsp:sp modelId="{F79460E6-5FB3-429B-993E-50CD3D4E1D82}">
      <dsp:nvSpPr>
        <dsp:cNvPr id="0" name=""/>
        <dsp:cNvSpPr/>
      </dsp:nvSpPr>
      <dsp:spPr>
        <a:xfrm>
          <a:off x="0" y="3080386"/>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F24E9C-C153-48C6-800A-38BF930C6A5B}">
      <dsp:nvSpPr>
        <dsp:cNvPr id="0" name=""/>
        <dsp:cNvSpPr/>
      </dsp:nvSpPr>
      <dsp:spPr>
        <a:xfrm>
          <a:off x="0" y="3080386"/>
          <a:ext cx="11425269" cy="102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GB" sz="3900" kern="1200" baseline="0"/>
            <a:t>The m</a:t>
          </a:r>
          <a:r>
            <a:rPr lang="en-GB" sz="3900" b="0" i="0" kern="1200" baseline="0"/>
            <a:t>entor-trainee relationship</a:t>
          </a:r>
          <a:endParaRPr lang="en-US" sz="3900" kern="1200"/>
        </a:p>
      </dsp:txBody>
      <dsp:txXfrm>
        <a:off x="0" y="3080386"/>
        <a:ext cx="11425269" cy="1026586"/>
      </dsp:txXfrm>
    </dsp:sp>
    <dsp:sp modelId="{F64F2259-EDD8-4D30-B462-4C65E00B8CEA}">
      <dsp:nvSpPr>
        <dsp:cNvPr id="0" name=""/>
        <dsp:cNvSpPr/>
      </dsp:nvSpPr>
      <dsp:spPr>
        <a:xfrm>
          <a:off x="0" y="4106972"/>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04835-27BB-435D-8B2E-720698D8B82B}">
      <dsp:nvSpPr>
        <dsp:cNvPr id="0" name=""/>
        <dsp:cNvSpPr/>
      </dsp:nvSpPr>
      <dsp:spPr>
        <a:xfrm>
          <a:off x="0" y="4106972"/>
          <a:ext cx="11425269" cy="102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GB" sz="3900" kern="1200" baseline="0"/>
            <a:t>Effective teaching &amp; Reflective Practice </a:t>
          </a:r>
          <a:endParaRPr lang="en-US" sz="3900" kern="1200"/>
        </a:p>
      </dsp:txBody>
      <dsp:txXfrm>
        <a:off x="0" y="4106972"/>
        <a:ext cx="11425269" cy="10265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C7BF3-023D-43F3-9369-42B51A7CB7AF}">
      <dsp:nvSpPr>
        <dsp:cNvPr id="0" name=""/>
        <dsp:cNvSpPr/>
      </dsp:nvSpPr>
      <dsp:spPr>
        <a:xfrm>
          <a:off x="2819688" y="407"/>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Plan</a:t>
          </a:r>
        </a:p>
      </dsp:txBody>
      <dsp:txXfrm>
        <a:off x="2871522" y="52241"/>
        <a:ext cx="1529904" cy="958154"/>
      </dsp:txXfrm>
    </dsp:sp>
    <dsp:sp modelId="{237ABA51-4C5C-4667-B91E-3DF43527C494}">
      <dsp:nvSpPr>
        <dsp:cNvPr id="0" name=""/>
        <dsp:cNvSpPr/>
      </dsp:nvSpPr>
      <dsp:spPr>
        <a:xfrm>
          <a:off x="2219288" y="531318"/>
          <a:ext cx="2834372" cy="2834372"/>
        </a:xfrm>
        <a:custGeom>
          <a:avLst/>
          <a:gdLst/>
          <a:ahLst/>
          <a:cxnLst/>
          <a:rect l="0" t="0" r="0" b="0"/>
          <a:pathLst>
            <a:path>
              <a:moveTo>
                <a:pt x="2245859" y="267527"/>
              </a:moveTo>
              <a:arcTo wR="1417186" hR="1417186" stAng="18347043" swAng="36496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5C122-1560-4E20-AEF0-CAB4D2047AEC}">
      <dsp:nvSpPr>
        <dsp:cNvPr id="0" name=""/>
        <dsp:cNvSpPr/>
      </dsp:nvSpPr>
      <dsp:spPr>
        <a:xfrm>
          <a:off x="4047007" y="2126186"/>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Teach</a:t>
          </a:r>
        </a:p>
      </dsp:txBody>
      <dsp:txXfrm>
        <a:off x="4098841" y="2178020"/>
        <a:ext cx="1529904" cy="958154"/>
      </dsp:txXfrm>
    </dsp:sp>
    <dsp:sp modelId="{6C8EC034-B454-40A9-A2E1-3A28CA315F03}">
      <dsp:nvSpPr>
        <dsp:cNvPr id="0" name=""/>
        <dsp:cNvSpPr/>
      </dsp:nvSpPr>
      <dsp:spPr>
        <a:xfrm>
          <a:off x="2219288" y="531318"/>
          <a:ext cx="2834372" cy="2834372"/>
        </a:xfrm>
        <a:custGeom>
          <a:avLst/>
          <a:gdLst/>
          <a:ahLst/>
          <a:cxnLst/>
          <a:rect l="0" t="0" r="0" b="0"/>
          <a:pathLst>
            <a:path>
              <a:moveTo>
                <a:pt x="2092191" y="2663293"/>
              </a:moveTo>
              <a:arcTo wR="1417186" hR="1417186" stAng="3693359" swAng="34132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2FDFFA-0502-4561-93A9-7B993652776D}">
      <dsp:nvSpPr>
        <dsp:cNvPr id="0" name=""/>
        <dsp:cNvSpPr/>
      </dsp:nvSpPr>
      <dsp:spPr>
        <a:xfrm>
          <a:off x="1592369" y="2126186"/>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Assess</a:t>
          </a:r>
        </a:p>
      </dsp:txBody>
      <dsp:txXfrm>
        <a:off x="1644203" y="2178020"/>
        <a:ext cx="1529904" cy="958154"/>
      </dsp:txXfrm>
    </dsp:sp>
    <dsp:sp modelId="{6BC4B44C-1668-4F57-9752-0BEB0D6CC9CE}">
      <dsp:nvSpPr>
        <dsp:cNvPr id="0" name=""/>
        <dsp:cNvSpPr/>
      </dsp:nvSpPr>
      <dsp:spPr>
        <a:xfrm>
          <a:off x="2219288" y="531318"/>
          <a:ext cx="2834372" cy="2834372"/>
        </a:xfrm>
        <a:custGeom>
          <a:avLst/>
          <a:gdLst/>
          <a:ahLst/>
          <a:cxnLst/>
          <a:rect l="0" t="0" r="0" b="0"/>
          <a:pathLst>
            <a:path>
              <a:moveTo>
                <a:pt x="9426" y="1580374"/>
              </a:moveTo>
              <a:arcTo wR="1417186" hR="1417186" stAng="10403266" swAng="36496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7E071-2B2B-46A3-ADB9-D11D70336AED}">
      <dsp:nvSpPr>
        <dsp:cNvPr id="0" name=""/>
        <dsp:cNvSpPr/>
      </dsp:nvSpPr>
      <dsp:spPr>
        <a:xfrm>
          <a:off x="0" y="0"/>
          <a:ext cx="11425267" cy="14398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52322-CD08-4328-B220-64BEABF197FB}">
      <dsp:nvSpPr>
        <dsp:cNvPr id="0" name=""/>
        <dsp:cNvSpPr/>
      </dsp:nvSpPr>
      <dsp:spPr>
        <a:xfrm>
          <a:off x="435542" y="324572"/>
          <a:ext cx="791894" cy="7918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594854-89BB-4773-A787-16B6F95E3662}">
      <dsp:nvSpPr>
        <dsp:cNvPr id="0" name=""/>
        <dsp:cNvSpPr/>
      </dsp:nvSpPr>
      <dsp:spPr>
        <a:xfrm>
          <a:off x="1662978" y="615"/>
          <a:ext cx="9762289" cy="143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0" tIns="152380" rIns="152380" bIns="152380" numCol="1" spcCol="1270" anchor="ctr" anchorCtr="0">
          <a:noAutofit/>
        </a:bodyPr>
        <a:lstStyle/>
        <a:p>
          <a:pPr marL="0" lvl="0" indent="0" algn="l" defTabSz="1111250">
            <a:lnSpc>
              <a:spcPct val="100000"/>
            </a:lnSpc>
            <a:spcBef>
              <a:spcPct val="0"/>
            </a:spcBef>
            <a:spcAft>
              <a:spcPct val="35000"/>
            </a:spcAft>
            <a:buNone/>
          </a:pPr>
          <a:r>
            <a:rPr lang="en-GB" sz="2500" kern="1200" baseline="0" dirty="0"/>
            <a:t>Mentor training 1.1 completion form</a:t>
          </a:r>
        </a:p>
        <a:p>
          <a:pPr marL="0" lvl="0" indent="0" algn="l" defTabSz="1111250">
            <a:lnSpc>
              <a:spcPct val="100000"/>
            </a:lnSpc>
            <a:spcBef>
              <a:spcPct val="0"/>
            </a:spcBef>
            <a:spcAft>
              <a:spcPct val="35000"/>
            </a:spcAft>
            <a:buNone/>
          </a:pPr>
          <a:r>
            <a:rPr lang="en-GB" sz="2500" b="0" i="0" kern="1200" dirty="0">
              <a:hlinkClick xmlns:r="http://schemas.openxmlformats.org/officeDocument/2006/relationships" r:id="rId3"/>
            </a:rPr>
            <a:t>https://forms.office.com/e/uGuaTbDqtm</a:t>
          </a:r>
          <a:r>
            <a:rPr lang="en-GB" sz="2500" b="0" i="0" kern="1200" dirty="0"/>
            <a:t> </a:t>
          </a:r>
          <a:endParaRPr lang="en-US" sz="2500" kern="1200" dirty="0"/>
        </a:p>
      </dsp:txBody>
      <dsp:txXfrm>
        <a:off x="1662978" y="615"/>
        <a:ext cx="9762289" cy="1439808"/>
      </dsp:txXfrm>
    </dsp:sp>
    <dsp:sp modelId="{F76F7CCD-D1A7-430D-BCD3-8318B73F8C0E}">
      <dsp:nvSpPr>
        <dsp:cNvPr id="0" name=""/>
        <dsp:cNvSpPr/>
      </dsp:nvSpPr>
      <dsp:spPr>
        <a:xfrm>
          <a:off x="0" y="1800375"/>
          <a:ext cx="11425267" cy="14398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2A9F6-BD8B-4CB1-BE33-D3693E7FC1DF}">
      <dsp:nvSpPr>
        <dsp:cNvPr id="0" name=""/>
        <dsp:cNvSpPr/>
      </dsp:nvSpPr>
      <dsp:spPr>
        <a:xfrm>
          <a:off x="435542" y="2124332"/>
          <a:ext cx="791894" cy="79189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B4C1B6-3918-4A8C-9BAE-1E72A9F3354F}">
      <dsp:nvSpPr>
        <dsp:cNvPr id="0" name=""/>
        <dsp:cNvSpPr/>
      </dsp:nvSpPr>
      <dsp:spPr>
        <a:xfrm>
          <a:off x="1662978" y="1800375"/>
          <a:ext cx="9762289" cy="143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0" tIns="152380" rIns="152380" bIns="152380" numCol="1" spcCol="1270" anchor="ctr" anchorCtr="0">
          <a:noAutofit/>
        </a:bodyPr>
        <a:lstStyle/>
        <a:p>
          <a:pPr marL="0" lvl="0" indent="0" algn="l" defTabSz="1111250">
            <a:lnSpc>
              <a:spcPct val="100000"/>
            </a:lnSpc>
            <a:spcBef>
              <a:spcPct val="0"/>
            </a:spcBef>
            <a:spcAft>
              <a:spcPct val="35000"/>
            </a:spcAft>
            <a:buNone/>
          </a:pPr>
          <a:r>
            <a:rPr lang="en-GB" sz="2500" kern="1200" baseline="0" dirty="0"/>
            <a:t>Mentor Audit (online form) </a:t>
          </a:r>
          <a:r>
            <a:rPr lang="en-GB" sz="2500" kern="1200" baseline="0" dirty="0">
              <a:hlinkClick xmlns:r="http://schemas.openxmlformats.org/officeDocument/2006/relationships" r:id="rId6"/>
            </a:rPr>
            <a:t>https://forms.office.com/e/VinZ69MgVR</a:t>
          </a:r>
          <a:r>
            <a:rPr lang="en-GB" sz="2500" kern="1200" baseline="0" dirty="0"/>
            <a:t> </a:t>
          </a:r>
          <a:endParaRPr lang="en-US" sz="2500" kern="1200" dirty="0"/>
        </a:p>
      </dsp:txBody>
      <dsp:txXfrm>
        <a:off x="1662978" y="1800375"/>
        <a:ext cx="9762289" cy="1439808"/>
      </dsp:txXfrm>
    </dsp:sp>
    <dsp:sp modelId="{E0132B20-51BE-43DA-A0EB-DEF4BE52F463}">
      <dsp:nvSpPr>
        <dsp:cNvPr id="0" name=""/>
        <dsp:cNvSpPr/>
      </dsp:nvSpPr>
      <dsp:spPr>
        <a:xfrm>
          <a:off x="0" y="3600751"/>
          <a:ext cx="11425267" cy="14398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0BDFB-D6C6-4137-AA0A-A2E47AD36A58}">
      <dsp:nvSpPr>
        <dsp:cNvPr id="0" name=""/>
        <dsp:cNvSpPr/>
      </dsp:nvSpPr>
      <dsp:spPr>
        <a:xfrm>
          <a:off x="435542" y="3924093"/>
          <a:ext cx="791894" cy="791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AAC81-8A87-4147-B0CC-F63F2FE277B1}">
      <dsp:nvSpPr>
        <dsp:cNvPr id="0" name=""/>
        <dsp:cNvSpPr/>
      </dsp:nvSpPr>
      <dsp:spPr>
        <a:xfrm>
          <a:off x="1662978" y="3600136"/>
          <a:ext cx="9762289" cy="143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0" tIns="152380" rIns="152380" bIns="152380" numCol="1" spcCol="1270" anchor="ctr" anchorCtr="0">
          <a:noAutofit/>
        </a:bodyPr>
        <a:lstStyle/>
        <a:p>
          <a:pPr marL="0" lvl="0" indent="0" algn="l" defTabSz="1111250">
            <a:lnSpc>
              <a:spcPct val="100000"/>
            </a:lnSpc>
            <a:spcBef>
              <a:spcPct val="0"/>
            </a:spcBef>
            <a:spcAft>
              <a:spcPct val="35000"/>
            </a:spcAft>
            <a:buNone/>
          </a:pPr>
          <a:r>
            <a:rPr lang="en-GB" sz="2500" kern="1200" baseline="0" dirty="0"/>
            <a:t>Mentor Handbook</a:t>
          </a:r>
          <a:endParaRPr lang="en-US" sz="2500" kern="1200" dirty="0"/>
        </a:p>
      </dsp:txBody>
      <dsp:txXfrm>
        <a:off x="1662978" y="3600136"/>
        <a:ext cx="9762289" cy="1439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2891B-DDA4-4BAE-8C97-2EEE6C9458F7}">
      <dsp:nvSpPr>
        <dsp:cNvPr id="0" name=""/>
        <dsp:cNvSpPr/>
      </dsp:nvSpPr>
      <dsp:spPr>
        <a:xfrm>
          <a:off x="1527786" y="483"/>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Plan</a:t>
          </a:r>
        </a:p>
      </dsp:txBody>
      <dsp:txXfrm>
        <a:off x="1718494" y="191191"/>
        <a:ext cx="920819" cy="920819"/>
      </dsp:txXfrm>
    </dsp:sp>
    <dsp:sp modelId="{0D188C22-ED46-4123-A61E-6ADEDD583ACC}">
      <dsp:nvSpPr>
        <dsp:cNvPr id="0" name=""/>
        <dsp:cNvSpPr/>
      </dsp:nvSpPr>
      <dsp:spPr>
        <a:xfrm rot="3600000">
          <a:off x="2489748" y="1270434"/>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515745" y="1313307"/>
        <a:ext cx="242639" cy="263702"/>
      </dsp:txXfrm>
    </dsp:sp>
    <dsp:sp modelId="{91DE9F53-DC79-498A-8983-FBAD819112B8}">
      <dsp:nvSpPr>
        <dsp:cNvPr id="0" name=""/>
        <dsp:cNvSpPr/>
      </dsp:nvSpPr>
      <dsp:spPr>
        <a:xfrm>
          <a:off x="2505911" y="1694645"/>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2696619" y="1885353"/>
        <a:ext cx="920819" cy="920819"/>
      </dsp:txXfrm>
    </dsp:sp>
    <dsp:sp modelId="{11B0AE30-0EB2-4274-9B45-BC9FF661D05F}">
      <dsp:nvSpPr>
        <dsp:cNvPr id="0" name=""/>
        <dsp:cNvSpPr/>
      </dsp:nvSpPr>
      <dsp:spPr>
        <a:xfrm rot="10800000">
          <a:off x="2015401" y="2126011"/>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119389" y="2213912"/>
        <a:ext cx="242639" cy="263702"/>
      </dsp:txXfrm>
    </dsp:sp>
    <dsp:sp modelId="{98396682-FD95-4BE4-8233-7953BFDCE56C}">
      <dsp:nvSpPr>
        <dsp:cNvPr id="0" name=""/>
        <dsp:cNvSpPr/>
      </dsp:nvSpPr>
      <dsp:spPr>
        <a:xfrm>
          <a:off x="549661" y="1694645"/>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Assess</a:t>
          </a:r>
        </a:p>
      </dsp:txBody>
      <dsp:txXfrm>
        <a:off x="740369" y="1885353"/>
        <a:ext cx="920819" cy="920819"/>
      </dsp:txXfrm>
    </dsp:sp>
    <dsp:sp modelId="{499FE923-FC9F-431C-AAD9-F49112E763DA}">
      <dsp:nvSpPr>
        <dsp:cNvPr id="0" name=""/>
        <dsp:cNvSpPr/>
      </dsp:nvSpPr>
      <dsp:spPr>
        <a:xfrm rot="18000000">
          <a:off x="1511623" y="1287426"/>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537620" y="1420355"/>
        <a:ext cx="242639" cy="263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2891B-DDA4-4BAE-8C97-2EEE6C9458F7}">
      <dsp:nvSpPr>
        <dsp:cNvPr id="0" name=""/>
        <dsp:cNvSpPr/>
      </dsp:nvSpPr>
      <dsp:spPr>
        <a:xfrm>
          <a:off x="1381124" y="394"/>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Plan</a:t>
          </a:r>
        </a:p>
      </dsp:txBody>
      <dsp:txXfrm>
        <a:off x="1571761" y="191031"/>
        <a:ext cx="920475" cy="920475"/>
      </dsp:txXfrm>
    </dsp:sp>
    <dsp:sp modelId="{0D188C22-ED46-4123-A61E-6ADEDD583ACC}">
      <dsp:nvSpPr>
        <dsp:cNvPr id="0" name=""/>
        <dsp:cNvSpPr/>
      </dsp:nvSpPr>
      <dsp:spPr>
        <a:xfrm rot="3600000">
          <a:off x="2342694" y="1270500"/>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368741" y="1313254"/>
        <a:ext cx="243104" cy="263604"/>
      </dsp:txXfrm>
    </dsp:sp>
    <dsp:sp modelId="{91DE9F53-DC79-498A-8983-FBAD819112B8}">
      <dsp:nvSpPr>
        <dsp:cNvPr id="0" name=""/>
        <dsp:cNvSpPr/>
      </dsp:nvSpPr>
      <dsp:spPr>
        <a:xfrm>
          <a:off x="2359633" y="1695220"/>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2550270" y="1885857"/>
        <a:ext cx="920475" cy="920475"/>
      </dsp:txXfrm>
    </dsp:sp>
    <dsp:sp modelId="{11B0AE30-0EB2-4274-9B45-BC9FF661D05F}">
      <dsp:nvSpPr>
        <dsp:cNvPr id="0" name=""/>
        <dsp:cNvSpPr/>
      </dsp:nvSpPr>
      <dsp:spPr>
        <a:xfrm rot="10800000">
          <a:off x="1868183" y="2126425"/>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1972370" y="2214293"/>
        <a:ext cx="243104" cy="263604"/>
      </dsp:txXfrm>
    </dsp:sp>
    <dsp:sp modelId="{98396682-FD95-4BE4-8233-7953BFDCE56C}">
      <dsp:nvSpPr>
        <dsp:cNvPr id="0" name=""/>
        <dsp:cNvSpPr/>
      </dsp:nvSpPr>
      <dsp:spPr>
        <a:xfrm>
          <a:off x="402616" y="1695220"/>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Assess</a:t>
          </a:r>
        </a:p>
      </dsp:txBody>
      <dsp:txXfrm>
        <a:off x="593253" y="1885857"/>
        <a:ext cx="920475" cy="920475"/>
      </dsp:txXfrm>
    </dsp:sp>
    <dsp:sp modelId="{499FE923-FC9F-431C-AAD9-F49112E763DA}">
      <dsp:nvSpPr>
        <dsp:cNvPr id="0" name=""/>
        <dsp:cNvSpPr/>
      </dsp:nvSpPr>
      <dsp:spPr>
        <a:xfrm rot="18000000">
          <a:off x="1364185" y="1287524"/>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390232" y="1420506"/>
        <a:ext cx="243104" cy="2636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FF91E-9A91-41D7-A55D-F1BF92B1359F}">
      <dsp:nvSpPr>
        <dsp:cNvPr id="0" name=""/>
        <dsp:cNvSpPr/>
      </dsp:nvSpPr>
      <dsp:spPr>
        <a:xfrm>
          <a:off x="60364" y="634105"/>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48108-6C17-4657-8E2D-D3AD007B078F}">
      <dsp:nvSpPr>
        <dsp:cNvPr id="0" name=""/>
        <dsp:cNvSpPr/>
      </dsp:nvSpPr>
      <dsp:spPr>
        <a:xfrm>
          <a:off x="374646" y="948387"/>
          <a:ext cx="868017" cy="8680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47C39A-A08A-4C7C-BBEE-EF2530FBB750}">
      <dsp:nvSpPr>
        <dsp:cNvPr id="0" name=""/>
        <dsp:cNvSpPr/>
      </dsp:nvSpPr>
      <dsp:spPr>
        <a:xfrm>
          <a:off x="1877642" y="634105"/>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Professional support </a:t>
          </a:r>
          <a:endParaRPr lang="en-US" sz="2400" kern="1200"/>
        </a:p>
      </dsp:txBody>
      <dsp:txXfrm>
        <a:off x="1877642" y="634105"/>
        <a:ext cx="3527657" cy="1496582"/>
      </dsp:txXfrm>
    </dsp:sp>
    <dsp:sp modelId="{0068CD63-8E47-48E8-AFD0-A4E1CB1318C1}">
      <dsp:nvSpPr>
        <dsp:cNvPr id="0" name=""/>
        <dsp:cNvSpPr/>
      </dsp:nvSpPr>
      <dsp:spPr>
        <a:xfrm>
          <a:off x="6019968" y="634105"/>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213AA-8BCC-4EDC-920E-9768A60ECEAB}">
      <dsp:nvSpPr>
        <dsp:cNvPr id="0" name=""/>
        <dsp:cNvSpPr/>
      </dsp:nvSpPr>
      <dsp:spPr>
        <a:xfrm>
          <a:off x="6334250" y="948387"/>
          <a:ext cx="868017" cy="8680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CF9BDD-3461-49F2-B44A-314CD92E6757}">
      <dsp:nvSpPr>
        <dsp:cNvPr id="0" name=""/>
        <dsp:cNvSpPr/>
      </dsp:nvSpPr>
      <dsp:spPr>
        <a:xfrm>
          <a:off x="7837246" y="634105"/>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Pedagogic support </a:t>
          </a:r>
          <a:endParaRPr lang="en-US" sz="2400" kern="1200"/>
        </a:p>
      </dsp:txBody>
      <dsp:txXfrm>
        <a:off x="7837246" y="634105"/>
        <a:ext cx="3527657" cy="1496582"/>
      </dsp:txXfrm>
    </dsp:sp>
    <dsp:sp modelId="{B551282D-2470-4A76-80F2-B3E597D7AFEB}">
      <dsp:nvSpPr>
        <dsp:cNvPr id="0" name=""/>
        <dsp:cNvSpPr/>
      </dsp:nvSpPr>
      <dsp:spPr>
        <a:xfrm>
          <a:off x="60364" y="3003498"/>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0FDD8-1A73-46FB-9385-508836787371}">
      <dsp:nvSpPr>
        <dsp:cNvPr id="0" name=""/>
        <dsp:cNvSpPr/>
      </dsp:nvSpPr>
      <dsp:spPr>
        <a:xfrm>
          <a:off x="374646" y="3317781"/>
          <a:ext cx="868017" cy="8680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6AD6E9-F1D7-436A-88A8-CC1052EBA7B5}">
      <dsp:nvSpPr>
        <dsp:cNvPr id="0" name=""/>
        <dsp:cNvSpPr/>
      </dsp:nvSpPr>
      <dsp:spPr>
        <a:xfrm>
          <a:off x="1877642" y="3003498"/>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Academic support </a:t>
          </a:r>
          <a:endParaRPr lang="en-US" sz="2400" kern="1200"/>
        </a:p>
      </dsp:txBody>
      <dsp:txXfrm>
        <a:off x="1877642" y="3003498"/>
        <a:ext cx="3527657" cy="1496582"/>
      </dsp:txXfrm>
    </dsp:sp>
    <dsp:sp modelId="{7EDB1DFB-C6DD-4355-8152-6726B7844ED7}">
      <dsp:nvSpPr>
        <dsp:cNvPr id="0" name=""/>
        <dsp:cNvSpPr/>
      </dsp:nvSpPr>
      <dsp:spPr>
        <a:xfrm>
          <a:off x="6019968" y="3003498"/>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CDC64-F9CD-4C43-887D-CAE0C3B2664B}">
      <dsp:nvSpPr>
        <dsp:cNvPr id="0" name=""/>
        <dsp:cNvSpPr/>
      </dsp:nvSpPr>
      <dsp:spPr>
        <a:xfrm>
          <a:off x="6334250" y="3317781"/>
          <a:ext cx="868017" cy="8680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843F44-9F91-4435-B39C-17DBC0C40D7F}">
      <dsp:nvSpPr>
        <dsp:cNvPr id="0" name=""/>
        <dsp:cNvSpPr/>
      </dsp:nvSpPr>
      <dsp:spPr>
        <a:xfrm>
          <a:off x="7837246" y="3003498"/>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Emotional support </a:t>
          </a:r>
          <a:r>
            <a:rPr lang="en-GB" sz="2400" kern="1200"/>
            <a:t>(Roberts, 2019)</a:t>
          </a:r>
          <a:endParaRPr lang="en-US" sz="2400" kern="1200"/>
        </a:p>
      </dsp:txBody>
      <dsp:txXfrm>
        <a:off x="7837246" y="3003498"/>
        <a:ext cx="3527657" cy="1496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2891B-DDA4-4BAE-8C97-2EEE6C9458F7}">
      <dsp:nvSpPr>
        <dsp:cNvPr id="0" name=""/>
        <dsp:cNvSpPr/>
      </dsp:nvSpPr>
      <dsp:spPr>
        <a:xfrm>
          <a:off x="1527786" y="483"/>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Plan</a:t>
          </a:r>
        </a:p>
      </dsp:txBody>
      <dsp:txXfrm>
        <a:off x="1718494" y="191191"/>
        <a:ext cx="920819" cy="920819"/>
      </dsp:txXfrm>
    </dsp:sp>
    <dsp:sp modelId="{0D188C22-ED46-4123-A61E-6ADEDD583ACC}">
      <dsp:nvSpPr>
        <dsp:cNvPr id="0" name=""/>
        <dsp:cNvSpPr/>
      </dsp:nvSpPr>
      <dsp:spPr>
        <a:xfrm rot="3600000">
          <a:off x="2489748" y="1270434"/>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515745" y="1313307"/>
        <a:ext cx="242639" cy="263702"/>
      </dsp:txXfrm>
    </dsp:sp>
    <dsp:sp modelId="{91DE9F53-DC79-498A-8983-FBAD819112B8}">
      <dsp:nvSpPr>
        <dsp:cNvPr id="0" name=""/>
        <dsp:cNvSpPr/>
      </dsp:nvSpPr>
      <dsp:spPr>
        <a:xfrm>
          <a:off x="2505911" y="1694645"/>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2696619" y="1885353"/>
        <a:ext cx="920819" cy="920819"/>
      </dsp:txXfrm>
    </dsp:sp>
    <dsp:sp modelId="{11B0AE30-0EB2-4274-9B45-BC9FF661D05F}">
      <dsp:nvSpPr>
        <dsp:cNvPr id="0" name=""/>
        <dsp:cNvSpPr/>
      </dsp:nvSpPr>
      <dsp:spPr>
        <a:xfrm rot="10800000">
          <a:off x="2015401" y="2126011"/>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119389" y="2213912"/>
        <a:ext cx="242639" cy="263702"/>
      </dsp:txXfrm>
    </dsp:sp>
    <dsp:sp modelId="{98396682-FD95-4BE4-8233-7953BFDCE56C}">
      <dsp:nvSpPr>
        <dsp:cNvPr id="0" name=""/>
        <dsp:cNvSpPr/>
      </dsp:nvSpPr>
      <dsp:spPr>
        <a:xfrm>
          <a:off x="549661" y="1694645"/>
          <a:ext cx="1302235" cy="130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Assess</a:t>
          </a:r>
        </a:p>
      </dsp:txBody>
      <dsp:txXfrm>
        <a:off x="740369" y="1885353"/>
        <a:ext cx="920819" cy="920819"/>
      </dsp:txXfrm>
    </dsp:sp>
    <dsp:sp modelId="{499FE923-FC9F-431C-AAD9-F49112E763DA}">
      <dsp:nvSpPr>
        <dsp:cNvPr id="0" name=""/>
        <dsp:cNvSpPr/>
      </dsp:nvSpPr>
      <dsp:spPr>
        <a:xfrm rot="18000000">
          <a:off x="1511623" y="1287426"/>
          <a:ext cx="346627" cy="4395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537620" y="1420355"/>
        <a:ext cx="242639" cy="263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2891B-DDA4-4BAE-8C97-2EEE6C9458F7}">
      <dsp:nvSpPr>
        <dsp:cNvPr id="0" name=""/>
        <dsp:cNvSpPr/>
      </dsp:nvSpPr>
      <dsp:spPr>
        <a:xfrm>
          <a:off x="1381124" y="394"/>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Plan</a:t>
          </a:r>
        </a:p>
      </dsp:txBody>
      <dsp:txXfrm>
        <a:off x="1571761" y="191031"/>
        <a:ext cx="920475" cy="920475"/>
      </dsp:txXfrm>
    </dsp:sp>
    <dsp:sp modelId="{0D188C22-ED46-4123-A61E-6ADEDD583ACC}">
      <dsp:nvSpPr>
        <dsp:cNvPr id="0" name=""/>
        <dsp:cNvSpPr/>
      </dsp:nvSpPr>
      <dsp:spPr>
        <a:xfrm rot="3600000">
          <a:off x="2342694" y="1270500"/>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368741" y="1313254"/>
        <a:ext cx="243104" cy="263604"/>
      </dsp:txXfrm>
    </dsp:sp>
    <dsp:sp modelId="{91DE9F53-DC79-498A-8983-FBAD819112B8}">
      <dsp:nvSpPr>
        <dsp:cNvPr id="0" name=""/>
        <dsp:cNvSpPr/>
      </dsp:nvSpPr>
      <dsp:spPr>
        <a:xfrm>
          <a:off x="2359633" y="1695220"/>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Teach</a:t>
          </a:r>
        </a:p>
      </dsp:txBody>
      <dsp:txXfrm>
        <a:off x="2550270" y="1885857"/>
        <a:ext cx="920475" cy="920475"/>
      </dsp:txXfrm>
    </dsp:sp>
    <dsp:sp modelId="{11B0AE30-0EB2-4274-9B45-BC9FF661D05F}">
      <dsp:nvSpPr>
        <dsp:cNvPr id="0" name=""/>
        <dsp:cNvSpPr/>
      </dsp:nvSpPr>
      <dsp:spPr>
        <a:xfrm rot="10800000">
          <a:off x="1868183" y="2126425"/>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1972370" y="2214293"/>
        <a:ext cx="243104" cy="263604"/>
      </dsp:txXfrm>
    </dsp:sp>
    <dsp:sp modelId="{98396682-FD95-4BE4-8233-7953BFDCE56C}">
      <dsp:nvSpPr>
        <dsp:cNvPr id="0" name=""/>
        <dsp:cNvSpPr/>
      </dsp:nvSpPr>
      <dsp:spPr>
        <a:xfrm>
          <a:off x="402616" y="1695220"/>
          <a:ext cx="1301749" cy="130174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Assess</a:t>
          </a:r>
        </a:p>
      </dsp:txBody>
      <dsp:txXfrm>
        <a:off x="593253" y="1885857"/>
        <a:ext cx="920475" cy="920475"/>
      </dsp:txXfrm>
    </dsp:sp>
    <dsp:sp modelId="{499FE923-FC9F-431C-AAD9-F49112E763DA}">
      <dsp:nvSpPr>
        <dsp:cNvPr id="0" name=""/>
        <dsp:cNvSpPr/>
      </dsp:nvSpPr>
      <dsp:spPr>
        <a:xfrm rot="18000000">
          <a:off x="1364185" y="1287524"/>
          <a:ext cx="347291" cy="43934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390232" y="1420506"/>
        <a:ext cx="243104" cy="2636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959F9-ACC1-4022-8EC7-A6B2EC614BC3}">
      <dsp:nvSpPr>
        <dsp:cNvPr id="0" name=""/>
        <dsp:cNvSpPr/>
      </dsp:nvSpPr>
      <dsp:spPr>
        <a:xfrm>
          <a:off x="6567297" y="4563226"/>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Networking</a:t>
          </a:r>
        </a:p>
      </dsp:txBody>
      <dsp:txXfrm>
        <a:off x="7608983" y="5147247"/>
        <a:ext cx="2226192" cy="1516208"/>
      </dsp:txXfrm>
    </dsp:sp>
    <dsp:sp modelId="{1233A887-4D26-48F7-987C-7DE4FD5F527C}">
      <dsp:nvSpPr>
        <dsp:cNvPr id="0" name=""/>
        <dsp:cNvSpPr/>
      </dsp:nvSpPr>
      <dsp:spPr>
        <a:xfrm>
          <a:off x="1158531" y="4563226"/>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Guiding</a:t>
          </a:r>
        </a:p>
      </dsp:txBody>
      <dsp:txXfrm>
        <a:off x="1205702" y="5147247"/>
        <a:ext cx="2226192" cy="1516208"/>
      </dsp:txXfrm>
    </dsp:sp>
    <dsp:sp modelId="{A1F4185D-1773-40EF-A579-646DA91990AE}">
      <dsp:nvSpPr>
        <dsp:cNvPr id="0" name=""/>
        <dsp:cNvSpPr/>
      </dsp:nvSpPr>
      <dsp:spPr>
        <a:xfrm>
          <a:off x="6567297" y="0"/>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Counselling</a:t>
          </a:r>
        </a:p>
      </dsp:txBody>
      <dsp:txXfrm>
        <a:off x="7608983" y="47171"/>
        <a:ext cx="2226192" cy="1516208"/>
      </dsp:txXfrm>
    </dsp:sp>
    <dsp:sp modelId="{F49C124C-88D4-47A1-B667-3FA0AC1A184A}">
      <dsp:nvSpPr>
        <dsp:cNvPr id="0" name=""/>
        <dsp:cNvSpPr/>
      </dsp:nvSpPr>
      <dsp:spPr>
        <a:xfrm>
          <a:off x="1158531" y="0"/>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Coaching</a:t>
          </a:r>
        </a:p>
      </dsp:txBody>
      <dsp:txXfrm>
        <a:off x="1205702" y="47171"/>
        <a:ext cx="2226192" cy="1516208"/>
      </dsp:txXfrm>
    </dsp:sp>
    <dsp:sp modelId="{064FB798-F46A-405F-8EDF-A3294063F1D5}">
      <dsp:nvSpPr>
        <dsp:cNvPr id="0" name=""/>
        <dsp:cNvSpPr/>
      </dsp:nvSpPr>
      <dsp:spPr>
        <a:xfrm>
          <a:off x="2547631" y="382505"/>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Challenging the beginning teacher’s assumptions, being a critical friend and demonstrating how to do something they are having difficulties with. </a:t>
          </a:r>
        </a:p>
      </dsp:txBody>
      <dsp:txXfrm>
        <a:off x="3398691" y="1233565"/>
        <a:ext cx="2054641" cy="2054641"/>
      </dsp:txXfrm>
    </dsp:sp>
    <dsp:sp modelId="{7C3983C5-9B9F-4BF3-9207-D8F0E4C9E7DC}">
      <dsp:nvSpPr>
        <dsp:cNvPr id="0" name=""/>
        <dsp:cNvSpPr/>
      </dsp:nvSpPr>
      <dsp:spPr>
        <a:xfrm rot="5400000">
          <a:off x="5587545" y="382505"/>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Acting as a sounding-board, being there to listen and offer support. </a:t>
          </a:r>
        </a:p>
      </dsp:txBody>
      <dsp:txXfrm rot="-5400000">
        <a:off x="5587545" y="1233565"/>
        <a:ext cx="2054641" cy="2054641"/>
      </dsp:txXfrm>
    </dsp:sp>
    <dsp:sp modelId="{B3D80804-55C2-40C6-9035-096BD7454332}">
      <dsp:nvSpPr>
        <dsp:cNvPr id="0" name=""/>
        <dsp:cNvSpPr/>
      </dsp:nvSpPr>
      <dsp:spPr>
        <a:xfrm rot="10800000">
          <a:off x="5587545" y="3422419"/>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Helping a beginning teacher develop resourcefulness, make them aware of the information, resources, people, organisations and more formal repositories of knowledge. </a:t>
          </a:r>
        </a:p>
      </dsp:txBody>
      <dsp:txXfrm rot="10800000">
        <a:off x="5587545" y="3422419"/>
        <a:ext cx="2054641" cy="2054641"/>
      </dsp:txXfrm>
    </dsp:sp>
    <dsp:sp modelId="{04624964-5F3A-4262-BCC2-602FA015D1BE}">
      <dsp:nvSpPr>
        <dsp:cNvPr id="0" name=""/>
        <dsp:cNvSpPr/>
      </dsp:nvSpPr>
      <dsp:spPr>
        <a:xfrm rot="16200000">
          <a:off x="2547631" y="3422419"/>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Giving advice – a balance between giving a beginning teacher the answer and encouraging them to find their own solutions to problems through reflective thinking. </a:t>
          </a:r>
        </a:p>
      </dsp:txBody>
      <dsp:txXfrm rot="5400000">
        <a:off x="3398691" y="3422419"/>
        <a:ext cx="2054641" cy="2054641"/>
      </dsp:txXfrm>
    </dsp:sp>
    <dsp:sp modelId="{B2A1776B-BFBE-4CD9-BF8E-7BE04DC13A4C}">
      <dsp:nvSpPr>
        <dsp:cNvPr id="0" name=""/>
        <dsp:cNvSpPr/>
      </dsp:nvSpPr>
      <dsp:spPr>
        <a:xfrm>
          <a:off x="5018820" y="2751357"/>
          <a:ext cx="1003238" cy="8723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0319A-AD9F-4449-9894-B8443DDE3FA9}">
      <dsp:nvSpPr>
        <dsp:cNvPr id="0" name=""/>
        <dsp:cNvSpPr/>
      </dsp:nvSpPr>
      <dsp:spPr>
        <a:xfrm rot="10800000">
          <a:off x="5018820" y="3086888"/>
          <a:ext cx="1003238" cy="8723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D65EE-AA22-4B35-B100-D2F81B5FE099}">
      <dsp:nvSpPr>
        <dsp:cNvPr id="0" name=""/>
        <dsp:cNvSpPr/>
      </dsp:nvSpPr>
      <dsp:spPr>
        <a:xfrm>
          <a:off x="178429" y="1640"/>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1.	What would you describe as your strengths and weaknesses? Let’s have a look at your Initial needs / AoP document to identify where we can develop these.</a:t>
          </a:r>
          <a:endParaRPr lang="en-US" sz="1000" kern="1200"/>
        </a:p>
      </dsp:txBody>
      <dsp:txXfrm>
        <a:off x="178429" y="1640"/>
        <a:ext cx="1978359" cy="1187015"/>
      </dsp:txXfrm>
    </dsp:sp>
    <dsp:sp modelId="{C8FDD84B-2151-4F34-8AA7-58334B9072DF}">
      <dsp:nvSpPr>
        <dsp:cNvPr id="0" name=""/>
        <dsp:cNvSpPr/>
      </dsp:nvSpPr>
      <dsp:spPr>
        <a:xfrm>
          <a:off x="2354625" y="1640"/>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2.	How are you at managing your time - is this something you feel you need to develop?</a:t>
          </a:r>
          <a:endParaRPr lang="en-US" sz="1000" kern="1200"/>
        </a:p>
      </dsp:txBody>
      <dsp:txXfrm>
        <a:off x="2354625" y="1640"/>
        <a:ext cx="1978359" cy="1187015"/>
      </dsp:txXfrm>
    </dsp:sp>
    <dsp:sp modelId="{FB883247-924F-451F-8D61-92E71132B5DD}">
      <dsp:nvSpPr>
        <dsp:cNvPr id="0" name=""/>
        <dsp:cNvSpPr/>
      </dsp:nvSpPr>
      <dsp:spPr>
        <a:xfrm>
          <a:off x="4530820" y="1640"/>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3.	What do you expect to gain from this placement?</a:t>
          </a:r>
          <a:endParaRPr lang="en-US" sz="1000" kern="1200"/>
        </a:p>
      </dsp:txBody>
      <dsp:txXfrm>
        <a:off x="4530820" y="1640"/>
        <a:ext cx="1978359" cy="1187015"/>
      </dsp:txXfrm>
    </dsp:sp>
    <dsp:sp modelId="{E75DF46B-65A0-459C-9F16-18E468D60B64}">
      <dsp:nvSpPr>
        <dsp:cNvPr id="0" name=""/>
        <dsp:cNvSpPr/>
      </dsp:nvSpPr>
      <dsp:spPr>
        <a:xfrm>
          <a:off x="6707015" y="1640"/>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4.	What boundaries do we need to set for communicating with each other? Are you okay with phone/email/text? When? When not? How quick does my response need to be?</a:t>
          </a:r>
          <a:endParaRPr lang="en-US" sz="1000" kern="1200"/>
        </a:p>
      </dsp:txBody>
      <dsp:txXfrm>
        <a:off x="6707015" y="1640"/>
        <a:ext cx="1978359" cy="1187015"/>
      </dsp:txXfrm>
    </dsp:sp>
    <dsp:sp modelId="{A15BFFCC-741F-4152-B473-CB44535F525C}">
      <dsp:nvSpPr>
        <dsp:cNvPr id="0" name=""/>
        <dsp:cNvSpPr/>
      </dsp:nvSpPr>
      <dsp:spPr>
        <a:xfrm>
          <a:off x="8883210" y="1640"/>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5.	Do you want the opportunity to speak to me briefly every day about what you’re doing or are you happy to keep it to the weekly mentor meeting?</a:t>
          </a:r>
          <a:endParaRPr lang="en-US" sz="1000" kern="1200"/>
        </a:p>
      </dsp:txBody>
      <dsp:txXfrm>
        <a:off x="8883210" y="1640"/>
        <a:ext cx="1978359" cy="1187015"/>
      </dsp:txXfrm>
    </dsp:sp>
    <dsp:sp modelId="{E4C9A4F1-115C-4224-A521-716C313DE30E}">
      <dsp:nvSpPr>
        <dsp:cNvPr id="0" name=""/>
        <dsp:cNvSpPr/>
      </dsp:nvSpPr>
      <dsp:spPr>
        <a:xfrm>
          <a:off x="178429" y="1386492"/>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6.	How were you mentored on your previous placement? Tell me about what went well and what could have been better, remembering to remain professional in your responses.</a:t>
          </a:r>
          <a:endParaRPr lang="en-US" sz="1000" kern="1200"/>
        </a:p>
      </dsp:txBody>
      <dsp:txXfrm>
        <a:off x="178429" y="1386492"/>
        <a:ext cx="1978359" cy="1187015"/>
      </dsp:txXfrm>
    </dsp:sp>
    <dsp:sp modelId="{ECA85A0F-9D29-4F00-A3DE-923EB45BD20B}">
      <dsp:nvSpPr>
        <dsp:cNvPr id="0" name=""/>
        <dsp:cNvSpPr/>
      </dsp:nvSpPr>
      <dsp:spPr>
        <a:xfrm>
          <a:off x="2354625" y="1386492"/>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7.	What can you tell me about yourself as a person outside teaching?</a:t>
          </a:r>
          <a:endParaRPr lang="en-US" sz="1000" kern="1200"/>
        </a:p>
      </dsp:txBody>
      <dsp:txXfrm>
        <a:off x="2354625" y="1386492"/>
        <a:ext cx="1978359" cy="1187015"/>
      </dsp:txXfrm>
    </dsp:sp>
    <dsp:sp modelId="{19C6BBC7-CB1C-44D8-9D1F-76E655389112}">
      <dsp:nvSpPr>
        <dsp:cNvPr id="0" name=""/>
        <dsp:cNvSpPr/>
      </dsp:nvSpPr>
      <dsp:spPr>
        <a:xfrm>
          <a:off x="4530820" y="1386492"/>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8.	What are you looking forward to and what concerns or worries do you have about this placement?</a:t>
          </a:r>
          <a:endParaRPr lang="en-US" sz="1000" kern="1200"/>
        </a:p>
      </dsp:txBody>
      <dsp:txXfrm>
        <a:off x="4530820" y="1386492"/>
        <a:ext cx="1978359" cy="1187015"/>
      </dsp:txXfrm>
    </dsp:sp>
    <dsp:sp modelId="{9207A5E1-5932-45C0-A858-1DACCB9D1A4D}">
      <dsp:nvSpPr>
        <dsp:cNvPr id="0" name=""/>
        <dsp:cNvSpPr/>
      </dsp:nvSpPr>
      <dsp:spPr>
        <a:xfrm>
          <a:off x="6707015" y="1386492"/>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9.	What information do you think you need from me to start this placement off as well as you can? What do you expect of me throughout the placement?</a:t>
          </a:r>
          <a:endParaRPr lang="en-US" sz="1000" kern="1200"/>
        </a:p>
      </dsp:txBody>
      <dsp:txXfrm>
        <a:off x="6707015" y="1386492"/>
        <a:ext cx="1978359" cy="1187015"/>
      </dsp:txXfrm>
    </dsp:sp>
    <dsp:sp modelId="{D876DDD3-7F11-4786-A558-BF4AAA6A872B}">
      <dsp:nvSpPr>
        <dsp:cNvPr id="0" name=""/>
        <dsp:cNvSpPr/>
      </dsp:nvSpPr>
      <dsp:spPr>
        <a:xfrm>
          <a:off x="8883210" y="1386492"/>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10.	What kind of pedagogical approaches and techniques have you had the opportunity to experiment with in your first placement? Is there a particular pedagogical approach that you would like to develop in this placement?</a:t>
          </a:r>
          <a:endParaRPr lang="en-US" sz="1000" kern="1200"/>
        </a:p>
      </dsp:txBody>
      <dsp:txXfrm>
        <a:off x="8883210" y="1386492"/>
        <a:ext cx="1978359" cy="1187015"/>
      </dsp:txXfrm>
    </dsp:sp>
    <dsp:sp modelId="{66FA0C91-F8E5-4DA3-87DA-013333AB8370}">
      <dsp:nvSpPr>
        <dsp:cNvPr id="0" name=""/>
        <dsp:cNvSpPr/>
      </dsp:nvSpPr>
      <dsp:spPr>
        <a:xfrm>
          <a:off x="4530820" y="2771343"/>
          <a:ext cx="1978359" cy="118701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11.	What would you like to know about the curriculum/SOWs that we use in this school? (Connollly, Bates, &amp; Shea, 2020, p. 419)</a:t>
          </a:r>
          <a:endParaRPr lang="en-US" sz="1000" kern="1200"/>
        </a:p>
      </dsp:txBody>
      <dsp:txXfrm>
        <a:off x="4530820" y="2771343"/>
        <a:ext cx="1978359" cy="11870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6ED2-0797-47C0-A3A8-0992595B6480}">
      <dsp:nvSpPr>
        <dsp:cNvPr id="0" name=""/>
        <dsp:cNvSpPr/>
      </dsp:nvSpPr>
      <dsp:spPr>
        <a:xfrm>
          <a:off x="2428775" y="-30957"/>
          <a:ext cx="4731127" cy="4731127"/>
        </a:xfrm>
        <a:prstGeom prst="circularArrow">
          <a:avLst>
            <a:gd name="adj1" fmla="val 5544"/>
            <a:gd name="adj2" fmla="val 330680"/>
            <a:gd name="adj3" fmla="val 14491544"/>
            <a:gd name="adj4" fmla="val 1696410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79822-ED27-4D13-A2D7-9BCEA1EA3E76}">
      <dsp:nvSpPr>
        <dsp:cNvPr id="0" name=""/>
        <dsp:cNvSpPr/>
      </dsp:nvSpPr>
      <dsp:spPr>
        <a:xfrm>
          <a:off x="4045223" y="90"/>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Experience</a:t>
          </a:r>
        </a:p>
      </dsp:txBody>
      <dsp:txXfrm>
        <a:off x="4081792" y="36659"/>
        <a:ext cx="1425092" cy="675977"/>
      </dsp:txXfrm>
    </dsp:sp>
    <dsp:sp modelId="{43F49861-6191-443F-8232-518797916624}">
      <dsp:nvSpPr>
        <dsp:cNvPr id="0" name=""/>
        <dsp:cNvSpPr/>
      </dsp:nvSpPr>
      <dsp:spPr>
        <a:xfrm>
          <a:off x="562259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Description of feelings/ reactions</a:t>
          </a:r>
        </a:p>
      </dsp:txBody>
      <dsp:txXfrm>
        <a:off x="5659167" y="796283"/>
        <a:ext cx="1425092" cy="675977"/>
      </dsp:txXfrm>
    </dsp:sp>
    <dsp:sp modelId="{E0DDA64E-8C44-42CE-90BF-0DA1D2542D75}">
      <dsp:nvSpPr>
        <dsp:cNvPr id="0" name=""/>
        <dsp:cNvSpPr/>
      </dsp:nvSpPr>
      <dsp:spPr>
        <a:xfrm>
          <a:off x="601217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Evaluation</a:t>
          </a:r>
        </a:p>
      </dsp:txBody>
      <dsp:txXfrm>
        <a:off x="6048747" y="2503142"/>
        <a:ext cx="1425092" cy="675977"/>
      </dsp:txXfrm>
    </dsp:sp>
    <dsp:sp modelId="{23F7D6F4-E08C-4CDE-AE2A-E011DA5AB760}">
      <dsp:nvSpPr>
        <dsp:cNvPr id="0" name=""/>
        <dsp:cNvSpPr/>
      </dsp:nvSpPr>
      <dsp:spPr>
        <a:xfrm>
          <a:off x="4920600"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Analysis </a:t>
          </a:r>
        </a:p>
      </dsp:txBody>
      <dsp:txXfrm>
        <a:off x="4957169" y="3871937"/>
        <a:ext cx="1425092" cy="675977"/>
      </dsp:txXfrm>
    </dsp:sp>
    <dsp:sp modelId="{04D2D68F-492A-4C0E-B4A0-97EAADA6EBA8}">
      <dsp:nvSpPr>
        <dsp:cNvPr id="0" name=""/>
        <dsp:cNvSpPr/>
      </dsp:nvSpPr>
      <dsp:spPr>
        <a:xfrm>
          <a:off x="3169846"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(general)</a:t>
          </a:r>
        </a:p>
      </dsp:txBody>
      <dsp:txXfrm>
        <a:off x="3206415" y="3871937"/>
        <a:ext cx="1425092" cy="675977"/>
      </dsp:txXfrm>
    </dsp:sp>
    <dsp:sp modelId="{080C972C-AC09-4FF6-BA0A-A86DAAEED991}">
      <dsp:nvSpPr>
        <dsp:cNvPr id="0" name=""/>
        <dsp:cNvSpPr/>
      </dsp:nvSpPr>
      <dsp:spPr>
        <a:xfrm>
          <a:off x="207826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(specific)</a:t>
          </a:r>
        </a:p>
      </dsp:txBody>
      <dsp:txXfrm>
        <a:off x="2114837" y="2503142"/>
        <a:ext cx="1425092" cy="675977"/>
      </dsp:txXfrm>
    </dsp:sp>
    <dsp:sp modelId="{26F553DE-BCAB-4102-9421-194D5EB7A871}">
      <dsp:nvSpPr>
        <dsp:cNvPr id="0" name=""/>
        <dsp:cNvSpPr/>
      </dsp:nvSpPr>
      <dsp:spPr>
        <a:xfrm>
          <a:off x="246784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Personal action plan </a:t>
          </a:r>
        </a:p>
      </dsp:txBody>
      <dsp:txXfrm>
        <a:off x="2504417" y="796283"/>
        <a:ext cx="1425092" cy="675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51802"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1"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51802"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50197"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47" y="4715793"/>
            <a:ext cx="5438783" cy="4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1"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50197"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scienceoflearning-ebc.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orms.office.com/e/VinZ69MgVR"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Hello and welcome to the first PG primary mentor training session.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117610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93281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any questions at this point. </a:t>
            </a:r>
          </a:p>
          <a:p>
            <a:r>
              <a:rPr lang="en-GB" dirty="0"/>
              <a:t>Anticipate Q about not having an RPT for </a:t>
            </a:r>
            <a:r>
              <a:rPr lang="en-GB" dirty="0" err="1"/>
              <a:t>SchB</a:t>
            </a:r>
            <a:endParaRPr lang="en-GB" dirty="0"/>
          </a:p>
          <a:p>
            <a:r>
              <a:rPr lang="en-GB" dirty="0"/>
              <a:t>1.5hrs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281291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288212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232883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why did you go into teaching?  What motivated you to be a teacher?   </a:t>
            </a:r>
          </a:p>
          <a:p>
            <a:pPr defTabSz="921990">
              <a:defRPr/>
            </a:pPr>
            <a:endParaRPr lang="en-GB" dirty="0"/>
          </a:p>
          <a:p>
            <a:pPr defTabSz="921990">
              <a:defRPr/>
            </a:pPr>
            <a:r>
              <a:rPr lang="en-GB" dirty="0"/>
              <a:t>Most likely not the huge bonuses or the automatic and undisputed professional respect from the rest of society.  </a:t>
            </a:r>
            <a:r>
              <a:rPr lang="en-GB" i="1" dirty="0"/>
              <a:t>Most</a:t>
            </a:r>
            <a:r>
              <a:rPr lang="en-GB" dirty="0"/>
              <a:t> people who enter the teaching profession are motivated with a desire to help others; to pass on their passion for their subject and to make a difference to children’s lives; these are quite altruistic motivations (</a:t>
            </a:r>
            <a:r>
              <a:rPr lang="en-GB" dirty="0" err="1"/>
              <a:t>Lortie</a:t>
            </a:r>
            <a:r>
              <a:rPr lang="en-GB" dirty="0"/>
              <a:t>, 1975; </a:t>
            </a:r>
            <a:r>
              <a:rPr lang="en-GB" dirty="0" err="1"/>
              <a:t>Nias</a:t>
            </a:r>
            <a:r>
              <a:rPr lang="en-GB" dirty="0"/>
              <a:t>, 1996). </a:t>
            </a:r>
          </a:p>
          <a:p>
            <a:pPr defTabSz="921990">
              <a:defRPr/>
            </a:pPr>
            <a:endParaRPr lang="en-GB" dirty="0"/>
          </a:p>
          <a:p>
            <a:pPr defTabSz="921990">
              <a:defRPr/>
            </a:pPr>
            <a:endParaRPr lang="en-GB" dirty="0"/>
          </a:p>
          <a:p>
            <a:pPr defTabSz="921990">
              <a:defRPr/>
            </a:pPr>
            <a:r>
              <a:rPr lang="en-GB" dirty="0"/>
              <a:t>What motivates them to be mentors? </a:t>
            </a:r>
          </a:p>
          <a:p>
            <a:pPr defTabSz="921990">
              <a:defRPr/>
            </a:pPr>
            <a:endParaRPr lang="en-GB" dirty="0"/>
          </a:p>
          <a:p>
            <a:pPr defTabSz="921990">
              <a:defRPr/>
            </a:pPr>
            <a:r>
              <a:rPr lang="en-GB" dirty="0"/>
              <a:t>In ITT mentors have a somewhat </a:t>
            </a:r>
            <a:r>
              <a:rPr lang="en-GB" b="1" dirty="0"/>
              <a:t>liminal role</a:t>
            </a:r>
            <a:r>
              <a:rPr lang="en-GB" dirty="0"/>
              <a:t>: they are employed by their schools to teach, yet are required by ITT programmes to induct beginning teachers into the profession.  Tensions may arise from conflicting demands of either party. Mentors need to conceive of themselves as ‘teachers of teaching’ (</a:t>
            </a:r>
            <a:r>
              <a:rPr lang="en-GB" dirty="0" err="1"/>
              <a:t>Grimmett</a:t>
            </a:r>
            <a:r>
              <a:rPr lang="en-GB" dirty="0"/>
              <a:t> et al, 2018, p. 341); </a:t>
            </a:r>
            <a:r>
              <a:rPr lang="en-GB" dirty="0" err="1"/>
              <a:t>Gimmett</a:t>
            </a:r>
            <a:r>
              <a:rPr lang="en-GB" dirty="0"/>
              <a:t> et </a:t>
            </a:r>
            <a:r>
              <a:rPr lang="en-GB" dirty="0" err="1"/>
              <a:t>al’s</a:t>
            </a:r>
            <a:r>
              <a:rPr lang="en-GB" dirty="0"/>
              <a:t> work with mentors in Australia found this conception led to more productive mentor-trainee relationships and mentors moved away from a view of teaching purely as a skill and focused more on care for the trainee, rather than assessment of them.  In time-constrained and workload-heavy environments, the focus of mentoring can easily fall upon the latter.  </a:t>
            </a:r>
          </a:p>
          <a:p>
            <a:pPr defTabSz="921990">
              <a:defRPr/>
            </a:pP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379558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Describe, in one word, the most recent lesson that you taught… [take some examples] exhausting? Exciting?  As teachers, our initial reaction to our practice tends to be </a:t>
            </a:r>
            <a:r>
              <a:rPr lang="en-GB" i="1" dirty="0"/>
              <a:t>affective.  </a:t>
            </a:r>
            <a:r>
              <a:rPr lang="en-GB" dirty="0"/>
              <a:t>Because teaching consists of interpersonal interactions it necessarily involves emotions (Day &amp; Leitch, 2001; Hargreaves, 1998), at least until the day that we are all replaced by screens.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3115942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A few years ago I visited a school specialising in caring for children with social, emotional and mental health needs, where I had a conversation with a 6’3” ex-rugby playing PE teacher, a big beaded bear of a man – let’s call him Mr Grylls, whose eyes filled with tears when I asked him how he felt about leaving his school, as he was due to do at the end of the year.  ‘Ah,’ he said, ‘I’m sorry, I don’t mean to get all emotional.’  And his voice broke, ‘I’m really going to miss them; you build up such a strong relationship with kids in a school like this – you have to – they have to trust you and you have to be there for them.’  He located his understanding of his professional practice in the </a:t>
            </a:r>
            <a:r>
              <a:rPr lang="en-GB" i="1" dirty="0"/>
              <a:t>values</a:t>
            </a:r>
            <a:r>
              <a:rPr lang="en-GB" dirty="0"/>
              <a:t> that he held dear and it was the expression of this core belief (in Mr Grylls’ case the importance of relationships) that was exposed through </a:t>
            </a:r>
            <a:r>
              <a:rPr lang="en-GB" i="1" dirty="0"/>
              <a:t>affect.  </a:t>
            </a:r>
          </a:p>
          <a:p>
            <a:pPr defTabSz="921990">
              <a:defRPr/>
            </a:pPr>
            <a:endParaRPr lang="en-GB" i="1" dirty="0"/>
          </a:p>
          <a:p>
            <a:r>
              <a:rPr lang="en-GB" dirty="0"/>
              <a:t>Teaching involves </a:t>
            </a:r>
            <a:r>
              <a:rPr lang="en-GB" b="1" dirty="0"/>
              <a:t>emotions</a:t>
            </a:r>
            <a:r>
              <a:rPr lang="en-GB" dirty="0"/>
              <a:t> (Day &amp; Leitch, 2001; Hargreaves, 1998)</a:t>
            </a:r>
          </a:p>
          <a:p>
            <a:r>
              <a:rPr lang="en-GB" b="1" dirty="0"/>
              <a:t>Altruistic</a:t>
            </a:r>
            <a:r>
              <a:rPr lang="en-GB" dirty="0"/>
              <a:t> motivations of teachers (</a:t>
            </a:r>
            <a:r>
              <a:rPr lang="en-GB" dirty="0" err="1"/>
              <a:t>Lortie</a:t>
            </a:r>
            <a:r>
              <a:rPr lang="en-GB" dirty="0"/>
              <a:t>, 1975; </a:t>
            </a:r>
            <a:r>
              <a:rPr lang="en-GB" dirty="0" err="1"/>
              <a:t>Nias</a:t>
            </a:r>
            <a:r>
              <a:rPr lang="en-GB" dirty="0"/>
              <a:t>, 1996)</a:t>
            </a:r>
          </a:p>
          <a:p>
            <a:r>
              <a:rPr lang="en-GB" dirty="0"/>
              <a:t>Reciprocal relationship of </a:t>
            </a:r>
            <a:r>
              <a:rPr lang="en-GB" b="1" dirty="0"/>
              <a:t>care</a:t>
            </a:r>
            <a:r>
              <a:rPr lang="en-GB" dirty="0"/>
              <a:t> (</a:t>
            </a:r>
            <a:r>
              <a:rPr lang="en-GB" dirty="0" err="1"/>
              <a:t>Noddings</a:t>
            </a:r>
            <a:r>
              <a:rPr lang="en-GB" dirty="0"/>
              <a:t>, 2003)</a:t>
            </a:r>
            <a:endParaRPr lang="en-GB" b="1" dirty="0"/>
          </a:p>
          <a:p>
            <a:r>
              <a:rPr lang="en-GB" dirty="0"/>
              <a:t>Mentor-trainee relationship is </a:t>
            </a:r>
            <a:r>
              <a:rPr lang="en-GB" b="1" dirty="0"/>
              <a:t>‘Emotionally charged’ </a:t>
            </a:r>
            <a:r>
              <a:rPr lang="en-GB" dirty="0"/>
              <a:t>(</a:t>
            </a:r>
            <a:r>
              <a:rPr lang="en-GB" dirty="0" err="1"/>
              <a:t>Hawkey</a:t>
            </a:r>
            <a:r>
              <a:rPr lang="en-GB" dirty="0"/>
              <a:t>, 2006, p. 145)</a:t>
            </a:r>
          </a:p>
          <a:p>
            <a:endParaRPr lang="en-GB" dirty="0">
              <a:highlight>
                <a:srgbClr val="FFFF00"/>
              </a:highlight>
            </a:endParaRPr>
          </a:p>
          <a:p>
            <a:pPr defTabSz="921990">
              <a:defRPr/>
            </a:pP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16</a:t>
            </a:fld>
            <a:endParaRPr lang="en-GB" altLang="en-US" dirty="0"/>
          </a:p>
        </p:txBody>
      </p:sp>
    </p:spTree>
    <p:extLst>
      <p:ext uri="{BB962C8B-B14F-4D97-AF65-F5344CB8AC3E}">
        <p14:creationId xmlns:p14="http://schemas.microsoft.com/office/powerpoint/2010/main" val="91780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Emotional </a:t>
            </a:r>
            <a:r>
              <a:rPr lang="en-GB" b="1" dirty="0"/>
              <a:t>labour</a:t>
            </a:r>
            <a:r>
              <a:rPr lang="en-GB" dirty="0"/>
              <a:t> (Hochschild, 2012)</a:t>
            </a:r>
          </a:p>
          <a:p>
            <a:r>
              <a:rPr lang="en-GB" b="1" dirty="0"/>
              <a:t>Training is emotional </a:t>
            </a:r>
            <a:r>
              <a:rPr lang="en-GB" dirty="0"/>
              <a:t>(Yuan &amp; Lee, 2016) and – intertwined with formation of teacher identity (Nicols, Schutz, Rodger, &amp; </a:t>
            </a:r>
            <a:r>
              <a:rPr lang="en-GB" dirty="0" err="1"/>
              <a:t>Bilica</a:t>
            </a:r>
            <a:r>
              <a:rPr lang="en-GB" dirty="0"/>
              <a:t>, 2017; </a:t>
            </a:r>
            <a:r>
              <a:rPr lang="en-GB" dirty="0" err="1"/>
              <a:t>Zembylas</a:t>
            </a:r>
            <a:r>
              <a:rPr lang="en-GB" dirty="0"/>
              <a:t>, 2005)</a:t>
            </a:r>
          </a:p>
          <a:p>
            <a:endParaRPr lang="en-GB" dirty="0"/>
          </a:p>
          <a:p>
            <a:r>
              <a:rPr lang="en-GB" dirty="0"/>
              <a:t>Importance of recognising this – both for the RPT but also for the mentor.  (anecdote of Dan S storming out of my lesson whilst I was being observed by my trainee)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412775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976098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Aristotle (2014) suggested that we have different kinds of virtues or intelligence: techne (skills), episteme (knowledge) and phronesis (practical wisdom).  </a:t>
            </a:r>
          </a:p>
          <a:p>
            <a:pPr defTabSz="921990">
              <a:defRPr/>
            </a:pPr>
            <a:r>
              <a:rPr lang="en-GB" dirty="0"/>
              <a:t>Sometimes we focus overly on technical aspects of teaching: how can we do this better for a greater outcome; what can I do to make my teaching more effective; it is the narrative of ‘Even Better If…’ which can never come to a satisfying ‘I’ve done enough!’.  But to consider teaching simply as a set of skills (techne) reduces what we do and ignores teaching’s fundamentally ethical foundation (</a:t>
            </a:r>
            <a:r>
              <a:rPr lang="en-GB" dirty="0" err="1"/>
              <a:t>Carr</a:t>
            </a:r>
            <a:r>
              <a:rPr lang="en-GB" dirty="0"/>
              <a:t>, 2000).  </a:t>
            </a:r>
          </a:p>
          <a:p>
            <a:pPr defTabSz="921990">
              <a:defRPr/>
            </a:pPr>
            <a:endParaRPr lang="en-GB" dirty="0"/>
          </a:p>
          <a:p>
            <a:pPr defTabSz="921990">
              <a:defRPr/>
            </a:pPr>
            <a:r>
              <a:rPr lang="en-GB" dirty="0"/>
              <a:t>Mentors have a wealth of both deep Pedagogical Content Knowledge (Shulman 1986) and professional experience.  In guiding beginning teachers, mentors can embody a kind of </a:t>
            </a:r>
            <a:r>
              <a:rPr lang="en-GB" i="1" dirty="0"/>
              <a:t>phronesis</a:t>
            </a:r>
            <a:r>
              <a:rPr lang="en-GB" dirty="0"/>
              <a:t>, as they make ethical choices based on their professional knowledge and experience.  Mentors need to ask: what is in the best interests of my trainee </a:t>
            </a:r>
            <a:r>
              <a:rPr lang="en-GB" i="1" dirty="0"/>
              <a:t>and</a:t>
            </a:r>
            <a:r>
              <a:rPr lang="en-GB" dirty="0"/>
              <a:t> those of the pupils they teach or will go on to teach?  It is my belief, therefore, that mentoring, like teaching, is </a:t>
            </a:r>
            <a:r>
              <a:rPr lang="en-GB" i="1" dirty="0"/>
              <a:t>caring</a:t>
            </a:r>
            <a:r>
              <a:rPr lang="en-GB" dirty="0"/>
              <a:t> and functions via a positive professional relationship.  </a:t>
            </a:r>
          </a:p>
          <a:p>
            <a:pPr defTabSz="921990">
              <a:defRPr/>
            </a:pPr>
            <a:endParaRPr lang="en-GB" dirty="0"/>
          </a:p>
          <a:p>
            <a:pPr defTabSz="921990">
              <a:defRPr/>
            </a:pP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235027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Introductions – who’s who</a:t>
            </a:r>
          </a:p>
          <a:p>
            <a:r>
              <a:rPr lang="en-GB" dirty="0">
                <a:latin typeface="Effra"/>
              </a:rPr>
              <a:t>I'm Rachel Roberts</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390941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shared values…</a:t>
            </a:r>
          </a:p>
          <a:p>
            <a:endParaRPr lang="en-GB" dirty="0"/>
          </a:p>
          <a:p>
            <a:r>
              <a:rPr lang="en-GB" dirty="0"/>
              <a:t>Take a moment to reflect on what your values are as a teacher and what you hope to achieve through being a mentor.  </a:t>
            </a:r>
          </a:p>
        </p:txBody>
      </p:sp>
      <p:sp>
        <p:nvSpPr>
          <p:cNvPr id="4" name="Slide Number Placeholder 3"/>
          <p:cNvSpPr>
            <a:spLocks noGrp="1"/>
          </p:cNvSpPr>
          <p:nvPr>
            <p:ph type="sldNum" sz="quarter" idx="5"/>
          </p:nvPr>
        </p:nvSpPr>
        <p:spPr/>
        <p:txBody>
          <a:bodyPr/>
          <a:lstStyle/>
          <a:p>
            <a:fld id="{21E3CCE4-59E4-4120-BDAF-A514ABA2A72D}" type="slidenum">
              <a:rPr lang="en-GB" smtClean="0"/>
              <a:t>20</a:t>
            </a:fld>
            <a:endParaRPr lang="en-GB"/>
          </a:p>
        </p:txBody>
      </p:sp>
    </p:spTree>
    <p:extLst>
      <p:ext uri="{BB962C8B-B14F-4D97-AF65-F5344CB8AC3E}">
        <p14:creationId xmlns:p14="http://schemas.microsoft.com/office/powerpoint/2010/main" val="746262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21</a:t>
            </a:fld>
            <a:endParaRPr lang="en-GB" altLang="en-US" dirty="0"/>
          </a:p>
        </p:txBody>
      </p:sp>
    </p:spTree>
    <p:extLst>
      <p:ext uri="{BB962C8B-B14F-4D97-AF65-F5344CB8AC3E}">
        <p14:creationId xmlns:p14="http://schemas.microsoft.com/office/powerpoint/2010/main" val="284344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address what we mean by knowledge (and teacher knowledge) very early on in the PGCE… and the next 5 slides are taken directly from a PS session – it’s important that RPTs understand </a:t>
            </a:r>
            <a:r>
              <a:rPr lang="en-GB" i="1" dirty="0"/>
              <a:t>what</a:t>
            </a:r>
            <a:r>
              <a:rPr lang="en-GB" i="0" dirty="0"/>
              <a:t> they are learning to do over the year.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22</a:t>
            </a:fld>
            <a:endParaRPr lang="en-GB" altLang="en-US" dirty="0"/>
          </a:p>
        </p:txBody>
      </p:sp>
    </p:spTree>
    <p:extLst>
      <p:ext uri="{BB962C8B-B14F-4D97-AF65-F5344CB8AC3E}">
        <p14:creationId xmlns:p14="http://schemas.microsoft.com/office/powerpoint/2010/main" val="2203240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know all the subjects taught in Primary – that is a lot of content! Then specific to Year group, setting / scheme, how to adapt for SEND etc…</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23621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knowledge is not enough</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150573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pupils learn;</a:t>
            </a:r>
          </a:p>
          <a:p>
            <a:r>
              <a:rPr lang="en-GB" dirty="0"/>
              <a:t>Teaching and learning theories;</a:t>
            </a:r>
          </a:p>
          <a:p>
            <a:r>
              <a:rPr lang="en-GB" dirty="0"/>
              <a:t>Knowledge of learners </a:t>
            </a:r>
          </a:p>
          <a:p>
            <a:r>
              <a:rPr lang="en-GB" dirty="0"/>
              <a:t>Knowledge of principles of classroom behaviour and management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2461525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Pedagogical knowledge is not enough… </a:t>
            </a:r>
          </a:p>
          <a:p>
            <a:r>
              <a:rPr lang="en-GB" dirty="0"/>
              <a:t>You can’t teach something you don’t know!</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291866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1354690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30</a:t>
            </a:fld>
            <a:endParaRPr lang="en-GB" altLang="en-US" dirty="0"/>
          </a:p>
        </p:txBody>
      </p:sp>
    </p:spTree>
    <p:extLst>
      <p:ext uri="{BB962C8B-B14F-4D97-AF65-F5344CB8AC3E}">
        <p14:creationId xmlns:p14="http://schemas.microsoft.com/office/powerpoint/2010/main" val="2216378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31</a:t>
            </a:fld>
            <a:endParaRPr lang="en-GB" altLang="en-US" dirty="0"/>
          </a:p>
        </p:txBody>
      </p:sp>
    </p:spTree>
    <p:extLst>
      <p:ext uri="{BB962C8B-B14F-4D97-AF65-F5344CB8AC3E}">
        <p14:creationId xmlns:p14="http://schemas.microsoft.com/office/powerpoint/2010/main" val="30748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This session will cover: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2139831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Early idealism</a:t>
            </a:r>
            <a:r>
              <a:rPr lang="en-GB" dirty="0"/>
              <a:t>: ‘in which trainees tend to identify quite closely with the pupils and seek inspiration in the example of significant teachers recalled from their own schooldays.  Their analysis of these teachers... Tends to be framed in terms of the teachers’ personality and the relationships that they established, rather than reference to the planning and structure of their lessons or their pedagogical strategies.’ </a:t>
            </a:r>
          </a:p>
          <a:p>
            <a:r>
              <a:rPr lang="en-GB" b="1" dirty="0"/>
              <a:t>Personal survival: </a:t>
            </a:r>
            <a:r>
              <a:rPr lang="en-GB" b="0" dirty="0"/>
              <a:t>‘in which trainees tend to feel vulnerable and crave the assurance of being seen as a teachers.  They are therefore keen to fit in and become anxious ab out securing effective control of their classes.</a:t>
            </a:r>
          </a:p>
          <a:p>
            <a:r>
              <a:rPr lang="en-GB" b="1" dirty="0"/>
              <a:t>Dealing with difficulties: </a:t>
            </a:r>
            <a:r>
              <a:rPr lang="en-GB" b="0" dirty="0"/>
              <a:t>‘in which the emphasis is on establishing themselves as a teacher by implementing specific policies (particularly in relation to managing pupils’ behaviour) and demonstrating their ability to organise and execute different kinds of learning activities.</a:t>
            </a:r>
          </a:p>
          <a:p>
            <a:r>
              <a:rPr lang="en-GB" b="1" dirty="0"/>
              <a:t>Hitting a plateau: </a:t>
            </a:r>
            <a:r>
              <a:rPr lang="en-GB" b="0" dirty="0"/>
              <a:t>in which progress my stall as the trainees demonstrate their competence and confidence in running a classroom, and implementing different kinds of activity. Only if they are sufficiently challenged and encouraged to look more closely at the pupils’ experience and the evidence of their learning will they move on.</a:t>
            </a:r>
          </a:p>
          <a:p>
            <a:r>
              <a:rPr lang="en-GB" b="1" dirty="0"/>
              <a:t>Moving on: </a:t>
            </a:r>
            <a:r>
              <a:rPr lang="en-GB" b="0" dirty="0"/>
              <a:t>the final phase in which they are able and willing to adapt their teaching in response to critical evaluation of the pupils’ needs and their ongoing learning.</a:t>
            </a:r>
          </a:p>
          <a:p>
            <a:r>
              <a:rPr lang="en-GB" dirty="0"/>
              <a:t>Burn et al (2015), p36</a:t>
            </a:r>
          </a:p>
          <a:p>
            <a:pPr defTabSz="921990">
              <a:defRPr/>
            </a:pPr>
            <a:r>
              <a:rPr lang="en-GB" i="1" dirty="0"/>
              <a:t>Hagger et al 2008 intentionality </a:t>
            </a:r>
          </a:p>
          <a:p>
            <a:pPr fontAlgn="t">
              <a:spcBef>
                <a:spcPts val="0"/>
              </a:spcBef>
              <a:spcAft>
                <a:spcPts val="0"/>
              </a:spcAft>
            </a:pPr>
            <a:r>
              <a:rPr lang="en-GB" sz="1800" b="1" dirty="0">
                <a:solidFill>
                  <a:srgbClr val="FFFFFF"/>
                </a:solidFill>
                <a:highlight>
                  <a:srgbClr val="D2002E"/>
                </a:highlight>
                <a:latin typeface="Effra" panose="020B0604020202020204" charset="0"/>
              </a:rPr>
              <a:t>Intentionality</a:t>
            </a:r>
            <a:endParaRPr lang="en-GB" sz="1800" dirty="0">
              <a:highlight>
                <a:srgbClr val="D2002E"/>
              </a:highlight>
              <a:latin typeface="Arial" panose="020B0604020202020204" pitchFamily="34" charset="0"/>
            </a:endParaRPr>
          </a:p>
          <a:p>
            <a:pPr fontAlgn="t">
              <a:spcBef>
                <a:spcPts val="0"/>
              </a:spcBef>
              <a:spcAft>
                <a:spcPts val="0"/>
              </a:spcAft>
            </a:pPr>
            <a:r>
              <a:rPr lang="en-GB" sz="1800" b="1" dirty="0">
                <a:solidFill>
                  <a:srgbClr val="50535A"/>
                </a:solidFill>
                <a:highlight>
                  <a:srgbClr val="EECBCD"/>
                </a:highlight>
                <a:latin typeface="Effra" panose="020B0604020202020204" charset="0"/>
              </a:rPr>
              <a:t>Frame of reference</a:t>
            </a:r>
            <a:endParaRPr lang="en-GB" sz="1800" dirty="0">
              <a:highlight>
                <a:srgbClr val="EECBCD"/>
              </a:highlight>
              <a:latin typeface="Arial" panose="020B0604020202020204" pitchFamily="34" charset="0"/>
            </a:endParaRPr>
          </a:p>
          <a:p>
            <a:pPr fontAlgn="t">
              <a:spcBef>
                <a:spcPts val="0"/>
              </a:spcBef>
              <a:spcAft>
                <a:spcPts val="0"/>
              </a:spcAft>
            </a:pPr>
            <a:r>
              <a:rPr lang="en-GB" sz="1800" b="1" dirty="0">
                <a:solidFill>
                  <a:srgbClr val="50535A"/>
                </a:solidFill>
                <a:highlight>
                  <a:srgbClr val="F7E7E8"/>
                </a:highlight>
                <a:latin typeface="Effra" panose="020B0604020202020204" charset="0"/>
              </a:rPr>
              <a:t>Response to feedback</a:t>
            </a:r>
            <a:endParaRPr lang="en-GB" sz="1800" dirty="0">
              <a:highlight>
                <a:srgbClr val="F7E7E8"/>
              </a:highlight>
              <a:latin typeface="Arial" panose="020B0604020202020204" pitchFamily="34" charset="0"/>
            </a:endParaRPr>
          </a:p>
          <a:p>
            <a:pPr fontAlgn="t">
              <a:spcBef>
                <a:spcPts val="0"/>
              </a:spcBef>
              <a:spcAft>
                <a:spcPts val="0"/>
              </a:spcAft>
            </a:pPr>
            <a:r>
              <a:rPr lang="en-GB" sz="1800" b="1" dirty="0">
                <a:solidFill>
                  <a:srgbClr val="50535A"/>
                </a:solidFill>
                <a:highlight>
                  <a:srgbClr val="EECBCD"/>
                </a:highlight>
                <a:latin typeface="Effra" panose="020B0604020202020204" charset="0"/>
              </a:rPr>
              <a:t>Attitude to context</a:t>
            </a:r>
            <a:endParaRPr lang="en-GB" sz="1800" dirty="0">
              <a:highlight>
                <a:srgbClr val="EECBCD"/>
              </a:highlight>
              <a:latin typeface="Arial" panose="020B0604020202020204" pitchFamily="34" charset="0"/>
            </a:endParaRPr>
          </a:p>
          <a:p>
            <a:pPr fontAlgn="t">
              <a:spcBef>
                <a:spcPts val="0"/>
              </a:spcBef>
              <a:spcAft>
                <a:spcPts val="0"/>
              </a:spcAft>
            </a:pPr>
            <a:r>
              <a:rPr lang="en-GB" sz="1800" b="1" dirty="0">
                <a:solidFill>
                  <a:srgbClr val="50535A"/>
                </a:solidFill>
                <a:highlight>
                  <a:srgbClr val="F7E7E8"/>
                </a:highlight>
                <a:latin typeface="Effra" panose="020B0604020202020204" charset="0"/>
              </a:rPr>
              <a:t>Aspiration</a:t>
            </a:r>
            <a:endParaRPr lang="en-GB" sz="1800" dirty="0">
              <a:highlight>
                <a:srgbClr val="F7E7E8"/>
              </a:highligh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3507445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to reflect on your own development – remembering what you found difficult/didn’t know when you started training. </a:t>
            </a:r>
          </a:p>
        </p:txBody>
      </p:sp>
      <p:sp>
        <p:nvSpPr>
          <p:cNvPr id="4" name="Slide Number Placeholder 3"/>
          <p:cNvSpPr>
            <a:spLocks noGrp="1"/>
          </p:cNvSpPr>
          <p:nvPr>
            <p:ph type="sldNum" sz="quarter" idx="5"/>
          </p:nvPr>
        </p:nvSpPr>
        <p:spPr/>
        <p:txBody>
          <a:bodyPr/>
          <a:lstStyle/>
          <a:p>
            <a:fld id="{8E23F961-3437-4D35-A018-E9F9E3B7408F}" type="slidenum">
              <a:rPr lang="en-GB" smtClean="0"/>
              <a:t>33</a:t>
            </a:fld>
            <a:endParaRPr lang="en-GB"/>
          </a:p>
        </p:txBody>
      </p:sp>
    </p:spTree>
    <p:extLst>
      <p:ext uri="{BB962C8B-B14F-4D97-AF65-F5344CB8AC3E}">
        <p14:creationId xmlns:p14="http://schemas.microsoft.com/office/powerpoint/2010/main" val="1444137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2065347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Professional support </a:t>
            </a:r>
            <a:r>
              <a:rPr lang="en-GB" dirty="0"/>
              <a:t>(such as showing the trainee how to put ‘praise points’ onto the database and discussing when this would be appropriate)</a:t>
            </a:r>
          </a:p>
          <a:p>
            <a:pPr lvl="0"/>
            <a:r>
              <a:rPr lang="en-GB" b="1" dirty="0"/>
              <a:t>Pedagogic support </a:t>
            </a:r>
            <a:r>
              <a:rPr lang="en-GB" dirty="0"/>
              <a:t>(such as demonstrating how to ‘model’ some writing during a lesson and discussing how it worked afterwards)</a:t>
            </a:r>
          </a:p>
          <a:p>
            <a:pPr lvl="0"/>
            <a:r>
              <a:rPr lang="en-GB" b="1" dirty="0"/>
              <a:t>Academic support </a:t>
            </a:r>
            <a:r>
              <a:rPr lang="en-GB" dirty="0"/>
              <a:t>(such as suggesting a book on basic grammar knowledge that you’ve read) </a:t>
            </a:r>
          </a:p>
          <a:p>
            <a:pPr lvl="0"/>
            <a:r>
              <a:rPr lang="en-GB" b="1" dirty="0"/>
              <a:t>Emotional support </a:t>
            </a:r>
            <a:r>
              <a:rPr lang="en-GB" dirty="0"/>
              <a:t>(such as comforting them if they have a difficult lesson) </a:t>
            </a:r>
            <a:r>
              <a:rPr lang="en-GB" sz="1000" dirty="0"/>
              <a:t>(Roberts, 2019)</a:t>
            </a:r>
          </a:p>
          <a:p>
            <a:endParaRPr lang="en-GB" dirty="0"/>
          </a:p>
        </p:txBody>
      </p:sp>
      <p:sp>
        <p:nvSpPr>
          <p:cNvPr id="4" name="Slide Number Placeholder 3"/>
          <p:cNvSpPr>
            <a:spLocks noGrp="1"/>
          </p:cNvSpPr>
          <p:nvPr>
            <p:ph type="sldNum" sz="quarter" idx="10"/>
          </p:nvPr>
        </p:nvSpPr>
        <p:spPr/>
        <p:txBody>
          <a:bodyPr/>
          <a:lstStyle/>
          <a:p>
            <a:pPr defTabSz="921990" fontAlgn="auto">
              <a:spcBef>
                <a:spcPts val="0"/>
              </a:spcBef>
              <a:spcAft>
                <a:spcPts val="0"/>
              </a:spcAft>
              <a:defRPr/>
            </a:pPr>
            <a:fld id="{8E23F961-3437-4D35-A018-E9F9E3B7408F}" type="slidenum">
              <a:rPr lang="en-GB">
                <a:solidFill>
                  <a:prstClr val="black"/>
                </a:solidFill>
                <a:latin typeface="Calibri"/>
              </a:rPr>
              <a:pPr defTabSz="921990" fontAlgn="auto">
                <a:spcBef>
                  <a:spcPts val="0"/>
                </a:spcBef>
                <a:spcAft>
                  <a:spcPts val="0"/>
                </a:spcAft>
                <a:defRPr/>
              </a:pPr>
              <a:t>35</a:t>
            </a:fld>
            <a:endParaRPr lang="en-GB">
              <a:solidFill>
                <a:prstClr val="black"/>
              </a:solidFill>
              <a:latin typeface="Calibri"/>
            </a:endParaRPr>
          </a:p>
        </p:txBody>
      </p:sp>
    </p:spTree>
    <p:extLst>
      <p:ext uri="{BB962C8B-B14F-4D97-AF65-F5344CB8AC3E}">
        <p14:creationId xmlns:p14="http://schemas.microsoft.com/office/powerpoint/2010/main" val="1292128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2956433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i="1" dirty="0">
                <a:solidFill>
                  <a:srgbClr val="000000"/>
                </a:solidFill>
                <a:latin typeface="Effra"/>
              </a:rPr>
              <a:t>Mentor-mentee relationship central to the mentee’s progress</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218499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So, to return to the notion of mentors thinking of themselves as ‘teachers of teaching’</a:t>
            </a:r>
          </a:p>
          <a:p>
            <a:pPr defTabSz="921990">
              <a:defRPr/>
            </a:pP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3525592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How</a:t>
            </a:r>
            <a:r>
              <a:rPr lang="en-GB" i="0" dirty="0"/>
              <a:t> do you teach teaching – it’s not a straightforward case of trainees copying what their mentors do…</a:t>
            </a:r>
          </a:p>
          <a:p>
            <a:endParaRPr lang="en-GB" i="0" dirty="0"/>
          </a:p>
          <a:p>
            <a:r>
              <a:rPr lang="en-GB" i="0" dirty="0"/>
              <a:t>Consider:</a:t>
            </a:r>
          </a:p>
          <a:p>
            <a:r>
              <a:rPr lang="en-GB" i="0" dirty="0"/>
              <a:t>How you might draw on research?</a:t>
            </a:r>
          </a:p>
          <a:p>
            <a:r>
              <a:rPr lang="en-GB" i="0" dirty="0"/>
              <a:t>How you might deconstruct your classroom practice? (modelling)</a:t>
            </a:r>
          </a:p>
          <a:p>
            <a:r>
              <a:rPr lang="en-GB" i="0" dirty="0"/>
              <a:t>How you might provoke/scaffold reflection in your RPT’s practice?</a:t>
            </a:r>
          </a:p>
          <a:p>
            <a:r>
              <a:rPr lang="en-GB" i="0" dirty="0"/>
              <a:t>What do you need to think about/make explicit about your context (school, subject, cohort etc.)?</a:t>
            </a:r>
            <a:endParaRPr lang="en-GB" i="1"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dirty="0"/>
          </a:p>
        </p:txBody>
      </p:sp>
    </p:spTree>
    <p:extLst>
      <p:ext uri="{BB962C8B-B14F-4D97-AF65-F5344CB8AC3E}">
        <p14:creationId xmlns:p14="http://schemas.microsoft.com/office/powerpoint/2010/main" val="1584209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mentor model that we advocate is a developmental one.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4173423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8071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rationale behind new mentor curriculum, recognising how many may have previously mentored.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957862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42</a:t>
            </a:fld>
            <a:endParaRPr lang="en-GB" altLang="en-US" dirty="0"/>
          </a:p>
        </p:txBody>
      </p:sp>
    </p:spTree>
    <p:extLst>
      <p:ext uri="{BB962C8B-B14F-4D97-AF65-F5344CB8AC3E}">
        <p14:creationId xmlns:p14="http://schemas.microsoft.com/office/powerpoint/2010/main" val="2453044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minute to reflect on the relationships that you had with your mentor(s).  What made them function/work?  </a:t>
            </a:r>
          </a:p>
          <a:p>
            <a:endParaRPr lang="en-GB" dirty="0"/>
          </a:p>
          <a:p>
            <a:r>
              <a:rPr lang="en-GB" dirty="0"/>
              <a:t>Back to the red umbrella!</a:t>
            </a:r>
          </a:p>
        </p:txBody>
      </p:sp>
      <p:sp>
        <p:nvSpPr>
          <p:cNvPr id="4" name="Slide Number Placeholder 3"/>
          <p:cNvSpPr>
            <a:spLocks noGrp="1"/>
          </p:cNvSpPr>
          <p:nvPr>
            <p:ph type="sldNum" sz="quarter" idx="5"/>
          </p:nvPr>
        </p:nvSpPr>
        <p:spPr/>
        <p:txBody>
          <a:bodyPr/>
          <a:lstStyle/>
          <a:p>
            <a:fld id="{8E23F961-3437-4D35-A018-E9F9E3B7408F}" type="slidenum">
              <a:rPr lang="en-GB" smtClean="0"/>
              <a:t>43</a:t>
            </a:fld>
            <a:endParaRPr lang="en-GB"/>
          </a:p>
        </p:txBody>
      </p:sp>
    </p:spTree>
    <p:extLst>
      <p:ext uri="{BB962C8B-B14F-4D97-AF65-F5344CB8AC3E}">
        <p14:creationId xmlns:p14="http://schemas.microsoft.com/office/powerpoint/2010/main" val="1595747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statutory but useful benchmark </a:t>
            </a:r>
          </a:p>
        </p:txBody>
      </p:sp>
      <p:sp>
        <p:nvSpPr>
          <p:cNvPr id="4" name="Slide Number Placeholder 3"/>
          <p:cNvSpPr>
            <a:spLocks noGrp="1"/>
          </p:cNvSpPr>
          <p:nvPr>
            <p:ph type="sldNum" sz="quarter" idx="5"/>
          </p:nvPr>
        </p:nvSpPr>
        <p:spPr/>
        <p:txBody>
          <a:bodyPr/>
          <a:lstStyle/>
          <a:p>
            <a:fld id="{8E23F961-3437-4D35-A018-E9F9E3B7408F}" type="slidenum">
              <a:rPr lang="en-GB" smtClean="0"/>
              <a:t>44</a:t>
            </a:fld>
            <a:endParaRPr lang="en-GB"/>
          </a:p>
        </p:txBody>
      </p:sp>
    </p:spTree>
    <p:extLst>
      <p:ext uri="{BB962C8B-B14F-4D97-AF65-F5344CB8AC3E}">
        <p14:creationId xmlns:p14="http://schemas.microsoft.com/office/powerpoint/2010/main" val="909159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45</a:t>
            </a:fld>
            <a:endParaRPr lang="en-GB" altLang="en-US" dirty="0"/>
          </a:p>
        </p:txBody>
      </p:sp>
    </p:spTree>
    <p:extLst>
      <p:ext uri="{BB962C8B-B14F-4D97-AF65-F5344CB8AC3E}">
        <p14:creationId xmlns:p14="http://schemas.microsoft.com/office/powerpoint/2010/main" val="2489225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Mentor agreement – doesn’t need to be ‘submitted’ anywhere, but worth sharing with ITTCo (as well as the RPT!)</a:t>
            </a:r>
          </a:p>
          <a:p>
            <a:r>
              <a:rPr lang="en-GB" dirty="0"/>
              <a:t>Mentor directed tasks are available on timetable in Mentor handbook</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46</a:t>
            </a:fld>
            <a:endParaRPr lang="en-GB" altLang="en-US" dirty="0"/>
          </a:p>
        </p:txBody>
      </p:sp>
    </p:spTree>
    <p:extLst>
      <p:ext uri="{BB962C8B-B14F-4D97-AF65-F5344CB8AC3E}">
        <p14:creationId xmlns:p14="http://schemas.microsoft.com/office/powerpoint/2010/main" val="1865961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47</a:t>
            </a:fld>
            <a:endParaRPr lang="en-GB" altLang="en-US" dirty="0"/>
          </a:p>
        </p:txBody>
      </p:sp>
    </p:spTree>
    <p:extLst>
      <p:ext uri="{BB962C8B-B14F-4D97-AF65-F5344CB8AC3E}">
        <p14:creationId xmlns:p14="http://schemas.microsoft.com/office/powerpoint/2010/main" val="4208205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how the mentor standards might be used to draw up a mentor agreement (note that this is just for standard 1 and it doesn’t need to have this level of detail! See full example in mentor HB</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48</a:t>
            </a:fld>
            <a:endParaRPr lang="en-GB" altLang="en-US" dirty="0"/>
          </a:p>
        </p:txBody>
      </p:sp>
    </p:spTree>
    <p:extLst>
      <p:ext uri="{BB962C8B-B14F-4D97-AF65-F5344CB8AC3E}">
        <p14:creationId xmlns:p14="http://schemas.microsoft.com/office/powerpoint/2010/main" val="1441342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ITE curriculum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49</a:t>
            </a:fld>
            <a:endParaRPr lang="en-GB" altLang="en-US" dirty="0"/>
          </a:p>
        </p:txBody>
      </p:sp>
    </p:spTree>
    <p:extLst>
      <p:ext uri="{BB962C8B-B14F-4D97-AF65-F5344CB8AC3E}">
        <p14:creationId xmlns:p14="http://schemas.microsoft.com/office/powerpoint/2010/main" val="3643147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for RPTs to have a concept of effective teaching – codified by reference to the GTT</a:t>
            </a:r>
          </a:p>
          <a:p>
            <a:r>
              <a:rPr lang="en-GB" dirty="0"/>
              <a:t>Worth exploring these: https://www.greatteaching.com/resources </a:t>
            </a:r>
          </a:p>
          <a:p>
            <a:endParaRPr lang="en-GB" dirty="0"/>
          </a:p>
          <a:p>
            <a:pPr algn="l" rtl="0" fontAlgn="base"/>
            <a:r>
              <a:rPr lang="en-GB" dirty="0">
                <a:solidFill>
                  <a:srgbClr val="000000"/>
                </a:solidFill>
                <a:highlight>
                  <a:srgbClr val="FFFFFF"/>
                </a:highlight>
                <a:latin typeface="Calibri" panose="020F0502020204030204" pitchFamily="34" charset="0"/>
              </a:rPr>
              <a:t>Effective teaching: the Great Teaching Toolkit </a:t>
            </a:r>
            <a:r>
              <a:rPr lang="en-GB" dirty="0">
                <a:solidFill>
                  <a:srgbClr val="000000"/>
                </a:solidFill>
                <a:highlight>
                  <a:srgbClr val="E1E3E6"/>
                </a:highlight>
                <a:latin typeface="Calibri" panose="020F0502020204030204" pitchFamily="34" charset="0"/>
              </a:rPr>
              <a:t>(Evidence Based Education, 2020)</a:t>
            </a:r>
            <a:r>
              <a:rPr lang="en-GB" dirty="0">
                <a:solidFill>
                  <a:srgbClr val="000000"/>
                </a:solidFill>
                <a:highlight>
                  <a:srgbClr val="FFFFFF"/>
                </a:highlight>
                <a:latin typeface="Calibri" panose="020F0502020204030204" pitchFamily="34" charset="0"/>
              </a:rPr>
              <a:t>; </a:t>
            </a:r>
            <a:endParaRPr lang="en-GB" b="0" i="0" dirty="0">
              <a:solidFill>
                <a:srgbClr val="000000"/>
              </a:solidFill>
              <a:effectLst/>
              <a:highlight>
                <a:srgbClr val="FFFFFF"/>
              </a:highlight>
              <a:latin typeface="Segoe UI" panose="020B0502040204020203" pitchFamily="34" charset="0"/>
            </a:endParaRPr>
          </a:p>
          <a:p>
            <a:pPr algn="l" rtl="0" fontAlgn="base"/>
            <a:r>
              <a:rPr lang="en-GB" dirty="0">
                <a:solidFill>
                  <a:srgbClr val="000000"/>
                </a:solidFill>
                <a:highlight>
                  <a:srgbClr val="FFFFFF"/>
                </a:highlight>
                <a:latin typeface="Calibri" panose="020F0502020204030204" pitchFamily="34" charset="0"/>
              </a:rPr>
              <a:t>- The Science of Learning (University of Bristol, </a:t>
            </a:r>
            <a:r>
              <a:rPr lang="en-GB" u="sng" dirty="0">
                <a:solidFill>
                  <a:srgbClr val="0563C1"/>
                </a:solidFill>
                <a:highlight>
                  <a:srgbClr val="FFFFFF"/>
                </a:highlight>
                <a:latin typeface="Calibri" panose="020F0502020204030204" pitchFamily="34" charset="0"/>
                <a:hlinkClick r:id="rId3"/>
              </a:rPr>
              <a:t>www.scienceoflearning-ebc.org</a:t>
            </a:r>
            <a:r>
              <a:rPr lang="en-GB" dirty="0">
                <a:solidFill>
                  <a:srgbClr val="000000"/>
                </a:solidFill>
                <a:highlight>
                  <a:srgbClr val="FFFFFF"/>
                </a:highlight>
                <a:latin typeface="Calibri" panose="020F0502020204030204" pitchFamily="34" charset="0"/>
              </a:rPr>
              <a:t>); </a:t>
            </a:r>
            <a:endParaRPr lang="en-GB" b="0" i="0" dirty="0">
              <a:solidFill>
                <a:srgbClr val="000000"/>
              </a:solidFill>
              <a:effectLst/>
              <a:highlight>
                <a:srgbClr val="FFFFFF"/>
              </a:highligh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50</a:t>
            </a:fld>
            <a:endParaRPr lang="en-GB" altLang="en-US" dirty="0"/>
          </a:p>
        </p:txBody>
      </p:sp>
    </p:spTree>
    <p:extLst>
      <p:ext uri="{BB962C8B-B14F-4D97-AF65-F5344CB8AC3E}">
        <p14:creationId xmlns:p14="http://schemas.microsoft.com/office/powerpoint/2010/main" val="2358245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mentor, you do need to be aware of the ITE curriculum – PS key concepts and subject specific things (which will be made available via the Mentor Hub) and enable you to refer to what the RPT may have learnt/covered at university at different points.  This captures the research and evidence base that we draw on for the central learning on the PGCE. Also the mentor bulletins – hopefully useful and developmental for you!</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51</a:t>
            </a:fld>
            <a:endParaRPr lang="en-GB" altLang="en-US" dirty="0"/>
          </a:p>
        </p:txBody>
      </p:sp>
    </p:spTree>
    <p:extLst>
      <p:ext uri="{BB962C8B-B14F-4D97-AF65-F5344CB8AC3E}">
        <p14:creationId xmlns:p14="http://schemas.microsoft.com/office/powerpoint/2010/main" val="20254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7"/>
              </a:spcAft>
            </a:pPr>
            <a:r>
              <a:rPr lang="en-GB" sz="1800" dirty="0">
                <a:latin typeface="Calibri" panose="020F0502020204030204" pitchFamily="34" charset="0"/>
                <a:ea typeface="Times New Roman" panose="02020603050405020304" pitchFamily="18" charset="0"/>
                <a:cs typeface="Arial" panose="020B0604020202020204" pitchFamily="34" charset="0"/>
              </a:rPr>
              <a:t>The ITT Core Content Framework (CCF) is core to the ITE Curriculum (focusing on the ‘Learn that…’ statements), and the Mentor Curriculum (focusing on the ‘Learn how to…’ statements) which are interwoven through both curriculums and training materials. Our approach to mentor training is underpinned by evidence on effective professional development which: </a:t>
            </a:r>
          </a:p>
          <a:p>
            <a:pPr marL="345746" indent="-345746">
              <a:lnSpc>
                <a:spcPct val="115000"/>
              </a:lnSpc>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Arial" panose="020B0604020202020204" pitchFamily="34" charset="0"/>
              </a:rPr>
              <a:t>builds knowledge; </a:t>
            </a:r>
          </a:p>
          <a:p>
            <a:pPr marL="345746" indent="-345746">
              <a:lnSpc>
                <a:spcPct val="115000"/>
              </a:lnSpc>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Arial" panose="020B0604020202020204" pitchFamily="34" charset="0"/>
              </a:rPr>
              <a:t>motivates teachers; </a:t>
            </a:r>
          </a:p>
          <a:p>
            <a:pPr marL="345746" indent="-345746">
              <a:lnSpc>
                <a:spcPct val="115000"/>
              </a:lnSpc>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Arial" panose="020B0604020202020204" pitchFamily="34" charset="0"/>
              </a:rPr>
              <a:t>develops teaching techniques; </a:t>
            </a:r>
          </a:p>
          <a:p>
            <a:pPr marL="345746" indent="-345746">
              <a:lnSpc>
                <a:spcPct val="115000"/>
              </a:lnSpc>
              <a:spcAft>
                <a:spcPts val="807"/>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Arial" panose="020B0604020202020204" pitchFamily="34" charset="0"/>
              </a:rPr>
              <a:t>embeds practice (EEF, 2021)</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665762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53</a:t>
            </a:fld>
            <a:endParaRPr lang="en-GB" altLang="en-US" dirty="0"/>
          </a:p>
        </p:txBody>
      </p:sp>
    </p:spTree>
    <p:extLst>
      <p:ext uri="{BB962C8B-B14F-4D97-AF65-F5344CB8AC3E}">
        <p14:creationId xmlns:p14="http://schemas.microsoft.com/office/powerpoint/2010/main" val="997959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Trainees can struggle to see the direct connection between assessment and planning at first.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54</a:t>
            </a:fld>
            <a:endParaRPr lang="en-GB" altLang="en-US" dirty="0"/>
          </a:p>
        </p:txBody>
      </p:sp>
    </p:spTree>
    <p:extLst>
      <p:ext uri="{BB962C8B-B14F-4D97-AF65-F5344CB8AC3E}">
        <p14:creationId xmlns:p14="http://schemas.microsoft.com/office/powerpoint/2010/main" val="265523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Expertise and tacit knowledge – the need to be explicit about what you do and why</a:t>
            </a:r>
          </a:p>
          <a:p>
            <a:r>
              <a:rPr lang="en-GB" dirty="0"/>
              <a:t>What other things do you expect your RPT might find difficult initially? </a:t>
            </a:r>
          </a:p>
          <a:p>
            <a:endParaRPr lang="en-GB" dirty="0"/>
          </a:p>
          <a:p>
            <a:r>
              <a:rPr lang="en-GB" dirty="0"/>
              <a:t>How might you support them in these areas?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55</a:t>
            </a:fld>
            <a:endParaRPr lang="en-GB" altLang="en-US" dirty="0"/>
          </a:p>
        </p:txBody>
      </p:sp>
    </p:spTree>
    <p:extLst>
      <p:ext uri="{BB962C8B-B14F-4D97-AF65-F5344CB8AC3E}">
        <p14:creationId xmlns:p14="http://schemas.microsoft.com/office/powerpoint/2010/main" val="2627566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56</a:t>
            </a:fld>
            <a:endParaRPr lang="en-GB" altLang="en-US" dirty="0"/>
          </a:p>
        </p:txBody>
      </p:sp>
    </p:spTree>
    <p:extLst>
      <p:ext uri="{BB962C8B-B14F-4D97-AF65-F5344CB8AC3E}">
        <p14:creationId xmlns:p14="http://schemas.microsoft.com/office/powerpoint/2010/main" val="32765553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E23F961-3437-4D35-A018-E9F9E3B7408F}" type="slidenum">
              <a:rPr lang="en-GB" smtClean="0"/>
              <a:t>57</a:t>
            </a:fld>
            <a:endParaRPr lang="en-GB"/>
          </a:p>
        </p:txBody>
      </p:sp>
    </p:spTree>
    <p:extLst>
      <p:ext uri="{BB962C8B-B14F-4D97-AF65-F5344CB8AC3E}">
        <p14:creationId xmlns:p14="http://schemas.microsoft.com/office/powerpoint/2010/main" val="3689664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be assigned to a LM in September and they will be in touch with you then.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58</a:t>
            </a:fld>
            <a:endParaRPr lang="en-GB" altLang="en-US" dirty="0"/>
          </a:p>
        </p:txBody>
      </p:sp>
    </p:spTree>
    <p:extLst>
      <p:ext uri="{BB962C8B-B14F-4D97-AF65-F5344CB8AC3E}">
        <p14:creationId xmlns:p14="http://schemas.microsoft.com/office/powerpoint/2010/main" val="1977438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might mentors want/expect from the Lead Mentors? </a:t>
            </a:r>
          </a:p>
        </p:txBody>
      </p:sp>
      <p:sp>
        <p:nvSpPr>
          <p:cNvPr id="4" name="Slide Number Placeholder 3"/>
          <p:cNvSpPr>
            <a:spLocks noGrp="1"/>
          </p:cNvSpPr>
          <p:nvPr>
            <p:ph type="sldNum" sz="quarter" idx="5"/>
          </p:nvPr>
        </p:nvSpPr>
        <p:spPr/>
        <p:txBody>
          <a:bodyPr/>
          <a:lstStyle/>
          <a:p>
            <a:fld id="{227578B3-A121-4515-AEE7-BEC623942911}" type="slidenum">
              <a:rPr lang="en-GB" smtClean="0"/>
              <a:t>59</a:t>
            </a:fld>
            <a:endParaRPr lang="en-GB"/>
          </a:p>
        </p:txBody>
      </p:sp>
    </p:spTree>
    <p:extLst>
      <p:ext uri="{BB962C8B-B14F-4D97-AF65-F5344CB8AC3E}">
        <p14:creationId xmlns:p14="http://schemas.microsoft.com/office/powerpoint/2010/main" val="2613714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Mentor training 1.1 confirmation form: https://forms.office.com/e/bFuu5eJwK0 (2mins)  </a:t>
            </a:r>
          </a:p>
          <a:p>
            <a:pPr defTabSz="921990">
              <a:defRPr/>
            </a:pPr>
            <a:r>
              <a:rPr lang="en-GB" dirty="0"/>
              <a:t>Mentor Audit: </a:t>
            </a:r>
            <a:r>
              <a:rPr lang="en-GB" dirty="0">
                <a:hlinkClick r:id="rId3"/>
              </a:rPr>
              <a:t>https://forms.office.com/e/VinZ69MgVR</a:t>
            </a:r>
            <a:r>
              <a:rPr lang="en-GB" dirty="0"/>
              <a:t> Please take some time to complete the audit (approx.15mins)</a:t>
            </a:r>
            <a:endParaRPr lang="en-GB" dirty="0">
              <a:solidFill>
                <a:schemeClr val="tx2"/>
              </a:solidFill>
              <a:latin typeface="+mn-lt"/>
            </a:endParaRPr>
          </a:p>
          <a:p>
            <a:pPr defTabSz="921990">
              <a:defRPr/>
            </a:pPr>
            <a:endParaRPr lang="en-GB" dirty="0"/>
          </a:p>
          <a:p>
            <a:pPr defTabSz="921990">
              <a:defRPr/>
            </a:pPr>
            <a:r>
              <a:rPr lang="en-GB" dirty="0"/>
              <a:t>Link to Mentor Hub/</a:t>
            </a:r>
            <a:r>
              <a:rPr lang="en-GB" dirty="0" err="1"/>
              <a:t>dropbox</a:t>
            </a:r>
            <a:r>
              <a:rPr lang="en-GB" dirty="0"/>
              <a:t> will be shared. </a:t>
            </a:r>
          </a:p>
          <a:p>
            <a:pPr defTabSz="921990">
              <a:defRPr/>
            </a:pP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60</a:t>
            </a:fld>
            <a:endParaRPr lang="en-GB" altLang="en-US" dirty="0"/>
          </a:p>
        </p:txBody>
      </p:sp>
    </p:spTree>
    <p:extLst>
      <p:ext uri="{BB962C8B-B14F-4D97-AF65-F5344CB8AC3E}">
        <p14:creationId xmlns:p14="http://schemas.microsoft.com/office/powerpoint/2010/main" val="1881154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61</a:t>
            </a:fld>
            <a:endParaRPr lang="en-GB" altLang="en-US" dirty="0"/>
          </a:p>
        </p:txBody>
      </p:sp>
    </p:spTree>
    <p:extLst>
      <p:ext uri="{BB962C8B-B14F-4D97-AF65-F5344CB8AC3E}">
        <p14:creationId xmlns:p14="http://schemas.microsoft.com/office/powerpoint/2010/main" val="3336108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62</a:t>
            </a:fld>
            <a:endParaRPr lang="en-GB" altLang="en-US" dirty="0"/>
          </a:p>
        </p:txBody>
      </p:sp>
    </p:spTree>
    <p:extLst>
      <p:ext uri="{BB962C8B-B14F-4D97-AF65-F5344CB8AC3E}">
        <p14:creationId xmlns:p14="http://schemas.microsoft.com/office/powerpoint/2010/main" val="411580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to map against the RPT curriculum &amp; therefore development. </a:t>
            </a:r>
          </a:p>
          <a:p>
            <a:endParaRPr lang="en-GB" dirty="0"/>
          </a:p>
          <a:p>
            <a:pPr defTabSz="921990"/>
            <a:r>
              <a:rPr lang="en-GB" dirty="0">
                <a:latin typeface="Calibri" panose="020F0502020204030204" pitchFamily="34" charset="0"/>
                <a:ea typeface="Times New Roman" panose="02020603050405020304" pitchFamily="18" charset="0"/>
                <a:cs typeface="Arial" panose="020B0604020202020204" pitchFamily="34" charset="0"/>
              </a:rPr>
              <a:t>Successful completion of the Mentor Curriculum modules results in Certification of Mentoring, in recognition of </a:t>
            </a:r>
            <a:r>
              <a:rPr lang="en-GB" dirty="0" err="1">
                <a:latin typeface="Calibri" panose="020F0502020204030204" pitchFamily="34" charset="0"/>
                <a:ea typeface="Times New Roman" panose="02020603050405020304" pitchFamily="18" charset="0"/>
                <a:cs typeface="Arial" panose="020B0604020202020204" pitchFamily="34" charset="0"/>
              </a:rPr>
              <a:t>RPMs’</a:t>
            </a:r>
            <a:r>
              <a:rPr lang="en-GB" dirty="0">
                <a:latin typeface="Calibri" panose="020F0502020204030204" pitchFamily="34" charset="0"/>
                <a:ea typeface="Times New Roman" panose="02020603050405020304" pitchFamily="18" charset="0"/>
                <a:cs typeface="Arial" panose="020B0604020202020204" pitchFamily="34" charset="0"/>
              </a:rPr>
              <a:t> efforts and their ongoing professional development.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54207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Consolidation of mentor provision</a:t>
            </a:r>
          </a:p>
          <a:p>
            <a:r>
              <a:rPr lang="en-GB" dirty="0"/>
              <a:t>Funding</a:t>
            </a:r>
          </a:p>
          <a:p>
            <a:r>
              <a:rPr lang="en-GB" dirty="0"/>
              <a:t>Manageability</a:t>
            </a:r>
          </a:p>
          <a:p>
            <a:r>
              <a:rPr lang="en-GB" dirty="0"/>
              <a:t>Contribution to CPD and appraisal targets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169703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All training needs to be attended (if live online) or watched / completed regardless of when you have a student. If you do not attend training in the Autumn / Spring, you will need to complete the sessions during the summer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The first year (2024-2025) of mentor training will include: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21 hours includes (pre recorded, time spent with visits on visits, looking at and responding to documentation </a:t>
            </a:r>
            <a:r>
              <a:rPr lang="en-US" sz="1800" b="0" i="0" dirty="0" err="1">
                <a:solidFill>
                  <a:srgbClr val="000000"/>
                </a:solidFill>
                <a:effectLst/>
                <a:highlight>
                  <a:srgbClr val="FFFFFF"/>
                </a:highlight>
                <a:latin typeface="Calibri" panose="020F0502020204030204" pitchFamily="34" charset="0"/>
              </a:rPr>
              <a:t>etc</a:t>
            </a:r>
            <a:r>
              <a:rPr lang="en-US" sz="1800" b="0" i="0" dirty="0">
                <a:solidFill>
                  <a:srgbClr val="000000"/>
                </a:solidFill>
                <a:effectLst/>
                <a:highlight>
                  <a:srgbClr val="FFFFFF"/>
                </a:highlight>
                <a:latin typeface="Calibri" panose="020F0502020204030204" pitchFamily="34" charset="0"/>
              </a:rPr>
              <a:t>). Please see table for more details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The second year will include 7.5 </a:t>
            </a:r>
            <a:r>
              <a:rPr lang="en-US" sz="1800" b="0" i="0" dirty="0" err="1">
                <a:solidFill>
                  <a:srgbClr val="000000"/>
                </a:solidFill>
                <a:effectLst/>
                <a:highlight>
                  <a:srgbClr val="FFFFFF"/>
                </a:highlight>
                <a:latin typeface="Calibri" panose="020F0502020204030204" pitchFamily="34" charset="0"/>
              </a:rPr>
              <a:t>hrs</a:t>
            </a:r>
            <a:r>
              <a:rPr lang="en-US" sz="1800" b="0" i="0" dirty="0">
                <a:solidFill>
                  <a:srgbClr val="000000"/>
                </a:solidFill>
                <a:effectLst/>
                <a:highlight>
                  <a:srgbClr val="FFFFFF"/>
                </a:highlight>
                <a:latin typeface="Calibri" panose="020F0502020204030204" pitchFamily="34" charset="0"/>
              </a:rPr>
              <a:t> (pre-recorded / live online after school only) and will mirror what mentors already usually complete every year prior to September 2024.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332452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311394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1"/>
          </p:nvPr>
        </p:nvSpPr>
        <p:spPr>
          <a:xfrm>
            <a:off x="1007534" y="6021389"/>
            <a:ext cx="3168253" cy="498475"/>
          </a:xfrm>
        </p:spPr>
        <p:txBody>
          <a:bodyPr/>
          <a:lstStyle>
            <a:lvl1pPr marL="0" indent="0">
              <a:buNone/>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13"/>
          <p:cNvSpPr>
            <a:spLocks noGrp="1" noChangeArrowheads="1"/>
          </p:cNvSpPr>
          <p:nvPr>
            <p:ph type="sldNum" sz="quarter" idx="12"/>
          </p:nvPr>
        </p:nvSpPr>
        <p:spPr>
          <a:ln/>
        </p:spPr>
        <p:txBody>
          <a:bodyPr/>
          <a:lstStyle>
            <a:lvl1pPr>
              <a:defRPr/>
            </a:lvl1pPr>
          </a:lstStyle>
          <a:p>
            <a:pPr>
              <a:defRPr/>
            </a:pPr>
            <a:fld id="{65F16F53-7CE2-498D-B8D8-85018BC54B97}" type="slidenum">
              <a:rPr lang="en-US" altLang="en-US"/>
              <a:pPr>
                <a:defRPr/>
              </a:pPr>
              <a:t>‹#›</a:t>
            </a:fld>
            <a:endParaRPr lang="en-US" altLang="en-US"/>
          </a:p>
        </p:txBody>
      </p:sp>
    </p:spTree>
    <p:extLst>
      <p:ext uri="{BB962C8B-B14F-4D97-AF65-F5344CB8AC3E}">
        <p14:creationId xmlns:p14="http://schemas.microsoft.com/office/powerpoint/2010/main" val="272275370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l.Roberts@reading.ac.u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l.roberts@reading.ac.uk"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hyperlink" Target="mailto:ess11i3@reading.ac.uk" TargetMode="External"/><Relationship Id="rId4" Type="http://schemas.openxmlformats.org/officeDocument/2006/relationships/hyperlink" Target="mailto:c.m.foley@reading.ac.u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uhiCFdWeQfA?feature=oembed"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3" Type="http://schemas.openxmlformats.org/officeDocument/2006/relationships/hyperlink" Target="http://www.curee.co.uk/resources/publications/national-framework-mentoring-and-coachin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nfer.ac.uk/media/2003/mcm01.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a:t>Mentor Curriculum 1.1</a:t>
            </a:r>
          </a:p>
        </p:txBody>
      </p:sp>
      <p:sp>
        <p:nvSpPr>
          <p:cNvPr id="9" name="Subtitle 8"/>
          <p:cNvSpPr>
            <a:spLocks noGrp="1"/>
          </p:cNvSpPr>
          <p:nvPr>
            <p:ph type="subTitle" idx="1"/>
          </p:nvPr>
        </p:nvSpPr>
        <p:spPr>
          <a:xfrm>
            <a:off x="548278" y="5009999"/>
            <a:ext cx="11040000" cy="925512"/>
          </a:xfrm>
        </p:spPr>
        <p:txBody>
          <a:bodyPr/>
          <a:lstStyle/>
          <a:p>
            <a:r>
              <a:rPr lang="en-GB" dirty="0"/>
              <a:t>Mentor Professional Identity &amp; Establishing a Mentor-Trainee Relationship</a:t>
            </a:r>
          </a:p>
          <a:p>
            <a:r>
              <a:rPr lang="en-GB" dirty="0"/>
              <a:t>Dr Rachel Roberts </a:t>
            </a:r>
            <a:r>
              <a:rPr lang="en-GB" dirty="0">
                <a:hlinkClick r:id="rId3"/>
              </a:rPr>
              <a:t>r.l.roberts@reading.ac.uk</a:t>
            </a:r>
            <a:r>
              <a:rPr lang="en-GB" dirty="0"/>
              <a:t> </a:t>
            </a:r>
          </a:p>
          <a:p>
            <a:endParaRPr lang="en-GB"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10" name="Text Placeholder 9"/>
          <p:cNvSpPr>
            <a:spLocks noGrp="1"/>
          </p:cNvSpPr>
          <p:nvPr>
            <p:ph type="body" sz="quarter" idx="13"/>
          </p:nvPr>
        </p:nvSpPr>
        <p:spPr>
          <a:xfrm>
            <a:off x="556685" y="3"/>
            <a:ext cx="2442971" cy="620885"/>
          </a:xfrm>
        </p:spPr>
        <p:txBody>
          <a:bodyPr/>
          <a:lstStyle/>
          <a:p>
            <a:r>
              <a:rPr lang="en-GB" dirty="0"/>
              <a:t>ITE Mentor Curriculum</a:t>
            </a:r>
          </a:p>
        </p:txBody>
      </p:sp>
      <p:pic>
        <p:nvPicPr>
          <p:cNvPr id="3" name="Picture 2">
            <a:extLst>
              <a:ext uri="{FF2B5EF4-FFF2-40B4-BE49-F238E27FC236}">
                <a16:creationId xmlns:a16="http://schemas.microsoft.com/office/drawing/2014/main" id="{9DBF73D3-FBD5-1F6C-BCC5-EE7580BF4C65}"/>
              </a:ext>
            </a:extLst>
          </p:cNvPr>
          <p:cNvPicPr>
            <a:picLocks noChangeAspect="1"/>
          </p:cNvPicPr>
          <p:nvPr/>
        </p:nvPicPr>
        <p:blipFill>
          <a:blip r:embed="rId4"/>
          <a:stretch>
            <a:fillRect/>
          </a:stretch>
        </p:blipFill>
        <p:spPr>
          <a:xfrm>
            <a:off x="0" y="2028037"/>
            <a:ext cx="12192000" cy="2693454"/>
          </a:xfrm>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153D41-1408-5FD4-9084-3756CE3E17E1}"/>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10</a:t>
            </a:fld>
            <a:endParaRPr lang="en-GB" altLang="en-US"/>
          </a:p>
        </p:txBody>
      </p:sp>
      <p:pic>
        <p:nvPicPr>
          <p:cNvPr id="4" name="Picture 3">
            <a:extLst>
              <a:ext uri="{FF2B5EF4-FFF2-40B4-BE49-F238E27FC236}">
                <a16:creationId xmlns:a16="http://schemas.microsoft.com/office/drawing/2014/main" id="{9038425F-191C-CE9A-39A6-5728CE5B1359}"/>
              </a:ext>
            </a:extLst>
          </p:cNvPr>
          <p:cNvPicPr>
            <a:picLocks noChangeAspect="1"/>
          </p:cNvPicPr>
          <p:nvPr/>
        </p:nvPicPr>
        <p:blipFill>
          <a:blip r:embed="rId3"/>
          <a:stretch>
            <a:fillRect/>
          </a:stretch>
        </p:blipFill>
        <p:spPr>
          <a:xfrm>
            <a:off x="335360" y="0"/>
            <a:ext cx="7272808" cy="6877404"/>
          </a:xfrm>
          <a:prstGeom prst="rect">
            <a:avLst/>
          </a:prstGeom>
          <a:noFill/>
          <a:ln>
            <a:noFill/>
          </a:ln>
        </p:spPr>
      </p:pic>
      <p:sp>
        <p:nvSpPr>
          <p:cNvPr id="12" name="Title 3">
            <a:extLst>
              <a:ext uri="{FF2B5EF4-FFF2-40B4-BE49-F238E27FC236}">
                <a16:creationId xmlns:a16="http://schemas.microsoft.com/office/drawing/2014/main" id="{4A1275F9-FDE9-5825-162A-C6092EE56A08}"/>
              </a:ext>
            </a:extLst>
          </p:cNvPr>
          <p:cNvSpPr>
            <a:spLocks noGrp="1"/>
          </p:cNvSpPr>
          <p:nvPr>
            <p:ph type="title"/>
          </p:nvPr>
        </p:nvSpPr>
        <p:spPr>
          <a:xfrm>
            <a:off x="8400256" y="332656"/>
            <a:ext cx="3456384" cy="1730144"/>
          </a:xfrm>
        </p:spPr>
        <p:txBody>
          <a:bodyPr wrap="square" anchor="b">
            <a:normAutofit/>
          </a:bodyPr>
          <a:lstStyle/>
          <a:p>
            <a:r>
              <a:rPr lang="en-US" dirty="0"/>
              <a:t>Module 3: Moving Forwards</a:t>
            </a:r>
          </a:p>
        </p:txBody>
      </p:sp>
    </p:spTree>
    <p:extLst>
      <p:ext uri="{BB962C8B-B14F-4D97-AF65-F5344CB8AC3E}">
        <p14:creationId xmlns:p14="http://schemas.microsoft.com/office/powerpoint/2010/main" val="2937151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9D4AE9-5840-A9A3-47A1-7D8AA77D8B11}"/>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11</a:t>
            </a:fld>
            <a:endParaRPr lang="en-GB" altLang="en-US"/>
          </a:p>
        </p:txBody>
      </p:sp>
      <p:pic>
        <p:nvPicPr>
          <p:cNvPr id="4" name="Picture 3">
            <a:extLst>
              <a:ext uri="{FF2B5EF4-FFF2-40B4-BE49-F238E27FC236}">
                <a16:creationId xmlns:a16="http://schemas.microsoft.com/office/drawing/2014/main" id="{3CD9A2EB-6B0F-3C51-E37C-5D2C7BA58D46}"/>
              </a:ext>
            </a:extLst>
          </p:cNvPr>
          <p:cNvPicPr>
            <a:picLocks noChangeAspect="1"/>
          </p:cNvPicPr>
          <p:nvPr/>
        </p:nvPicPr>
        <p:blipFill>
          <a:blip r:embed="rId3"/>
          <a:stretch>
            <a:fillRect/>
          </a:stretch>
        </p:blipFill>
        <p:spPr>
          <a:xfrm>
            <a:off x="257831" y="0"/>
            <a:ext cx="7612034" cy="6877404"/>
          </a:xfrm>
          <a:prstGeom prst="rect">
            <a:avLst/>
          </a:prstGeom>
          <a:noFill/>
          <a:ln>
            <a:noFill/>
          </a:ln>
        </p:spPr>
      </p:pic>
      <p:sp>
        <p:nvSpPr>
          <p:cNvPr id="12" name="Title 3">
            <a:extLst>
              <a:ext uri="{FF2B5EF4-FFF2-40B4-BE49-F238E27FC236}">
                <a16:creationId xmlns:a16="http://schemas.microsoft.com/office/drawing/2014/main" id="{2AA8F0B3-D99E-0E97-F87C-94ECB82DF6B6}"/>
              </a:ext>
            </a:extLst>
          </p:cNvPr>
          <p:cNvSpPr>
            <a:spLocks noGrp="1"/>
          </p:cNvSpPr>
          <p:nvPr>
            <p:ph type="title"/>
          </p:nvPr>
        </p:nvSpPr>
        <p:spPr>
          <a:xfrm>
            <a:off x="8400256" y="332656"/>
            <a:ext cx="3456384" cy="1730144"/>
          </a:xfrm>
        </p:spPr>
        <p:txBody>
          <a:bodyPr wrap="square" anchor="b">
            <a:normAutofit/>
          </a:bodyPr>
          <a:lstStyle/>
          <a:p>
            <a:r>
              <a:rPr lang="en-US" dirty="0"/>
              <a:t>Module 4: Supporting Independence</a:t>
            </a:r>
          </a:p>
        </p:txBody>
      </p:sp>
    </p:spTree>
    <p:extLst>
      <p:ext uri="{BB962C8B-B14F-4D97-AF65-F5344CB8AC3E}">
        <p14:creationId xmlns:p14="http://schemas.microsoft.com/office/powerpoint/2010/main" val="288790694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CC4BE3-4F74-F2E4-DE96-F6C05979178B}"/>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12</a:t>
            </a:fld>
            <a:endParaRPr lang="en-GB" altLang="en-US"/>
          </a:p>
        </p:txBody>
      </p:sp>
      <p:pic>
        <p:nvPicPr>
          <p:cNvPr id="8" name="Picture 7">
            <a:extLst>
              <a:ext uri="{FF2B5EF4-FFF2-40B4-BE49-F238E27FC236}">
                <a16:creationId xmlns:a16="http://schemas.microsoft.com/office/drawing/2014/main" id="{E432175A-F0EF-9B04-A485-496BE1B47969}"/>
              </a:ext>
            </a:extLst>
          </p:cNvPr>
          <p:cNvPicPr>
            <a:picLocks noChangeAspect="1"/>
          </p:cNvPicPr>
          <p:nvPr/>
        </p:nvPicPr>
        <p:blipFill rotWithShape="1">
          <a:blip r:embed="rId3"/>
          <a:srcRect t="16390" b="1018"/>
          <a:stretch/>
        </p:blipFill>
        <p:spPr>
          <a:xfrm>
            <a:off x="20" y="10"/>
            <a:ext cx="12191980" cy="5664194"/>
          </a:xfrm>
          <a:prstGeom prst="rect">
            <a:avLst/>
          </a:prstGeom>
          <a:noFill/>
          <a:ln>
            <a:noFill/>
          </a:ln>
        </p:spPr>
      </p:pic>
      <p:sp>
        <p:nvSpPr>
          <p:cNvPr id="5" name="Title 4">
            <a:extLst>
              <a:ext uri="{FF2B5EF4-FFF2-40B4-BE49-F238E27FC236}">
                <a16:creationId xmlns:a16="http://schemas.microsoft.com/office/drawing/2014/main" id="{392C9681-55A5-CFC6-0BE8-E14B52D91E19}"/>
              </a:ext>
            </a:extLst>
          </p:cNvPr>
          <p:cNvSpPr>
            <a:spLocks noGrp="1"/>
          </p:cNvSpPr>
          <p:nvPr>
            <p:ph type="title"/>
          </p:nvPr>
        </p:nvSpPr>
        <p:spPr>
          <a:xfrm>
            <a:off x="335360" y="5785870"/>
            <a:ext cx="11425269" cy="955498"/>
          </a:xfrm>
        </p:spPr>
        <p:txBody>
          <a:bodyPr wrap="square" anchor="t">
            <a:normAutofit/>
          </a:bodyPr>
          <a:lstStyle/>
          <a:p>
            <a:r>
              <a:rPr lang="en-GB" dirty="0"/>
              <a:t>Professional Identity &amp; Values</a:t>
            </a:r>
          </a:p>
        </p:txBody>
      </p:sp>
    </p:spTree>
    <p:extLst>
      <p:ext uri="{BB962C8B-B14F-4D97-AF65-F5344CB8AC3E}">
        <p14:creationId xmlns:p14="http://schemas.microsoft.com/office/powerpoint/2010/main" val="30637941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40" y="226373"/>
            <a:ext cx="8280000" cy="828000"/>
          </a:xfrm>
        </p:spPr>
        <p:txBody>
          <a:bodyPr/>
          <a:lstStyle/>
          <a:p>
            <a:r>
              <a:rPr lang="en-GB" dirty="0"/>
              <a:t>What is a mentor? </a:t>
            </a:r>
          </a:p>
        </p:txBody>
      </p:sp>
      <p:sp>
        <p:nvSpPr>
          <p:cNvPr id="3" name="Content Placeholder 2"/>
          <p:cNvSpPr>
            <a:spLocks noGrp="1"/>
          </p:cNvSpPr>
          <p:nvPr>
            <p:ph idx="1"/>
          </p:nvPr>
        </p:nvSpPr>
        <p:spPr>
          <a:xfrm>
            <a:off x="263352" y="1988840"/>
            <a:ext cx="8280000" cy="3960000"/>
          </a:xfrm>
        </p:spPr>
        <p:txBody>
          <a:bodyPr/>
          <a:lstStyle/>
          <a:p>
            <a:r>
              <a:rPr lang="en-GB" sz="2800" i="1" dirty="0">
                <a:latin typeface="Effra" panose="020B0604020202020204" charset="0"/>
              </a:rPr>
              <a:t>… ‘</a:t>
            </a:r>
            <a:r>
              <a:rPr lang="en-GB" sz="2800" b="1" i="1" dirty="0">
                <a:latin typeface="Effra" panose="020B0604020202020204" charset="0"/>
              </a:rPr>
              <a:t>off-line help </a:t>
            </a:r>
            <a:r>
              <a:rPr lang="en-GB" sz="2800" i="1" dirty="0">
                <a:latin typeface="Effra" panose="020B0604020202020204" charset="0"/>
              </a:rPr>
              <a:t>from one person to another in making </a:t>
            </a:r>
            <a:r>
              <a:rPr lang="en-GB" sz="2800" b="1" i="1" dirty="0">
                <a:latin typeface="Effra" panose="020B0604020202020204" charset="0"/>
              </a:rPr>
              <a:t>significant transitions </a:t>
            </a:r>
            <a:r>
              <a:rPr lang="en-GB" sz="2800" i="1" dirty="0">
                <a:latin typeface="Effra" panose="020B0604020202020204" charset="0"/>
              </a:rPr>
              <a:t>in knowledge, work or thinking’ </a:t>
            </a:r>
            <a:r>
              <a:rPr lang="en-GB" sz="1800" dirty="0">
                <a:latin typeface="Effra" panose="020B0604020202020204" charset="0"/>
              </a:rPr>
              <a:t>(Megginson &amp; Clutterbuck, 1995, p. 12).</a:t>
            </a:r>
          </a:p>
          <a:p>
            <a:r>
              <a:rPr lang="en-GB" sz="2800" dirty="0">
                <a:latin typeface="Effra" panose="020B0604020202020204" charset="0"/>
              </a:rPr>
              <a:t>The mentor’s role is part of a </a:t>
            </a:r>
            <a:r>
              <a:rPr lang="en-GB" sz="2800" b="1" dirty="0">
                <a:latin typeface="Effra" panose="020B0604020202020204" charset="0"/>
              </a:rPr>
              <a:t>significant professional transition</a:t>
            </a:r>
            <a:r>
              <a:rPr lang="en-GB" sz="2800" dirty="0">
                <a:latin typeface="Effra" panose="020B0604020202020204" charset="0"/>
              </a:rPr>
              <a:t> (i.e. from trainee to qualified teacher) and emphasise the </a:t>
            </a:r>
            <a:r>
              <a:rPr lang="en-GB" sz="2800" b="1" dirty="0">
                <a:latin typeface="Effra" panose="020B0604020202020204" charset="0"/>
              </a:rPr>
              <a:t>importance of a positive interpersonal relationship </a:t>
            </a:r>
            <a:r>
              <a:rPr lang="en-GB" sz="2800" dirty="0">
                <a:latin typeface="Effra" panose="020B0604020202020204" charset="0"/>
              </a:rPr>
              <a:t>between mentor and trainee </a:t>
            </a:r>
            <a:r>
              <a:rPr lang="en-GB" sz="1600" dirty="0">
                <a:latin typeface="Effra" panose="020B0604020202020204" charset="0"/>
              </a:rPr>
              <a:t>(NFER, 2008; CUREE, 2005)</a:t>
            </a:r>
          </a:p>
          <a:p>
            <a:endParaRPr lang="en-GB" sz="2800" i="1" dirty="0">
              <a:latin typeface="Effra" panose="020B0604020202020204" charset="0"/>
            </a:endParaRPr>
          </a:p>
          <a:p>
            <a:r>
              <a:rPr lang="en-GB" sz="2800" i="1" dirty="0">
                <a:latin typeface="Effra" panose="020B0604020202020204" charset="0"/>
              </a:rPr>
              <a:t>Which can be problematic…</a:t>
            </a:r>
          </a:p>
        </p:txBody>
      </p:sp>
      <p:sp>
        <p:nvSpPr>
          <p:cNvPr id="5" name="Slide Number Placeholder 4"/>
          <p:cNvSpPr>
            <a:spLocks noGrp="1"/>
          </p:cNvSpPr>
          <p:nvPr>
            <p:ph type="sldNum" sz="quarter" idx="12"/>
          </p:nvPr>
        </p:nvSpPr>
        <p:spPr/>
        <p:txBody>
          <a:bodyPr/>
          <a:lstStyle/>
          <a:p>
            <a:pPr>
              <a:defRPr/>
            </a:pPr>
            <a:fld id="{65F16F53-7CE2-498D-B8D8-85018BC54B97}" type="slidenum">
              <a:rPr lang="en-US" altLang="en-US" smtClean="0"/>
              <a:pPr>
                <a:defRPr/>
              </a:pPr>
              <a:t>13</a:t>
            </a:fld>
            <a:endParaRPr lang="en-US" altLang="en-US"/>
          </a:p>
        </p:txBody>
      </p:sp>
      <p:pic>
        <p:nvPicPr>
          <p:cNvPr id="6" name="Picture 5">
            <a:extLst>
              <a:ext uri="{FF2B5EF4-FFF2-40B4-BE49-F238E27FC236}">
                <a16:creationId xmlns:a16="http://schemas.microsoft.com/office/drawing/2014/main" id="{889AE1D9-ED36-4F44-C7E3-F86EF8358610}"/>
              </a:ext>
            </a:extLst>
          </p:cNvPr>
          <p:cNvPicPr>
            <a:picLocks noChangeAspect="1"/>
          </p:cNvPicPr>
          <p:nvPr/>
        </p:nvPicPr>
        <p:blipFill rotWithShape="1">
          <a:blip r:embed="rId3"/>
          <a:srcRect l="80121" t="2506"/>
          <a:stretch/>
        </p:blipFill>
        <p:spPr>
          <a:xfrm>
            <a:off x="8759953" y="1844824"/>
            <a:ext cx="3256471" cy="3528392"/>
          </a:xfrm>
          <a:prstGeom prst="rect">
            <a:avLst/>
          </a:prstGeom>
        </p:spPr>
      </p:pic>
    </p:spTree>
    <p:extLst>
      <p:ext uri="{BB962C8B-B14F-4D97-AF65-F5344CB8AC3E}">
        <p14:creationId xmlns:p14="http://schemas.microsoft.com/office/powerpoint/2010/main" val="351787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B032-4E48-42EC-B58B-F73B74282F0F}"/>
              </a:ext>
            </a:extLst>
          </p:cNvPr>
          <p:cNvSpPr>
            <a:spLocks noGrp="1"/>
          </p:cNvSpPr>
          <p:nvPr>
            <p:ph type="title"/>
          </p:nvPr>
        </p:nvSpPr>
        <p:spPr>
          <a:xfrm>
            <a:off x="407368" y="161960"/>
            <a:ext cx="11040000" cy="828000"/>
          </a:xfrm>
        </p:spPr>
        <p:txBody>
          <a:bodyPr/>
          <a:lstStyle/>
          <a:p>
            <a:r>
              <a:rPr lang="en-GB" dirty="0"/>
              <a:t>Mentors as…</a:t>
            </a:r>
          </a:p>
        </p:txBody>
      </p:sp>
      <p:sp>
        <p:nvSpPr>
          <p:cNvPr id="3" name="Content Placeholder 2">
            <a:extLst>
              <a:ext uri="{FF2B5EF4-FFF2-40B4-BE49-F238E27FC236}">
                <a16:creationId xmlns:a16="http://schemas.microsoft.com/office/drawing/2014/main" id="{5BC3AEA9-1CD5-4844-9B29-9F6B609941C8}"/>
              </a:ext>
            </a:extLst>
          </p:cNvPr>
          <p:cNvSpPr>
            <a:spLocks noGrp="1"/>
          </p:cNvSpPr>
          <p:nvPr>
            <p:ph idx="1"/>
          </p:nvPr>
        </p:nvSpPr>
        <p:spPr>
          <a:xfrm>
            <a:off x="534385" y="1160968"/>
            <a:ext cx="11040000" cy="3960000"/>
          </a:xfrm>
        </p:spPr>
        <p:txBody>
          <a:bodyPr/>
          <a:lstStyle/>
          <a:p>
            <a:r>
              <a:rPr lang="en-GB" sz="4400" kern="1200" dirty="0">
                <a:solidFill>
                  <a:schemeClr val="tx1"/>
                </a:solidFill>
                <a:latin typeface="Effra" panose="020B0603020203020204" pitchFamily="34" charset="0"/>
              </a:rPr>
              <a:t>‘teachers of teaching’</a:t>
            </a:r>
            <a:r>
              <a:rPr lang="en-GB" kern="1200" dirty="0">
                <a:solidFill>
                  <a:schemeClr val="tx1"/>
                </a:solidFill>
                <a:latin typeface="Effra" panose="020B0603020203020204" pitchFamily="34" charset="0"/>
              </a:rPr>
              <a:t> (</a:t>
            </a:r>
            <a:r>
              <a:rPr lang="en-GB" kern="1200" dirty="0" err="1">
                <a:solidFill>
                  <a:schemeClr val="tx1"/>
                </a:solidFill>
                <a:latin typeface="Effra" panose="020B0603020203020204" pitchFamily="34" charset="0"/>
              </a:rPr>
              <a:t>Grimmett</a:t>
            </a:r>
            <a:r>
              <a:rPr lang="en-GB" kern="1200" dirty="0">
                <a:solidFill>
                  <a:schemeClr val="tx1"/>
                </a:solidFill>
                <a:latin typeface="Effra" panose="020B0603020203020204" pitchFamily="34" charset="0"/>
              </a:rPr>
              <a:t> et al, 2018, p. 341)</a:t>
            </a:r>
            <a:endParaRPr lang="en-GB" sz="4400" dirty="0"/>
          </a:p>
        </p:txBody>
      </p:sp>
      <p:sp>
        <p:nvSpPr>
          <p:cNvPr id="4" name="Slide Number Placeholder 3">
            <a:extLst>
              <a:ext uri="{FF2B5EF4-FFF2-40B4-BE49-F238E27FC236}">
                <a16:creationId xmlns:a16="http://schemas.microsoft.com/office/drawing/2014/main" id="{7E42AE53-1090-45B8-ADC3-BE72534D4EA2}"/>
              </a:ext>
            </a:extLst>
          </p:cNvPr>
          <p:cNvSpPr>
            <a:spLocks noGrp="1"/>
          </p:cNvSpPr>
          <p:nvPr>
            <p:ph type="sldNum" sz="quarter" idx="10"/>
          </p:nvPr>
        </p:nvSpPr>
        <p:spPr/>
        <p:txBody>
          <a:bodyPr/>
          <a:lstStyle/>
          <a:p>
            <a:fld id="{DCF6A46F-80AB-49F3-8C7E-9717ED945456}" type="slidenum">
              <a:rPr lang="en-GB" altLang="en-US" smtClean="0"/>
              <a:pPr/>
              <a:t>14</a:t>
            </a:fld>
            <a:endParaRPr lang="en-GB" altLang="en-US"/>
          </a:p>
        </p:txBody>
      </p:sp>
      <p:graphicFrame>
        <p:nvGraphicFramePr>
          <p:cNvPr id="6" name="Diagram 5">
            <a:extLst>
              <a:ext uri="{FF2B5EF4-FFF2-40B4-BE49-F238E27FC236}">
                <a16:creationId xmlns:a16="http://schemas.microsoft.com/office/drawing/2014/main" id="{7A022401-886E-4127-919B-590FFA41D032}"/>
              </a:ext>
            </a:extLst>
          </p:cNvPr>
          <p:cNvGraphicFramePr/>
          <p:nvPr/>
        </p:nvGraphicFramePr>
        <p:xfrm>
          <a:off x="617615" y="2996952"/>
          <a:ext cx="4357809" cy="299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6D6D4243-E5B1-4503-9628-6FF231CF114F}"/>
              </a:ext>
            </a:extLst>
          </p:cNvPr>
          <p:cNvGraphicFramePr/>
          <p:nvPr/>
        </p:nvGraphicFramePr>
        <p:xfrm>
          <a:off x="5807968" y="2996952"/>
          <a:ext cx="4064000" cy="29973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A88E187C-9AB3-4581-8BAF-BE5AFF035D6A}"/>
              </a:ext>
            </a:extLst>
          </p:cNvPr>
          <p:cNvSpPr txBox="1"/>
          <p:nvPr/>
        </p:nvSpPr>
        <p:spPr>
          <a:xfrm>
            <a:off x="1699872" y="2425834"/>
            <a:ext cx="2193293" cy="400110"/>
          </a:xfrm>
          <a:prstGeom prst="rect">
            <a:avLst/>
          </a:prstGeom>
          <a:noFill/>
        </p:spPr>
        <p:txBody>
          <a:bodyPr wrap="none" rtlCol="0">
            <a:spAutoFit/>
          </a:bodyPr>
          <a:lstStyle/>
          <a:p>
            <a:r>
              <a:rPr lang="en-GB" dirty="0">
                <a:solidFill>
                  <a:schemeClr val="tx2"/>
                </a:solidFill>
                <a:latin typeface="+mn-lt"/>
              </a:rPr>
              <a:t>Mentor’s practice </a:t>
            </a:r>
          </a:p>
        </p:txBody>
      </p:sp>
      <p:sp>
        <p:nvSpPr>
          <p:cNvPr id="9" name="TextBox 8">
            <a:extLst>
              <a:ext uri="{FF2B5EF4-FFF2-40B4-BE49-F238E27FC236}">
                <a16:creationId xmlns:a16="http://schemas.microsoft.com/office/drawing/2014/main" id="{F5F2AC08-1843-46D8-AC6A-CF7A5361243B}"/>
              </a:ext>
            </a:extLst>
          </p:cNvPr>
          <p:cNvSpPr txBox="1"/>
          <p:nvPr/>
        </p:nvSpPr>
        <p:spPr>
          <a:xfrm>
            <a:off x="6879194" y="2443573"/>
            <a:ext cx="2209579" cy="400110"/>
          </a:xfrm>
          <a:prstGeom prst="rect">
            <a:avLst/>
          </a:prstGeom>
          <a:noFill/>
        </p:spPr>
        <p:txBody>
          <a:bodyPr wrap="none" rtlCol="0">
            <a:spAutoFit/>
          </a:bodyPr>
          <a:lstStyle/>
          <a:p>
            <a:r>
              <a:rPr lang="en-GB" dirty="0">
                <a:solidFill>
                  <a:schemeClr val="tx2"/>
                </a:solidFill>
                <a:latin typeface="+mn-lt"/>
              </a:rPr>
              <a:t>Trainee’s practice </a:t>
            </a:r>
          </a:p>
        </p:txBody>
      </p:sp>
    </p:spTree>
    <p:extLst>
      <p:ext uri="{BB962C8B-B14F-4D97-AF65-F5344CB8AC3E}">
        <p14:creationId xmlns:p14="http://schemas.microsoft.com/office/powerpoint/2010/main" val="3005184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Graphic spid="7" grpId="0">
        <p:bldAsOne/>
      </p:bldGraphic>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540DD-8FE0-404A-B79C-4DCEB1800509}"/>
              </a:ext>
            </a:extLst>
          </p:cNvPr>
          <p:cNvSpPr>
            <a:spLocks noGrp="1"/>
          </p:cNvSpPr>
          <p:nvPr>
            <p:ph idx="1"/>
          </p:nvPr>
        </p:nvSpPr>
        <p:spPr>
          <a:xfrm>
            <a:off x="92506" y="91011"/>
            <a:ext cx="11040000" cy="505048"/>
          </a:xfrm>
        </p:spPr>
        <p:txBody>
          <a:bodyPr/>
          <a:lstStyle/>
          <a:p>
            <a:r>
              <a:rPr lang="en-GB" sz="2400" b="1" kern="1200" dirty="0">
                <a:solidFill>
                  <a:schemeClr val="tx1"/>
                </a:solidFill>
                <a:effectLst/>
                <a:latin typeface="Effra" panose="020B0603020203020204" pitchFamily="34" charset="0"/>
                <a:ea typeface="+mn-ea"/>
                <a:cs typeface="+mn-cs"/>
              </a:rPr>
              <a:t>Describe, in one word, the most recent lesson that you taught… </a:t>
            </a:r>
            <a:endParaRPr lang="en-GB" b="1" dirty="0"/>
          </a:p>
        </p:txBody>
      </p:sp>
      <p:sp>
        <p:nvSpPr>
          <p:cNvPr id="4" name="Slide Number Placeholder 3">
            <a:extLst>
              <a:ext uri="{FF2B5EF4-FFF2-40B4-BE49-F238E27FC236}">
                <a16:creationId xmlns:a16="http://schemas.microsoft.com/office/drawing/2014/main" id="{7540727F-D3C1-4680-BC03-43A5444AA5DA}"/>
              </a:ext>
            </a:extLst>
          </p:cNvPr>
          <p:cNvSpPr>
            <a:spLocks noGrp="1"/>
          </p:cNvSpPr>
          <p:nvPr>
            <p:ph type="sldNum" sz="quarter" idx="10"/>
          </p:nvPr>
        </p:nvSpPr>
        <p:spPr/>
        <p:txBody>
          <a:bodyPr/>
          <a:lstStyle/>
          <a:p>
            <a:fld id="{DCF6A46F-80AB-49F3-8C7E-9717ED945456}" type="slidenum">
              <a:rPr lang="en-GB" altLang="en-US" smtClean="0"/>
              <a:pPr/>
              <a:t>15</a:t>
            </a:fld>
            <a:endParaRPr lang="en-GB" altLang="en-US"/>
          </a:p>
        </p:txBody>
      </p:sp>
      <p:pic>
        <p:nvPicPr>
          <p:cNvPr id="7" name="Picture 6">
            <a:extLst>
              <a:ext uri="{FF2B5EF4-FFF2-40B4-BE49-F238E27FC236}">
                <a16:creationId xmlns:a16="http://schemas.microsoft.com/office/drawing/2014/main" id="{72DA0501-91E6-B7DB-1AE5-FC753174D51E}"/>
              </a:ext>
            </a:extLst>
          </p:cNvPr>
          <p:cNvPicPr>
            <a:picLocks noChangeAspect="1"/>
          </p:cNvPicPr>
          <p:nvPr/>
        </p:nvPicPr>
        <p:blipFill>
          <a:blip r:embed="rId3"/>
          <a:stretch>
            <a:fillRect/>
          </a:stretch>
        </p:blipFill>
        <p:spPr>
          <a:xfrm>
            <a:off x="118827" y="2967522"/>
            <a:ext cx="7416229" cy="13573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57F3417-0273-C59E-A666-9FE25D9EBA7D}"/>
              </a:ext>
            </a:extLst>
          </p:cNvPr>
          <p:cNvPicPr>
            <a:picLocks noChangeAspect="1"/>
          </p:cNvPicPr>
          <p:nvPr/>
        </p:nvPicPr>
        <p:blipFill>
          <a:blip r:embed="rId4"/>
          <a:stretch>
            <a:fillRect/>
          </a:stretch>
        </p:blipFill>
        <p:spPr>
          <a:xfrm>
            <a:off x="1892635" y="533326"/>
            <a:ext cx="7439742" cy="161917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24BDDD4-D26E-87D3-2F29-F4F75BBCFD42}"/>
              </a:ext>
            </a:extLst>
          </p:cNvPr>
          <p:cNvPicPr>
            <a:picLocks noChangeAspect="1"/>
          </p:cNvPicPr>
          <p:nvPr/>
        </p:nvPicPr>
        <p:blipFill>
          <a:blip r:embed="rId5"/>
          <a:stretch>
            <a:fillRect/>
          </a:stretch>
        </p:blipFill>
        <p:spPr>
          <a:xfrm>
            <a:off x="4095661" y="2323225"/>
            <a:ext cx="8096339" cy="66599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986231B-DA71-8EB8-E8CB-EC9AB63AEFB9}"/>
              </a:ext>
            </a:extLst>
          </p:cNvPr>
          <p:cNvPicPr>
            <a:picLocks noChangeAspect="1"/>
          </p:cNvPicPr>
          <p:nvPr/>
        </p:nvPicPr>
        <p:blipFill>
          <a:blip r:embed="rId6"/>
          <a:stretch>
            <a:fillRect/>
          </a:stretch>
        </p:blipFill>
        <p:spPr>
          <a:xfrm>
            <a:off x="4279709" y="4037691"/>
            <a:ext cx="8012490" cy="135738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7AC6BB5-8B6E-CB5D-530C-D08F4F82C95B}"/>
              </a:ext>
            </a:extLst>
          </p:cNvPr>
          <p:cNvPicPr>
            <a:picLocks noChangeAspect="1"/>
          </p:cNvPicPr>
          <p:nvPr/>
        </p:nvPicPr>
        <p:blipFill>
          <a:blip r:embed="rId7"/>
          <a:stretch>
            <a:fillRect/>
          </a:stretch>
        </p:blipFill>
        <p:spPr>
          <a:xfrm>
            <a:off x="6172061" y="5486012"/>
            <a:ext cx="6023122" cy="81341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2044DBE-A7BC-2EB3-6437-37ED9FDAB37D}"/>
              </a:ext>
            </a:extLst>
          </p:cNvPr>
          <p:cNvPicPr>
            <a:picLocks noChangeAspect="1"/>
          </p:cNvPicPr>
          <p:nvPr/>
        </p:nvPicPr>
        <p:blipFill>
          <a:blip r:embed="rId8"/>
          <a:stretch>
            <a:fillRect/>
          </a:stretch>
        </p:blipFill>
        <p:spPr>
          <a:xfrm>
            <a:off x="272699" y="5485033"/>
            <a:ext cx="5750424" cy="1017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9450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CCD-D480-4FDA-BFCD-65B5C5552DEE}"/>
              </a:ext>
            </a:extLst>
          </p:cNvPr>
          <p:cNvSpPr>
            <a:spLocks noGrp="1"/>
          </p:cNvSpPr>
          <p:nvPr>
            <p:ph type="title"/>
          </p:nvPr>
        </p:nvSpPr>
        <p:spPr>
          <a:xfrm>
            <a:off x="566400" y="161960"/>
            <a:ext cx="8280000" cy="828000"/>
          </a:xfrm>
        </p:spPr>
        <p:txBody>
          <a:bodyPr/>
          <a:lstStyle/>
          <a:p>
            <a:r>
              <a:rPr lang="en-GB" dirty="0"/>
              <a:t>Mr Grylls</a:t>
            </a:r>
          </a:p>
        </p:txBody>
      </p:sp>
      <p:sp>
        <p:nvSpPr>
          <p:cNvPr id="3" name="Content Placeholder 2">
            <a:extLst>
              <a:ext uri="{FF2B5EF4-FFF2-40B4-BE49-F238E27FC236}">
                <a16:creationId xmlns:a16="http://schemas.microsoft.com/office/drawing/2014/main" id="{52F6806B-3B3C-4044-AE8A-9B82A126CCC9}"/>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1ED070F5-754E-41FA-B770-F3758A3F50FC}"/>
              </a:ext>
            </a:extLst>
          </p:cNvPr>
          <p:cNvSpPr>
            <a:spLocks noGrp="1"/>
          </p:cNvSpPr>
          <p:nvPr>
            <p:ph type="sldNum" sz="quarter" idx="10"/>
          </p:nvPr>
        </p:nvSpPr>
        <p:spPr/>
        <p:txBody>
          <a:bodyPr/>
          <a:lstStyle/>
          <a:p>
            <a:fld id="{DCF6A46F-80AB-49F3-8C7E-9717ED945456}" type="slidenum">
              <a:rPr lang="en-GB" altLang="en-US" smtClean="0"/>
              <a:pPr/>
              <a:t>16</a:t>
            </a:fld>
            <a:endParaRPr lang="en-GB" altLang="en-US"/>
          </a:p>
        </p:txBody>
      </p:sp>
      <p:pic>
        <p:nvPicPr>
          <p:cNvPr id="2050" name="Picture 2" descr="https://tse3.mm.bing.net/th?id=OIP._QIRmBrB9Wz77-FY2RgkWgHaEK&amp;pid=15.1&amp;P=0&amp;w=290&amp;h=164">
            <a:extLst>
              <a:ext uri="{FF2B5EF4-FFF2-40B4-BE49-F238E27FC236}">
                <a16:creationId xmlns:a16="http://schemas.microsoft.com/office/drawing/2014/main" id="{668B34F0-ECCE-4566-B745-4F280FCD6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1484783"/>
            <a:ext cx="9433048" cy="53020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F6DD9C-7062-4866-92DA-392A7D64C863}"/>
              </a:ext>
            </a:extLst>
          </p:cNvPr>
          <p:cNvSpPr txBox="1"/>
          <p:nvPr/>
        </p:nvSpPr>
        <p:spPr>
          <a:xfrm>
            <a:off x="301144" y="4657589"/>
            <a:ext cx="11305256" cy="1938992"/>
          </a:xfrm>
          <a:prstGeom prst="rect">
            <a:avLst/>
          </a:prstGeom>
          <a:solidFill>
            <a:schemeClr val="accent1">
              <a:lumMod val="20000"/>
              <a:lumOff val="80000"/>
            </a:schemeClr>
          </a:solidFill>
        </p:spPr>
        <p:txBody>
          <a:bodyPr wrap="square" rtlCol="0">
            <a:spAutoFit/>
          </a:bodyPr>
          <a:lstStyle/>
          <a:p>
            <a:r>
              <a:rPr lang="en-GB" sz="2400" dirty="0"/>
              <a:t>‘Good teaching is charged with positive emotions. It is not just a matter of knowing one’s subject, being efficient, having the correct competences, or learning all the right techniques. Good teachers are not just well-oiled machines. They are emotional, passionate beings who connect with their students and fill their work and their classes with pleasure, creativity, challenge and joy’. </a:t>
            </a:r>
            <a:r>
              <a:rPr lang="en-GB" sz="1600" dirty="0"/>
              <a:t>(Hargreaves, 1998, p835)</a:t>
            </a:r>
            <a:endParaRPr lang="en-GB" sz="2400" dirty="0"/>
          </a:p>
        </p:txBody>
      </p:sp>
    </p:spTree>
    <p:extLst>
      <p:ext uri="{BB962C8B-B14F-4D97-AF65-F5344CB8AC3E}">
        <p14:creationId xmlns:p14="http://schemas.microsoft.com/office/powerpoint/2010/main" val="1466755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25EF-37A9-4534-B887-73A96D0F9971}"/>
              </a:ext>
            </a:extLst>
          </p:cNvPr>
          <p:cNvSpPr>
            <a:spLocks noGrp="1"/>
          </p:cNvSpPr>
          <p:nvPr>
            <p:ph type="title"/>
          </p:nvPr>
        </p:nvSpPr>
        <p:spPr>
          <a:xfrm>
            <a:off x="335360" y="315797"/>
            <a:ext cx="8280000" cy="828000"/>
          </a:xfrm>
        </p:spPr>
        <p:txBody>
          <a:bodyPr/>
          <a:lstStyle/>
          <a:p>
            <a:r>
              <a:rPr lang="en-GB" dirty="0"/>
              <a:t>Emotional Labour &amp; Your Identity</a:t>
            </a:r>
          </a:p>
        </p:txBody>
      </p:sp>
      <p:sp>
        <p:nvSpPr>
          <p:cNvPr id="3" name="Content Placeholder 2">
            <a:extLst>
              <a:ext uri="{FF2B5EF4-FFF2-40B4-BE49-F238E27FC236}">
                <a16:creationId xmlns:a16="http://schemas.microsoft.com/office/drawing/2014/main" id="{1C949BAB-E66B-4655-933B-F0E483465030}"/>
              </a:ext>
            </a:extLst>
          </p:cNvPr>
          <p:cNvSpPr>
            <a:spLocks noGrp="1"/>
          </p:cNvSpPr>
          <p:nvPr>
            <p:ph idx="1"/>
          </p:nvPr>
        </p:nvSpPr>
        <p:spPr>
          <a:xfrm>
            <a:off x="479376" y="1772816"/>
            <a:ext cx="7200800" cy="4572536"/>
          </a:xfrm>
        </p:spPr>
        <p:txBody>
          <a:bodyPr/>
          <a:lstStyle/>
          <a:p>
            <a:r>
              <a:rPr lang="en-GB" sz="4000" kern="1200" dirty="0">
                <a:latin typeface="Effra" panose="020B0603020203020204" pitchFamily="34" charset="0"/>
              </a:rPr>
              <a:t>Teaching involves emotional labour </a:t>
            </a:r>
            <a:r>
              <a:rPr lang="en-GB" sz="2800" kern="1200" dirty="0">
                <a:latin typeface="Effra" panose="020B0603020203020204" pitchFamily="34" charset="0"/>
              </a:rPr>
              <a:t>(Hochschild, 2012)</a:t>
            </a:r>
            <a:endParaRPr lang="en-GB" sz="3200" kern="1200" dirty="0">
              <a:latin typeface="Effra" panose="020B0603020203020204" pitchFamily="34" charset="0"/>
            </a:endParaRPr>
          </a:p>
          <a:p>
            <a:r>
              <a:rPr lang="en-GB" sz="4000" kern="1200" dirty="0">
                <a:latin typeface="Effra" panose="020B0603020203020204" pitchFamily="34" charset="0"/>
              </a:rPr>
              <a:t>Training to teach is itself emotional </a:t>
            </a:r>
            <a:r>
              <a:rPr lang="en-GB" sz="2800" kern="1200" dirty="0">
                <a:latin typeface="Effra" panose="020B0603020203020204" pitchFamily="34" charset="0"/>
              </a:rPr>
              <a:t>(Yuan &amp; Lee, 2016) </a:t>
            </a:r>
            <a:r>
              <a:rPr lang="en-GB" sz="4000" kern="1200" dirty="0">
                <a:latin typeface="Effra" panose="020B0603020203020204" pitchFamily="34" charset="0"/>
              </a:rPr>
              <a:t>- and is intertwined with formation of teacher identity </a:t>
            </a:r>
            <a:r>
              <a:rPr lang="en-GB" sz="2800" kern="1200" dirty="0">
                <a:latin typeface="Effra" panose="020B0603020203020204" pitchFamily="34" charset="0"/>
              </a:rPr>
              <a:t>(</a:t>
            </a:r>
            <a:r>
              <a:rPr lang="en-GB" sz="2800" kern="1200" dirty="0" err="1">
                <a:latin typeface="Effra" panose="020B0603020203020204" pitchFamily="34" charset="0"/>
              </a:rPr>
              <a:t>Nicols</a:t>
            </a:r>
            <a:r>
              <a:rPr lang="en-GB" sz="2800" kern="1200" dirty="0">
                <a:latin typeface="Effra" panose="020B0603020203020204" pitchFamily="34" charset="0"/>
              </a:rPr>
              <a:t>, Schutz, Rodger, &amp; </a:t>
            </a:r>
            <a:r>
              <a:rPr lang="en-GB" sz="2800" kern="1200" dirty="0" err="1">
                <a:latin typeface="Effra" panose="020B0603020203020204" pitchFamily="34" charset="0"/>
              </a:rPr>
              <a:t>Bilica</a:t>
            </a:r>
            <a:r>
              <a:rPr lang="en-GB" sz="2800" kern="1200" dirty="0">
                <a:latin typeface="Effra" panose="020B0603020203020204" pitchFamily="34" charset="0"/>
              </a:rPr>
              <a:t>, 2017; </a:t>
            </a:r>
            <a:r>
              <a:rPr lang="en-GB" sz="2800" kern="1200" dirty="0" err="1">
                <a:latin typeface="Effra" panose="020B0603020203020204" pitchFamily="34" charset="0"/>
              </a:rPr>
              <a:t>Zembylas</a:t>
            </a:r>
            <a:r>
              <a:rPr lang="en-GB" sz="2800" kern="1200" dirty="0">
                <a:latin typeface="Effra" panose="020B0603020203020204" pitchFamily="34" charset="0"/>
              </a:rPr>
              <a:t>, 2005).</a:t>
            </a:r>
          </a:p>
          <a:p>
            <a:endParaRPr lang="en-GB" dirty="0"/>
          </a:p>
        </p:txBody>
      </p:sp>
      <p:sp>
        <p:nvSpPr>
          <p:cNvPr id="4" name="Slide Number Placeholder 3">
            <a:extLst>
              <a:ext uri="{FF2B5EF4-FFF2-40B4-BE49-F238E27FC236}">
                <a16:creationId xmlns:a16="http://schemas.microsoft.com/office/drawing/2014/main" id="{12B80684-9B6C-46A3-B1F6-A843C8BF844F}"/>
              </a:ext>
            </a:extLst>
          </p:cNvPr>
          <p:cNvSpPr>
            <a:spLocks noGrp="1"/>
          </p:cNvSpPr>
          <p:nvPr>
            <p:ph type="sldNum" sz="quarter" idx="10"/>
          </p:nvPr>
        </p:nvSpPr>
        <p:spPr/>
        <p:txBody>
          <a:bodyPr/>
          <a:lstStyle/>
          <a:p>
            <a:fld id="{DCF6A46F-80AB-49F3-8C7E-9717ED945456}" type="slidenum">
              <a:rPr lang="en-GB" altLang="en-US" smtClean="0"/>
              <a:pPr/>
              <a:t>17</a:t>
            </a:fld>
            <a:endParaRPr lang="en-GB" altLang="en-US"/>
          </a:p>
        </p:txBody>
      </p:sp>
      <p:pic>
        <p:nvPicPr>
          <p:cNvPr id="5" name="Picture 4">
            <a:extLst>
              <a:ext uri="{FF2B5EF4-FFF2-40B4-BE49-F238E27FC236}">
                <a16:creationId xmlns:a16="http://schemas.microsoft.com/office/drawing/2014/main" id="{0CCAE05E-5E81-4D58-BEDB-D4758B884685}"/>
              </a:ext>
            </a:extLst>
          </p:cNvPr>
          <p:cNvPicPr>
            <a:picLocks noChangeAspect="1"/>
          </p:cNvPicPr>
          <p:nvPr/>
        </p:nvPicPr>
        <p:blipFill>
          <a:blip r:embed="rId3"/>
          <a:stretch>
            <a:fillRect/>
          </a:stretch>
        </p:blipFill>
        <p:spPr>
          <a:xfrm>
            <a:off x="7680176" y="2420888"/>
            <a:ext cx="4345746" cy="2880320"/>
          </a:xfrm>
          <a:prstGeom prst="rect">
            <a:avLst/>
          </a:prstGeom>
        </p:spPr>
      </p:pic>
    </p:spTree>
    <p:extLst>
      <p:ext uri="{BB962C8B-B14F-4D97-AF65-F5344CB8AC3E}">
        <p14:creationId xmlns:p14="http://schemas.microsoft.com/office/powerpoint/2010/main" val="10691478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FDF3-9D6D-42F2-B0B0-E8A2CCCE5160}"/>
              </a:ext>
            </a:extLst>
          </p:cNvPr>
          <p:cNvSpPr>
            <a:spLocks noGrp="1"/>
          </p:cNvSpPr>
          <p:nvPr>
            <p:ph type="title"/>
          </p:nvPr>
        </p:nvSpPr>
        <p:spPr>
          <a:xfrm>
            <a:off x="594963" y="558872"/>
            <a:ext cx="8280000" cy="828000"/>
          </a:xfrm>
        </p:spPr>
        <p:txBody>
          <a:bodyPr/>
          <a:lstStyle/>
          <a:p>
            <a:r>
              <a:rPr lang="en-GB" dirty="0"/>
              <a:t>Facets of the mentor role</a:t>
            </a:r>
          </a:p>
        </p:txBody>
      </p:sp>
      <p:sp>
        <p:nvSpPr>
          <p:cNvPr id="3" name="Content Placeholder 2">
            <a:extLst>
              <a:ext uri="{FF2B5EF4-FFF2-40B4-BE49-F238E27FC236}">
                <a16:creationId xmlns:a16="http://schemas.microsoft.com/office/drawing/2014/main" id="{3C59B56C-6A65-4044-B9EC-4DAAED0CEDBD}"/>
              </a:ext>
            </a:extLst>
          </p:cNvPr>
          <p:cNvSpPr>
            <a:spLocks noGrp="1"/>
          </p:cNvSpPr>
          <p:nvPr>
            <p:ph idx="1"/>
          </p:nvPr>
        </p:nvSpPr>
        <p:spPr>
          <a:xfrm>
            <a:off x="211756" y="1951964"/>
            <a:ext cx="6100267" cy="4537348"/>
          </a:xfrm>
        </p:spPr>
        <p:txBody>
          <a:bodyPr/>
          <a:lstStyle/>
          <a:p>
            <a:pPr lvl="0"/>
            <a:r>
              <a:rPr lang="en-US" sz="1600" dirty="0"/>
              <a:t>‘Mentors can fill many roles, including the provision of </a:t>
            </a:r>
            <a:r>
              <a:rPr lang="en-US" sz="1600" b="1" dirty="0"/>
              <a:t>practical advice </a:t>
            </a:r>
            <a:r>
              <a:rPr lang="en-US" sz="1600" dirty="0"/>
              <a:t>about careers or a course of study, contributions to professional development, or dissemination of political guidance and strategies’ (Montgomery et al., 2014). </a:t>
            </a:r>
            <a:endParaRPr lang="en-GB" sz="2400" b="1" dirty="0"/>
          </a:p>
          <a:p>
            <a:pPr lvl="0"/>
            <a:r>
              <a:rPr lang="en-GB" sz="2400" b="1" dirty="0"/>
              <a:t>role-model</a:t>
            </a:r>
            <a:r>
              <a:rPr lang="en-GB" sz="2400" dirty="0"/>
              <a:t> </a:t>
            </a:r>
            <a:r>
              <a:rPr lang="en-GB" sz="1800" dirty="0"/>
              <a:t>(Anderson &amp; Shannon in Kerry &amp; Mayes, 1995), </a:t>
            </a:r>
          </a:p>
          <a:p>
            <a:pPr lvl="0"/>
            <a:r>
              <a:rPr lang="en-GB" sz="2400" b="1" dirty="0"/>
              <a:t>guide</a:t>
            </a:r>
            <a:r>
              <a:rPr lang="en-GB" sz="2400" dirty="0"/>
              <a:t> </a:t>
            </a:r>
            <a:r>
              <a:rPr lang="en-GB" sz="1800" dirty="0"/>
              <a:t>(</a:t>
            </a:r>
            <a:r>
              <a:rPr lang="en-GB" sz="1800" dirty="0" err="1"/>
              <a:t>Izadinia</a:t>
            </a:r>
            <a:r>
              <a:rPr lang="en-GB" sz="1800" dirty="0"/>
              <a:t>, 2017), </a:t>
            </a:r>
            <a:endParaRPr lang="en-GB" sz="2400" dirty="0"/>
          </a:p>
          <a:p>
            <a:pPr lvl="0"/>
            <a:r>
              <a:rPr lang="en-GB" sz="2400" b="1" dirty="0"/>
              <a:t>provider of assistance</a:t>
            </a:r>
            <a:r>
              <a:rPr lang="en-GB" sz="2400" dirty="0"/>
              <a:t> </a:t>
            </a:r>
            <a:r>
              <a:rPr lang="en-GB" sz="1800" dirty="0"/>
              <a:t>(Tomlinson, 1995), </a:t>
            </a:r>
            <a:endParaRPr lang="en-GB" sz="2400" dirty="0"/>
          </a:p>
          <a:p>
            <a:pPr lvl="0"/>
            <a:r>
              <a:rPr lang="en-GB" sz="2400" b="1" dirty="0"/>
              <a:t>developer of reflective practice </a:t>
            </a:r>
            <a:r>
              <a:rPr lang="en-GB" sz="1800" dirty="0"/>
              <a:t>(Ballantyne, Packer, &amp; </a:t>
            </a:r>
            <a:r>
              <a:rPr lang="en-GB" sz="1800" dirty="0" err="1"/>
              <a:t>Hansford</a:t>
            </a:r>
            <a:r>
              <a:rPr lang="en-GB" sz="1800" dirty="0"/>
              <a:t>, 1995), </a:t>
            </a:r>
            <a:endParaRPr lang="en-GB" sz="2400" dirty="0"/>
          </a:p>
          <a:p>
            <a:pPr lvl="0"/>
            <a:r>
              <a:rPr lang="en-GB" sz="2400" b="1" dirty="0"/>
              <a:t>emotional supporter</a:t>
            </a:r>
            <a:r>
              <a:rPr lang="en-GB" sz="2400" dirty="0"/>
              <a:t> </a:t>
            </a:r>
            <a:r>
              <a:rPr lang="en-GB" sz="1800" dirty="0"/>
              <a:t>(Marable &amp; Raimondi, 2007).  </a:t>
            </a:r>
          </a:p>
          <a:p>
            <a:endParaRPr lang="en-GB" dirty="0"/>
          </a:p>
        </p:txBody>
      </p:sp>
      <p:sp>
        <p:nvSpPr>
          <p:cNvPr id="4" name="Slide Number Placeholder 3">
            <a:extLst>
              <a:ext uri="{FF2B5EF4-FFF2-40B4-BE49-F238E27FC236}">
                <a16:creationId xmlns:a16="http://schemas.microsoft.com/office/drawing/2014/main" id="{E554D98B-D7EA-4D9B-ADE1-BFAECCD8D831}"/>
              </a:ext>
            </a:extLst>
          </p:cNvPr>
          <p:cNvSpPr>
            <a:spLocks noGrp="1"/>
          </p:cNvSpPr>
          <p:nvPr>
            <p:ph type="sldNum" sz="quarter" idx="10"/>
          </p:nvPr>
        </p:nvSpPr>
        <p:spPr/>
        <p:txBody>
          <a:bodyPr/>
          <a:lstStyle/>
          <a:p>
            <a:fld id="{DCF6A46F-80AB-49F3-8C7E-9717ED945456}" type="slidenum">
              <a:rPr lang="en-GB" altLang="en-US" smtClean="0"/>
              <a:pPr/>
              <a:t>18</a:t>
            </a:fld>
            <a:endParaRPr lang="en-GB" altLang="en-US"/>
          </a:p>
        </p:txBody>
      </p:sp>
      <p:pic>
        <p:nvPicPr>
          <p:cNvPr id="5" name="Picture 4" descr="https://c8.alamy.com/comp/AA4TAY/tour-guide-with-umbrella-and-group-of-teenagers-central-london-england-AA4TAY.jpg">
            <a:extLst>
              <a:ext uri="{FF2B5EF4-FFF2-40B4-BE49-F238E27FC236}">
                <a16:creationId xmlns:a16="http://schemas.microsoft.com/office/drawing/2014/main" id="{09C501C8-BAC0-4D9A-B779-E4F40EEF7886}"/>
              </a:ext>
            </a:extLst>
          </p:cNvPr>
          <p:cNvPicPr/>
          <p:nvPr/>
        </p:nvPicPr>
        <p:blipFill rotWithShape="1">
          <a:blip r:embed="rId3" cstate="print">
            <a:extLst>
              <a:ext uri="{28A0092B-C50C-407E-A947-70E740481C1C}">
                <a14:useLocalDpi xmlns:a14="http://schemas.microsoft.com/office/drawing/2010/main" val="0"/>
              </a:ext>
            </a:extLst>
          </a:blip>
          <a:srcRect l="10750" t="5866" b="15240"/>
          <a:stretch/>
        </p:blipFill>
        <p:spPr bwMode="auto">
          <a:xfrm>
            <a:off x="6816080" y="2276872"/>
            <a:ext cx="5164163" cy="3816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2517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99A108-FF89-41AA-9B05-1FD4D5FBDCA1}"/>
              </a:ext>
            </a:extLst>
          </p:cNvPr>
          <p:cNvSpPr>
            <a:spLocks noGrp="1"/>
          </p:cNvSpPr>
          <p:nvPr>
            <p:ph type="sldNum" sz="quarter" idx="10"/>
          </p:nvPr>
        </p:nvSpPr>
        <p:spPr/>
        <p:txBody>
          <a:bodyPr/>
          <a:lstStyle/>
          <a:p>
            <a:fld id="{DCF6A46F-80AB-49F3-8C7E-9717ED945456}" type="slidenum">
              <a:rPr lang="en-GB" altLang="en-US" smtClean="0"/>
              <a:pPr/>
              <a:t>19</a:t>
            </a:fld>
            <a:endParaRPr lang="en-GB" altLang="en-US"/>
          </a:p>
        </p:txBody>
      </p:sp>
      <p:pic>
        <p:nvPicPr>
          <p:cNvPr id="5" name="Picture 4" descr="https://www.thefamouspeople.com/profiles/images/og-aristotle-116.jpg">
            <a:extLst>
              <a:ext uri="{FF2B5EF4-FFF2-40B4-BE49-F238E27FC236}">
                <a16:creationId xmlns:a16="http://schemas.microsoft.com/office/drawing/2014/main" id="{18EA7043-1CFA-47E2-BEE7-0FAA1FEF78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046870"/>
            <a:ext cx="8784976" cy="5190442"/>
          </a:xfrm>
          <a:prstGeom prst="rect">
            <a:avLst/>
          </a:prstGeom>
          <a:noFill/>
          <a:ln>
            <a:noFill/>
          </a:ln>
        </p:spPr>
      </p:pic>
      <p:sp>
        <p:nvSpPr>
          <p:cNvPr id="6" name="TextBox 5">
            <a:extLst>
              <a:ext uri="{FF2B5EF4-FFF2-40B4-BE49-F238E27FC236}">
                <a16:creationId xmlns:a16="http://schemas.microsoft.com/office/drawing/2014/main" id="{BC539E22-AE72-49D8-98DF-17DD46FF985F}"/>
              </a:ext>
            </a:extLst>
          </p:cNvPr>
          <p:cNvSpPr txBox="1"/>
          <p:nvPr/>
        </p:nvSpPr>
        <p:spPr>
          <a:xfrm>
            <a:off x="2999656" y="1597468"/>
            <a:ext cx="1718740" cy="400110"/>
          </a:xfrm>
          <a:prstGeom prst="rect">
            <a:avLst/>
          </a:prstGeom>
          <a:noFill/>
        </p:spPr>
        <p:txBody>
          <a:bodyPr wrap="none" rtlCol="0">
            <a:spAutoFit/>
          </a:bodyPr>
          <a:lstStyle/>
          <a:p>
            <a:r>
              <a:rPr lang="en-GB" i="1" dirty="0">
                <a:highlight>
                  <a:srgbClr val="FFFF00"/>
                </a:highlight>
              </a:rPr>
              <a:t>Techne </a:t>
            </a:r>
            <a:r>
              <a:rPr lang="en-GB" dirty="0">
                <a:highlight>
                  <a:srgbClr val="FFFF00"/>
                </a:highlight>
              </a:rPr>
              <a:t>(skills)</a:t>
            </a:r>
            <a:endParaRPr lang="en-GB" i="1" dirty="0">
              <a:highlight>
                <a:srgbClr val="FFFF00"/>
              </a:highlight>
            </a:endParaRPr>
          </a:p>
        </p:txBody>
      </p:sp>
      <p:sp>
        <p:nvSpPr>
          <p:cNvPr id="7" name="TextBox 6">
            <a:extLst>
              <a:ext uri="{FF2B5EF4-FFF2-40B4-BE49-F238E27FC236}">
                <a16:creationId xmlns:a16="http://schemas.microsoft.com/office/drawing/2014/main" id="{2108E7D1-E4ED-4273-A25A-233E9A8A2070}"/>
              </a:ext>
            </a:extLst>
          </p:cNvPr>
          <p:cNvSpPr txBox="1"/>
          <p:nvPr/>
        </p:nvSpPr>
        <p:spPr>
          <a:xfrm>
            <a:off x="8086716" y="2551098"/>
            <a:ext cx="2581284" cy="400110"/>
          </a:xfrm>
          <a:prstGeom prst="rect">
            <a:avLst/>
          </a:prstGeom>
          <a:noFill/>
        </p:spPr>
        <p:txBody>
          <a:bodyPr wrap="none" rtlCol="0">
            <a:spAutoFit/>
          </a:bodyPr>
          <a:lstStyle/>
          <a:p>
            <a:r>
              <a:rPr lang="en-GB" i="1" dirty="0">
                <a:highlight>
                  <a:srgbClr val="00FF00"/>
                </a:highlight>
              </a:rPr>
              <a:t>Episteme</a:t>
            </a:r>
            <a:r>
              <a:rPr lang="en-GB" dirty="0">
                <a:highlight>
                  <a:srgbClr val="00FF00"/>
                </a:highlight>
              </a:rPr>
              <a:t> (knowledge)</a:t>
            </a:r>
            <a:endParaRPr lang="en-GB" i="1" dirty="0">
              <a:highlight>
                <a:srgbClr val="00FF00"/>
              </a:highlight>
            </a:endParaRPr>
          </a:p>
        </p:txBody>
      </p:sp>
      <p:sp>
        <p:nvSpPr>
          <p:cNvPr id="8" name="TextBox 7">
            <a:extLst>
              <a:ext uri="{FF2B5EF4-FFF2-40B4-BE49-F238E27FC236}">
                <a16:creationId xmlns:a16="http://schemas.microsoft.com/office/drawing/2014/main" id="{B53ABC21-FCD7-4241-B7FB-FFBE879C4ED4}"/>
              </a:ext>
            </a:extLst>
          </p:cNvPr>
          <p:cNvSpPr txBox="1"/>
          <p:nvPr/>
        </p:nvSpPr>
        <p:spPr>
          <a:xfrm>
            <a:off x="1919537" y="3593425"/>
            <a:ext cx="3290581" cy="400110"/>
          </a:xfrm>
          <a:prstGeom prst="rect">
            <a:avLst/>
          </a:prstGeom>
          <a:noFill/>
        </p:spPr>
        <p:txBody>
          <a:bodyPr wrap="none" rtlCol="0">
            <a:spAutoFit/>
          </a:bodyPr>
          <a:lstStyle/>
          <a:p>
            <a:r>
              <a:rPr lang="en-GB" i="1" dirty="0">
                <a:highlight>
                  <a:srgbClr val="00FFFF"/>
                </a:highlight>
              </a:rPr>
              <a:t>Phronesis</a:t>
            </a:r>
            <a:r>
              <a:rPr lang="en-GB" dirty="0">
                <a:highlight>
                  <a:srgbClr val="00FFFF"/>
                </a:highlight>
              </a:rPr>
              <a:t> (practical wisdom)</a:t>
            </a:r>
            <a:endParaRPr lang="en-GB" i="1" dirty="0">
              <a:highlight>
                <a:srgbClr val="00FFFF"/>
              </a:highlight>
            </a:endParaRPr>
          </a:p>
        </p:txBody>
      </p:sp>
    </p:spTree>
    <p:extLst>
      <p:ext uri="{BB962C8B-B14F-4D97-AF65-F5344CB8AC3E}">
        <p14:creationId xmlns:p14="http://schemas.microsoft.com/office/powerpoint/2010/main" val="2821683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360" y="188640"/>
            <a:ext cx="11425269" cy="955498"/>
          </a:xfrm>
        </p:spPr>
        <p:txBody>
          <a:bodyPr wrap="square" anchor="b">
            <a:normAutofit/>
          </a:bodyPr>
          <a:lstStyle/>
          <a:p>
            <a:r>
              <a:rPr lang="en-GB" dirty="0"/>
              <a:t>Welcome &amp; Introductions</a:t>
            </a:r>
          </a:p>
        </p:txBody>
      </p:sp>
      <p:graphicFrame>
        <p:nvGraphicFramePr>
          <p:cNvPr id="2" name="Content Placeholder 1">
            <a:extLst>
              <a:ext uri="{FF2B5EF4-FFF2-40B4-BE49-F238E27FC236}">
                <a16:creationId xmlns:a16="http://schemas.microsoft.com/office/drawing/2014/main" id="{A075C2F3-DA3A-C614-CCBC-B76DC79ECB3A}"/>
              </a:ext>
            </a:extLst>
          </p:cNvPr>
          <p:cNvGraphicFramePr>
            <a:graphicFrameLocks noGrp="1"/>
          </p:cNvGraphicFramePr>
          <p:nvPr>
            <p:ph type="tbl" sz="quarter" idx="11"/>
            <p:extLst>
              <p:ext uri="{D42A27DB-BD31-4B8C-83A1-F6EECF244321}">
                <p14:modId xmlns:p14="http://schemas.microsoft.com/office/powerpoint/2010/main" val="1572868285"/>
              </p:ext>
            </p:extLst>
          </p:nvPr>
        </p:nvGraphicFramePr>
        <p:xfrm>
          <a:off x="431372" y="1144138"/>
          <a:ext cx="11209244" cy="5174405"/>
        </p:xfrm>
        <a:graphic>
          <a:graphicData uri="http://schemas.openxmlformats.org/drawingml/2006/table">
            <a:tbl>
              <a:tblPr/>
              <a:tblGrid>
                <a:gridCol w="2907168">
                  <a:extLst>
                    <a:ext uri="{9D8B030D-6E8A-4147-A177-3AD203B41FA5}">
                      <a16:colId xmlns:a16="http://schemas.microsoft.com/office/drawing/2014/main" val="1809124622"/>
                    </a:ext>
                  </a:extLst>
                </a:gridCol>
                <a:gridCol w="3540956">
                  <a:extLst>
                    <a:ext uri="{9D8B030D-6E8A-4147-A177-3AD203B41FA5}">
                      <a16:colId xmlns:a16="http://schemas.microsoft.com/office/drawing/2014/main" val="4184367988"/>
                    </a:ext>
                  </a:extLst>
                </a:gridCol>
                <a:gridCol w="4761120">
                  <a:extLst>
                    <a:ext uri="{9D8B030D-6E8A-4147-A177-3AD203B41FA5}">
                      <a16:colId xmlns:a16="http://schemas.microsoft.com/office/drawing/2014/main" val="640427418"/>
                    </a:ext>
                  </a:extLst>
                </a:gridCol>
              </a:tblGrid>
              <a:tr h="504261">
                <a:tc>
                  <a:txBody>
                    <a:bodyPr/>
                    <a:lstStyle/>
                    <a:p>
                      <a:pPr algn="l" rtl="0" fontAlgn="base"/>
                      <a:r>
                        <a:rPr lang="en-GB" sz="1800" b="1" i="0">
                          <a:effectLst/>
                          <a:latin typeface="Calibri" panose="020F0502020204030204" pitchFamily="34" charset="0"/>
                        </a:rPr>
                        <a:t>Name</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800" b="1" i="0">
                          <a:effectLst/>
                          <a:latin typeface="Calibri" panose="020F0502020204030204" pitchFamily="34" charset="0"/>
                        </a:rPr>
                        <a:t>Role</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800" b="1" i="0">
                          <a:effectLst/>
                          <a:latin typeface="Calibri" panose="020F0502020204030204" pitchFamily="34" charset="0"/>
                        </a:rPr>
                        <a:t>Email</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0351111"/>
                  </a:ext>
                </a:extLst>
              </a:tr>
              <a:tr h="988513">
                <a:tc>
                  <a:txBody>
                    <a:bodyPr/>
                    <a:lstStyle/>
                    <a:p>
                      <a:pPr algn="l" rtl="0" fontAlgn="base"/>
                      <a:r>
                        <a:rPr lang="en-GB" sz="1600" b="0" i="0" dirty="0">
                          <a:effectLst/>
                          <a:latin typeface="Calibri" panose="020F0502020204030204" pitchFamily="34" charset="0"/>
                        </a:rPr>
                        <a:t>Dr Rachel Roberts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dirty="0">
                          <a:effectLst/>
                          <a:latin typeface="Calibri" panose="020F0502020204030204" pitchFamily="34" charset="0"/>
                        </a:rPr>
                        <a:t>Principle Lead Mentor,  </a:t>
                      </a:r>
                      <a:endParaRPr lang="en-GB" sz="2800" b="0" i="0" dirty="0">
                        <a:effectLst/>
                      </a:endParaRPr>
                    </a:p>
                    <a:p>
                      <a:pPr algn="l" rtl="0" fontAlgn="base"/>
                      <a:r>
                        <a:rPr lang="en-GB" sz="1600" b="0" i="0" dirty="0">
                          <a:effectLst/>
                          <a:latin typeface="Calibri" panose="020F0502020204030204" pitchFamily="34" charset="0"/>
                        </a:rPr>
                        <a:t>Deputy Programme Director Secondary PGCE &amp; English Subject Lead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a:solidFill>
                            <a:srgbClr val="2998E3"/>
                          </a:solidFill>
                          <a:effectLst/>
                          <a:latin typeface="Calibri" panose="020F0502020204030204" pitchFamily="34" charset="0"/>
                          <a:hlinkClick r:id="rId3"/>
                        </a:rPr>
                        <a:t>r.l.roberts@reading.ac.uk</a:t>
                      </a:r>
                      <a:r>
                        <a:rPr lang="en-GB" sz="1600" b="0" i="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8522640"/>
                  </a:ext>
                </a:extLst>
              </a:tr>
              <a:tr h="467183">
                <a:tc>
                  <a:txBody>
                    <a:bodyPr/>
                    <a:lstStyle/>
                    <a:p>
                      <a:pPr algn="l" rtl="0" fontAlgn="base"/>
                      <a:r>
                        <a:rPr lang="en-GB" sz="1600" b="0" i="0">
                          <a:effectLst/>
                          <a:latin typeface="Calibri" panose="020F0502020204030204" pitchFamily="34" charset="0"/>
                        </a:rPr>
                        <a:t>Dr Catherine Foley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Head of ITE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a:solidFill>
                            <a:srgbClr val="2998E3"/>
                          </a:solidFill>
                          <a:effectLst/>
                          <a:latin typeface="Calibri" panose="020F0502020204030204" pitchFamily="34" charset="0"/>
                          <a:hlinkClick r:id="rId4"/>
                        </a:rPr>
                        <a:t>c.m.foley@reading.ac.uk</a:t>
                      </a:r>
                      <a:r>
                        <a:rPr lang="en-GB" sz="1600" b="0" i="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85239508"/>
                  </a:ext>
                </a:extLst>
              </a:tr>
              <a:tr h="396913">
                <a:tc>
                  <a:txBody>
                    <a:bodyPr/>
                    <a:lstStyle/>
                    <a:p>
                      <a:pPr algn="l" rtl="0" fontAlgn="base"/>
                      <a:r>
                        <a:rPr lang="en-GB" sz="1600" b="0" i="0" dirty="0">
                          <a:effectLst/>
                          <a:latin typeface="Calibri" panose="020F0502020204030204" pitchFamily="34" charset="0"/>
                        </a:rPr>
                        <a:t>Scarlett Murphy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dirty="0">
                          <a:effectLst/>
                          <a:latin typeface="Calibri" panose="020F0502020204030204" pitchFamily="34" charset="0"/>
                        </a:rPr>
                        <a:t>Primary PG ITE programme Director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dirty="0">
                          <a:solidFill>
                            <a:srgbClr val="2998E3"/>
                          </a:solidFill>
                          <a:effectLst/>
                          <a:latin typeface="Calibri" panose="020F0502020204030204" pitchFamily="34" charset="0"/>
                        </a:rPr>
                        <a:t>s.l.e.murphy@reading.ac.uk</a:t>
                      </a:r>
                      <a:r>
                        <a:rPr lang="en-GB" sz="1600" b="0" i="0" dirty="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2258629"/>
                  </a:ext>
                </a:extLst>
              </a:tr>
              <a:tr h="2063538">
                <a:tc>
                  <a:txBody>
                    <a:bodyPr/>
                    <a:lstStyle/>
                    <a:p>
                      <a:pPr algn="l" rtl="0" fontAlgn="base"/>
                      <a:r>
                        <a:rPr lang="en-GB" sz="1600" b="0" i="0" dirty="0">
                          <a:effectLst/>
                          <a:latin typeface="Calibri" panose="020F0502020204030204" pitchFamily="34" charset="0"/>
                        </a:rPr>
                        <a:t>Cara Broadhurst </a:t>
                      </a:r>
                      <a:endParaRPr lang="en-GB" sz="2800" b="0" i="0" dirty="0">
                        <a:effectLst/>
                      </a:endParaRPr>
                    </a:p>
                    <a:p>
                      <a:pPr algn="l" rtl="0" fontAlgn="base"/>
                      <a:endParaRPr lang="en-GB" sz="1600" b="0" i="0" dirty="0">
                        <a:effectLst/>
                        <a:latin typeface="Calibri" panose="020F0502020204030204" pitchFamily="34" charset="0"/>
                      </a:endParaRPr>
                    </a:p>
                    <a:p>
                      <a:pPr algn="l" rtl="0" fontAlgn="base"/>
                      <a:r>
                        <a:rPr lang="en-GB" sz="1600" b="0" i="0" dirty="0">
                          <a:effectLst/>
                          <a:latin typeface="Calibri" panose="020F0502020204030204" pitchFamily="34" charset="0"/>
                        </a:rPr>
                        <a:t> </a:t>
                      </a:r>
                      <a:endParaRPr lang="en-GB" sz="2800" b="0" i="0" dirty="0">
                        <a:effectLst/>
                      </a:endParaRPr>
                    </a:p>
                    <a:p>
                      <a:pPr algn="l" rtl="0" fontAlgn="base"/>
                      <a:r>
                        <a:rPr lang="en-GB" sz="1600" b="0" i="0" dirty="0">
                          <a:effectLst/>
                          <a:latin typeface="Calibri" panose="020F0502020204030204" pitchFamily="34" charset="0"/>
                        </a:rPr>
                        <a:t>Jane Austen Armstrong</a:t>
                      </a:r>
                    </a:p>
                    <a:p>
                      <a:pPr algn="l" rtl="0" fontAlgn="base"/>
                      <a:r>
                        <a:rPr lang="en-GB" sz="1600" b="0" i="0" dirty="0">
                          <a:effectLst/>
                          <a:latin typeface="Calibri" panose="020F0502020204030204" pitchFamily="34" charset="0"/>
                        </a:rPr>
                        <a:t>Susan Thomas</a:t>
                      </a:r>
                    </a:p>
                    <a:p>
                      <a:pPr algn="l" rtl="0" fontAlgn="base"/>
                      <a:r>
                        <a:rPr lang="en-GB" sz="1600" b="0" i="0" dirty="0">
                          <a:effectLst/>
                          <a:latin typeface="Calibri" panose="020F0502020204030204" pitchFamily="34" charset="0"/>
                        </a:rPr>
                        <a:t>Emma Rawlinson</a:t>
                      </a:r>
                    </a:p>
                    <a:p>
                      <a:pPr algn="l" rtl="0" fontAlgn="base"/>
                      <a:r>
                        <a:rPr lang="en-GB" sz="1600" b="0" i="0" dirty="0">
                          <a:effectLst/>
                          <a:latin typeface="Calibri" panose="020F0502020204030204" pitchFamily="34" charset="0"/>
                        </a:rPr>
                        <a:t>Fiona Ludlow</a:t>
                      </a:r>
                    </a:p>
                    <a:p>
                      <a:pPr algn="l" rtl="0" fontAlgn="base"/>
                      <a:r>
                        <a:rPr lang="en-GB" sz="1600" b="0" i="0" dirty="0">
                          <a:effectLst/>
                          <a:latin typeface="Calibri" panose="020F0502020204030204" pitchFamily="34" charset="0"/>
                        </a:rPr>
                        <a:t>Gill Martin</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dirty="0">
                          <a:effectLst/>
                          <a:latin typeface="Calibri" panose="020F0502020204030204" pitchFamily="34" charset="0"/>
                        </a:rPr>
                        <a:t>Primary UG Programme Director </a:t>
                      </a:r>
                    </a:p>
                    <a:p>
                      <a:pPr algn="l" rtl="0" fontAlgn="base"/>
                      <a:endParaRPr lang="en-GB" sz="1600" b="0" i="0" dirty="0">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b="0" i="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b="0" i="0" dirty="0">
                          <a:effectLst/>
                          <a:latin typeface="Calibri" panose="020F0502020204030204" pitchFamily="34" charset="0"/>
                          <a:ea typeface="Calibri" panose="020F0502020204030204" pitchFamily="34" charset="0"/>
                          <a:cs typeface="Calibri" panose="020F0502020204030204" pitchFamily="34" charset="0"/>
                        </a:rPr>
                        <a:t>Primary Lead Mentor (UG)</a:t>
                      </a:r>
                    </a:p>
                    <a:p>
                      <a:pPr algn="l" rtl="0" fontAlgn="base"/>
                      <a:r>
                        <a:rPr lang="en-GB" sz="1600" b="0" i="0" dirty="0">
                          <a:effectLst/>
                          <a:latin typeface="Calibri" panose="020F0502020204030204" pitchFamily="34" charset="0"/>
                          <a:ea typeface="Calibri" panose="020F0502020204030204" pitchFamily="34" charset="0"/>
                          <a:cs typeface="Calibri" panose="020F0502020204030204" pitchFamily="34" charset="0"/>
                        </a:rPr>
                        <a:t>Primary Lead Mentor (UG)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b="0" i="0" dirty="0">
                          <a:effectLst/>
                          <a:latin typeface="Calibri" panose="020F0502020204030204" pitchFamily="34" charset="0"/>
                          <a:ea typeface="Calibri" panose="020F0502020204030204" pitchFamily="34" charset="0"/>
                          <a:cs typeface="Calibri" panose="020F0502020204030204" pitchFamily="34" charset="0"/>
                        </a:rPr>
                        <a:t>Primary Lead Mentor (UG)</a:t>
                      </a:r>
                    </a:p>
                    <a:p>
                      <a:pPr algn="l" rtl="0" fontAlgn="base"/>
                      <a:r>
                        <a:rPr lang="en-GB" sz="1600" b="0" i="0" dirty="0">
                          <a:effectLst/>
                          <a:latin typeface="Calibri" panose="020F0502020204030204" pitchFamily="34" charset="0"/>
                          <a:ea typeface="Calibri" panose="020F0502020204030204" pitchFamily="34" charset="0"/>
                          <a:cs typeface="Calibri" panose="020F0502020204030204" pitchFamily="34" charset="0"/>
                        </a:rPr>
                        <a:t>Primary Lead Mentor (PG)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b="0" i="0" dirty="0">
                          <a:effectLst/>
                          <a:latin typeface="Calibri" panose="020F0502020204030204" pitchFamily="34" charset="0"/>
                          <a:ea typeface="Calibri" panose="020F0502020204030204" pitchFamily="34" charset="0"/>
                          <a:cs typeface="Calibri" panose="020F0502020204030204" pitchFamily="34" charset="0"/>
                        </a:rPr>
                        <a:t>Primary Lead Mentor (PG)</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dirty="0">
                          <a:solidFill>
                            <a:srgbClr val="2998E3"/>
                          </a:solidFill>
                          <a:effectLst/>
                          <a:latin typeface="Calibri" panose="020F0502020204030204" pitchFamily="34" charset="0"/>
                        </a:rPr>
                        <a:t>c.broadhurst@reading.ac.uk</a:t>
                      </a:r>
                      <a:endParaRPr lang="en-GB" sz="1600" b="0" i="0" dirty="0">
                        <a:effectLst/>
                        <a:latin typeface="Calibri" panose="020F0502020204030204" pitchFamily="34" charset="0"/>
                      </a:endParaRPr>
                    </a:p>
                    <a:p>
                      <a:pPr algn="l" rtl="0" fontAlgn="base"/>
                      <a:r>
                        <a:rPr lang="en-GB" sz="1600" b="0" i="0" dirty="0">
                          <a:effectLst/>
                          <a:latin typeface="Calibri" panose="020F0502020204030204" pitchFamily="34" charset="0"/>
                        </a:rPr>
                        <a:t>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1489293"/>
                  </a:ext>
                </a:extLst>
              </a:tr>
              <a:tr h="726729">
                <a:tc>
                  <a:txBody>
                    <a:bodyPr/>
                    <a:lstStyle/>
                    <a:p>
                      <a:pPr algn="l" rtl="0" fontAlgn="base"/>
                      <a:r>
                        <a:rPr lang="en-GB" sz="1600" b="0" i="0" dirty="0">
                          <a:effectLst/>
                          <a:latin typeface="Calibri" panose="020F0502020204030204" pitchFamily="34" charset="0"/>
                        </a:rPr>
                        <a:t>Primary PG Admin </a:t>
                      </a:r>
                    </a:p>
                    <a:p>
                      <a:pPr algn="l" rtl="0" fontAlgn="base"/>
                      <a:r>
                        <a:rPr lang="en-GB" sz="1600" b="0" i="0" dirty="0">
                          <a:effectLst/>
                          <a:latin typeface="Calibri" panose="020F0502020204030204" pitchFamily="34" charset="0"/>
                        </a:rPr>
                        <a:t>Primary UG Admin</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dirty="0">
                          <a:effectLst/>
                          <a:latin typeface="Calibri" panose="020F0502020204030204" pitchFamily="34" charset="0"/>
                        </a:rPr>
                        <a:t>Admin </a:t>
                      </a:r>
                    </a:p>
                    <a:p>
                      <a:pPr algn="l" rtl="0" fontAlgn="base"/>
                      <a:r>
                        <a:rPr lang="en-GB" sz="1600" b="0" i="0" dirty="0">
                          <a:effectLst/>
                          <a:latin typeface="Calibri" panose="020F0502020204030204" pitchFamily="34" charset="0"/>
                        </a:rPr>
                        <a:t>Admin</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dirty="0">
                          <a:solidFill>
                            <a:srgbClr val="2998E3"/>
                          </a:solidFill>
                          <a:effectLst/>
                          <a:latin typeface="Calibri" panose="020F0502020204030204" pitchFamily="34" charset="0"/>
                        </a:rPr>
                        <a:t>pgceprimary@reading.ac.uk</a:t>
                      </a:r>
                      <a:r>
                        <a:rPr lang="en-GB" sz="1600" b="0" i="0" dirty="0">
                          <a:effectLst/>
                          <a:latin typeface="Calibri" panose="020F0502020204030204" pitchFamily="34" charset="0"/>
                        </a:rPr>
                        <a:t> </a:t>
                      </a:r>
                    </a:p>
                    <a:p>
                      <a:pPr algn="l" rtl="0" fontAlgn="base"/>
                      <a:r>
                        <a:rPr lang="en-GB" sz="1600" b="0" i="0" dirty="0">
                          <a:effectLst/>
                          <a:latin typeface="Calibri" panose="020F0502020204030204" pitchFamily="34" charset="0"/>
                          <a:hlinkClick r:id="rId5"/>
                        </a:rPr>
                        <a:t>ess11i3@reading.ac.uk</a:t>
                      </a:r>
                      <a:endParaRPr lang="en-GB" sz="1600" b="0" i="0" dirty="0">
                        <a:effectLst/>
                        <a:latin typeface="Calibri" panose="020F0502020204030204" pitchFamily="34" charset="0"/>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9886960"/>
                  </a:ext>
                </a:extLst>
              </a:tr>
            </a:tbl>
          </a:graphicData>
        </a:graphic>
      </p:graphicFrame>
      <p:sp>
        <p:nvSpPr>
          <p:cNvPr id="4" name="Slide Number Placeholder 3" hidden="1"/>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a:t>
            </a:fld>
            <a:endParaRPr lang="en-GB" altLang="en-US"/>
          </a:p>
        </p:txBody>
      </p:sp>
    </p:spTree>
    <p:extLst>
      <p:ext uri="{BB962C8B-B14F-4D97-AF65-F5344CB8AC3E}">
        <p14:creationId xmlns:p14="http://schemas.microsoft.com/office/powerpoint/2010/main" val="14935595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F3E6-E25C-EA38-DFD6-17BCE6CEA513}"/>
              </a:ext>
            </a:extLst>
          </p:cNvPr>
          <p:cNvSpPr>
            <a:spLocks noGrp="1"/>
          </p:cNvSpPr>
          <p:nvPr>
            <p:ph type="title"/>
          </p:nvPr>
        </p:nvSpPr>
        <p:spPr/>
        <p:txBody>
          <a:bodyPr/>
          <a:lstStyle/>
          <a:p>
            <a:r>
              <a:rPr lang="en-GB" dirty="0"/>
              <a:t>Effective mentoring</a:t>
            </a:r>
          </a:p>
        </p:txBody>
      </p:sp>
      <p:sp>
        <p:nvSpPr>
          <p:cNvPr id="5" name="Content Placeholder 4">
            <a:extLst>
              <a:ext uri="{FF2B5EF4-FFF2-40B4-BE49-F238E27FC236}">
                <a16:creationId xmlns:a16="http://schemas.microsoft.com/office/drawing/2014/main" id="{A95A666B-8EE5-385E-9107-781662910294}"/>
              </a:ext>
            </a:extLst>
          </p:cNvPr>
          <p:cNvSpPr>
            <a:spLocks noGrp="1"/>
          </p:cNvSpPr>
          <p:nvPr>
            <p:ph idx="1"/>
          </p:nvPr>
        </p:nvSpPr>
        <p:spPr/>
        <p:txBody>
          <a:bodyPr/>
          <a:lstStyle/>
          <a:p>
            <a:r>
              <a:rPr lang="en-GB" sz="3200" dirty="0"/>
              <a:t>Knowledge and expertise</a:t>
            </a:r>
          </a:p>
          <a:p>
            <a:r>
              <a:rPr lang="en-GB" sz="3200" dirty="0"/>
              <a:t>Time</a:t>
            </a:r>
          </a:p>
          <a:p>
            <a:r>
              <a:rPr lang="en-GB" sz="3200" dirty="0"/>
              <a:t>Structure</a:t>
            </a:r>
          </a:p>
          <a:p>
            <a:r>
              <a:rPr lang="en-GB" sz="3200" dirty="0"/>
              <a:t>Relationship </a:t>
            </a:r>
          </a:p>
          <a:p>
            <a:r>
              <a:rPr lang="en-GB" sz="3200" dirty="0"/>
              <a:t>Dialogue </a:t>
            </a:r>
          </a:p>
          <a:p>
            <a:endParaRPr lang="en-GB" dirty="0"/>
          </a:p>
          <a:p>
            <a:r>
              <a:rPr lang="en-GB" i="1" dirty="0"/>
              <a:t>Effective mentoring engages with </a:t>
            </a:r>
            <a:r>
              <a:rPr lang="en-GB" b="1" i="1" dirty="0"/>
              <a:t>values</a:t>
            </a:r>
            <a:r>
              <a:rPr lang="en-GB" i="1" dirty="0"/>
              <a:t> </a:t>
            </a:r>
            <a:r>
              <a:rPr lang="en-GB" dirty="0"/>
              <a:t>(Montgomery, 2017)</a:t>
            </a:r>
          </a:p>
          <a:p>
            <a:endParaRPr lang="en-GB" dirty="0"/>
          </a:p>
        </p:txBody>
      </p:sp>
      <p:sp>
        <p:nvSpPr>
          <p:cNvPr id="4" name="Slide Number Placeholder 3">
            <a:extLst>
              <a:ext uri="{FF2B5EF4-FFF2-40B4-BE49-F238E27FC236}">
                <a16:creationId xmlns:a16="http://schemas.microsoft.com/office/drawing/2014/main" id="{6BD0AB85-5E34-423E-BF82-A4F316B00C80}"/>
              </a:ext>
            </a:extLst>
          </p:cNvPr>
          <p:cNvSpPr>
            <a:spLocks noGrp="1"/>
          </p:cNvSpPr>
          <p:nvPr>
            <p:ph type="sldNum" sz="quarter" idx="10"/>
          </p:nvPr>
        </p:nvSpPr>
        <p:spPr/>
        <p:txBody>
          <a:bodyPr wrap="square" anchor="t">
            <a:normAutofit/>
          </a:bodyPr>
          <a:lstStyle/>
          <a:p>
            <a:pPr>
              <a:spcAft>
                <a:spcPts val="600"/>
              </a:spcAft>
            </a:pPr>
            <a:fld id="{DCF6A46F-80AB-49F3-8C7E-9717ED945456}" type="slidenum">
              <a:rPr lang="en-GB" altLang="en-US" smtClean="0"/>
              <a:pPr>
                <a:spcAft>
                  <a:spcPts val="600"/>
                </a:spcAft>
              </a:pPr>
              <a:t>20</a:t>
            </a:fld>
            <a:endParaRPr lang="en-GB" altLang="en-US"/>
          </a:p>
        </p:txBody>
      </p:sp>
    </p:spTree>
    <p:extLst>
      <p:ext uri="{BB962C8B-B14F-4D97-AF65-F5344CB8AC3E}">
        <p14:creationId xmlns:p14="http://schemas.microsoft.com/office/powerpoint/2010/main" val="187196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0652E4-6AA1-1F16-840E-8F6F4B8214EB}"/>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21</a:t>
            </a:fld>
            <a:endParaRPr lang="en-GB" altLang="en-US"/>
          </a:p>
        </p:txBody>
      </p:sp>
      <p:pic>
        <p:nvPicPr>
          <p:cNvPr id="6" name="Picture 5" descr="Red toy person in front of two lines of white figures">
            <a:extLst>
              <a:ext uri="{FF2B5EF4-FFF2-40B4-BE49-F238E27FC236}">
                <a16:creationId xmlns:a16="http://schemas.microsoft.com/office/drawing/2014/main" id="{C55628BE-09AE-A6CF-EDF4-C403F69C8838}"/>
              </a:ext>
            </a:extLst>
          </p:cNvPr>
          <p:cNvPicPr>
            <a:picLocks noChangeAspect="1"/>
          </p:cNvPicPr>
          <p:nvPr/>
        </p:nvPicPr>
        <p:blipFill rotWithShape="1">
          <a:blip r:embed="rId3"/>
          <a:srcRect t="29341"/>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A2ECBB6A-F230-988D-AFED-5B4A7D0B299A}"/>
              </a:ext>
            </a:extLst>
          </p:cNvPr>
          <p:cNvSpPr>
            <a:spLocks noGrp="1"/>
          </p:cNvSpPr>
          <p:nvPr>
            <p:ph type="title"/>
          </p:nvPr>
        </p:nvSpPr>
        <p:spPr>
          <a:xfrm>
            <a:off x="335360" y="5785870"/>
            <a:ext cx="11425269" cy="955498"/>
          </a:xfrm>
        </p:spPr>
        <p:txBody>
          <a:bodyPr wrap="square" anchor="t">
            <a:normAutofit/>
          </a:bodyPr>
          <a:lstStyle/>
          <a:p>
            <a:r>
              <a:rPr lang="en-GB" dirty="0"/>
              <a:t>Mentor Knowledge &amp; Trainee Development</a:t>
            </a:r>
          </a:p>
        </p:txBody>
      </p:sp>
    </p:spTree>
    <p:extLst>
      <p:ext uri="{BB962C8B-B14F-4D97-AF65-F5344CB8AC3E}">
        <p14:creationId xmlns:p14="http://schemas.microsoft.com/office/powerpoint/2010/main" val="36548020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C6BF4-07AC-4EBF-A761-ED2CAA3F351D}"/>
              </a:ext>
            </a:extLst>
          </p:cNvPr>
          <p:cNvSpPr>
            <a:spLocks noGrp="1"/>
          </p:cNvSpPr>
          <p:nvPr>
            <p:ph type="title"/>
          </p:nvPr>
        </p:nvSpPr>
        <p:spPr>
          <a:xfrm>
            <a:off x="479376" y="368687"/>
            <a:ext cx="11040000" cy="828000"/>
          </a:xfrm>
        </p:spPr>
        <p:txBody>
          <a:bodyPr/>
          <a:lstStyle/>
          <a:p>
            <a:r>
              <a:rPr lang="en-GB" dirty="0">
                <a:solidFill>
                  <a:srgbClr val="FF0000"/>
                </a:solidFill>
              </a:rPr>
              <a:t>Types of knowledge: </a:t>
            </a:r>
          </a:p>
        </p:txBody>
      </p:sp>
      <p:sp>
        <p:nvSpPr>
          <p:cNvPr id="4" name="Slide Number Placeholder 3">
            <a:extLst>
              <a:ext uri="{FF2B5EF4-FFF2-40B4-BE49-F238E27FC236}">
                <a16:creationId xmlns:a16="http://schemas.microsoft.com/office/drawing/2014/main" id="{30AB679D-96FC-423C-92E3-41D56C744F2E}"/>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22</a:t>
            </a:fld>
            <a:endParaRPr lang="en-GB" altLang="en-US">
              <a:solidFill>
                <a:srgbClr val="50535A"/>
              </a:solidFill>
            </a:endParaRPr>
          </a:p>
        </p:txBody>
      </p:sp>
      <p:sp>
        <p:nvSpPr>
          <p:cNvPr id="5" name="Content Placeholder 4">
            <a:extLst>
              <a:ext uri="{FF2B5EF4-FFF2-40B4-BE49-F238E27FC236}">
                <a16:creationId xmlns:a16="http://schemas.microsoft.com/office/drawing/2014/main" id="{F3719AAD-DD9D-4979-B465-33DF6DDC1B88}"/>
              </a:ext>
            </a:extLst>
          </p:cNvPr>
          <p:cNvSpPr txBox="1">
            <a:spLocks noGrp="1"/>
          </p:cNvSpPr>
          <p:nvPr>
            <p:ph idx="1"/>
          </p:nvPr>
        </p:nvSpPr>
        <p:spPr>
          <a:xfrm>
            <a:off x="839416" y="2204864"/>
            <a:ext cx="7992888" cy="2779689"/>
          </a:xfrm>
          <a:prstGeom prst="rect">
            <a:avLst/>
          </a:prstGeom>
          <a:noFill/>
        </p:spPr>
        <p:txBody>
          <a:bodyPr wrap="square" rtlCol="0">
            <a:spAutoFit/>
          </a:bodyPr>
          <a:lstStyle/>
          <a:p>
            <a:pPr marL="342900" indent="-342900">
              <a:buFont typeface="Arial" panose="020B0604020202020204" pitchFamily="34" charset="0"/>
              <a:buChar char="•"/>
            </a:pPr>
            <a:r>
              <a:rPr lang="en-GB" sz="3600" dirty="0"/>
              <a:t>DECLARATIVE (can be explained using words)</a:t>
            </a:r>
          </a:p>
          <a:p>
            <a:pPr marL="342900" indent="-342900">
              <a:buFont typeface="Arial" panose="020B0604020202020204" pitchFamily="34" charset="0"/>
              <a:buChar char="•"/>
            </a:pPr>
            <a:r>
              <a:rPr lang="en-GB" sz="3600" dirty="0"/>
              <a:t>PROCEDURAL (demonstrated through actions)</a:t>
            </a:r>
          </a:p>
          <a:p>
            <a:endParaRPr lang="en-GB" dirty="0">
              <a:solidFill>
                <a:schemeClr val="tx2"/>
              </a:solidFill>
              <a:latin typeface="+mn-lt"/>
            </a:endParaRPr>
          </a:p>
        </p:txBody>
      </p:sp>
      <p:pic>
        <p:nvPicPr>
          <p:cNvPr id="6" name="Picture 5">
            <a:extLst>
              <a:ext uri="{FF2B5EF4-FFF2-40B4-BE49-F238E27FC236}">
                <a16:creationId xmlns:a16="http://schemas.microsoft.com/office/drawing/2014/main" id="{DA74D1F0-9C0D-4F79-BCB2-677B2E2C598A}"/>
              </a:ext>
            </a:extLst>
          </p:cNvPr>
          <p:cNvPicPr>
            <a:picLocks noChangeAspect="1"/>
          </p:cNvPicPr>
          <p:nvPr/>
        </p:nvPicPr>
        <p:blipFill>
          <a:blip r:embed="rId3"/>
          <a:stretch>
            <a:fillRect/>
          </a:stretch>
        </p:blipFill>
        <p:spPr>
          <a:xfrm>
            <a:off x="8405812" y="2023686"/>
            <a:ext cx="1875497" cy="1254688"/>
          </a:xfrm>
          <a:prstGeom prst="rect">
            <a:avLst/>
          </a:prstGeom>
        </p:spPr>
      </p:pic>
      <p:pic>
        <p:nvPicPr>
          <p:cNvPr id="7" name="Picture 6">
            <a:extLst>
              <a:ext uri="{FF2B5EF4-FFF2-40B4-BE49-F238E27FC236}">
                <a16:creationId xmlns:a16="http://schemas.microsoft.com/office/drawing/2014/main" id="{6A5057F8-6035-4709-9251-C80E8599C0CE}"/>
              </a:ext>
            </a:extLst>
          </p:cNvPr>
          <p:cNvPicPr>
            <a:picLocks noChangeAspect="1"/>
          </p:cNvPicPr>
          <p:nvPr/>
        </p:nvPicPr>
        <p:blipFill>
          <a:blip r:embed="rId4"/>
          <a:stretch>
            <a:fillRect/>
          </a:stretch>
        </p:blipFill>
        <p:spPr>
          <a:xfrm>
            <a:off x="5591945" y="4079112"/>
            <a:ext cx="1827233" cy="2410201"/>
          </a:xfrm>
          <a:prstGeom prst="rect">
            <a:avLst/>
          </a:prstGeom>
        </p:spPr>
      </p:pic>
      <p:sp>
        <p:nvSpPr>
          <p:cNvPr id="3" name="TextBox 2">
            <a:extLst>
              <a:ext uri="{FF2B5EF4-FFF2-40B4-BE49-F238E27FC236}">
                <a16:creationId xmlns:a16="http://schemas.microsoft.com/office/drawing/2014/main" id="{C243D7B1-8D3A-4E3D-9499-8048E962D403}"/>
              </a:ext>
            </a:extLst>
          </p:cNvPr>
          <p:cNvSpPr txBox="1"/>
          <p:nvPr/>
        </p:nvSpPr>
        <p:spPr>
          <a:xfrm>
            <a:off x="9580826" y="5805264"/>
            <a:ext cx="2576859" cy="400110"/>
          </a:xfrm>
          <a:prstGeom prst="rect">
            <a:avLst/>
          </a:prstGeom>
          <a:noFill/>
        </p:spPr>
        <p:txBody>
          <a:bodyPr wrap="none" rtlCol="0">
            <a:spAutoFit/>
          </a:bodyPr>
          <a:lstStyle/>
          <a:p>
            <a:r>
              <a:rPr lang="en-GB" dirty="0"/>
              <a:t>(Hattie &amp; Yates, 2014)</a:t>
            </a:r>
          </a:p>
        </p:txBody>
      </p:sp>
      <p:pic>
        <p:nvPicPr>
          <p:cNvPr id="8" name="Picture 7">
            <a:extLst>
              <a:ext uri="{FF2B5EF4-FFF2-40B4-BE49-F238E27FC236}">
                <a16:creationId xmlns:a16="http://schemas.microsoft.com/office/drawing/2014/main" id="{E89A1C19-07AE-4027-A962-9997747785BB}"/>
              </a:ext>
            </a:extLst>
          </p:cNvPr>
          <p:cNvPicPr>
            <a:picLocks noChangeAspect="1"/>
          </p:cNvPicPr>
          <p:nvPr/>
        </p:nvPicPr>
        <p:blipFill>
          <a:blip r:embed="rId5"/>
          <a:stretch>
            <a:fillRect/>
          </a:stretch>
        </p:blipFill>
        <p:spPr>
          <a:xfrm>
            <a:off x="3550700" y="999534"/>
            <a:ext cx="5090601" cy="4858933"/>
          </a:xfrm>
          <a:prstGeom prst="rect">
            <a:avLst/>
          </a:prstGeom>
        </p:spPr>
      </p:pic>
    </p:spTree>
    <p:extLst>
      <p:ext uri="{BB962C8B-B14F-4D97-AF65-F5344CB8AC3E}">
        <p14:creationId xmlns:p14="http://schemas.microsoft.com/office/powerpoint/2010/main" val="4071720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path" presetSubtype="0" accel="50000" decel="50000" fill="hold" nodeType="clickEffect">
                                  <p:stCondLst>
                                    <p:cond delay="0"/>
                                  </p:stCondLst>
                                  <p:childTnLst>
                                    <p:animMotion origin="layout" path="M 1.94444E-6 -1.85185E-6 C 1.94444E-6 0.0331 0.02708 0.05996 0.06007 0.05996 C 0.09896 0.05996 0.11302 0.03009 0.11892 0.01204 L 0.125 -0.01204 C 0.13107 -0.03009 0.14601 -0.05995 0.18993 -0.05995 C 0.21805 -0.05995 0.25 -0.0331 0.25 -1.85185E-6 C 0.25 0.0331 0.21805 0.05996 0.18993 0.05996 C 0.14601 0.05996 0.13107 0.03009 0.125 0.01204 L 0.11892 -0.01204 C 0.11302 -0.03009 0.09896 -0.05995 0.06007 -0.05995 C 0.02708 -0.05995 1.94444E-6 -0.0331 1.94444E-6 -1.85185E-6 Z " pathEditMode="relative" rAng="0" ptsTypes="AAAAAAAAAAA">
                                      <p:cBhvr>
                                        <p:cTn id="20" dur="2000" fill="hold"/>
                                        <p:tgtEl>
                                          <p:spTgt spid="7"/>
                                        </p:tgtEl>
                                        <p:attrNameLst>
                                          <p:attrName>ppt_x</p:attrName>
                                          <p:attrName>ppt_y</p:attrName>
                                        </p:attrNameLst>
                                      </p:cBhvr>
                                      <p:rCtr x="12500" y="0"/>
                                    </p:animMotion>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7FD15-EBC7-FE6A-D9E8-817C23567C82}"/>
              </a:ext>
            </a:extLst>
          </p:cNvPr>
          <p:cNvSpPr>
            <a:spLocks noGrp="1"/>
          </p:cNvSpPr>
          <p:nvPr>
            <p:ph idx="1"/>
          </p:nvPr>
        </p:nvSpPr>
        <p:spPr/>
        <p:txBody>
          <a:bodyPr/>
          <a:lstStyle/>
          <a:p>
            <a:pPr marL="457200" indent="-457200">
              <a:buFont typeface="+mj-lt"/>
              <a:buAutoNum type="arabicPeriod"/>
            </a:pPr>
            <a:r>
              <a:rPr lang="en-GB" dirty="0"/>
              <a:t>(Pedagogical) content knowledge</a:t>
            </a:r>
          </a:p>
          <a:p>
            <a:pPr marL="457200" indent="-457200">
              <a:buFont typeface="+mj-lt"/>
              <a:buAutoNum type="arabicPeriod"/>
            </a:pPr>
            <a:r>
              <a:rPr lang="en-GB" dirty="0"/>
              <a:t>Quality of instruction</a:t>
            </a:r>
          </a:p>
          <a:p>
            <a:pPr marL="457200" indent="-457200">
              <a:buFont typeface="+mj-lt"/>
              <a:buAutoNum type="arabicPeriod"/>
            </a:pPr>
            <a:r>
              <a:rPr lang="en-GB" dirty="0"/>
              <a:t>Classroom climate</a:t>
            </a:r>
          </a:p>
          <a:p>
            <a:pPr marL="457200" indent="-457200">
              <a:buFont typeface="+mj-lt"/>
              <a:buAutoNum type="arabicPeriod"/>
            </a:pPr>
            <a:r>
              <a:rPr lang="en-GB" dirty="0"/>
              <a:t>Classroom management</a:t>
            </a:r>
          </a:p>
          <a:p>
            <a:pPr marL="457200" indent="-457200">
              <a:buFont typeface="+mj-lt"/>
              <a:buAutoNum type="arabicPeriod"/>
            </a:pPr>
            <a:r>
              <a:rPr lang="en-GB" dirty="0"/>
              <a:t>Teacher beliefs</a:t>
            </a:r>
          </a:p>
          <a:p>
            <a:pPr marL="457200" indent="-457200">
              <a:buFont typeface="+mj-lt"/>
              <a:buAutoNum type="arabicPeriod"/>
            </a:pPr>
            <a:r>
              <a:rPr lang="en-GB" dirty="0"/>
              <a:t>Professional behaviours</a:t>
            </a:r>
          </a:p>
          <a:p>
            <a:pPr marL="0" indent="0">
              <a:buNone/>
            </a:pPr>
            <a:endParaRPr lang="en-GB" dirty="0"/>
          </a:p>
        </p:txBody>
      </p:sp>
      <p:sp>
        <p:nvSpPr>
          <p:cNvPr id="3" name="Slide Number Placeholder 2">
            <a:extLst>
              <a:ext uri="{FF2B5EF4-FFF2-40B4-BE49-F238E27FC236}">
                <a16:creationId xmlns:a16="http://schemas.microsoft.com/office/drawing/2014/main" id="{1ACA9769-4C99-F3A5-8FC0-3B1A2CEFC2D6}"/>
              </a:ext>
            </a:extLst>
          </p:cNvPr>
          <p:cNvSpPr>
            <a:spLocks noGrp="1"/>
          </p:cNvSpPr>
          <p:nvPr>
            <p:ph type="sldNum" sz="quarter" idx="10"/>
          </p:nvPr>
        </p:nvSpPr>
        <p:spPr/>
        <p:txBody>
          <a:bodyPr/>
          <a:lstStyle/>
          <a:p>
            <a:fld id="{DCF6A46F-80AB-49F3-8C7E-9717ED945456}" type="slidenum">
              <a:rPr lang="en-GB" altLang="en-US" smtClean="0"/>
              <a:pPr/>
              <a:t>23</a:t>
            </a:fld>
            <a:endParaRPr lang="en-GB" altLang="en-US"/>
          </a:p>
        </p:txBody>
      </p:sp>
      <p:sp>
        <p:nvSpPr>
          <p:cNvPr id="4" name="Title 3">
            <a:extLst>
              <a:ext uri="{FF2B5EF4-FFF2-40B4-BE49-F238E27FC236}">
                <a16:creationId xmlns:a16="http://schemas.microsoft.com/office/drawing/2014/main" id="{3B7CF16D-3324-4D79-C91A-C152D69D2573}"/>
              </a:ext>
            </a:extLst>
          </p:cNvPr>
          <p:cNvSpPr>
            <a:spLocks noGrp="1"/>
          </p:cNvSpPr>
          <p:nvPr>
            <p:ph type="title"/>
          </p:nvPr>
        </p:nvSpPr>
        <p:spPr/>
        <p:txBody>
          <a:bodyPr/>
          <a:lstStyle/>
          <a:p>
            <a:r>
              <a:rPr lang="en-GB" dirty="0"/>
              <a:t>What makes great teaching? (Coe et al., 2014)</a:t>
            </a:r>
          </a:p>
        </p:txBody>
      </p:sp>
    </p:spTree>
    <p:extLst>
      <p:ext uri="{BB962C8B-B14F-4D97-AF65-F5344CB8AC3E}">
        <p14:creationId xmlns:p14="http://schemas.microsoft.com/office/powerpoint/2010/main" val="34801134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47B666-537F-775C-F84F-144F72193760}"/>
              </a:ext>
            </a:extLst>
          </p:cNvPr>
          <p:cNvSpPr>
            <a:spLocks noGrp="1"/>
          </p:cNvSpPr>
          <p:nvPr>
            <p:ph type="sldNum" sz="quarter" idx="10"/>
          </p:nvPr>
        </p:nvSpPr>
        <p:spPr/>
        <p:txBody>
          <a:bodyPr/>
          <a:lstStyle/>
          <a:p>
            <a:fld id="{DCF6A46F-80AB-49F3-8C7E-9717ED945456}" type="slidenum">
              <a:rPr lang="en-GB" altLang="en-US" smtClean="0"/>
              <a:pPr/>
              <a:t>24</a:t>
            </a:fld>
            <a:endParaRPr lang="en-GB" altLang="en-US"/>
          </a:p>
        </p:txBody>
      </p:sp>
      <p:sp>
        <p:nvSpPr>
          <p:cNvPr id="7" name="Flowchart: Connector 6">
            <a:extLst>
              <a:ext uri="{FF2B5EF4-FFF2-40B4-BE49-F238E27FC236}">
                <a16:creationId xmlns:a16="http://schemas.microsoft.com/office/drawing/2014/main" id="{9B53CC12-2B32-8D60-B63C-45AB86E2A497}"/>
              </a:ext>
            </a:extLst>
          </p:cNvPr>
          <p:cNvSpPr/>
          <p:nvPr/>
        </p:nvSpPr>
        <p:spPr>
          <a:xfrm>
            <a:off x="2157434" y="3514448"/>
            <a:ext cx="5607326" cy="2856428"/>
          </a:xfrm>
          <a:prstGeom prst="flowChartConnector">
            <a:avLst/>
          </a:prstGeom>
          <a:ln/>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ctr">
            <a:spAutoFit/>
          </a:bodyPr>
          <a:lstStyle/>
          <a:p>
            <a:pPr algn="ctr"/>
            <a:r>
              <a:rPr lang="en-GB" sz="6600" dirty="0">
                <a:solidFill>
                  <a:schemeClr val="tx2"/>
                </a:solidFill>
              </a:rPr>
              <a:t>Content </a:t>
            </a:r>
            <a:r>
              <a:rPr lang="en-GB" sz="6000" dirty="0">
                <a:solidFill>
                  <a:schemeClr val="tx2"/>
                </a:solidFill>
              </a:rPr>
              <a:t>Knowledge</a:t>
            </a:r>
          </a:p>
        </p:txBody>
      </p:sp>
      <p:sp>
        <p:nvSpPr>
          <p:cNvPr id="2" name="TextBox 1">
            <a:extLst>
              <a:ext uri="{FF2B5EF4-FFF2-40B4-BE49-F238E27FC236}">
                <a16:creationId xmlns:a16="http://schemas.microsoft.com/office/drawing/2014/main" id="{9F6BF6D9-A722-6AEE-B79A-25658CEAC63C}"/>
              </a:ext>
            </a:extLst>
          </p:cNvPr>
          <p:cNvSpPr txBox="1"/>
          <p:nvPr/>
        </p:nvSpPr>
        <p:spPr>
          <a:xfrm>
            <a:off x="551384" y="980728"/>
            <a:ext cx="4572000" cy="4819781"/>
          </a:xfrm>
          <a:prstGeom prst="rect">
            <a:avLst/>
          </a:prstGeom>
          <a:noFill/>
        </p:spPr>
        <p:txBody>
          <a:bodyPr wrap="square">
            <a:spAutoFit/>
          </a:bodyPr>
          <a:lstStyle/>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Maths</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English</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Guided Reading / Comprehension</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Spelling / phonics</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Speaking and listening</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Handwriting</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Science</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Art</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DT</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History</a:t>
            </a:r>
          </a:p>
        </p:txBody>
      </p:sp>
      <p:sp>
        <p:nvSpPr>
          <p:cNvPr id="3" name="TextBox 2">
            <a:extLst>
              <a:ext uri="{FF2B5EF4-FFF2-40B4-BE49-F238E27FC236}">
                <a16:creationId xmlns:a16="http://schemas.microsoft.com/office/drawing/2014/main" id="{B0BC22F5-F46C-CB17-B241-8D341DB2CF44}"/>
              </a:ext>
            </a:extLst>
          </p:cNvPr>
          <p:cNvSpPr txBox="1"/>
          <p:nvPr/>
        </p:nvSpPr>
        <p:spPr>
          <a:xfrm>
            <a:off x="7752184" y="1124744"/>
            <a:ext cx="4572000" cy="3933384"/>
          </a:xfrm>
          <a:prstGeom prst="rect">
            <a:avLst/>
          </a:prstGeom>
          <a:noFill/>
        </p:spPr>
        <p:txBody>
          <a:bodyPr wrap="square">
            <a:spAutoFit/>
          </a:bodyPr>
          <a:lstStyle/>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Geography</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French </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Music </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PE (including swimming)</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RE </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Computing</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PSHE and Citizenship</a:t>
            </a:r>
          </a:p>
          <a:p>
            <a:pPr marL="180000" indent="-180000">
              <a:spcBef>
                <a:spcPct val="20000"/>
              </a:spcBef>
              <a:buClr>
                <a:srgbClr val="D2002E"/>
              </a:buClr>
              <a:buFont typeface="Arial" charset="0"/>
              <a:buChar char="•"/>
              <a:defRPr/>
            </a:pPr>
            <a:r>
              <a:rPr lang="en-GB" sz="2400" kern="0" dirty="0">
                <a:solidFill>
                  <a:schemeClr val="tx1"/>
                </a:solidFill>
                <a:latin typeface="Arial" panose="020B0604020202020204" pitchFamily="34" charset="0"/>
                <a:cs typeface="Arial" panose="020B0604020202020204" pitchFamily="34" charset="0"/>
              </a:rPr>
              <a:t>SRE</a:t>
            </a:r>
          </a:p>
          <a:p>
            <a:pPr>
              <a:spcBef>
                <a:spcPct val="20000"/>
              </a:spcBef>
              <a:buClr>
                <a:srgbClr val="D2002E"/>
              </a:buClr>
              <a:defRPr/>
            </a:pPr>
            <a:endParaRPr lang="en-GB"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5470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DE5E77-B8FC-638D-50D7-8226258ED91D}"/>
              </a:ext>
            </a:extLst>
          </p:cNvPr>
          <p:cNvSpPr>
            <a:spLocks noGrp="1"/>
          </p:cNvSpPr>
          <p:nvPr>
            <p:ph idx="1"/>
          </p:nvPr>
        </p:nvSpPr>
        <p:spPr>
          <a:xfrm>
            <a:off x="1723377" y="5554172"/>
            <a:ext cx="8971736" cy="828000"/>
          </a:xfrm>
        </p:spPr>
        <p:txBody>
          <a:bodyPr/>
          <a:lstStyle/>
          <a:p>
            <a:pPr marL="0" indent="0">
              <a:buNone/>
            </a:pPr>
            <a:r>
              <a:rPr lang="en-GB" sz="3200" i="1" dirty="0"/>
              <a:t>BUT: Great content or subject knowledge doesn’t equal a great teacher…</a:t>
            </a:r>
          </a:p>
        </p:txBody>
      </p:sp>
      <p:sp>
        <p:nvSpPr>
          <p:cNvPr id="4" name="Slide Number Placeholder 3">
            <a:extLst>
              <a:ext uri="{FF2B5EF4-FFF2-40B4-BE49-F238E27FC236}">
                <a16:creationId xmlns:a16="http://schemas.microsoft.com/office/drawing/2014/main" id="{CB4AAA5E-8E81-8D72-5CA8-115B189C9CE5}"/>
              </a:ext>
            </a:extLst>
          </p:cNvPr>
          <p:cNvSpPr>
            <a:spLocks noGrp="1"/>
          </p:cNvSpPr>
          <p:nvPr>
            <p:ph type="sldNum" sz="quarter" idx="10"/>
          </p:nvPr>
        </p:nvSpPr>
        <p:spPr/>
        <p:txBody>
          <a:bodyPr/>
          <a:lstStyle/>
          <a:p>
            <a:fld id="{DCF6A46F-80AB-49F3-8C7E-9717ED945456}" type="slidenum">
              <a:rPr lang="en-GB" altLang="en-US" smtClean="0"/>
              <a:pPr/>
              <a:t>25</a:t>
            </a:fld>
            <a:endParaRPr lang="en-GB" altLang="en-US"/>
          </a:p>
        </p:txBody>
      </p:sp>
      <p:pic>
        <p:nvPicPr>
          <p:cNvPr id="5" name="Online Media 4" title="&quot;Anyone, anyone&quot; teacher from Ferris Bueller's Day Off">
            <a:hlinkClick r:id="" action="ppaction://media"/>
            <a:extLst>
              <a:ext uri="{FF2B5EF4-FFF2-40B4-BE49-F238E27FC236}">
                <a16:creationId xmlns:a16="http://schemas.microsoft.com/office/drawing/2014/main" id="{55BB3DA1-BB02-B5F9-C017-A9D20D0D6A23}"/>
              </a:ext>
            </a:extLst>
          </p:cNvPr>
          <p:cNvPicPr>
            <a:picLocks noRot="1" noChangeAspect="1"/>
          </p:cNvPicPr>
          <p:nvPr>
            <a:videoFile r:link="rId1"/>
          </p:nvPr>
        </p:nvPicPr>
        <p:blipFill>
          <a:blip r:embed="rId4"/>
          <a:stretch>
            <a:fillRect/>
          </a:stretch>
        </p:blipFill>
        <p:spPr>
          <a:xfrm>
            <a:off x="2135560" y="332656"/>
            <a:ext cx="6912768" cy="5184576"/>
          </a:xfrm>
          <a:prstGeom prst="rect">
            <a:avLst/>
          </a:prstGeom>
        </p:spPr>
      </p:pic>
    </p:spTree>
    <p:extLst>
      <p:ext uri="{BB962C8B-B14F-4D97-AF65-F5344CB8AC3E}">
        <p14:creationId xmlns:p14="http://schemas.microsoft.com/office/powerpoint/2010/main" val="1021839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702D49-62C1-D05E-1451-49C70A6E0224}"/>
              </a:ext>
            </a:extLst>
          </p:cNvPr>
          <p:cNvSpPr>
            <a:spLocks noGrp="1"/>
          </p:cNvSpPr>
          <p:nvPr>
            <p:ph type="sldNum" sz="quarter" idx="10"/>
          </p:nvPr>
        </p:nvSpPr>
        <p:spPr/>
        <p:txBody>
          <a:bodyPr/>
          <a:lstStyle/>
          <a:p>
            <a:fld id="{DCF6A46F-80AB-49F3-8C7E-9717ED945456}" type="slidenum">
              <a:rPr lang="en-GB" altLang="en-US" smtClean="0"/>
              <a:pPr/>
              <a:t>26</a:t>
            </a:fld>
            <a:endParaRPr lang="en-GB" altLang="en-US"/>
          </a:p>
        </p:txBody>
      </p:sp>
      <p:sp>
        <p:nvSpPr>
          <p:cNvPr id="5" name="Oval 4">
            <a:extLst>
              <a:ext uri="{FF2B5EF4-FFF2-40B4-BE49-F238E27FC236}">
                <a16:creationId xmlns:a16="http://schemas.microsoft.com/office/drawing/2014/main" id="{44C564FF-B323-24C8-D358-2556E89F5709}"/>
              </a:ext>
            </a:extLst>
          </p:cNvPr>
          <p:cNvSpPr/>
          <p:nvPr/>
        </p:nvSpPr>
        <p:spPr>
          <a:xfrm>
            <a:off x="3905530" y="2267995"/>
            <a:ext cx="4698020" cy="2034123"/>
          </a:xfrm>
          <a:prstGeom prst="ellipse">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GB" sz="4400" dirty="0">
                <a:solidFill>
                  <a:schemeClr val="tx2"/>
                </a:solidFill>
              </a:rPr>
              <a:t>Pedagogical Knowledge</a:t>
            </a:r>
          </a:p>
        </p:txBody>
      </p:sp>
      <p:pic>
        <p:nvPicPr>
          <p:cNvPr id="3074" name="Picture 2" descr="Cognitive Learning Theory in Education and Training | Blog | ELN">
            <a:extLst>
              <a:ext uri="{FF2B5EF4-FFF2-40B4-BE49-F238E27FC236}">
                <a16:creationId xmlns:a16="http://schemas.microsoft.com/office/drawing/2014/main" id="{F13798A9-4188-135C-93FC-19D900761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40" t="22500" r="16842" b="1001"/>
          <a:stretch/>
        </p:blipFill>
        <p:spPr bwMode="auto">
          <a:xfrm>
            <a:off x="1654045" y="2275210"/>
            <a:ext cx="2251486" cy="1822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83CEDFE-026D-7CF9-8AA5-307D499C9A3A}"/>
              </a:ext>
            </a:extLst>
          </p:cNvPr>
          <p:cNvPicPr>
            <a:picLocks noChangeAspect="1"/>
          </p:cNvPicPr>
          <p:nvPr/>
        </p:nvPicPr>
        <p:blipFill>
          <a:blip r:embed="rId4"/>
          <a:stretch>
            <a:fillRect/>
          </a:stretch>
        </p:blipFill>
        <p:spPr>
          <a:xfrm>
            <a:off x="4135883" y="-89058"/>
            <a:ext cx="3920234" cy="2360279"/>
          </a:xfrm>
          <a:prstGeom prst="rect">
            <a:avLst/>
          </a:prstGeom>
        </p:spPr>
      </p:pic>
      <p:pic>
        <p:nvPicPr>
          <p:cNvPr id="3076" name="Picture 4" descr="5 Principles of Outstanding Classroom Management | Edutopia">
            <a:extLst>
              <a:ext uri="{FF2B5EF4-FFF2-40B4-BE49-F238E27FC236}">
                <a16:creationId xmlns:a16="http://schemas.microsoft.com/office/drawing/2014/main" id="{E7B23907-8EED-E9D3-F304-E49A3EA22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066" y="4461316"/>
            <a:ext cx="4079404" cy="228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73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59D0BC-5EB6-1A6C-00F1-1FF1B792EA70}"/>
              </a:ext>
            </a:extLst>
          </p:cNvPr>
          <p:cNvSpPr>
            <a:spLocks noGrp="1"/>
          </p:cNvSpPr>
          <p:nvPr>
            <p:ph idx="1"/>
          </p:nvPr>
        </p:nvSpPr>
        <p:spPr/>
        <p:txBody>
          <a:bodyPr/>
          <a:lstStyle/>
          <a:p>
            <a:pPr marL="342900" indent="-342900">
              <a:lnSpc>
                <a:spcPct val="107000"/>
              </a:lnSpc>
              <a:buFont typeface="Calibri" panose="020F0502020204030204" pitchFamily="34" charset="0"/>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Why</a:t>
            </a:r>
            <a:r>
              <a:rPr lang="en-GB" sz="2400" dirty="0">
                <a:latin typeface="Calibri" panose="020F0502020204030204" pitchFamily="34" charset="0"/>
                <a:ea typeface="Calibri" panose="020F0502020204030204" pitchFamily="34" charset="0"/>
                <a:cs typeface="Times New Roman" panose="02020603050405020304" pitchFamily="18" charset="0"/>
              </a:rPr>
              <a:t> we teach what we do, in the way that we teach it</a:t>
            </a:r>
          </a:p>
          <a:p>
            <a:pPr marL="342900" indent="-342900">
              <a:lnSpc>
                <a:spcPct val="107000"/>
              </a:lnSpc>
              <a:buFont typeface="Calibri" panose="020F0502020204030204" pitchFamily="34" charset="0"/>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What</a:t>
            </a:r>
            <a:r>
              <a:rPr lang="en-GB" sz="2400" dirty="0">
                <a:latin typeface="Calibri" panose="020F0502020204030204" pitchFamily="34" charset="0"/>
                <a:ea typeface="Calibri" panose="020F0502020204030204" pitchFamily="34" charset="0"/>
                <a:cs typeface="Times New Roman" panose="02020603050405020304" pitchFamily="18" charset="0"/>
              </a:rPr>
              <a:t> they are teaching, with deep and confident subject knowledge</a:t>
            </a:r>
          </a:p>
          <a:p>
            <a:pPr marL="342900" indent="-342900">
              <a:lnSpc>
                <a:spcPct val="107000"/>
              </a:lnSpc>
              <a:buFont typeface="Calibri" panose="020F0502020204030204" pitchFamily="34" charset="0"/>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How</a:t>
            </a:r>
            <a:r>
              <a:rPr lang="en-GB" sz="2400" dirty="0">
                <a:latin typeface="Calibri" panose="020F0502020204030204" pitchFamily="34" charset="0"/>
                <a:ea typeface="Calibri" panose="020F0502020204030204" pitchFamily="34" charset="0"/>
                <a:cs typeface="Times New Roman" panose="02020603050405020304" pitchFamily="18" charset="0"/>
              </a:rPr>
              <a:t> they are teaching it, and the reasons for the decisions they make</a:t>
            </a:r>
          </a:p>
          <a:p>
            <a:pPr marL="342900" indent="-342900">
              <a:lnSpc>
                <a:spcPct val="107000"/>
              </a:lnSpc>
              <a:spcAft>
                <a:spcPts val="800"/>
              </a:spcAft>
              <a:buFont typeface="Calibri" panose="020F0502020204030204" pitchFamily="34" charset="0"/>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Who</a:t>
            </a:r>
            <a:r>
              <a:rPr lang="en-GB" sz="2400" dirty="0">
                <a:latin typeface="Calibri" panose="020F0502020204030204" pitchFamily="34" charset="0"/>
                <a:ea typeface="Calibri" panose="020F0502020204030204" pitchFamily="34" charset="0"/>
                <a:cs typeface="Times New Roman" panose="02020603050405020304" pitchFamily="18" charset="0"/>
              </a:rPr>
              <a:t> they are teaching, and what they bring to their learning</a:t>
            </a:r>
          </a:p>
          <a:p>
            <a:pPr marL="0" indent="0">
              <a:buNone/>
            </a:pPr>
            <a:endParaRPr lang="en-GB" dirty="0"/>
          </a:p>
        </p:txBody>
      </p:sp>
      <p:sp>
        <p:nvSpPr>
          <p:cNvPr id="3" name="Slide Number Placeholder 2">
            <a:extLst>
              <a:ext uri="{FF2B5EF4-FFF2-40B4-BE49-F238E27FC236}">
                <a16:creationId xmlns:a16="http://schemas.microsoft.com/office/drawing/2014/main" id="{4E57A60C-B47F-901A-9A65-B8681689A269}"/>
              </a:ext>
            </a:extLst>
          </p:cNvPr>
          <p:cNvSpPr>
            <a:spLocks noGrp="1"/>
          </p:cNvSpPr>
          <p:nvPr>
            <p:ph type="sldNum" sz="quarter" idx="10"/>
          </p:nvPr>
        </p:nvSpPr>
        <p:spPr/>
        <p:txBody>
          <a:bodyPr/>
          <a:lstStyle/>
          <a:p>
            <a:fld id="{DCF6A46F-80AB-49F3-8C7E-9717ED945456}" type="slidenum">
              <a:rPr lang="en-GB" altLang="en-US" smtClean="0"/>
              <a:pPr/>
              <a:t>27</a:t>
            </a:fld>
            <a:endParaRPr lang="en-GB" altLang="en-US"/>
          </a:p>
        </p:txBody>
      </p:sp>
      <p:sp>
        <p:nvSpPr>
          <p:cNvPr id="4" name="Title 3">
            <a:extLst>
              <a:ext uri="{FF2B5EF4-FFF2-40B4-BE49-F238E27FC236}">
                <a16:creationId xmlns:a16="http://schemas.microsoft.com/office/drawing/2014/main" id="{31F022E1-01D2-B989-7786-F2F239BA012E}"/>
              </a:ext>
            </a:extLst>
          </p:cNvPr>
          <p:cNvSpPr>
            <a:spLocks noGrp="1"/>
          </p:cNvSpPr>
          <p:nvPr>
            <p:ph type="title"/>
          </p:nvPr>
        </p:nvSpPr>
        <p:spPr/>
        <p:txBody>
          <a:bodyPr/>
          <a:lstStyle/>
          <a:p>
            <a:r>
              <a:rPr lang="en-GB" dirty="0"/>
              <a:t>RPTs should be able to articulate</a:t>
            </a:r>
          </a:p>
        </p:txBody>
      </p:sp>
    </p:spTree>
    <p:extLst>
      <p:ext uri="{BB962C8B-B14F-4D97-AF65-F5344CB8AC3E}">
        <p14:creationId xmlns:p14="http://schemas.microsoft.com/office/powerpoint/2010/main" val="110413572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724F6-1B29-4E78-E21C-64C29EDCC04E}"/>
              </a:ext>
            </a:extLst>
          </p:cNvPr>
          <p:cNvSpPr>
            <a:spLocks noGrp="1"/>
          </p:cNvSpPr>
          <p:nvPr>
            <p:ph idx="1"/>
          </p:nvPr>
        </p:nvSpPr>
        <p:spPr>
          <a:xfrm>
            <a:off x="2063552" y="6087912"/>
            <a:ext cx="8280000" cy="550800"/>
          </a:xfrm>
        </p:spPr>
        <p:txBody>
          <a:bodyPr/>
          <a:lstStyle/>
          <a:p>
            <a:pPr marL="0" indent="0">
              <a:buNone/>
            </a:pPr>
            <a:r>
              <a:rPr lang="en-GB" i="1" dirty="0"/>
              <a:t>BUT: You are teaching something (knowledge, skills…)</a:t>
            </a:r>
          </a:p>
        </p:txBody>
      </p:sp>
      <p:sp>
        <p:nvSpPr>
          <p:cNvPr id="4" name="Slide Number Placeholder 3">
            <a:extLst>
              <a:ext uri="{FF2B5EF4-FFF2-40B4-BE49-F238E27FC236}">
                <a16:creationId xmlns:a16="http://schemas.microsoft.com/office/drawing/2014/main" id="{8361150C-41F3-E414-C1D6-425CEBEDF68E}"/>
              </a:ext>
            </a:extLst>
          </p:cNvPr>
          <p:cNvSpPr>
            <a:spLocks noGrp="1"/>
          </p:cNvSpPr>
          <p:nvPr>
            <p:ph type="sldNum" sz="quarter" idx="10"/>
          </p:nvPr>
        </p:nvSpPr>
        <p:spPr/>
        <p:txBody>
          <a:bodyPr/>
          <a:lstStyle/>
          <a:p>
            <a:fld id="{DCF6A46F-80AB-49F3-8C7E-9717ED945456}" type="slidenum">
              <a:rPr lang="en-GB" altLang="en-US" smtClean="0"/>
              <a:pPr/>
              <a:t>28</a:t>
            </a:fld>
            <a:endParaRPr lang="en-GB" altLang="en-US"/>
          </a:p>
        </p:txBody>
      </p:sp>
      <p:pic>
        <p:nvPicPr>
          <p:cNvPr id="4098" name="Picture 2" descr="Premium Photo | Education, high school, technology and people concept -  smiling teacher with notepad, laptop computer standing in front of students  and showing something on white board in classroom">
            <a:extLst>
              <a:ext uri="{FF2B5EF4-FFF2-40B4-BE49-F238E27FC236}">
                <a16:creationId xmlns:a16="http://schemas.microsoft.com/office/drawing/2014/main" id="{0FFE65EB-DD5A-4A36-BF4D-3DF3E10F5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251" y="912232"/>
            <a:ext cx="8179498" cy="503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338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584" y="-355025"/>
            <a:ext cx="9591584" cy="828000"/>
          </a:xfrm>
        </p:spPr>
        <p:txBody>
          <a:bodyPr/>
          <a:lstStyle/>
          <a:p>
            <a:r>
              <a:rPr lang="en-GB" sz="2800" dirty="0"/>
              <a:t>Pedagogical Content Knowledge (PCK)</a:t>
            </a:r>
          </a:p>
        </p:txBody>
      </p:sp>
      <p:sp>
        <p:nvSpPr>
          <p:cNvPr id="5" name="Content Placeholder 4"/>
          <p:cNvSpPr>
            <a:spLocks noGrp="1"/>
          </p:cNvSpPr>
          <p:nvPr>
            <p:ph idx="1"/>
          </p:nvPr>
        </p:nvSpPr>
        <p:spPr>
          <a:xfrm>
            <a:off x="421888" y="5149266"/>
            <a:ext cx="11521280" cy="1736888"/>
          </a:xfrm>
          <a:solidFill>
            <a:schemeClr val="accent1">
              <a:lumMod val="20000"/>
              <a:lumOff val="80000"/>
            </a:schemeClr>
          </a:solidFill>
        </p:spPr>
        <p:txBody>
          <a:bodyPr/>
          <a:lstStyle/>
          <a:p>
            <a:pPr marL="0" indent="0">
              <a:buNone/>
            </a:pPr>
            <a:r>
              <a:rPr lang="en-GB" i="1" dirty="0"/>
              <a:t>‘The most regularly taught topics in one’s subject area, the most useful forms of representation of those ideas, the most powerful analogies, illustrations, examples, explanations, and demonstrations – in a word, the ways of representing and formulating the subject that make it comprehensible to others’ </a:t>
            </a:r>
            <a:r>
              <a:rPr lang="en-GB" sz="1800" i="1" dirty="0"/>
              <a:t>(Shulman, 1986, p9)</a:t>
            </a:r>
            <a:endParaRPr lang="en-GB" i="1" dirty="0"/>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50535A"/>
                </a:solidFill>
              </a:rPr>
              <a:pPr/>
              <a:t>29</a:t>
            </a:fld>
            <a:endParaRPr lang="en-GB" altLang="en-US">
              <a:solidFill>
                <a:srgbClr val="50535A"/>
              </a:solidFill>
            </a:endParaRPr>
          </a:p>
        </p:txBody>
      </p:sp>
      <p:pic>
        <p:nvPicPr>
          <p:cNvPr id="2050" name="Picture 2" descr="Image result for pedagogical content knowledge shulman"/>
          <p:cNvPicPr>
            <a:picLocks noChangeAspect="1" noChangeArrowheads="1"/>
          </p:cNvPicPr>
          <p:nvPr/>
        </p:nvPicPr>
        <p:blipFill rotWithShape="1">
          <a:blip r:embed="rId3">
            <a:extLst>
              <a:ext uri="{28A0092B-C50C-407E-A947-70E740481C1C}">
                <a14:useLocalDpi xmlns:a14="http://schemas.microsoft.com/office/drawing/2010/main" val="0"/>
              </a:ext>
            </a:extLst>
          </a:blip>
          <a:srcRect l="22687" t="2143" r="23374" b="19946"/>
          <a:stretch/>
        </p:blipFill>
        <p:spPr bwMode="auto">
          <a:xfrm>
            <a:off x="3143672" y="620688"/>
            <a:ext cx="5540521" cy="450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93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FA0EDB-40A7-2E52-6593-9A427BF1F528}"/>
              </a:ext>
            </a:extLst>
          </p:cNvPr>
          <p:cNvSpPr>
            <a:spLocks noGrp="1"/>
          </p:cNvSpPr>
          <p:nvPr>
            <p:ph type="title"/>
          </p:nvPr>
        </p:nvSpPr>
        <p:spPr>
          <a:xfrm>
            <a:off x="335360" y="188640"/>
            <a:ext cx="11425269" cy="955498"/>
          </a:xfrm>
        </p:spPr>
        <p:txBody>
          <a:bodyPr wrap="square" anchor="b">
            <a:normAutofit/>
          </a:bodyPr>
          <a:lstStyle/>
          <a:p>
            <a:r>
              <a:rPr lang="en-GB" dirty="0"/>
              <a:t>Content</a:t>
            </a:r>
          </a:p>
        </p:txBody>
      </p:sp>
      <p:sp>
        <p:nvSpPr>
          <p:cNvPr id="3" name="Slide Number Placeholder 2" hidden="1">
            <a:extLst>
              <a:ext uri="{FF2B5EF4-FFF2-40B4-BE49-F238E27FC236}">
                <a16:creationId xmlns:a16="http://schemas.microsoft.com/office/drawing/2014/main" id="{924C88A9-71A2-A13A-221D-27E932124EDF}"/>
              </a:ext>
            </a:extLst>
          </p:cNvPr>
          <p:cNvSpPr>
            <a:spLocks noGrp="1"/>
          </p:cNvSpPr>
          <p:nvPr>
            <p:ph type="sldNum" sz="quarter" idx="4294967295"/>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a:t>
            </a:fld>
            <a:endParaRPr lang="en-GB" altLang="en-US"/>
          </a:p>
        </p:txBody>
      </p:sp>
      <p:graphicFrame>
        <p:nvGraphicFramePr>
          <p:cNvPr id="6" name="Content Placeholder 1">
            <a:extLst>
              <a:ext uri="{FF2B5EF4-FFF2-40B4-BE49-F238E27FC236}">
                <a16:creationId xmlns:a16="http://schemas.microsoft.com/office/drawing/2014/main" id="{B7462F47-AA80-C2D2-2CAE-2A272CB4AF7B}"/>
              </a:ext>
            </a:extLst>
          </p:cNvPr>
          <p:cNvGraphicFramePr>
            <a:graphicFrameLocks noGrp="1"/>
          </p:cNvGraphicFramePr>
          <p:nvPr>
            <p:ph type="tbl" sz="quarter" idx="11"/>
            <p:extLst>
              <p:ext uri="{D42A27DB-BD31-4B8C-83A1-F6EECF244321}">
                <p14:modId xmlns:p14="http://schemas.microsoft.com/office/powerpoint/2010/main" val="3197688956"/>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257304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11" y="260648"/>
            <a:ext cx="8280000" cy="828000"/>
          </a:xfrm>
        </p:spPr>
        <p:txBody>
          <a:bodyPr/>
          <a:lstStyle/>
          <a:p>
            <a:r>
              <a:rPr lang="en-GB" dirty="0"/>
              <a:t>Mentor knowledge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30</a:t>
            </a:fld>
            <a:endParaRPr lang="en-GB" altLang="en-US"/>
          </a:p>
        </p:txBody>
      </p:sp>
      <p:graphicFrame>
        <p:nvGraphicFramePr>
          <p:cNvPr id="7" name="Table 6"/>
          <p:cNvGraphicFramePr>
            <a:graphicFrameLocks noGrp="1"/>
          </p:cNvGraphicFramePr>
          <p:nvPr>
            <p:extLst>
              <p:ext uri="{D42A27DB-BD31-4B8C-83A1-F6EECF244321}">
                <p14:modId xmlns:p14="http://schemas.microsoft.com/office/powerpoint/2010/main" val="1223957747"/>
              </p:ext>
            </p:extLst>
          </p:nvPr>
        </p:nvGraphicFramePr>
        <p:xfrm>
          <a:off x="423011" y="1268760"/>
          <a:ext cx="11505637" cy="4765260"/>
        </p:xfrm>
        <a:graphic>
          <a:graphicData uri="http://schemas.openxmlformats.org/drawingml/2006/table">
            <a:tbl>
              <a:tblPr firstRow="1" firstCol="1" bandRow="1">
                <a:tableStyleId>{6E25E649-3F16-4E02-A733-19D2CDBF48F0}</a:tableStyleId>
              </a:tblPr>
              <a:tblGrid>
                <a:gridCol w="2720661">
                  <a:extLst>
                    <a:ext uri="{9D8B030D-6E8A-4147-A177-3AD203B41FA5}">
                      <a16:colId xmlns:a16="http://schemas.microsoft.com/office/drawing/2014/main" val="20000"/>
                    </a:ext>
                  </a:extLst>
                </a:gridCol>
                <a:gridCol w="4734105">
                  <a:extLst>
                    <a:ext uri="{9D8B030D-6E8A-4147-A177-3AD203B41FA5}">
                      <a16:colId xmlns:a16="http://schemas.microsoft.com/office/drawing/2014/main" val="20001"/>
                    </a:ext>
                  </a:extLst>
                </a:gridCol>
                <a:gridCol w="4050871">
                  <a:extLst>
                    <a:ext uri="{9D8B030D-6E8A-4147-A177-3AD203B41FA5}">
                      <a16:colId xmlns:a16="http://schemas.microsoft.com/office/drawing/2014/main" val="20002"/>
                    </a:ext>
                  </a:extLst>
                </a:gridCol>
              </a:tblGrid>
              <a:tr h="306037">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Teaching context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Mentoring context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50506">
                <a:tc>
                  <a:txBody>
                    <a:bodyPr/>
                    <a:lstStyle/>
                    <a:p>
                      <a:pPr>
                        <a:lnSpc>
                          <a:spcPct val="107000"/>
                        </a:lnSpc>
                        <a:spcAft>
                          <a:spcPts val="0"/>
                        </a:spcAft>
                      </a:pPr>
                      <a:r>
                        <a:rPr lang="en-GB" sz="2000" dirty="0">
                          <a:effectLst/>
                        </a:rPr>
                        <a:t>Content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Maths/English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Planning, behaviour management, </a:t>
                      </a:r>
                      <a:r>
                        <a:rPr lang="en-GB" sz="2000" dirty="0" err="1">
                          <a:effectLst/>
                        </a:rPr>
                        <a:t>AfL</a:t>
                      </a:r>
                      <a:r>
                        <a:rPr lang="en-GB" sz="2000" dirty="0">
                          <a:effectLst/>
                        </a:rPr>
                        <a:t>, differentiation,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50506">
                <a:tc>
                  <a:txBody>
                    <a:bodyPr/>
                    <a:lstStyle/>
                    <a:p>
                      <a:pPr>
                        <a:lnSpc>
                          <a:spcPct val="107000"/>
                        </a:lnSpc>
                        <a:spcAft>
                          <a:spcPts val="0"/>
                        </a:spcAft>
                      </a:pPr>
                      <a:r>
                        <a:rPr lang="en-GB" sz="2000" dirty="0">
                          <a:effectLst/>
                        </a:rPr>
                        <a:t>Pedagogical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How to teach children – behaviour management, scaffolding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How to teach mentees – collaboration, reflection, guidance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17208">
                <a:tc>
                  <a:txBody>
                    <a:bodyPr/>
                    <a:lstStyle/>
                    <a:p>
                      <a:pPr>
                        <a:lnSpc>
                          <a:spcPct val="107000"/>
                        </a:lnSpc>
                        <a:spcAft>
                          <a:spcPts val="0"/>
                        </a:spcAft>
                      </a:pPr>
                      <a:r>
                        <a:rPr lang="en-GB" sz="2000" dirty="0">
                          <a:effectLst/>
                        </a:rPr>
                        <a:t>Pedagogical content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Ways of representing knowledge, common errors, misconceptions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Ways of understanding what goes on in the classroom, how to observe, judging an appropriate tone for relationships, how to tell if pace is right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28271">
                <a:tc>
                  <a:txBody>
                    <a:bodyPr/>
                    <a:lstStyle/>
                    <a:p>
                      <a:pPr>
                        <a:lnSpc>
                          <a:spcPct val="107000"/>
                        </a:lnSpc>
                        <a:spcAft>
                          <a:spcPts val="0"/>
                        </a:spcAft>
                      </a:pPr>
                      <a:r>
                        <a:rPr lang="en-GB" sz="2000" dirty="0">
                          <a:effectLst/>
                        </a:rPr>
                        <a:t>Contextual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Curriculum, policy, school environment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Standards, policy, school and university environment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8" name="TextBox 7"/>
          <p:cNvSpPr txBox="1"/>
          <p:nvPr/>
        </p:nvSpPr>
        <p:spPr>
          <a:xfrm>
            <a:off x="8040216" y="6060243"/>
            <a:ext cx="5177517" cy="307777"/>
          </a:xfrm>
          <a:prstGeom prst="rect">
            <a:avLst/>
          </a:prstGeom>
          <a:noFill/>
        </p:spPr>
        <p:txBody>
          <a:bodyPr wrap="square" rtlCol="0">
            <a:spAutoFit/>
          </a:bodyPr>
          <a:lstStyle/>
          <a:p>
            <a:r>
              <a:rPr lang="en-GB" sz="1400" dirty="0"/>
              <a:t>(Jones &amp; Straker, 2006: Shulman, 1986)</a:t>
            </a:r>
          </a:p>
        </p:txBody>
      </p:sp>
      <p:sp>
        <p:nvSpPr>
          <p:cNvPr id="3" name="Rectangle 2">
            <a:extLst>
              <a:ext uri="{FF2B5EF4-FFF2-40B4-BE49-F238E27FC236}">
                <a16:creationId xmlns:a16="http://schemas.microsoft.com/office/drawing/2014/main" id="{A04FCB65-648B-B4D2-3C5F-7B21314EF3AF}"/>
              </a:ext>
            </a:extLst>
          </p:cNvPr>
          <p:cNvSpPr/>
          <p:nvPr/>
        </p:nvSpPr>
        <p:spPr>
          <a:xfrm>
            <a:off x="7752184" y="1268760"/>
            <a:ext cx="4176464" cy="4765260"/>
          </a:xfrm>
          <a:prstGeom prst="rect">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3349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79237-6EEE-4DF6-903B-2B25D6AB5CE4}"/>
              </a:ext>
            </a:extLst>
          </p:cNvPr>
          <p:cNvSpPr>
            <a:spLocks noGrp="1"/>
          </p:cNvSpPr>
          <p:nvPr>
            <p:ph type="title"/>
          </p:nvPr>
        </p:nvSpPr>
        <p:spPr>
          <a:xfrm>
            <a:off x="263352" y="368688"/>
            <a:ext cx="8280000" cy="828000"/>
          </a:xfrm>
        </p:spPr>
        <p:txBody>
          <a:bodyPr wrap="none" anchor="b">
            <a:normAutofit/>
          </a:bodyPr>
          <a:lstStyle/>
          <a:p>
            <a:r>
              <a:rPr lang="en-GB" dirty="0"/>
              <a:t>Tacit knowledge in teaching</a:t>
            </a:r>
          </a:p>
        </p:txBody>
      </p:sp>
      <p:sp>
        <p:nvSpPr>
          <p:cNvPr id="4" name="Slide Number Placeholder 3">
            <a:extLst>
              <a:ext uri="{FF2B5EF4-FFF2-40B4-BE49-F238E27FC236}">
                <a16:creationId xmlns:a16="http://schemas.microsoft.com/office/drawing/2014/main" id="{EC58A268-6EE0-4CC0-92AB-E7CE488EC7AA}"/>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pPr>
                <a:spcAft>
                  <a:spcPts val="600"/>
                </a:spcAft>
              </a:pPr>
              <a:t>31</a:t>
            </a:fld>
            <a:endParaRPr lang="en-GB" altLang="en-US"/>
          </a:p>
        </p:txBody>
      </p:sp>
      <p:sp>
        <p:nvSpPr>
          <p:cNvPr id="3" name="Content Placeholder 2">
            <a:extLst>
              <a:ext uri="{FF2B5EF4-FFF2-40B4-BE49-F238E27FC236}">
                <a16:creationId xmlns:a16="http://schemas.microsoft.com/office/drawing/2014/main" id="{46A1257A-84CC-4AE7-B8E0-FEBF90816E69}"/>
              </a:ext>
            </a:extLst>
          </p:cNvPr>
          <p:cNvSpPr>
            <a:spLocks noGrp="1"/>
          </p:cNvSpPr>
          <p:nvPr>
            <p:ph idx="11"/>
          </p:nvPr>
        </p:nvSpPr>
        <p:spPr>
          <a:xfrm>
            <a:off x="395079" y="2348880"/>
            <a:ext cx="5544616" cy="4837428"/>
          </a:xfrm>
        </p:spPr>
        <p:txBody>
          <a:bodyPr wrap="square" anchor="t">
            <a:normAutofit/>
          </a:bodyPr>
          <a:lstStyle/>
          <a:p>
            <a:r>
              <a:rPr lang="en-GB" b="1" dirty="0"/>
              <a:t>Problem</a:t>
            </a:r>
            <a:r>
              <a:rPr lang="en-GB" dirty="0"/>
              <a:t>: practical knowledge of mentors = </a:t>
            </a:r>
            <a:r>
              <a:rPr lang="en-GB" i="1" dirty="0"/>
              <a:t>tacit</a:t>
            </a:r>
            <a:r>
              <a:rPr lang="en-GB" dirty="0"/>
              <a:t> </a:t>
            </a:r>
            <a:r>
              <a:rPr lang="en-GB" sz="1800" dirty="0"/>
              <a:t>(</a:t>
            </a:r>
            <a:r>
              <a:rPr lang="en-GB" sz="1800" dirty="0" err="1"/>
              <a:t>Zanting</a:t>
            </a:r>
            <a:r>
              <a:rPr lang="en-GB" sz="1800" dirty="0"/>
              <a:t> et al, 2003)</a:t>
            </a:r>
          </a:p>
          <a:p>
            <a:pPr marL="0" indent="0">
              <a:buNone/>
            </a:pPr>
            <a:endParaRPr lang="en-GB" sz="1800" dirty="0"/>
          </a:p>
          <a:p>
            <a:r>
              <a:rPr lang="en-GB" i="1" dirty="0"/>
              <a:t>‘</a:t>
            </a:r>
            <a:r>
              <a:rPr lang="en-GB" b="1" i="1" dirty="0"/>
              <a:t>practical knowledge </a:t>
            </a:r>
            <a:r>
              <a:rPr lang="en-GB" i="1" dirty="0"/>
              <a:t>is developed or adjusted by </a:t>
            </a:r>
            <a:r>
              <a:rPr lang="en-GB" b="1" i="1" dirty="0"/>
              <a:t>teaching experience </a:t>
            </a:r>
            <a:r>
              <a:rPr lang="en-GB" i="1" dirty="0"/>
              <a:t>and integrates content knowledge, knowledge about students, the curriculum, the specific teaching situation, and pedagogy’ </a:t>
            </a:r>
            <a:r>
              <a:rPr lang="en-GB" sz="1800" i="1" dirty="0"/>
              <a:t>(p196)</a:t>
            </a:r>
            <a:endParaRPr lang="en-GB" i="1" dirty="0"/>
          </a:p>
        </p:txBody>
      </p:sp>
      <p:pic>
        <p:nvPicPr>
          <p:cNvPr id="4098" name="Picture 2">
            <a:extLst>
              <a:ext uri="{FF2B5EF4-FFF2-40B4-BE49-F238E27FC236}">
                <a16:creationId xmlns:a16="http://schemas.microsoft.com/office/drawing/2014/main" id="{A5BC5FAF-10B4-4B0C-ADAB-3D8B2EB716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0056" y="1947733"/>
            <a:ext cx="5388311" cy="3771818"/>
          </a:xfrm>
          <a:prstGeom prst="rect">
            <a:avLst/>
          </a:prstGeom>
          <a:solidFill>
            <a:srgbClr val="FFFFFF"/>
          </a:solidFill>
        </p:spPr>
      </p:pic>
    </p:spTree>
    <p:extLst>
      <p:ext uri="{BB962C8B-B14F-4D97-AF65-F5344CB8AC3E}">
        <p14:creationId xmlns:p14="http://schemas.microsoft.com/office/powerpoint/2010/main" val="29952943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6BFF-4B20-458A-B327-DA5F6E9729CE}"/>
              </a:ext>
            </a:extLst>
          </p:cNvPr>
          <p:cNvSpPr>
            <a:spLocks noGrp="1"/>
          </p:cNvSpPr>
          <p:nvPr>
            <p:ph type="title"/>
          </p:nvPr>
        </p:nvSpPr>
        <p:spPr>
          <a:xfrm>
            <a:off x="560286" y="389206"/>
            <a:ext cx="8280000" cy="828000"/>
          </a:xfrm>
        </p:spPr>
        <p:txBody>
          <a:bodyPr/>
          <a:lstStyle/>
          <a:p>
            <a:r>
              <a:rPr lang="en-GB" sz="3200" dirty="0"/>
              <a:t>The stages of beginning </a:t>
            </a:r>
            <a:br>
              <a:rPr lang="en-GB" sz="3200" dirty="0"/>
            </a:br>
            <a:r>
              <a:rPr lang="en-GB" sz="3200" dirty="0"/>
              <a:t>teachers’ development</a:t>
            </a:r>
          </a:p>
        </p:txBody>
      </p:sp>
      <p:sp>
        <p:nvSpPr>
          <p:cNvPr id="4" name="Slide Number Placeholder 3">
            <a:extLst>
              <a:ext uri="{FF2B5EF4-FFF2-40B4-BE49-F238E27FC236}">
                <a16:creationId xmlns:a16="http://schemas.microsoft.com/office/drawing/2014/main" id="{8E69B7E6-CD3B-4622-909E-6913989236AE}"/>
              </a:ext>
            </a:extLst>
          </p:cNvPr>
          <p:cNvSpPr>
            <a:spLocks noGrp="1"/>
          </p:cNvSpPr>
          <p:nvPr>
            <p:ph type="sldNum" sz="quarter" idx="10"/>
          </p:nvPr>
        </p:nvSpPr>
        <p:spPr/>
        <p:txBody>
          <a:bodyPr/>
          <a:lstStyle/>
          <a:p>
            <a:fld id="{DCF6A46F-80AB-49F3-8C7E-9717ED945456}" type="slidenum">
              <a:rPr lang="en-GB" altLang="en-US" smtClean="0"/>
              <a:pPr/>
              <a:t>32</a:t>
            </a:fld>
            <a:endParaRPr lang="en-GB" altLang="en-US"/>
          </a:p>
        </p:txBody>
      </p:sp>
      <p:sp>
        <p:nvSpPr>
          <p:cNvPr id="6" name="Rectangle 5">
            <a:extLst>
              <a:ext uri="{FF2B5EF4-FFF2-40B4-BE49-F238E27FC236}">
                <a16:creationId xmlns:a16="http://schemas.microsoft.com/office/drawing/2014/main" id="{23200F0A-3A0A-4E1F-985A-25C8131F5B07}"/>
              </a:ext>
            </a:extLst>
          </p:cNvPr>
          <p:cNvSpPr/>
          <p:nvPr/>
        </p:nvSpPr>
        <p:spPr>
          <a:xfrm>
            <a:off x="414420" y="6006798"/>
            <a:ext cx="2459328" cy="338554"/>
          </a:xfrm>
          <a:prstGeom prst="rect">
            <a:avLst/>
          </a:prstGeom>
        </p:spPr>
        <p:txBody>
          <a:bodyPr wrap="none">
            <a:spAutoFit/>
          </a:bodyPr>
          <a:lstStyle/>
          <a:p>
            <a:r>
              <a:rPr lang="en-GB" sz="1600" dirty="0"/>
              <a:t>(Furlong &amp; Maynard,1995)</a:t>
            </a:r>
          </a:p>
        </p:txBody>
      </p:sp>
      <p:sp>
        <p:nvSpPr>
          <p:cNvPr id="7" name="TextBox 6">
            <a:extLst>
              <a:ext uri="{FF2B5EF4-FFF2-40B4-BE49-F238E27FC236}">
                <a16:creationId xmlns:a16="http://schemas.microsoft.com/office/drawing/2014/main" id="{9C981AE7-F35A-4681-AADB-D83FF5807BCA}"/>
              </a:ext>
            </a:extLst>
          </p:cNvPr>
          <p:cNvSpPr txBox="1"/>
          <p:nvPr/>
        </p:nvSpPr>
        <p:spPr>
          <a:xfrm>
            <a:off x="263352" y="1905505"/>
            <a:ext cx="5407466" cy="3416320"/>
          </a:xfrm>
          <a:prstGeom prst="rect">
            <a:avLst/>
          </a:prstGeom>
          <a:noFill/>
        </p:spPr>
        <p:txBody>
          <a:bodyPr wrap="square" rtlCol="0">
            <a:spAutoFit/>
          </a:bodyPr>
          <a:lstStyle/>
          <a:p>
            <a:pPr marL="514350" indent="-514350">
              <a:buFont typeface="+mj-lt"/>
              <a:buAutoNum type="arabicPeriod"/>
            </a:pPr>
            <a:r>
              <a:rPr lang="en-GB" sz="3600" b="1" dirty="0"/>
              <a:t>Early idealism</a:t>
            </a:r>
          </a:p>
          <a:p>
            <a:pPr marL="514350" indent="-514350">
              <a:buFont typeface="+mj-lt"/>
              <a:buAutoNum type="arabicPeriod"/>
            </a:pPr>
            <a:r>
              <a:rPr lang="en-GB" sz="3600" b="1" dirty="0"/>
              <a:t>Personal survival</a:t>
            </a:r>
          </a:p>
          <a:p>
            <a:pPr marL="514350" indent="-514350">
              <a:buFont typeface="+mj-lt"/>
              <a:buAutoNum type="arabicPeriod"/>
            </a:pPr>
            <a:r>
              <a:rPr lang="en-GB" sz="3600" b="1" dirty="0"/>
              <a:t>Dealing with difficulties</a:t>
            </a:r>
          </a:p>
          <a:p>
            <a:pPr marL="514350" indent="-514350">
              <a:buFont typeface="+mj-lt"/>
              <a:buAutoNum type="arabicPeriod"/>
            </a:pPr>
            <a:r>
              <a:rPr lang="en-GB" sz="3600" b="1" dirty="0"/>
              <a:t>Hitting a plateau</a:t>
            </a:r>
          </a:p>
          <a:p>
            <a:pPr marL="514350" indent="-514350">
              <a:buFont typeface="+mj-lt"/>
              <a:buAutoNum type="arabicPeriod"/>
            </a:pPr>
            <a:r>
              <a:rPr lang="en-GB" sz="3600" b="1" dirty="0"/>
              <a:t>Moving on</a:t>
            </a:r>
          </a:p>
        </p:txBody>
      </p:sp>
      <p:pic>
        <p:nvPicPr>
          <p:cNvPr id="9" name="Picture 8">
            <a:extLst>
              <a:ext uri="{FF2B5EF4-FFF2-40B4-BE49-F238E27FC236}">
                <a16:creationId xmlns:a16="http://schemas.microsoft.com/office/drawing/2014/main" id="{4180C2AE-B431-482C-BCEE-63F6C1EE38BA}"/>
              </a:ext>
            </a:extLst>
          </p:cNvPr>
          <p:cNvPicPr>
            <a:picLocks noChangeAspect="1"/>
          </p:cNvPicPr>
          <p:nvPr/>
        </p:nvPicPr>
        <p:blipFill>
          <a:blip r:embed="rId3"/>
          <a:stretch>
            <a:fillRect/>
          </a:stretch>
        </p:blipFill>
        <p:spPr>
          <a:xfrm>
            <a:off x="5670819" y="1132600"/>
            <a:ext cx="3169467" cy="1774330"/>
          </a:xfrm>
          <a:prstGeom prst="rect">
            <a:avLst/>
          </a:prstGeom>
        </p:spPr>
      </p:pic>
      <p:pic>
        <p:nvPicPr>
          <p:cNvPr id="11" name="Picture 10">
            <a:extLst>
              <a:ext uri="{FF2B5EF4-FFF2-40B4-BE49-F238E27FC236}">
                <a16:creationId xmlns:a16="http://schemas.microsoft.com/office/drawing/2014/main" id="{5ED22D77-8F78-4BCC-862D-5AD2000AC426}"/>
              </a:ext>
            </a:extLst>
          </p:cNvPr>
          <p:cNvPicPr>
            <a:picLocks noChangeAspect="1"/>
          </p:cNvPicPr>
          <p:nvPr/>
        </p:nvPicPr>
        <p:blipFill>
          <a:blip r:embed="rId4"/>
          <a:stretch>
            <a:fillRect/>
          </a:stretch>
        </p:blipFill>
        <p:spPr>
          <a:xfrm>
            <a:off x="5668519" y="4417839"/>
            <a:ext cx="2225382" cy="2225382"/>
          </a:xfrm>
          <a:prstGeom prst="rect">
            <a:avLst/>
          </a:prstGeom>
        </p:spPr>
      </p:pic>
      <p:pic>
        <p:nvPicPr>
          <p:cNvPr id="12" name="Picture 11">
            <a:extLst>
              <a:ext uri="{FF2B5EF4-FFF2-40B4-BE49-F238E27FC236}">
                <a16:creationId xmlns:a16="http://schemas.microsoft.com/office/drawing/2014/main" id="{605F6A37-0EC7-4287-BAE8-88796449F166}"/>
              </a:ext>
            </a:extLst>
          </p:cNvPr>
          <p:cNvPicPr>
            <a:picLocks noChangeAspect="1"/>
          </p:cNvPicPr>
          <p:nvPr/>
        </p:nvPicPr>
        <p:blipFill>
          <a:blip r:embed="rId5"/>
          <a:stretch>
            <a:fillRect/>
          </a:stretch>
        </p:blipFill>
        <p:spPr>
          <a:xfrm>
            <a:off x="8483918" y="2708920"/>
            <a:ext cx="2797630" cy="2821610"/>
          </a:xfrm>
          <a:prstGeom prst="rect">
            <a:avLst/>
          </a:prstGeom>
        </p:spPr>
      </p:pic>
    </p:spTree>
    <p:extLst>
      <p:ext uri="{BB962C8B-B14F-4D97-AF65-F5344CB8AC3E}">
        <p14:creationId xmlns:p14="http://schemas.microsoft.com/office/powerpoint/2010/main" val="2631014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9C16-69E6-4007-9519-28C36095E22D}"/>
              </a:ext>
            </a:extLst>
          </p:cNvPr>
          <p:cNvSpPr>
            <a:spLocks noGrp="1"/>
          </p:cNvSpPr>
          <p:nvPr>
            <p:ph type="title"/>
          </p:nvPr>
        </p:nvSpPr>
        <p:spPr>
          <a:xfrm>
            <a:off x="191344" y="404664"/>
            <a:ext cx="10109464" cy="828000"/>
          </a:xfrm>
        </p:spPr>
        <p:txBody>
          <a:bodyPr/>
          <a:lstStyle/>
          <a:p>
            <a:r>
              <a:rPr lang="en-GB" dirty="0"/>
              <a:t>Dreyfus’ model of </a:t>
            </a:r>
            <a:br>
              <a:rPr lang="en-GB" dirty="0"/>
            </a:br>
            <a:r>
              <a:rPr lang="en-GB" dirty="0"/>
              <a:t>expertise development</a:t>
            </a:r>
          </a:p>
        </p:txBody>
      </p:sp>
      <p:sp>
        <p:nvSpPr>
          <p:cNvPr id="3" name="Content Placeholder 2">
            <a:extLst>
              <a:ext uri="{FF2B5EF4-FFF2-40B4-BE49-F238E27FC236}">
                <a16:creationId xmlns:a16="http://schemas.microsoft.com/office/drawing/2014/main" id="{07246543-946E-4634-8443-6E7D5E972CC8}"/>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DBC6C41-BA71-4E23-A698-2D0F0D5A13C6}"/>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33</a:t>
            </a:fld>
            <a:endParaRPr lang="en-GB" altLang="en-US">
              <a:solidFill>
                <a:srgbClr val="50535A"/>
              </a:solidFill>
            </a:endParaRPr>
          </a:p>
        </p:txBody>
      </p:sp>
      <p:pic>
        <p:nvPicPr>
          <p:cNvPr id="5" name="Picture 4">
            <a:extLst>
              <a:ext uri="{FF2B5EF4-FFF2-40B4-BE49-F238E27FC236}">
                <a16:creationId xmlns:a16="http://schemas.microsoft.com/office/drawing/2014/main" id="{F6C7DAED-3F0D-4424-A7A1-82BC9B81CD5E}"/>
              </a:ext>
            </a:extLst>
          </p:cNvPr>
          <p:cNvPicPr>
            <a:picLocks noChangeAspect="1"/>
          </p:cNvPicPr>
          <p:nvPr/>
        </p:nvPicPr>
        <p:blipFill rotWithShape="1">
          <a:blip r:embed="rId3"/>
          <a:srcRect l="16138" t="23010" r="20075" b="6600"/>
          <a:stretch/>
        </p:blipFill>
        <p:spPr>
          <a:xfrm>
            <a:off x="1775520" y="1834775"/>
            <a:ext cx="7672545" cy="4762577"/>
          </a:xfrm>
          <a:prstGeom prst="rect">
            <a:avLst/>
          </a:prstGeom>
        </p:spPr>
      </p:pic>
    </p:spTree>
    <p:extLst>
      <p:ext uri="{BB962C8B-B14F-4D97-AF65-F5344CB8AC3E}">
        <p14:creationId xmlns:p14="http://schemas.microsoft.com/office/powerpoint/2010/main" val="17923132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99" y="600034"/>
            <a:ext cx="11040000" cy="828000"/>
          </a:xfrm>
        </p:spPr>
        <p:txBody>
          <a:bodyPr/>
          <a:lstStyle/>
          <a:p>
            <a:r>
              <a:rPr lang="en-GB" dirty="0"/>
              <a:t>What do mentors do?</a:t>
            </a:r>
          </a:p>
        </p:txBody>
      </p:sp>
      <p:sp>
        <p:nvSpPr>
          <p:cNvPr id="3" name="Content Placeholder 2"/>
          <p:cNvSpPr>
            <a:spLocks noGrp="1"/>
          </p:cNvSpPr>
          <p:nvPr>
            <p:ph idx="1"/>
          </p:nvPr>
        </p:nvSpPr>
        <p:spPr>
          <a:xfrm>
            <a:off x="354567" y="2236288"/>
            <a:ext cx="6036931" cy="4462292"/>
          </a:xfrm>
        </p:spPr>
        <p:txBody>
          <a:bodyPr/>
          <a:lstStyle/>
          <a:p>
            <a:pPr marL="0" indent="0">
              <a:buNone/>
            </a:pPr>
            <a:r>
              <a:rPr lang="en-GB" dirty="0">
                <a:latin typeface="Arial"/>
                <a:cs typeface="Arial"/>
              </a:rPr>
              <a:t>A 2002 factor analysis of primary science teachers' responses showed five factors:</a:t>
            </a:r>
          </a:p>
          <a:p>
            <a:pPr marL="179705" indent="-179705"/>
            <a:r>
              <a:rPr lang="en-GB" dirty="0"/>
              <a:t>System requirements</a:t>
            </a:r>
          </a:p>
          <a:p>
            <a:pPr marL="179705" indent="-179705"/>
            <a:r>
              <a:rPr lang="en-GB" dirty="0"/>
              <a:t>Pedagogical knowledge</a:t>
            </a:r>
          </a:p>
          <a:p>
            <a:pPr marL="179705" indent="-179705"/>
            <a:r>
              <a:rPr lang="en-GB" dirty="0"/>
              <a:t>Modelling effective teaching</a:t>
            </a:r>
          </a:p>
          <a:p>
            <a:pPr marL="179705" indent="-179705"/>
            <a:r>
              <a:rPr lang="en-GB" dirty="0"/>
              <a:t>Feedback</a:t>
            </a:r>
          </a:p>
          <a:p>
            <a:pPr marL="179705" indent="-179705"/>
            <a:r>
              <a:rPr lang="en-GB" dirty="0"/>
              <a:t>Personal attributes</a:t>
            </a:r>
          </a:p>
        </p:txBody>
      </p:sp>
      <p:pic>
        <p:nvPicPr>
          <p:cNvPr id="4" name="Picture 3"/>
          <p:cNvPicPr/>
          <p:nvPr/>
        </p:nvPicPr>
        <p:blipFill>
          <a:blip r:embed="rId3"/>
          <a:stretch>
            <a:fillRect/>
          </a:stretch>
        </p:blipFill>
        <p:spPr>
          <a:xfrm>
            <a:off x="6391497" y="1250130"/>
            <a:ext cx="5445935" cy="4843165"/>
          </a:xfrm>
          <a:prstGeom prst="rect">
            <a:avLst/>
          </a:prstGeom>
        </p:spPr>
      </p:pic>
      <p:sp>
        <p:nvSpPr>
          <p:cNvPr id="5" name="TextBox 4"/>
          <p:cNvSpPr txBox="1"/>
          <p:nvPr/>
        </p:nvSpPr>
        <p:spPr>
          <a:xfrm>
            <a:off x="7889116" y="5935500"/>
            <a:ext cx="2716959" cy="323165"/>
          </a:xfrm>
          <a:prstGeom prst="rect">
            <a:avLst/>
          </a:prstGeom>
          <a:noFill/>
        </p:spPr>
        <p:txBody>
          <a:bodyPr wrap="square" rtlCol="0">
            <a:spAutoFit/>
          </a:bodyPr>
          <a:lstStyle/>
          <a:p>
            <a:r>
              <a:rPr lang="en-GB" sz="1500" dirty="0"/>
              <a:t>(Hudson, 2007; 2013a, 2013b)</a:t>
            </a:r>
          </a:p>
        </p:txBody>
      </p:sp>
    </p:spTree>
    <p:extLst>
      <p:ext uri="{BB962C8B-B14F-4D97-AF65-F5344CB8AC3E}">
        <p14:creationId xmlns:p14="http://schemas.microsoft.com/office/powerpoint/2010/main" val="11263241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5360" y="188640"/>
            <a:ext cx="11425269" cy="955498"/>
          </a:xfrm>
        </p:spPr>
        <p:txBody>
          <a:bodyPr wrap="square" anchor="b">
            <a:normAutofit/>
          </a:bodyPr>
          <a:lstStyle/>
          <a:p>
            <a:r>
              <a:rPr lang="en-GB" dirty="0"/>
              <a:t>Mentoring and support</a:t>
            </a:r>
          </a:p>
        </p:txBody>
      </p:sp>
      <p:graphicFrame>
        <p:nvGraphicFramePr>
          <p:cNvPr id="10" name="Content Placeholder 7">
            <a:extLst>
              <a:ext uri="{FF2B5EF4-FFF2-40B4-BE49-F238E27FC236}">
                <a16:creationId xmlns:a16="http://schemas.microsoft.com/office/drawing/2014/main" id="{33C88553-5E14-9CEE-2ECA-8CEE2355698D}"/>
              </a:ext>
            </a:extLst>
          </p:cNvPr>
          <p:cNvGraphicFramePr>
            <a:graphicFrameLocks noGrp="1"/>
          </p:cNvGraphicFramePr>
          <p:nvPr>
            <p:ph type="tbl" sz="quarter" idx="11"/>
            <p:extLst>
              <p:ext uri="{D42A27DB-BD31-4B8C-83A1-F6EECF244321}">
                <p14:modId xmlns:p14="http://schemas.microsoft.com/office/powerpoint/2010/main" val="3533649430"/>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hidden="1"/>
          <p:cNvSpPr>
            <a:spLocks noGrp="1"/>
          </p:cNvSpPr>
          <p:nvPr>
            <p:ph type="sldNum" sz="quarter" idx="4294967295"/>
          </p:nvPr>
        </p:nvSpPr>
        <p:spPr>
          <a:xfrm>
            <a:off x="10704702" y="6345352"/>
            <a:ext cx="901700" cy="252000"/>
          </a:xfrm>
        </p:spPr>
        <p:txBody>
          <a:bodyPr/>
          <a:lstStyle/>
          <a:p>
            <a:pPr>
              <a:spcAft>
                <a:spcPts val="600"/>
              </a:spcAft>
            </a:pPr>
            <a:fld id="{44C01B32-D1A0-401C-8867-70456BBB1E87}" type="slidenum">
              <a:rPr lang="en-GB" altLang="en-US">
                <a:solidFill>
                  <a:srgbClr val="E0E0E1"/>
                </a:solidFill>
                <a:latin typeface="Effra"/>
              </a:rPr>
              <a:pPr>
                <a:spcAft>
                  <a:spcPts val="600"/>
                </a:spcAft>
              </a:pPr>
              <a:t>35</a:t>
            </a:fld>
            <a:endParaRPr lang="en-GB" altLang="en-US">
              <a:solidFill>
                <a:srgbClr val="E0E0E1"/>
              </a:solidFill>
              <a:latin typeface="Effra"/>
            </a:endParaRPr>
          </a:p>
        </p:txBody>
      </p:sp>
    </p:spTree>
    <p:extLst>
      <p:ext uri="{BB962C8B-B14F-4D97-AF65-F5344CB8AC3E}">
        <p14:creationId xmlns:p14="http://schemas.microsoft.com/office/powerpoint/2010/main" val="5404758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04073A-5350-4FC6-A6EB-2A3293833726}"/>
              </a:ext>
            </a:extLst>
          </p:cNvPr>
          <p:cNvSpPr>
            <a:spLocks noGrp="1"/>
          </p:cNvSpPr>
          <p:nvPr>
            <p:ph type="sldNum" sz="quarter" idx="10"/>
          </p:nvPr>
        </p:nvSpPr>
        <p:spPr/>
        <p:txBody>
          <a:bodyPr/>
          <a:lstStyle/>
          <a:p>
            <a:fld id="{DCF6A46F-80AB-49F3-8C7E-9717ED945456}" type="slidenum">
              <a:rPr lang="en-GB" altLang="en-US" smtClean="0"/>
              <a:pPr/>
              <a:t>36</a:t>
            </a:fld>
            <a:endParaRPr lang="en-GB" altLang="en-US"/>
          </a:p>
        </p:txBody>
      </p:sp>
      <p:pic>
        <p:nvPicPr>
          <p:cNvPr id="1026" name="Picture 2" descr="It Aint What You Do.... album cover">
            <a:extLst>
              <a:ext uri="{FF2B5EF4-FFF2-40B4-BE49-F238E27FC236}">
                <a16:creationId xmlns:a16="http://schemas.microsoft.com/office/drawing/2014/main" id="{4C1B64E8-DD18-4211-A9E1-E8D6BBEB3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892" y="587957"/>
            <a:ext cx="6330215" cy="624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2840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D62F73-F72E-4704-AEC9-F11B994373E5}"/>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37</a:t>
            </a:fld>
            <a:endParaRPr lang="en-GB" altLang="en-US"/>
          </a:p>
        </p:txBody>
      </p:sp>
      <p:pic>
        <p:nvPicPr>
          <p:cNvPr id="5" name="Picture 4">
            <a:extLst>
              <a:ext uri="{FF2B5EF4-FFF2-40B4-BE49-F238E27FC236}">
                <a16:creationId xmlns:a16="http://schemas.microsoft.com/office/drawing/2014/main" id="{90ED25AA-7D79-4D85-9D53-566272459CA7}"/>
              </a:ext>
            </a:extLst>
          </p:cNvPr>
          <p:cNvPicPr/>
          <p:nvPr/>
        </p:nvPicPr>
        <p:blipFill>
          <a:blip r:embed="rId3"/>
          <a:stretch>
            <a:fillRect/>
          </a:stretch>
        </p:blipFill>
        <p:spPr>
          <a:xfrm>
            <a:off x="145443" y="0"/>
            <a:ext cx="11927221" cy="6597352"/>
          </a:xfrm>
          <a:prstGeom prst="rect">
            <a:avLst/>
          </a:prstGeom>
          <a:noFill/>
          <a:ln>
            <a:noFill/>
          </a:ln>
        </p:spPr>
      </p:pic>
    </p:spTree>
    <p:extLst>
      <p:ext uri="{BB962C8B-B14F-4D97-AF65-F5344CB8AC3E}">
        <p14:creationId xmlns:p14="http://schemas.microsoft.com/office/powerpoint/2010/main" val="423043360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B032-4E48-42EC-B58B-F73B74282F0F}"/>
              </a:ext>
            </a:extLst>
          </p:cNvPr>
          <p:cNvSpPr>
            <a:spLocks noGrp="1"/>
          </p:cNvSpPr>
          <p:nvPr>
            <p:ph type="title"/>
          </p:nvPr>
        </p:nvSpPr>
        <p:spPr>
          <a:xfrm>
            <a:off x="407368" y="161960"/>
            <a:ext cx="11040000" cy="828000"/>
          </a:xfrm>
        </p:spPr>
        <p:txBody>
          <a:bodyPr/>
          <a:lstStyle/>
          <a:p>
            <a:r>
              <a:rPr lang="en-GB" dirty="0"/>
              <a:t>Mentors as…</a:t>
            </a:r>
          </a:p>
        </p:txBody>
      </p:sp>
      <p:sp>
        <p:nvSpPr>
          <p:cNvPr id="3" name="Content Placeholder 2">
            <a:extLst>
              <a:ext uri="{FF2B5EF4-FFF2-40B4-BE49-F238E27FC236}">
                <a16:creationId xmlns:a16="http://schemas.microsoft.com/office/drawing/2014/main" id="{5BC3AEA9-1CD5-4844-9B29-9F6B609941C8}"/>
              </a:ext>
            </a:extLst>
          </p:cNvPr>
          <p:cNvSpPr>
            <a:spLocks noGrp="1"/>
          </p:cNvSpPr>
          <p:nvPr>
            <p:ph idx="1"/>
          </p:nvPr>
        </p:nvSpPr>
        <p:spPr>
          <a:xfrm>
            <a:off x="534385" y="1160968"/>
            <a:ext cx="11040000" cy="3960000"/>
          </a:xfrm>
        </p:spPr>
        <p:txBody>
          <a:bodyPr/>
          <a:lstStyle/>
          <a:p>
            <a:r>
              <a:rPr lang="en-GB" sz="4400" kern="1200" dirty="0">
                <a:solidFill>
                  <a:schemeClr val="tx1"/>
                </a:solidFill>
                <a:latin typeface="Effra" panose="020B0603020203020204" pitchFamily="34" charset="0"/>
              </a:rPr>
              <a:t>‘teachers of teaching’</a:t>
            </a:r>
            <a:r>
              <a:rPr lang="en-GB" kern="1200" dirty="0">
                <a:solidFill>
                  <a:schemeClr val="tx1"/>
                </a:solidFill>
                <a:latin typeface="Effra" panose="020B0603020203020204" pitchFamily="34" charset="0"/>
              </a:rPr>
              <a:t> (</a:t>
            </a:r>
            <a:r>
              <a:rPr lang="en-GB" kern="1200" dirty="0" err="1">
                <a:solidFill>
                  <a:schemeClr val="tx1"/>
                </a:solidFill>
                <a:latin typeface="Effra" panose="020B0603020203020204" pitchFamily="34" charset="0"/>
              </a:rPr>
              <a:t>Grimmett</a:t>
            </a:r>
            <a:r>
              <a:rPr lang="en-GB" kern="1200" dirty="0">
                <a:solidFill>
                  <a:schemeClr val="tx1"/>
                </a:solidFill>
                <a:latin typeface="Effra" panose="020B0603020203020204" pitchFamily="34" charset="0"/>
              </a:rPr>
              <a:t> et al, 2018, p. 341)</a:t>
            </a:r>
            <a:endParaRPr lang="en-GB" sz="4400" dirty="0"/>
          </a:p>
        </p:txBody>
      </p:sp>
      <p:sp>
        <p:nvSpPr>
          <p:cNvPr id="4" name="Slide Number Placeholder 3">
            <a:extLst>
              <a:ext uri="{FF2B5EF4-FFF2-40B4-BE49-F238E27FC236}">
                <a16:creationId xmlns:a16="http://schemas.microsoft.com/office/drawing/2014/main" id="{7E42AE53-1090-45B8-ADC3-BE72534D4EA2}"/>
              </a:ext>
            </a:extLst>
          </p:cNvPr>
          <p:cNvSpPr>
            <a:spLocks noGrp="1"/>
          </p:cNvSpPr>
          <p:nvPr>
            <p:ph type="sldNum" sz="quarter" idx="10"/>
          </p:nvPr>
        </p:nvSpPr>
        <p:spPr/>
        <p:txBody>
          <a:bodyPr/>
          <a:lstStyle/>
          <a:p>
            <a:fld id="{DCF6A46F-80AB-49F3-8C7E-9717ED945456}" type="slidenum">
              <a:rPr lang="en-GB" altLang="en-US" smtClean="0"/>
              <a:pPr/>
              <a:t>38</a:t>
            </a:fld>
            <a:endParaRPr lang="en-GB" altLang="en-US"/>
          </a:p>
        </p:txBody>
      </p:sp>
      <p:graphicFrame>
        <p:nvGraphicFramePr>
          <p:cNvPr id="6" name="Diagram 5">
            <a:extLst>
              <a:ext uri="{FF2B5EF4-FFF2-40B4-BE49-F238E27FC236}">
                <a16:creationId xmlns:a16="http://schemas.microsoft.com/office/drawing/2014/main" id="{7A022401-886E-4127-919B-590FFA41D032}"/>
              </a:ext>
            </a:extLst>
          </p:cNvPr>
          <p:cNvGraphicFramePr/>
          <p:nvPr/>
        </p:nvGraphicFramePr>
        <p:xfrm>
          <a:off x="617615" y="2996952"/>
          <a:ext cx="4357809" cy="299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6D6D4243-E5B1-4503-9628-6FF231CF114F}"/>
              </a:ext>
            </a:extLst>
          </p:cNvPr>
          <p:cNvGraphicFramePr/>
          <p:nvPr/>
        </p:nvGraphicFramePr>
        <p:xfrm>
          <a:off x="5807968" y="2996952"/>
          <a:ext cx="4064000" cy="29973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A88E187C-9AB3-4581-8BAF-BE5AFF035D6A}"/>
              </a:ext>
            </a:extLst>
          </p:cNvPr>
          <p:cNvSpPr txBox="1"/>
          <p:nvPr/>
        </p:nvSpPr>
        <p:spPr>
          <a:xfrm>
            <a:off x="1699872" y="2425834"/>
            <a:ext cx="2193293" cy="400110"/>
          </a:xfrm>
          <a:prstGeom prst="rect">
            <a:avLst/>
          </a:prstGeom>
          <a:noFill/>
        </p:spPr>
        <p:txBody>
          <a:bodyPr wrap="none" rtlCol="0">
            <a:spAutoFit/>
          </a:bodyPr>
          <a:lstStyle/>
          <a:p>
            <a:r>
              <a:rPr lang="en-GB" dirty="0">
                <a:solidFill>
                  <a:schemeClr val="tx2"/>
                </a:solidFill>
                <a:latin typeface="+mn-lt"/>
              </a:rPr>
              <a:t>Mentor’s practice </a:t>
            </a:r>
          </a:p>
        </p:txBody>
      </p:sp>
      <p:sp>
        <p:nvSpPr>
          <p:cNvPr id="9" name="TextBox 8">
            <a:extLst>
              <a:ext uri="{FF2B5EF4-FFF2-40B4-BE49-F238E27FC236}">
                <a16:creationId xmlns:a16="http://schemas.microsoft.com/office/drawing/2014/main" id="{F5F2AC08-1843-46D8-AC6A-CF7A5361243B}"/>
              </a:ext>
            </a:extLst>
          </p:cNvPr>
          <p:cNvSpPr txBox="1"/>
          <p:nvPr/>
        </p:nvSpPr>
        <p:spPr>
          <a:xfrm>
            <a:off x="6879194" y="2443573"/>
            <a:ext cx="2209579" cy="400110"/>
          </a:xfrm>
          <a:prstGeom prst="rect">
            <a:avLst/>
          </a:prstGeom>
          <a:noFill/>
        </p:spPr>
        <p:txBody>
          <a:bodyPr wrap="none" rtlCol="0">
            <a:spAutoFit/>
          </a:bodyPr>
          <a:lstStyle/>
          <a:p>
            <a:r>
              <a:rPr lang="en-GB" dirty="0">
                <a:solidFill>
                  <a:schemeClr val="tx2"/>
                </a:solidFill>
                <a:latin typeface="+mn-lt"/>
              </a:rPr>
              <a:t>Trainee’s practice </a:t>
            </a:r>
          </a:p>
        </p:txBody>
      </p:sp>
    </p:spTree>
    <p:extLst>
      <p:ext uri="{BB962C8B-B14F-4D97-AF65-F5344CB8AC3E}">
        <p14:creationId xmlns:p14="http://schemas.microsoft.com/office/powerpoint/2010/main" val="40838563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DE7760-6C5F-4E32-A5BA-F52BD5E15AAD}"/>
              </a:ext>
            </a:extLst>
          </p:cNvPr>
          <p:cNvSpPr>
            <a:spLocks noGrp="1"/>
          </p:cNvSpPr>
          <p:nvPr>
            <p:ph type="sldNum" sz="quarter" idx="10"/>
          </p:nvPr>
        </p:nvSpPr>
        <p:spPr/>
        <p:txBody>
          <a:bodyPr/>
          <a:lstStyle/>
          <a:p>
            <a:fld id="{DCF6A46F-80AB-49F3-8C7E-9717ED945456}" type="slidenum">
              <a:rPr lang="en-GB" altLang="en-US" smtClean="0"/>
              <a:pPr/>
              <a:t>39</a:t>
            </a:fld>
            <a:endParaRPr lang="en-GB" altLang="en-US"/>
          </a:p>
        </p:txBody>
      </p:sp>
      <p:pic>
        <p:nvPicPr>
          <p:cNvPr id="6" name="Picture 5">
            <a:extLst>
              <a:ext uri="{FF2B5EF4-FFF2-40B4-BE49-F238E27FC236}">
                <a16:creationId xmlns:a16="http://schemas.microsoft.com/office/drawing/2014/main" id="{F0FBF79E-8970-467D-ADF1-8F81824C45D3}"/>
              </a:ext>
            </a:extLst>
          </p:cNvPr>
          <p:cNvPicPr>
            <a:picLocks noChangeAspect="1"/>
          </p:cNvPicPr>
          <p:nvPr/>
        </p:nvPicPr>
        <p:blipFill>
          <a:blip r:embed="rId3"/>
          <a:stretch>
            <a:fillRect/>
          </a:stretch>
        </p:blipFill>
        <p:spPr>
          <a:xfrm>
            <a:off x="251936" y="260648"/>
            <a:ext cx="10680016" cy="4335453"/>
          </a:xfrm>
          <a:prstGeom prst="rect">
            <a:avLst/>
          </a:prstGeom>
        </p:spPr>
      </p:pic>
      <p:sp>
        <p:nvSpPr>
          <p:cNvPr id="8" name="Arrow: Right 7">
            <a:extLst>
              <a:ext uri="{FF2B5EF4-FFF2-40B4-BE49-F238E27FC236}">
                <a16:creationId xmlns:a16="http://schemas.microsoft.com/office/drawing/2014/main" id="{2085AA9D-18B1-4373-B9D3-0C8621B4E8ED}"/>
              </a:ext>
            </a:extLst>
          </p:cNvPr>
          <p:cNvSpPr/>
          <p:nvPr/>
        </p:nvSpPr>
        <p:spPr>
          <a:xfrm>
            <a:off x="4407282" y="1988840"/>
            <a:ext cx="2664296" cy="576064"/>
          </a:xfrm>
          <a:prstGeom prst="rightArrow">
            <a:avLst/>
          </a:prstGeom>
          <a:solidFill>
            <a:schemeClr val="accent2"/>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1" name="Multiplication Sign 10">
            <a:extLst>
              <a:ext uri="{FF2B5EF4-FFF2-40B4-BE49-F238E27FC236}">
                <a16:creationId xmlns:a16="http://schemas.microsoft.com/office/drawing/2014/main" id="{699A7D99-2E56-43E7-9268-51440E035B81}"/>
              </a:ext>
            </a:extLst>
          </p:cNvPr>
          <p:cNvSpPr/>
          <p:nvPr/>
        </p:nvSpPr>
        <p:spPr>
          <a:xfrm>
            <a:off x="5087888" y="1700808"/>
            <a:ext cx="1008112" cy="1296144"/>
          </a:xfrm>
          <a:prstGeom prst="mathMultiply">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2" name="TextBox 11">
            <a:extLst>
              <a:ext uri="{FF2B5EF4-FFF2-40B4-BE49-F238E27FC236}">
                <a16:creationId xmlns:a16="http://schemas.microsoft.com/office/drawing/2014/main" id="{B7DDFCA0-AC7A-44C6-A54E-1502CFC5DFFD}"/>
              </a:ext>
            </a:extLst>
          </p:cNvPr>
          <p:cNvSpPr txBox="1"/>
          <p:nvPr/>
        </p:nvSpPr>
        <p:spPr>
          <a:xfrm>
            <a:off x="3746737" y="4702439"/>
            <a:ext cx="3985386" cy="2062103"/>
          </a:xfrm>
          <a:prstGeom prst="rect">
            <a:avLst/>
          </a:prstGeom>
          <a:solidFill>
            <a:schemeClr val="accent2">
              <a:lumMod val="40000"/>
              <a:lumOff val="60000"/>
            </a:schemeClr>
          </a:solidFill>
        </p:spPr>
        <p:txBody>
          <a:bodyPr wrap="none" rtlCol="0">
            <a:spAutoFit/>
          </a:bodyPr>
          <a:lstStyle/>
          <a:p>
            <a:pPr marL="342900" indent="-342900">
              <a:buFont typeface="Arial" panose="020B0604020202020204" pitchFamily="34" charset="0"/>
              <a:buChar char="•"/>
            </a:pPr>
            <a:r>
              <a:rPr lang="en-GB" sz="3200" dirty="0">
                <a:solidFill>
                  <a:schemeClr val="tx2"/>
                </a:solidFill>
                <a:latin typeface="+mn-lt"/>
              </a:rPr>
              <a:t>Research</a:t>
            </a:r>
          </a:p>
          <a:p>
            <a:pPr marL="342900" indent="-342900">
              <a:buFont typeface="Arial" panose="020B0604020202020204" pitchFamily="34" charset="0"/>
              <a:buChar char="•"/>
            </a:pPr>
            <a:r>
              <a:rPr lang="en-GB" sz="3200" dirty="0"/>
              <a:t>Classroom practice</a:t>
            </a:r>
          </a:p>
          <a:p>
            <a:pPr marL="342900" indent="-342900">
              <a:buFont typeface="Arial" panose="020B0604020202020204" pitchFamily="34" charset="0"/>
              <a:buChar char="•"/>
            </a:pPr>
            <a:r>
              <a:rPr lang="en-GB" sz="3200" dirty="0">
                <a:solidFill>
                  <a:schemeClr val="tx2"/>
                </a:solidFill>
                <a:latin typeface="+mn-lt"/>
              </a:rPr>
              <a:t>Reflection </a:t>
            </a:r>
          </a:p>
          <a:p>
            <a:pPr marL="342900" indent="-342900">
              <a:buFont typeface="Arial" panose="020B0604020202020204" pitchFamily="34" charset="0"/>
              <a:buChar char="•"/>
            </a:pPr>
            <a:r>
              <a:rPr lang="en-GB" sz="3200" dirty="0"/>
              <a:t>Context</a:t>
            </a:r>
            <a:endParaRPr lang="en-GB" sz="3200" dirty="0">
              <a:solidFill>
                <a:schemeClr val="tx2"/>
              </a:solidFill>
              <a:latin typeface="+mn-lt"/>
            </a:endParaRPr>
          </a:p>
        </p:txBody>
      </p:sp>
      <p:sp>
        <p:nvSpPr>
          <p:cNvPr id="7" name="Arrow: Right 6">
            <a:extLst>
              <a:ext uri="{FF2B5EF4-FFF2-40B4-BE49-F238E27FC236}">
                <a16:creationId xmlns:a16="http://schemas.microsoft.com/office/drawing/2014/main" id="{D48BDE75-DA30-49AC-82AB-CCF3C4F3023D}"/>
              </a:ext>
            </a:extLst>
          </p:cNvPr>
          <p:cNvSpPr/>
          <p:nvPr/>
        </p:nvSpPr>
        <p:spPr>
          <a:xfrm rot="16200000">
            <a:off x="4703074" y="3394060"/>
            <a:ext cx="1777740" cy="628616"/>
          </a:xfrm>
          <a:prstGeom prst="rightArrow">
            <a:avLst/>
          </a:prstGeom>
          <a:solidFill>
            <a:schemeClr val="accent2"/>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063795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D9A9E-42D3-280B-CA8A-36BECC1F7E33}"/>
              </a:ext>
            </a:extLst>
          </p:cNvPr>
          <p:cNvSpPr>
            <a:spLocks noGrp="1"/>
          </p:cNvSpPr>
          <p:nvPr>
            <p:ph type="title"/>
          </p:nvPr>
        </p:nvSpPr>
        <p:spPr>
          <a:xfrm>
            <a:off x="566400" y="1342840"/>
            <a:ext cx="11040000" cy="828000"/>
          </a:xfrm>
        </p:spPr>
        <p:txBody>
          <a:bodyPr wrap="none" anchor="b">
            <a:normAutofit/>
          </a:bodyPr>
          <a:lstStyle/>
          <a:p>
            <a:r>
              <a:rPr lang="en-GB" dirty="0"/>
              <a:t>Mentors Matter!</a:t>
            </a:r>
          </a:p>
        </p:txBody>
      </p:sp>
      <p:pic>
        <p:nvPicPr>
          <p:cNvPr id="6" name="Picture 5">
            <a:extLst>
              <a:ext uri="{FF2B5EF4-FFF2-40B4-BE49-F238E27FC236}">
                <a16:creationId xmlns:a16="http://schemas.microsoft.com/office/drawing/2014/main" id="{D628DD69-9978-421F-647F-D28779A6B840}"/>
              </a:ext>
            </a:extLst>
          </p:cNvPr>
          <p:cNvPicPr>
            <a:picLocks noChangeAspect="1"/>
          </p:cNvPicPr>
          <p:nvPr/>
        </p:nvPicPr>
        <p:blipFill rotWithShape="1">
          <a:blip r:embed="rId3"/>
          <a:srcRect t="2496"/>
          <a:stretch/>
        </p:blipFill>
        <p:spPr>
          <a:xfrm>
            <a:off x="909928" y="2420888"/>
            <a:ext cx="10352944" cy="3861152"/>
          </a:xfrm>
          <a:prstGeom prst="rect">
            <a:avLst/>
          </a:prstGeom>
          <a:noFill/>
        </p:spPr>
      </p:pic>
      <p:sp>
        <p:nvSpPr>
          <p:cNvPr id="3" name="Slide Number Placeholder 2">
            <a:extLst>
              <a:ext uri="{FF2B5EF4-FFF2-40B4-BE49-F238E27FC236}">
                <a16:creationId xmlns:a16="http://schemas.microsoft.com/office/drawing/2014/main" id="{0FE16EE6-2CA1-0430-0C9C-3958422ABF0D}"/>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4</a:t>
            </a:fld>
            <a:endParaRPr lang="en-GB" altLang="en-US"/>
          </a:p>
        </p:txBody>
      </p:sp>
    </p:spTree>
    <p:extLst>
      <p:ext uri="{BB962C8B-B14F-4D97-AF65-F5344CB8AC3E}">
        <p14:creationId xmlns:p14="http://schemas.microsoft.com/office/powerpoint/2010/main" val="420533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99419D-D21A-4312-B20E-A3A6BE500873}"/>
              </a:ext>
            </a:extLst>
          </p:cNvPr>
          <p:cNvSpPr>
            <a:spLocks noGrp="1"/>
          </p:cNvSpPr>
          <p:nvPr>
            <p:ph idx="1"/>
          </p:nvPr>
        </p:nvSpPr>
        <p:spPr>
          <a:xfrm>
            <a:off x="10010932" y="5503812"/>
            <a:ext cx="2289240" cy="2187080"/>
          </a:xfrm>
        </p:spPr>
        <p:txBody>
          <a:bodyPr/>
          <a:lstStyle/>
          <a:p>
            <a:pPr marL="0" indent="0">
              <a:buNone/>
            </a:pPr>
            <a:r>
              <a:rPr lang="en-GB" sz="1400" dirty="0"/>
              <a:t>(Adapted from </a:t>
            </a:r>
            <a:r>
              <a:rPr lang="en-GB" sz="1400" dirty="0" err="1"/>
              <a:t>Cluttterbuck</a:t>
            </a:r>
            <a:r>
              <a:rPr lang="en-GB" sz="1400" dirty="0"/>
              <a:t> in Golder et al, 2020, p13)</a:t>
            </a:r>
          </a:p>
          <a:p>
            <a:endParaRPr lang="en-GB" dirty="0"/>
          </a:p>
        </p:txBody>
      </p:sp>
      <p:sp>
        <p:nvSpPr>
          <p:cNvPr id="3" name="Slide Number Placeholder 2">
            <a:extLst>
              <a:ext uri="{FF2B5EF4-FFF2-40B4-BE49-F238E27FC236}">
                <a16:creationId xmlns:a16="http://schemas.microsoft.com/office/drawing/2014/main" id="{32D010E1-7F47-489D-911D-4D0814B766CA}"/>
              </a:ext>
            </a:extLst>
          </p:cNvPr>
          <p:cNvSpPr>
            <a:spLocks noGrp="1"/>
          </p:cNvSpPr>
          <p:nvPr>
            <p:ph type="sldNum" sz="quarter" idx="10"/>
          </p:nvPr>
        </p:nvSpPr>
        <p:spPr/>
        <p:txBody>
          <a:bodyPr/>
          <a:lstStyle/>
          <a:p>
            <a:fld id="{DCF6A46F-80AB-49F3-8C7E-9717ED945456}" type="slidenum">
              <a:rPr lang="en-GB" altLang="en-US" smtClean="0"/>
              <a:pPr/>
              <a:t>40</a:t>
            </a:fld>
            <a:endParaRPr lang="en-GB" altLang="en-US"/>
          </a:p>
        </p:txBody>
      </p:sp>
      <p:graphicFrame>
        <p:nvGraphicFramePr>
          <p:cNvPr id="5" name="Diagram 4">
            <a:extLst>
              <a:ext uri="{FF2B5EF4-FFF2-40B4-BE49-F238E27FC236}">
                <a16:creationId xmlns:a16="http://schemas.microsoft.com/office/drawing/2014/main" id="{772F4119-691C-4D8F-B954-D09FC2335C8E}"/>
              </a:ext>
            </a:extLst>
          </p:cNvPr>
          <p:cNvGraphicFramePr/>
          <p:nvPr/>
        </p:nvGraphicFramePr>
        <p:xfrm>
          <a:off x="-888776" y="73686"/>
          <a:ext cx="11040879" cy="6710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0173F557-E1D6-49AC-AF99-1A8B715C112E}"/>
              </a:ext>
            </a:extLst>
          </p:cNvPr>
          <p:cNvSpPr txBox="1"/>
          <p:nvPr/>
        </p:nvSpPr>
        <p:spPr>
          <a:xfrm>
            <a:off x="8922589" y="2150853"/>
            <a:ext cx="31601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Developmental Mentoring Model</a:t>
            </a:r>
            <a:endParaRPr lang="en-US" sz="3200" b="1" dirty="0">
              <a:solidFill>
                <a:schemeClr val="tx2"/>
              </a:solidFill>
              <a:latin typeface="+mn-lt"/>
            </a:endParaRPr>
          </a:p>
        </p:txBody>
      </p:sp>
    </p:spTree>
    <p:extLst>
      <p:ext uri="{BB962C8B-B14F-4D97-AF65-F5344CB8AC3E}">
        <p14:creationId xmlns:p14="http://schemas.microsoft.com/office/powerpoint/2010/main" val="9377069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EB1B19-3558-0E81-1F86-594CB108629C}"/>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41</a:t>
            </a:fld>
            <a:endParaRPr lang="en-GB" altLang="en-US"/>
          </a:p>
        </p:txBody>
      </p:sp>
      <p:pic>
        <p:nvPicPr>
          <p:cNvPr id="7" name="Picture 6">
            <a:extLst>
              <a:ext uri="{FF2B5EF4-FFF2-40B4-BE49-F238E27FC236}">
                <a16:creationId xmlns:a16="http://schemas.microsoft.com/office/drawing/2014/main" id="{8814FF16-D7E5-7C23-A158-951D9821ECEE}"/>
              </a:ext>
            </a:extLst>
          </p:cNvPr>
          <p:cNvPicPr>
            <a:picLocks noChangeAspect="1"/>
          </p:cNvPicPr>
          <p:nvPr/>
        </p:nvPicPr>
        <p:blipFill rotWithShape="1">
          <a:blip r:embed="rId3"/>
          <a:srcRect t="8396" b="10454"/>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D70AD25F-F272-5121-82A4-94DFDC52B9DF}"/>
              </a:ext>
            </a:extLst>
          </p:cNvPr>
          <p:cNvSpPr>
            <a:spLocks noGrp="1"/>
          </p:cNvSpPr>
          <p:nvPr>
            <p:ph type="title"/>
          </p:nvPr>
        </p:nvSpPr>
        <p:spPr>
          <a:xfrm>
            <a:off x="335360" y="5785870"/>
            <a:ext cx="11425269" cy="955498"/>
          </a:xfrm>
        </p:spPr>
        <p:txBody>
          <a:bodyPr wrap="square" anchor="t">
            <a:normAutofit/>
          </a:bodyPr>
          <a:lstStyle/>
          <a:p>
            <a:r>
              <a:rPr lang="en-GB" dirty="0"/>
              <a:t>Mentor-Trainee Relationships</a:t>
            </a:r>
          </a:p>
        </p:txBody>
      </p:sp>
    </p:spTree>
    <p:extLst>
      <p:ext uri="{BB962C8B-B14F-4D97-AF65-F5344CB8AC3E}">
        <p14:creationId xmlns:p14="http://schemas.microsoft.com/office/powerpoint/2010/main" val="39613791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9336360" y="6471352"/>
            <a:ext cx="8280000" cy="1353200"/>
          </a:xfrm>
        </p:spPr>
        <p:txBody>
          <a:bodyPr/>
          <a:lstStyle/>
          <a:p>
            <a:pPr marL="0" indent="0">
              <a:buNone/>
            </a:pPr>
            <a:r>
              <a:rPr lang="en-GB" dirty="0"/>
              <a:t>(Schutz,1994)</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42</a:t>
            </a:fld>
            <a:endParaRPr lang="en-GB" altLang="en-US">
              <a:solidFill>
                <a:srgbClr val="50535A"/>
              </a:solidFill>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82" t="13908" r="61483" b="58506"/>
          <a:stretch/>
        </p:blipFill>
        <p:spPr bwMode="auto">
          <a:xfrm>
            <a:off x="407368" y="908720"/>
            <a:ext cx="1089400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5">
            <a:extLst>
              <a:ext uri="{FF2B5EF4-FFF2-40B4-BE49-F238E27FC236}">
                <a16:creationId xmlns:a16="http://schemas.microsoft.com/office/drawing/2014/main" id="{BCB5E589-F995-365E-B538-2BEDB2E385D9}"/>
              </a:ext>
            </a:extLst>
          </p:cNvPr>
          <p:cNvSpPr/>
          <p:nvPr/>
        </p:nvSpPr>
        <p:spPr>
          <a:xfrm>
            <a:off x="4727848" y="2636912"/>
            <a:ext cx="6120680" cy="1080120"/>
          </a:xfrm>
          <a:prstGeom prst="roundRect">
            <a:avLst/>
          </a:prstGeom>
          <a:no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33687867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2420-E408-43C5-AEC3-97BB16CD4CE7}"/>
              </a:ext>
            </a:extLst>
          </p:cNvPr>
          <p:cNvSpPr>
            <a:spLocks noGrp="1"/>
          </p:cNvSpPr>
          <p:nvPr>
            <p:ph type="title"/>
          </p:nvPr>
        </p:nvSpPr>
        <p:spPr>
          <a:xfrm>
            <a:off x="407368" y="684000"/>
            <a:ext cx="9796482" cy="828000"/>
          </a:xfrm>
        </p:spPr>
        <p:txBody>
          <a:bodyPr/>
          <a:lstStyle/>
          <a:p>
            <a:r>
              <a:rPr lang="en-GB" dirty="0"/>
              <a:t>The mentor-mentee </a:t>
            </a:r>
            <a:br>
              <a:rPr lang="en-GB" dirty="0"/>
            </a:br>
            <a:r>
              <a:rPr lang="en-GB" dirty="0"/>
              <a:t>relationship </a:t>
            </a:r>
          </a:p>
        </p:txBody>
      </p:sp>
      <p:sp>
        <p:nvSpPr>
          <p:cNvPr id="3" name="Content Placeholder 2">
            <a:extLst>
              <a:ext uri="{FF2B5EF4-FFF2-40B4-BE49-F238E27FC236}">
                <a16:creationId xmlns:a16="http://schemas.microsoft.com/office/drawing/2014/main" id="{AB7B2F46-21E4-4D46-AA51-FB41820D1FEE}"/>
              </a:ext>
            </a:extLst>
          </p:cNvPr>
          <p:cNvSpPr>
            <a:spLocks noGrp="1"/>
          </p:cNvSpPr>
          <p:nvPr>
            <p:ph idx="1"/>
          </p:nvPr>
        </p:nvSpPr>
        <p:spPr>
          <a:xfrm>
            <a:off x="335360" y="2511352"/>
            <a:ext cx="5904655" cy="3960000"/>
          </a:xfrm>
        </p:spPr>
        <p:txBody>
          <a:bodyPr/>
          <a:lstStyle/>
          <a:p>
            <a:r>
              <a:rPr lang="en-GB" b="1" dirty="0"/>
              <a:t>Central </a:t>
            </a:r>
            <a:r>
              <a:rPr lang="en-GB" dirty="0"/>
              <a:t>to the development of the trainee </a:t>
            </a:r>
            <a:r>
              <a:rPr lang="en-GB" sz="1800" dirty="0"/>
              <a:t>(</a:t>
            </a:r>
            <a:r>
              <a:rPr lang="en-GB" sz="1800" dirty="0" err="1"/>
              <a:t>Hawkey</a:t>
            </a:r>
            <a:r>
              <a:rPr lang="en-GB" sz="1800" dirty="0"/>
              <a:t>, 1998)</a:t>
            </a:r>
          </a:p>
          <a:p>
            <a:pPr marL="0" indent="0">
              <a:buNone/>
            </a:pPr>
            <a:endParaRPr lang="en-GB" dirty="0"/>
          </a:p>
          <a:p>
            <a:r>
              <a:rPr lang="en-GB" dirty="0"/>
              <a:t>Provision of </a:t>
            </a:r>
            <a:r>
              <a:rPr lang="en-GB" b="1" dirty="0"/>
              <a:t>developmental feedback </a:t>
            </a:r>
            <a:r>
              <a:rPr lang="en-GB" dirty="0"/>
              <a:t>is pivotal</a:t>
            </a:r>
            <a:r>
              <a:rPr lang="en-GB" sz="1800" dirty="0"/>
              <a:t> (Hobson, Ashby, </a:t>
            </a:r>
            <a:r>
              <a:rPr lang="en-GB" sz="1800" dirty="0" err="1"/>
              <a:t>Malderez</a:t>
            </a:r>
            <a:r>
              <a:rPr lang="en-GB" sz="1800" dirty="0"/>
              <a:t> &amp; Tomlinson, 2009; Hudson &amp; Hudson, 2014; </a:t>
            </a:r>
            <a:r>
              <a:rPr lang="en-GB" sz="1800" dirty="0" err="1"/>
              <a:t>Mercardo</a:t>
            </a:r>
            <a:r>
              <a:rPr lang="en-GB" sz="1800" dirty="0"/>
              <a:t> &amp; Mann, 2015)</a:t>
            </a:r>
            <a:endParaRPr lang="en-GB" dirty="0"/>
          </a:p>
        </p:txBody>
      </p:sp>
      <p:sp>
        <p:nvSpPr>
          <p:cNvPr id="5" name="Slide Number Placeholder 4">
            <a:extLst>
              <a:ext uri="{FF2B5EF4-FFF2-40B4-BE49-F238E27FC236}">
                <a16:creationId xmlns:a16="http://schemas.microsoft.com/office/drawing/2014/main" id="{8DED711E-53C7-4C4F-943B-8C66243C32F5}"/>
              </a:ext>
            </a:extLst>
          </p:cNvPr>
          <p:cNvSpPr>
            <a:spLocks noGrp="1"/>
          </p:cNvSpPr>
          <p:nvPr>
            <p:ph type="sldNum" sz="quarter" idx="12"/>
          </p:nvPr>
        </p:nvSpPr>
        <p:spPr/>
        <p:txBody>
          <a:bodyPr/>
          <a:lstStyle/>
          <a:p>
            <a:pPr>
              <a:defRPr/>
            </a:pPr>
            <a:fld id="{65F16F53-7CE2-498D-B8D8-85018BC54B97}" type="slidenum">
              <a:rPr lang="en-US" altLang="en-US" smtClean="0"/>
              <a:pPr>
                <a:defRPr/>
              </a:pPr>
              <a:t>43</a:t>
            </a:fld>
            <a:endParaRPr lang="en-US" altLang="en-US"/>
          </a:p>
        </p:txBody>
      </p:sp>
      <p:pic>
        <p:nvPicPr>
          <p:cNvPr id="4" name="Picture 3" descr="https://c8.alamy.com/comp/AA4TAY/tour-guide-with-umbrella-and-group-of-teenagers-central-london-england-AA4TAY.jpg">
            <a:extLst>
              <a:ext uri="{FF2B5EF4-FFF2-40B4-BE49-F238E27FC236}">
                <a16:creationId xmlns:a16="http://schemas.microsoft.com/office/drawing/2014/main" id="{6F4FF885-B6FE-1283-2611-3CD3432A47A9}"/>
              </a:ext>
            </a:extLst>
          </p:cNvPr>
          <p:cNvPicPr/>
          <p:nvPr/>
        </p:nvPicPr>
        <p:blipFill rotWithShape="1">
          <a:blip r:embed="rId3" cstate="print">
            <a:extLst>
              <a:ext uri="{28A0092B-C50C-407E-A947-70E740481C1C}">
                <a14:useLocalDpi xmlns:a14="http://schemas.microsoft.com/office/drawing/2010/main" val="0"/>
              </a:ext>
            </a:extLst>
          </a:blip>
          <a:srcRect l="10750" t="5866" b="15240"/>
          <a:stretch/>
        </p:blipFill>
        <p:spPr bwMode="auto">
          <a:xfrm>
            <a:off x="6816080" y="2276872"/>
            <a:ext cx="5164163" cy="3816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809067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57" y="338136"/>
            <a:ext cx="9756624" cy="828000"/>
          </a:xfrm>
        </p:spPr>
        <p:txBody>
          <a:bodyPr/>
          <a:lstStyle/>
          <a:p>
            <a:r>
              <a:rPr lang="en-GB" dirty="0"/>
              <a:t>Mentor Standards</a:t>
            </a:r>
          </a:p>
        </p:txBody>
      </p:sp>
      <p:sp>
        <p:nvSpPr>
          <p:cNvPr id="3" name="Content Placeholder 2"/>
          <p:cNvSpPr>
            <a:spLocks noGrp="1"/>
          </p:cNvSpPr>
          <p:nvPr>
            <p:ph idx="1"/>
          </p:nvPr>
        </p:nvSpPr>
        <p:spPr>
          <a:xfrm>
            <a:off x="132573" y="1484784"/>
            <a:ext cx="11926853" cy="5373216"/>
          </a:xfrm>
        </p:spPr>
        <p:txBody>
          <a:bodyPr/>
          <a:lstStyle/>
          <a:p>
            <a:r>
              <a:rPr lang="en-GB" b="1" dirty="0"/>
              <a:t>Standard 1 - Personal qualities</a:t>
            </a:r>
            <a:r>
              <a:rPr lang="en-GB" dirty="0"/>
              <a:t>: Establish trusting relationships, modelling high standards of practice, and understand how to support a trainee through initial teacher training</a:t>
            </a:r>
          </a:p>
          <a:p>
            <a:r>
              <a:rPr lang="en-GB" b="1" dirty="0"/>
              <a:t>Standard 2 – Teaching: </a:t>
            </a:r>
            <a:r>
              <a:rPr lang="en-GB" dirty="0"/>
              <a:t>Support trainees to develop their teaching practice in order to set high expectations of all pupils and to meet their needs</a:t>
            </a:r>
          </a:p>
          <a:p>
            <a:r>
              <a:rPr lang="en-GB" b="1" dirty="0"/>
              <a:t>Standard 3 – Professionalism: </a:t>
            </a:r>
            <a:r>
              <a:rPr lang="en-GB" dirty="0"/>
              <a:t>Set high expectations and induct the trainee to understand their role and responsibilities as a teacher </a:t>
            </a:r>
          </a:p>
          <a:p>
            <a:r>
              <a:rPr lang="en-GB" b="1" dirty="0"/>
              <a:t>Standard 4 – Self-development and working in partnership: </a:t>
            </a:r>
            <a:r>
              <a:rPr lang="en-GB" dirty="0"/>
              <a:t>Continue to develop their own professional knowledge, skills and understanding and invest time in developing a good working relationship within relevant ITT partnerships. </a:t>
            </a:r>
            <a:r>
              <a:rPr lang="en-GB" sz="1800" dirty="0"/>
              <a:t>(DfE, 2016)</a:t>
            </a:r>
            <a:endParaRPr lang="en-GB" dirty="0"/>
          </a:p>
        </p:txBody>
      </p:sp>
      <p:sp>
        <p:nvSpPr>
          <p:cNvPr id="5" name="Slide Number Placeholder 4"/>
          <p:cNvSpPr>
            <a:spLocks noGrp="1"/>
          </p:cNvSpPr>
          <p:nvPr>
            <p:ph type="sldNum" sz="quarter" idx="12"/>
          </p:nvPr>
        </p:nvSpPr>
        <p:spPr/>
        <p:txBody>
          <a:bodyPr/>
          <a:lstStyle/>
          <a:p>
            <a:pPr>
              <a:defRPr/>
            </a:pPr>
            <a:fld id="{65F16F53-7CE2-498D-B8D8-85018BC54B97}" type="slidenum">
              <a:rPr lang="en-US" altLang="en-US" smtClean="0"/>
              <a:pPr>
                <a:defRPr/>
              </a:pPr>
              <a:t>44</a:t>
            </a:fld>
            <a:endParaRPr lang="en-US" altLang="en-US"/>
          </a:p>
        </p:txBody>
      </p:sp>
    </p:spTree>
    <p:extLst>
      <p:ext uri="{BB962C8B-B14F-4D97-AF65-F5344CB8AC3E}">
        <p14:creationId xmlns:p14="http://schemas.microsoft.com/office/powerpoint/2010/main" val="69007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B3A43-17F5-4BB8-A4BA-EB3A9A0F1DF8}"/>
              </a:ext>
            </a:extLst>
          </p:cNvPr>
          <p:cNvSpPr>
            <a:spLocks noGrp="1"/>
          </p:cNvSpPr>
          <p:nvPr>
            <p:ph type="title"/>
          </p:nvPr>
        </p:nvSpPr>
        <p:spPr>
          <a:xfrm>
            <a:off x="479376" y="684000"/>
            <a:ext cx="11881320" cy="828000"/>
          </a:xfrm>
        </p:spPr>
        <p:txBody>
          <a:bodyPr/>
          <a:lstStyle/>
          <a:p>
            <a:r>
              <a:rPr lang="en-GB" dirty="0"/>
              <a:t>Establishing a positive relationship</a:t>
            </a:r>
          </a:p>
        </p:txBody>
      </p:sp>
      <p:sp>
        <p:nvSpPr>
          <p:cNvPr id="3" name="Content Placeholder 2">
            <a:extLst>
              <a:ext uri="{FF2B5EF4-FFF2-40B4-BE49-F238E27FC236}">
                <a16:creationId xmlns:a16="http://schemas.microsoft.com/office/drawing/2014/main" id="{2F2836FB-EB96-41E7-8ECC-4DF84C8A1589}"/>
              </a:ext>
            </a:extLst>
          </p:cNvPr>
          <p:cNvSpPr>
            <a:spLocks noGrp="1"/>
          </p:cNvSpPr>
          <p:nvPr>
            <p:ph idx="1"/>
          </p:nvPr>
        </p:nvSpPr>
        <p:spPr>
          <a:xfrm>
            <a:off x="456536" y="1988840"/>
            <a:ext cx="11328096" cy="4185160"/>
          </a:xfrm>
        </p:spPr>
        <p:txBody>
          <a:bodyPr/>
          <a:lstStyle/>
          <a:p>
            <a:pPr marL="179705" indent="-179705"/>
            <a:r>
              <a:rPr lang="en-GB" dirty="0"/>
              <a:t>Acknowledge the </a:t>
            </a:r>
            <a:r>
              <a:rPr lang="en-GB" b="1" dirty="0"/>
              <a:t>power dynamic </a:t>
            </a:r>
            <a:endParaRPr lang="en-US" dirty="0"/>
          </a:p>
          <a:p>
            <a:pPr marL="179705" indent="-179705"/>
            <a:r>
              <a:rPr lang="en-GB" dirty="0"/>
              <a:t>Begin with </a:t>
            </a:r>
            <a:r>
              <a:rPr lang="en-GB" b="1" dirty="0"/>
              <a:t>core values</a:t>
            </a:r>
            <a:r>
              <a:rPr lang="en-GB" dirty="0"/>
              <a:t>, passions and interests </a:t>
            </a:r>
          </a:p>
          <a:p>
            <a:pPr marL="179705" indent="-179705"/>
            <a:r>
              <a:rPr lang="en-GB" b="1" dirty="0"/>
              <a:t>Subject/topic/phase-specific support </a:t>
            </a:r>
            <a:r>
              <a:rPr lang="en-GB" dirty="0"/>
              <a:t>(put a list of useful  resources together e.g. subject organisations/useful websites/books)</a:t>
            </a:r>
          </a:p>
          <a:p>
            <a:pPr marL="179705" indent="-179705"/>
            <a:r>
              <a:rPr lang="en-GB" dirty="0"/>
              <a:t>Using a </a:t>
            </a:r>
            <a:r>
              <a:rPr lang="en-GB" b="1" dirty="0"/>
              <a:t>‘needs analysis’  </a:t>
            </a:r>
            <a:r>
              <a:rPr lang="en-GB" dirty="0"/>
              <a:t>- this will then be tailored to the specific experience/needs of your RPT</a:t>
            </a:r>
          </a:p>
          <a:p>
            <a:pPr marL="179705" indent="-179705"/>
            <a:r>
              <a:rPr lang="en-GB" dirty="0"/>
              <a:t>Demonstrate that you think they are </a:t>
            </a:r>
            <a:r>
              <a:rPr lang="en-GB" b="1" i="1" dirty="0"/>
              <a:t>significant, competent </a:t>
            </a:r>
            <a:r>
              <a:rPr lang="en-GB" dirty="0"/>
              <a:t>and</a:t>
            </a:r>
            <a:r>
              <a:rPr lang="en-GB" i="1" dirty="0"/>
              <a:t> </a:t>
            </a:r>
            <a:r>
              <a:rPr lang="en-GB" b="1" i="1" dirty="0"/>
              <a:t>likeable</a:t>
            </a:r>
            <a:r>
              <a:rPr lang="en-GB" i="1" dirty="0"/>
              <a:t> </a:t>
            </a:r>
            <a:r>
              <a:rPr lang="en-GB" sz="1600" dirty="0"/>
              <a:t>(Schutz, 1994)</a:t>
            </a:r>
          </a:p>
          <a:p>
            <a:pPr marL="179705" indent="-179705"/>
            <a:r>
              <a:rPr lang="en-GB" b="1" dirty="0"/>
              <a:t>Set boundaries and expectations</a:t>
            </a:r>
            <a:r>
              <a:rPr lang="en-GB" dirty="0"/>
              <a:t> – write a mentoring agreement </a:t>
            </a:r>
          </a:p>
          <a:p>
            <a:pPr marL="179705" indent="-179705"/>
            <a:endParaRPr lang="en-GB" dirty="0"/>
          </a:p>
          <a:p>
            <a:pPr marL="179705" indent="-179705"/>
            <a:endParaRPr lang="en-GB" dirty="0"/>
          </a:p>
        </p:txBody>
      </p:sp>
      <p:sp>
        <p:nvSpPr>
          <p:cNvPr id="4" name="Slide Number Placeholder 3">
            <a:extLst>
              <a:ext uri="{FF2B5EF4-FFF2-40B4-BE49-F238E27FC236}">
                <a16:creationId xmlns:a16="http://schemas.microsoft.com/office/drawing/2014/main" id="{88EF71AF-0EE4-487E-863B-F1403FD85120}"/>
              </a:ext>
            </a:extLst>
          </p:cNvPr>
          <p:cNvSpPr>
            <a:spLocks noGrp="1"/>
          </p:cNvSpPr>
          <p:nvPr>
            <p:ph type="sldNum" sz="quarter" idx="10"/>
          </p:nvPr>
        </p:nvSpPr>
        <p:spPr/>
        <p:txBody>
          <a:bodyPr/>
          <a:lstStyle/>
          <a:p>
            <a:fld id="{DCF6A46F-80AB-49F3-8C7E-9717ED945456}" type="slidenum">
              <a:rPr lang="en-GB" altLang="en-US" smtClean="0"/>
              <a:pPr/>
              <a:t>45</a:t>
            </a:fld>
            <a:endParaRPr lang="en-GB" altLang="en-US"/>
          </a:p>
        </p:txBody>
      </p:sp>
    </p:spTree>
    <p:extLst>
      <p:ext uri="{BB962C8B-B14F-4D97-AF65-F5344CB8AC3E}">
        <p14:creationId xmlns:p14="http://schemas.microsoft.com/office/powerpoint/2010/main" val="2189114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5DA2-B2B8-99BA-E87C-A3736560D88C}"/>
              </a:ext>
            </a:extLst>
          </p:cNvPr>
          <p:cNvSpPr>
            <a:spLocks noGrp="1"/>
          </p:cNvSpPr>
          <p:nvPr>
            <p:ph type="title"/>
          </p:nvPr>
        </p:nvSpPr>
        <p:spPr>
          <a:xfrm>
            <a:off x="407368" y="260648"/>
            <a:ext cx="11040000" cy="828000"/>
          </a:xfrm>
        </p:spPr>
        <p:txBody>
          <a:bodyPr/>
          <a:lstStyle/>
          <a:p>
            <a:r>
              <a:rPr lang="en-GB" dirty="0"/>
              <a:t>Meeting your RPT </a:t>
            </a:r>
          </a:p>
        </p:txBody>
      </p:sp>
      <p:sp>
        <p:nvSpPr>
          <p:cNvPr id="4" name="Text Placeholder 3">
            <a:extLst>
              <a:ext uri="{FF2B5EF4-FFF2-40B4-BE49-F238E27FC236}">
                <a16:creationId xmlns:a16="http://schemas.microsoft.com/office/drawing/2014/main" id="{2EDA4C67-8238-7912-630A-7321CCF9D9FC}"/>
              </a:ext>
            </a:extLst>
          </p:cNvPr>
          <p:cNvSpPr>
            <a:spLocks noGrp="1"/>
          </p:cNvSpPr>
          <p:nvPr>
            <p:ph type="body" sz="quarter" idx="11"/>
          </p:nvPr>
        </p:nvSpPr>
        <p:spPr>
          <a:xfrm>
            <a:off x="229756" y="1174952"/>
            <a:ext cx="4665896" cy="5107088"/>
          </a:xfrm>
        </p:spPr>
        <p:txBody>
          <a:bodyPr/>
          <a:lstStyle/>
          <a:p>
            <a:r>
              <a:rPr lang="en-GB" b="1" dirty="0"/>
              <a:t>Mentor training 1.2 </a:t>
            </a:r>
          </a:p>
          <a:p>
            <a:r>
              <a:rPr lang="en-GB" b="1" dirty="0"/>
              <a:t>(see Mentor HB)</a:t>
            </a:r>
          </a:p>
          <a:p>
            <a:endParaRPr lang="en-GB" dirty="0"/>
          </a:p>
          <a:p>
            <a:pPr marL="457200" indent="-457200">
              <a:buAutoNum type="arabicPeriod"/>
            </a:pPr>
            <a:r>
              <a:rPr lang="en-GB" dirty="0"/>
              <a:t>RPT to prep –questions they want to ask / share AoP / Initial needs</a:t>
            </a:r>
          </a:p>
          <a:p>
            <a:pPr marL="457200" indent="-457200">
              <a:buAutoNum type="arabicPeriod"/>
            </a:pPr>
            <a:r>
              <a:rPr lang="en-GB" dirty="0"/>
              <a:t>Use ‘meeting your RPT question prompts’ to structure discussion;</a:t>
            </a:r>
          </a:p>
          <a:p>
            <a:pPr marL="457200" indent="-457200">
              <a:buAutoNum type="arabicPeriod"/>
            </a:pPr>
            <a:r>
              <a:rPr lang="en-GB" dirty="0"/>
              <a:t>Create (or prepare) a mentor ‘agreement’, using the Mentor Standards</a:t>
            </a:r>
          </a:p>
          <a:p>
            <a:pPr marL="457200" indent="-457200">
              <a:buAutoNum type="arabicPeriod"/>
            </a:pPr>
            <a:r>
              <a:rPr lang="en-GB" dirty="0"/>
              <a:t>Become familiar with Initial Needs document / AoP</a:t>
            </a:r>
          </a:p>
        </p:txBody>
      </p:sp>
      <p:sp>
        <p:nvSpPr>
          <p:cNvPr id="5" name="Slide Number Placeholder 4">
            <a:extLst>
              <a:ext uri="{FF2B5EF4-FFF2-40B4-BE49-F238E27FC236}">
                <a16:creationId xmlns:a16="http://schemas.microsoft.com/office/drawing/2014/main" id="{D007D7FE-24CE-CEA0-DC65-7D29F1C6AFA1}"/>
              </a:ext>
            </a:extLst>
          </p:cNvPr>
          <p:cNvSpPr>
            <a:spLocks noGrp="1"/>
          </p:cNvSpPr>
          <p:nvPr>
            <p:ph type="sldNum" sz="quarter" idx="12"/>
          </p:nvPr>
        </p:nvSpPr>
        <p:spPr/>
        <p:txBody>
          <a:bodyPr/>
          <a:lstStyle/>
          <a:p>
            <a:pPr>
              <a:defRPr/>
            </a:pPr>
            <a:fld id="{65F16F53-7CE2-498D-B8D8-85018BC54B97}" type="slidenum">
              <a:rPr lang="en-US" altLang="en-US" smtClean="0"/>
              <a:pPr>
                <a:defRPr/>
              </a:pPr>
              <a:t>46</a:t>
            </a:fld>
            <a:endParaRPr lang="en-US" altLang="en-US"/>
          </a:p>
        </p:txBody>
      </p:sp>
      <p:sp>
        <p:nvSpPr>
          <p:cNvPr id="7" name="Content Placeholder 6">
            <a:extLst>
              <a:ext uri="{FF2B5EF4-FFF2-40B4-BE49-F238E27FC236}">
                <a16:creationId xmlns:a16="http://schemas.microsoft.com/office/drawing/2014/main" id="{C15C3A2D-061E-12F4-1528-1D2883E0B1E9}"/>
              </a:ext>
            </a:extLst>
          </p:cNvPr>
          <p:cNvSpPr>
            <a:spLocks noGrp="1"/>
          </p:cNvSpPr>
          <p:nvPr>
            <p:ph idx="1"/>
          </p:nvPr>
        </p:nvSpPr>
        <p:spPr>
          <a:xfrm>
            <a:off x="6565840" y="1916832"/>
            <a:ext cx="5040560" cy="4365208"/>
          </a:xfrm>
        </p:spPr>
        <p:txBody>
          <a:bodyPr/>
          <a:lstStyle/>
          <a:p>
            <a:endParaRPr lang="en-GB" dirty="0">
              <a:highlight>
                <a:srgbClr val="FFFF00"/>
              </a:highlight>
            </a:endParaRPr>
          </a:p>
        </p:txBody>
      </p:sp>
      <p:pic>
        <p:nvPicPr>
          <p:cNvPr id="8" name="Picture 7">
            <a:extLst>
              <a:ext uri="{FF2B5EF4-FFF2-40B4-BE49-F238E27FC236}">
                <a16:creationId xmlns:a16="http://schemas.microsoft.com/office/drawing/2014/main" id="{E9D15D65-E3C1-8BCD-E163-431B339DEB97}"/>
              </a:ext>
            </a:extLst>
          </p:cNvPr>
          <p:cNvPicPr>
            <a:picLocks noChangeAspect="1"/>
          </p:cNvPicPr>
          <p:nvPr/>
        </p:nvPicPr>
        <p:blipFill>
          <a:blip r:embed="rId3"/>
          <a:stretch>
            <a:fillRect/>
          </a:stretch>
        </p:blipFill>
        <p:spPr>
          <a:xfrm>
            <a:off x="5375920" y="260648"/>
            <a:ext cx="6325483" cy="6344535"/>
          </a:xfrm>
          <a:prstGeom prst="rect">
            <a:avLst/>
          </a:prstGeom>
        </p:spPr>
      </p:pic>
    </p:spTree>
    <p:extLst>
      <p:ext uri="{BB962C8B-B14F-4D97-AF65-F5344CB8AC3E}">
        <p14:creationId xmlns:p14="http://schemas.microsoft.com/office/powerpoint/2010/main" val="367132815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D0E5-8F28-572C-3EEE-7B0BA7232E78}"/>
              </a:ext>
            </a:extLst>
          </p:cNvPr>
          <p:cNvSpPr>
            <a:spLocks noGrp="1"/>
          </p:cNvSpPr>
          <p:nvPr>
            <p:ph type="title"/>
          </p:nvPr>
        </p:nvSpPr>
        <p:spPr>
          <a:xfrm>
            <a:off x="566400" y="1342840"/>
            <a:ext cx="11040000" cy="828000"/>
          </a:xfrm>
        </p:spPr>
        <p:txBody>
          <a:bodyPr vert="horz" wrap="none" lIns="0" tIns="0" rIns="0" bIns="0" numCol="1" anchor="b" anchorCtr="0" compatLnSpc="1">
            <a:prstTxWarp prst="textNoShape">
              <a:avLst/>
            </a:prstTxWarp>
            <a:normAutofit/>
          </a:bodyPr>
          <a:lstStyle/>
          <a:p>
            <a:r>
              <a:rPr lang="en-GB" dirty="0"/>
              <a:t>Meeting your RPT question prompts</a:t>
            </a:r>
          </a:p>
        </p:txBody>
      </p:sp>
      <p:sp>
        <p:nvSpPr>
          <p:cNvPr id="5" name="Slide Number Placeholder 4">
            <a:extLst>
              <a:ext uri="{FF2B5EF4-FFF2-40B4-BE49-F238E27FC236}">
                <a16:creationId xmlns:a16="http://schemas.microsoft.com/office/drawing/2014/main" id="{6F3A041A-D313-D8DA-9A36-636ABC1B553A}"/>
              </a:ext>
            </a:extLst>
          </p:cNvPr>
          <p:cNvSpPr>
            <a:spLocks noGrp="1"/>
          </p:cNvSpPr>
          <p:nvPr>
            <p:ph type="sldNum" sz="quarter" idx="10"/>
          </p:nvPr>
        </p:nvSpPr>
        <p:spPr>
          <a:xfrm>
            <a:off x="10704702" y="6345352"/>
            <a:ext cx="901700" cy="252000"/>
          </a:xfrm>
        </p:spPr>
        <p:txBody>
          <a:bodyPr vert="horz" wrap="square" lIns="0" tIns="0" rIns="0" bIns="0" numCol="1" anchor="t" anchorCtr="0" compatLnSpc="1">
            <a:prstTxWarp prst="textNoShape">
              <a:avLst/>
            </a:prstTxWarp>
            <a:normAutofit/>
          </a:bodyPr>
          <a:lstStyle/>
          <a:p>
            <a:pPr>
              <a:spcAft>
                <a:spcPts val="600"/>
              </a:spcAft>
              <a:defRPr/>
            </a:pPr>
            <a:fld id="{65F16F53-7CE2-498D-B8D8-85018BC54B97}" type="slidenum">
              <a:rPr lang="en-GB" altLang="en-US" smtClean="0"/>
              <a:pPr>
                <a:spcAft>
                  <a:spcPts val="600"/>
                </a:spcAft>
                <a:defRPr/>
              </a:pPr>
              <a:t>47</a:t>
            </a:fld>
            <a:endParaRPr lang="en-GB" altLang="en-US"/>
          </a:p>
        </p:txBody>
      </p:sp>
      <p:graphicFrame>
        <p:nvGraphicFramePr>
          <p:cNvPr id="7" name="TextBox 3">
            <a:extLst>
              <a:ext uri="{FF2B5EF4-FFF2-40B4-BE49-F238E27FC236}">
                <a16:creationId xmlns:a16="http://schemas.microsoft.com/office/drawing/2014/main" id="{32F4AE4B-BD14-0662-0C24-E33F4B26459A}"/>
              </a:ext>
            </a:extLst>
          </p:cNvPr>
          <p:cNvGraphicFramePr/>
          <p:nvPr>
            <p:extLst>
              <p:ext uri="{D42A27DB-BD31-4B8C-83A1-F6EECF244321}">
                <p14:modId xmlns:p14="http://schemas.microsoft.com/office/powerpoint/2010/main" val="3843448713"/>
              </p:ext>
            </p:extLst>
          </p:nvPr>
        </p:nvGraphicFramePr>
        <p:xfrm>
          <a:off x="566400" y="2322040"/>
          <a:ext cx="11040000" cy="39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47212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A8BC-B5F0-CEA1-571E-5AE53DFA2B31}"/>
              </a:ext>
            </a:extLst>
          </p:cNvPr>
          <p:cNvSpPr>
            <a:spLocks noGrp="1"/>
          </p:cNvSpPr>
          <p:nvPr>
            <p:ph type="title"/>
          </p:nvPr>
        </p:nvSpPr>
        <p:spPr>
          <a:xfrm>
            <a:off x="69253" y="-218511"/>
            <a:ext cx="11040000" cy="828000"/>
          </a:xfrm>
        </p:spPr>
        <p:txBody>
          <a:bodyPr/>
          <a:lstStyle/>
          <a:p>
            <a:r>
              <a:rPr lang="en-GB" dirty="0"/>
              <a:t>Mentor Agreement</a:t>
            </a:r>
          </a:p>
        </p:txBody>
      </p:sp>
      <p:sp>
        <p:nvSpPr>
          <p:cNvPr id="4" name="Text Placeholder 3">
            <a:extLst>
              <a:ext uri="{FF2B5EF4-FFF2-40B4-BE49-F238E27FC236}">
                <a16:creationId xmlns:a16="http://schemas.microsoft.com/office/drawing/2014/main" id="{9889D873-7D24-4DBE-6B53-3470FDC7EE5C}"/>
              </a:ext>
            </a:extLst>
          </p:cNvPr>
          <p:cNvSpPr>
            <a:spLocks noGrp="1"/>
          </p:cNvSpPr>
          <p:nvPr>
            <p:ph type="body" sz="quarter" idx="11"/>
          </p:nvPr>
        </p:nvSpPr>
        <p:spPr/>
        <p:txBody>
          <a:bodyPr/>
          <a:lstStyle/>
          <a:p>
            <a:endParaRPr lang="en-GB"/>
          </a:p>
        </p:txBody>
      </p:sp>
      <p:sp>
        <p:nvSpPr>
          <p:cNvPr id="5" name="Slide Number Placeholder 4">
            <a:extLst>
              <a:ext uri="{FF2B5EF4-FFF2-40B4-BE49-F238E27FC236}">
                <a16:creationId xmlns:a16="http://schemas.microsoft.com/office/drawing/2014/main" id="{8C484018-5768-B725-0AC4-1BFE9DFADF0E}"/>
              </a:ext>
            </a:extLst>
          </p:cNvPr>
          <p:cNvSpPr>
            <a:spLocks noGrp="1"/>
          </p:cNvSpPr>
          <p:nvPr>
            <p:ph type="sldNum" sz="quarter" idx="12"/>
          </p:nvPr>
        </p:nvSpPr>
        <p:spPr/>
        <p:txBody>
          <a:bodyPr/>
          <a:lstStyle/>
          <a:p>
            <a:pPr>
              <a:defRPr/>
            </a:pPr>
            <a:fld id="{65F16F53-7CE2-498D-B8D8-85018BC54B97}" type="slidenum">
              <a:rPr lang="en-US" altLang="en-US" smtClean="0"/>
              <a:pPr>
                <a:defRPr/>
              </a:pPr>
              <a:t>48</a:t>
            </a:fld>
            <a:endParaRPr lang="en-US" altLang="en-US"/>
          </a:p>
        </p:txBody>
      </p:sp>
      <p:graphicFrame>
        <p:nvGraphicFramePr>
          <p:cNvPr id="6" name="Content Placeholder 5">
            <a:extLst>
              <a:ext uri="{FF2B5EF4-FFF2-40B4-BE49-F238E27FC236}">
                <a16:creationId xmlns:a16="http://schemas.microsoft.com/office/drawing/2014/main" id="{281F4755-9B35-F2AF-70E4-9499A7735468}"/>
              </a:ext>
            </a:extLst>
          </p:cNvPr>
          <p:cNvGraphicFramePr>
            <a:graphicFrameLocks/>
          </p:cNvGraphicFramePr>
          <p:nvPr>
            <p:extLst>
              <p:ext uri="{D42A27DB-BD31-4B8C-83A1-F6EECF244321}">
                <p14:modId xmlns:p14="http://schemas.microsoft.com/office/powerpoint/2010/main" val="2249112422"/>
              </p:ext>
            </p:extLst>
          </p:nvPr>
        </p:nvGraphicFramePr>
        <p:xfrm>
          <a:off x="69253" y="609489"/>
          <a:ext cx="12053494" cy="6107553"/>
        </p:xfrm>
        <a:graphic>
          <a:graphicData uri="http://schemas.openxmlformats.org/drawingml/2006/table">
            <a:tbl>
              <a:tblPr firstRow="1" firstCol="1" bandRow="1">
                <a:tableStyleId>{6E25E649-3F16-4E02-A733-19D2CDBF48F0}</a:tableStyleId>
              </a:tblPr>
              <a:tblGrid>
                <a:gridCol w="3233864">
                  <a:extLst>
                    <a:ext uri="{9D8B030D-6E8A-4147-A177-3AD203B41FA5}">
                      <a16:colId xmlns:a16="http://schemas.microsoft.com/office/drawing/2014/main" val="2568292707"/>
                    </a:ext>
                  </a:extLst>
                </a:gridCol>
                <a:gridCol w="8819630">
                  <a:extLst>
                    <a:ext uri="{9D8B030D-6E8A-4147-A177-3AD203B41FA5}">
                      <a16:colId xmlns:a16="http://schemas.microsoft.com/office/drawing/2014/main" val="4286539652"/>
                    </a:ext>
                  </a:extLst>
                </a:gridCol>
              </a:tblGrid>
              <a:tr h="261870">
                <a:tc>
                  <a:txBody>
                    <a:bodyPr/>
                    <a:lstStyle/>
                    <a:p>
                      <a:pPr>
                        <a:lnSpc>
                          <a:spcPct val="115000"/>
                        </a:lnSpc>
                        <a:spcAft>
                          <a:spcPts val="800"/>
                        </a:spcAft>
                      </a:pPr>
                      <a:r>
                        <a:rPr lang="en-GB" sz="1400">
                          <a:effectLst/>
                        </a:rPr>
                        <a:t>Mentor Standard</a:t>
                      </a:r>
                      <a:endParaRPr lang="en-GB" sz="1400">
                        <a:effectLst/>
                        <a:latin typeface="Calibri" panose="020F0502020204030204" pitchFamily="34" charset="0"/>
                        <a:ea typeface="Times New Roman" panose="02020603050405020304" pitchFamily="18" charset="0"/>
                        <a:cs typeface="Arial" panose="020B0604020202020204" pitchFamily="34" charset="0"/>
                      </a:endParaRPr>
                    </a:p>
                  </a:txBody>
                  <a:tcPr marL="63983" marR="63983" marT="0" marB="0"/>
                </a:tc>
                <a:tc>
                  <a:txBody>
                    <a:bodyPr/>
                    <a:lstStyle/>
                    <a:p>
                      <a:pPr>
                        <a:lnSpc>
                          <a:spcPct val="115000"/>
                        </a:lnSpc>
                        <a:spcAft>
                          <a:spcPts val="800"/>
                        </a:spcAft>
                      </a:pPr>
                      <a:r>
                        <a:rPr lang="en-GB" sz="1400">
                          <a:effectLst/>
                        </a:rPr>
                        <a:t>Expectations in your mentor-trainee relationship </a:t>
                      </a:r>
                      <a:endParaRPr lang="en-GB" sz="1400">
                        <a:effectLst/>
                        <a:latin typeface="Calibri" panose="020F0502020204030204" pitchFamily="34" charset="0"/>
                        <a:ea typeface="Times New Roman" panose="02020603050405020304" pitchFamily="18" charset="0"/>
                        <a:cs typeface="Arial" panose="020B0604020202020204" pitchFamily="34" charset="0"/>
                      </a:endParaRPr>
                    </a:p>
                  </a:txBody>
                  <a:tcPr marL="63983" marR="63983" marT="0" marB="0"/>
                </a:tc>
                <a:extLst>
                  <a:ext uri="{0D108BD9-81ED-4DB2-BD59-A6C34878D82A}">
                    <a16:rowId xmlns:a16="http://schemas.microsoft.com/office/drawing/2014/main" val="2090353587"/>
                  </a:ext>
                </a:extLst>
              </a:tr>
              <a:tr h="5714794">
                <a:tc>
                  <a:txBody>
                    <a:bodyPr/>
                    <a:lstStyle/>
                    <a:p>
                      <a:pPr>
                        <a:lnSpc>
                          <a:spcPct val="115000"/>
                        </a:lnSpc>
                        <a:spcAft>
                          <a:spcPts val="800"/>
                        </a:spcAft>
                      </a:pPr>
                      <a:r>
                        <a:rPr lang="en-GB" sz="1400" u="sng" dirty="0">
                          <a:effectLst/>
                        </a:rPr>
                        <a:t>Standard 1 - Personal qualities</a:t>
                      </a:r>
                      <a:endParaRPr lang="en-GB" sz="1400" dirty="0">
                        <a:effectLst/>
                      </a:endParaRPr>
                    </a:p>
                    <a:p>
                      <a:pPr>
                        <a:lnSpc>
                          <a:spcPct val="115000"/>
                        </a:lnSpc>
                        <a:spcAft>
                          <a:spcPts val="800"/>
                        </a:spcAft>
                      </a:pPr>
                      <a:r>
                        <a:rPr lang="en-GB" sz="1400" dirty="0">
                          <a:effectLst/>
                        </a:rPr>
                        <a:t>Establish trusting relationships, modelling high standards of practice, and understand how to support a trainee through initial teacher training</a:t>
                      </a:r>
                    </a:p>
                    <a:p>
                      <a:pPr>
                        <a:lnSpc>
                          <a:spcPct val="115000"/>
                        </a:lnSpc>
                        <a:spcAft>
                          <a:spcPts val="800"/>
                        </a:spcAft>
                      </a:pPr>
                      <a:r>
                        <a:rPr lang="en-GB" sz="1400" dirty="0">
                          <a:effectLst/>
                        </a:rPr>
                        <a:t>The mentor should:</a:t>
                      </a:r>
                    </a:p>
                    <a:p>
                      <a:pPr>
                        <a:lnSpc>
                          <a:spcPct val="115000"/>
                        </a:lnSpc>
                        <a:spcAft>
                          <a:spcPts val="800"/>
                        </a:spcAft>
                      </a:pPr>
                      <a:r>
                        <a:rPr lang="en-GB" sz="1400" dirty="0">
                          <a:effectLst/>
                        </a:rPr>
                        <a:t>• Be approachable, </a:t>
                      </a:r>
                      <a:r>
                        <a:rPr lang="en-GB" sz="1400" dirty="0">
                          <a:effectLst/>
                          <a:highlight>
                            <a:srgbClr val="0000FF"/>
                          </a:highlight>
                        </a:rPr>
                        <a:t>make time for the trainee</a:t>
                      </a:r>
                      <a:r>
                        <a:rPr lang="en-GB" sz="1400" dirty="0">
                          <a:effectLst/>
                        </a:rPr>
                        <a:t>, and prioritise meetings and discussions with them;</a:t>
                      </a:r>
                    </a:p>
                    <a:p>
                      <a:pPr>
                        <a:lnSpc>
                          <a:spcPct val="115000"/>
                        </a:lnSpc>
                        <a:spcAft>
                          <a:spcPts val="800"/>
                        </a:spcAft>
                      </a:pPr>
                      <a:r>
                        <a:rPr lang="en-GB" sz="1400" dirty="0">
                          <a:effectLst/>
                        </a:rPr>
                        <a:t>• use a range of effective interpersonal skills to </a:t>
                      </a:r>
                      <a:r>
                        <a:rPr lang="en-GB" sz="1400" dirty="0">
                          <a:effectLst/>
                          <a:highlight>
                            <a:srgbClr val="0000FF"/>
                          </a:highlight>
                        </a:rPr>
                        <a:t>respond</a:t>
                      </a:r>
                      <a:r>
                        <a:rPr lang="en-GB" sz="1400" dirty="0">
                          <a:effectLst/>
                        </a:rPr>
                        <a:t> to the needs of the trainee;</a:t>
                      </a:r>
                    </a:p>
                    <a:p>
                      <a:pPr>
                        <a:lnSpc>
                          <a:spcPct val="115000"/>
                        </a:lnSpc>
                        <a:spcAft>
                          <a:spcPts val="800"/>
                        </a:spcAft>
                      </a:pPr>
                      <a:r>
                        <a:rPr lang="en-GB" sz="1400" dirty="0">
                          <a:effectLst/>
                        </a:rPr>
                        <a:t>• </a:t>
                      </a:r>
                      <a:r>
                        <a:rPr lang="en-GB" sz="1400" dirty="0">
                          <a:effectLst/>
                          <a:highlight>
                            <a:srgbClr val="0000FF"/>
                          </a:highlight>
                        </a:rPr>
                        <a:t>offer support </a:t>
                      </a:r>
                      <a:r>
                        <a:rPr lang="en-GB" sz="1400" dirty="0">
                          <a:effectLst/>
                        </a:rPr>
                        <a:t>with integrity, honesty and respect;</a:t>
                      </a:r>
                    </a:p>
                    <a:p>
                      <a:pPr>
                        <a:lnSpc>
                          <a:spcPct val="115000"/>
                        </a:lnSpc>
                        <a:spcAft>
                          <a:spcPts val="800"/>
                        </a:spcAft>
                      </a:pPr>
                      <a:r>
                        <a:rPr lang="en-GB" sz="1400" dirty="0">
                          <a:effectLst/>
                        </a:rPr>
                        <a:t>• use appropriate challenge to </a:t>
                      </a:r>
                      <a:r>
                        <a:rPr lang="en-GB" sz="1400" dirty="0">
                          <a:effectLst/>
                          <a:highlight>
                            <a:srgbClr val="0000FF"/>
                          </a:highlight>
                        </a:rPr>
                        <a:t>encourage the trainee to reflect </a:t>
                      </a:r>
                      <a:r>
                        <a:rPr lang="en-GB" sz="1400" dirty="0">
                          <a:effectLst/>
                        </a:rPr>
                        <a:t>on their practice; and</a:t>
                      </a:r>
                    </a:p>
                    <a:p>
                      <a:pPr>
                        <a:lnSpc>
                          <a:spcPct val="115000"/>
                        </a:lnSpc>
                        <a:spcAft>
                          <a:spcPts val="800"/>
                        </a:spcAft>
                      </a:pPr>
                      <a:r>
                        <a:rPr lang="en-GB" sz="1400" dirty="0">
                          <a:effectLst/>
                        </a:rPr>
                        <a:t>• support the improvement of a trainee’s teaching by </a:t>
                      </a:r>
                      <a:r>
                        <a:rPr lang="en-GB" sz="1400" dirty="0">
                          <a:effectLst/>
                          <a:highlight>
                            <a:srgbClr val="0000FF"/>
                          </a:highlight>
                        </a:rPr>
                        <a:t>modelling</a:t>
                      </a:r>
                      <a:r>
                        <a:rPr lang="en-GB" sz="1400" dirty="0">
                          <a:effectLst/>
                        </a:rPr>
                        <a:t> exemplary practice in planning, teaching and assessment.</a:t>
                      </a:r>
                    </a:p>
                  </a:txBody>
                  <a:tcPr marL="63983" marR="63983" marT="0" marB="0"/>
                </a:tc>
                <a:tc>
                  <a:txBody>
                    <a:bodyPr/>
                    <a:lstStyle/>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I (the mentor) will meet with you (the trainee) at least once a week for our designated meeting.</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I will meet with you at other times if needed and try to ‘check-in’ with you every day, although I won’t necessarily have time to spend very long every day.</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You can email me at any time and you can call me up until 7pm, although I’d rather you didn’t phone unless it is an emergency.</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Because I have additional responsibilities, sometimes I will be very busy and may seem distant or stressed; please don’t take this personally and remember that I am still here for you if you need me.  Do also use other members of the school for advice or asking how things work.</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When you start teaching I will observe you at least once a week and provide verbal and written feedback.  Please don’t be discouraged by suggestions for improvement; this is meant to help you improve.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I am very happy for you to observe me teaching any of my classes and will arrange for you to observe other staff (both in and out of the year group) throughout the year.  If you aren’t able to observe a lesson for any reason, please let me or the member of staff know, as they may have planned something especially for you to see!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p>
                      <a:pPr algn="l">
                        <a:lnSpc>
                          <a:spcPct val="115000"/>
                        </a:lnSpc>
                        <a:spcAft>
                          <a:spcPts val="800"/>
                        </a:spcAft>
                      </a:pPr>
                      <a:r>
                        <a:rPr lang="en-GB" sz="1600" i="1" dirty="0">
                          <a:effectLst/>
                          <a:latin typeface="Calibri" panose="020F0502020204030204" pitchFamily="34" charset="0"/>
                          <a:ea typeface="Times New Roman" panose="02020603050405020304" pitchFamily="18" charset="0"/>
                          <a:cs typeface="Arial" panose="020B0604020202020204" pitchFamily="34" charset="0"/>
                        </a:rPr>
                        <a:t>Each week we will spend some time talking and thinking about what is being taught in each year lesson, where resources and be found etc.  It would be great to hear your ideas or approaches that you’ve learnt at university or through your own study.  We are always happy to experiment.</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4887158"/>
                  </a:ext>
                </a:extLst>
              </a:tr>
            </a:tbl>
          </a:graphicData>
        </a:graphic>
      </p:graphicFrame>
    </p:spTree>
    <p:extLst>
      <p:ext uri="{BB962C8B-B14F-4D97-AF65-F5344CB8AC3E}">
        <p14:creationId xmlns:p14="http://schemas.microsoft.com/office/powerpoint/2010/main" val="230536050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4DC0C-C1A6-B551-6B05-4353431F3480}"/>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49</a:t>
            </a:fld>
            <a:endParaRPr lang="en-GB" altLang="en-US"/>
          </a:p>
        </p:txBody>
      </p:sp>
      <p:pic>
        <p:nvPicPr>
          <p:cNvPr id="6" name="Video 5" descr="People Planning">
            <a:extLst>
              <a:ext uri="{FF2B5EF4-FFF2-40B4-BE49-F238E27FC236}">
                <a16:creationId xmlns:a16="http://schemas.microsoft.com/office/drawing/2014/main" id="{E8B0E80D-E5A4-EA82-0C96-349FA0F2C2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6188" r="-1" b="11453"/>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85A25D69-8293-1C8F-F70F-302A656E1A0E}"/>
              </a:ext>
            </a:extLst>
          </p:cNvPr>
          <p:cNvSpPr>
            <a:spLocks noGrp="1"/>
          </p:cNvSpPr>
          <p:nvPr>
            <p:ph type="title"/>
          </p:nvPr>
        </p:nvSpPr>
        <p:spPr>
          <a:xfrm>
            <a:off x="335360" y="5785870"/>
            <a:ext cx="11425269" cy="955498"/>
          </a:xfrm>
        </p:spPr>
        <p:txBody>
          <a:bodyPr wrap="square" anchor="t">
            <a:normAutofit/>
          </a:bodyPr>
          <a:lstStyle/>
          <a:p>
            <a:r>
              <a:rPr lang="en-GB" dirty="0"/>
              <a:t>Effective Teaching &amp; Reflective Practice </a:t>
            </a:r>
          </a:p>
        </p:txBody>
      </p:sp>
    </p:spTree>
    <p:extLst>
      <p:ext uri="{BB962C8B-B14F-4D97-AF65-F5344CB8AC3E}">
        <p14:creationId xmlns:p14="http://schemas.microsoft.com/office/powerpoint/2010/main" val="2883331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EDABB-E45B-819C-5070-C345BE181954}"/>
              </a:ext>
            </a:extLst>
          </p:cNvPr>
          <p:cNvPicPr>
            <a:picLocks noChangeAspect="1"/>
          </p:cNvPicPr>
          <p:nvPr/>
        </p:nvPicPr>
        <p:blipFill>
          <a:blip r:embed="rId3"/>
          <a:stretch>
            <a:fillRect/>
          </a:stretch>
        </p:blipFill>
        <p:spPr>
          <a:xfrm>
            <a:off x="1351935" y="2322040"/>
            <a:ext cx="9468930" cy="3960000"/>
          </a:xfrm>
          <a:prstGeom prst="rect">
            <a:avLst/>
          </a:prstGeom>
          <a:noFill/>
        </p:spPr>
      </p:pic>
      <p:sp>
        <p:nvSpPr>
          <p:cNvPr id="4" name="Slide Number Placeholder 3">
            <a:extLst>
              <a:ext uri="{FF2B5EF4-FFF2-40B4-BE49-F238E27FC236}">
                <a16:creationId xmlns:a16="http://schemas.microsoft.com/office/drawing/2014/main" id="{8CA0CD2F-EFCD-E094-20FA-AF0B38B3DF31}"/>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5</a:t>
            </a:fld>
            <a:endParaRPr lang="en-GB" altLang="en-US"/>
          </a:p>
        </p:txBody>
      </p:sp>
      <p:sp>
        <p:nvSpPr>
          <p:cNvPr id="2" name="Title 1">
            <a:extLst>
              <a:ext uri="{FF2B5EF4-FFF2-40B4-BE49-F238E27FC236}">
                <a16:creationId xmlns:a16="http://schemas.microsoft.com/office/drawing/2014/main" id="{D93B0119-9A12-DB31-1589-809241BB2480}"/>
              </a:ext>
            </a:extLst>
          </p:cNvPr>
          <p:cNvSpPr>
            <a:spLocks noGrp="1"/>
          </p:cNvSpPr>
          <p:nvPr>
            <p:ph type="title"/>
          </p:nvPr>
        </p:nvSpPr>
        <p:spPr>
          <a:xfrm>
            <a:off x="566400" y="1342840"/>
            <a:ext cx="11040000" cy="828000"/>
          </a:xfrm>
        </p:spPr>
        <p:txBody>
          <a:bodyPr wrap="none" anchor="b">
            <a:normAutofit/>
          </a:bodyPr>
          <a:lstStyle/>
          <a:p>
            <a:r>
              <a:rPr lang="en-GB" dirty="0"/>
              <a:t>Mentor Curriculum </a:t>
            </a:r>
          </a:p>
        </p:txBody>
      </p:sp>
    </p:spTree>
    <p:extLst>
      <p:ext uri="{BB962C8B-B14F-4D97-AF65-F5344CB8AC3E}">
        <p14:creationId xmlns:p14="http://schemas.microsoft.com/office/powerpoint/2010/main" val="331210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C1B56-0F12-4AFD-AE31-889B7F5F66BA}"/>
              </a:ext>
            </a:extLst>
          </p:cNvPr>
          <p:cNvSpPr>
            <a:spLocks noGrp="1"/>
          </p:cNvSpPr>
          <p:nvPr>
            <p:ph type="sldNum" sz="quarter" idx="10"/>
          </p:nvPr>
        </p:nvSpPr>
        <p:spPr/>
        <p:txBody>
          <a:bodyPr/>
          <a:lstStyle/>
          <a:p>
            <a:fld id="{44C01B32-D1A0-401C-8867-70456BBB1E87}" type="slidenum">
              <a:rPr lang="en-GB" altLang="en-US" smtClean="0"/>
              <a:pPr/>
              <a:t>50</a:t>
            </a:fld>
            <a:endParaRPr lang="en-GB" altLang="en-US" dirty="0"/>
          </a:p>
        </p:txBody>
      </p:sp>
      <p:sp>
        <p:nvSpPr>
          <p:cNvPr id="9" name="Content Placeholder 8">
            <a:extLst>
              <a:ext uri="{FF2B5EF4-FFF2-40B4-BE49-F238E27FC236}">
                <a16:creationId xmlns:a16="http://schemas.microsoft.com/office/drawing/2014/main" id="{F2EC1D7A-4199-4AF8-9E57-ABD2B21E2460}"/>
              </a:ext>
            </a:extLst>
          </p:cNvPr>
          <p:cNvSpPr>
            <a:spLocks noGrp="1"/>
          </p:cNvSpPr>
          <p:nvPr>
            <p:ph sz="quarter" idx="11"/>
          </p:nvPr>
        </p:nvSpPr>
        <p:spPr/>
        <p:txBody>
          <a:bodyPr/>
          <a:lstStyle/>
          <a:p>
            <a:endParaRPr lang="en-GB"/>
          </a:p>
        </p:txBody>
      </p:sp>
      <p:pic>
        <p:nvPicPr>
          <p:cNvPr id="8" name="Picture 7">
            <a:extLst>
              <a:ext uri="{FF2B5EF4-FFF2-40B4-BE49-F238E27FC236}">
                <a16:creationId xmlns:a16="http://schemas.microsoft.com/office/drawing/2014/main" id="{34E65A8E-6399-4D17-BAB8-E92172D87C95}"/>
              </a:ext>
            </a:extLst>
          </p:cNvPr>
          <p:cNvPicPr>
            <a:picLocks noChangeAspect="1"/>
          </p:cNvPicPr>
          <p:nvPr/>
        </p:nvPicPr>
        <p:blipFill>
          <a:blip r:embed="rId3"/>
          <a:stretch>
            <a:fillRect/>
          </a:stretch>
        </p:blipFill>
        <p:spPr>
          <a:xfrm>
            <a:off x="798378" y="0"/>
            <a:ext cx="10439708" cy="6858000"/>
          </a:xfrm>
          <a:prstGeom prst="rect">
            <a:avLst/>
          </a:prstGeom>
        </p:spPr>
      </p:pic>
      <p:sp>
        <p:nvSpPr>
          <p:cNvPr id="2" name="TextBox 1">
            <a:extLst>
              <a:ext uri="{FF2B5EF4-FFF2-40B4-BE49-F238E27FC236}">
                <a16:creationId xmlns:a16="http://schemas.microsoft.com/office/drawing/2014/main" id="{81FF4F49-1BC6-F6D2-AA82-DDC1899E0E00}"/>
              </a:ext>
            </a:extLst>
          </p:cNvPr>
          <p:cNvSpPr txBox="1"/>
          <p:nvPr/>
        </p:nvSpPr>
        <p:spPr>
          <a:xfrm>
            <a:off x="3081056" y="870519"/>
            <a:ext cx="2687765" cy="144655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800" dirty="0"/>
              <a:t>PCK</a:t>
            </a:r>
            <a:endParaRPr lang="en-US" sz="8800" dirty="0">
              <a:solidFill>
                <a:schemeClr val="tx2"/>
              </a:solidFill>
              <a:latin typeface="+mn-lt"/>
            </a:endParaRPr>
          </a:p>
        </p:txBody>
      </p:sp>
      <p:sp>
        <p:nvSpPr>
          <p:cNvPr id="5" name="TextBox 1">
            <a:extLst>
              <a:ext uri="{FF2B5EF4-FFF2-40B4-BE49-F238E27FC236}">
                <a16:creationId xmlns:a16="http://schemas.microsoft.com/office/drawing/2014/main" id="{2CE7A051-9872-B8B7-C38C-865AF40E0651}"/>
              </a:ext>
            </a:extLst>
          </p:cNvPr>
          <p:cNvSpPr txBox="1"/>
          <p:nvPr/>
        </p:nvSpPr>
        <p:spPr>
          <a:xfrm>
            <a:off x="7976664" y="909063"/>
            <a:ext cx="3067983" cy="1077218"/>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SUPPORTIVE ENVIRONMENT</a:t>
            </a:r>
            <a:endParaRPr lang="en-US" sz="2800" dirty="0">
              <a:solidFill>
                <a:schemeClr val="tx2"/>
              </a:solidFill>
              <a:latin typeface="+mn-lt"/>
            </a:endParaRPr>
          </a:p>
        </p:txBody>
      </p:sp>
      <p:sp>
        <p:nvSpPr>
          <p:cNvPr id="6" name="TextBox 1">
            <a:extLst>
              <a:ext uri="{FF2B5EF4-FFF2-40B4-BE49-F238E27FC236}">
                <a16:creationId xmlns:a16="http://schemas.microsoft.com/office/drawing/2014/main" id="{ABACA951-29B1-053B-8E46-0806CC1FB55C}"/>
              </a:ext>
            </a:extLst>
          </p:cNvPr>
          <p:cNvSpPr txBox="1"/>
          <p:nvPr/>
        </p:nvSpPr>
        <p:spPr>
          <a:xfrm>
            <a:off x="2695166" y="3984003"/>
            <a:ext cx="3324895" cy="132343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t>MANAGE CLASSROOM</a:t>
            </a:r>
            <a:endParaRPr lang="en-US" sz="4000" dirty="0">
              <a:solidFill>
                <a:schemeClr val="tx2"/>
              </a:solidFill>
              <a:latin typeface="+mn-lt"/>
            </a:endParaRPr>
          </a:p>
        </p:txBody>
      </p:sp>
      <p:sp>
        <p:nvSpPr>
          <p:cNvPr id="7" name="TextBox 1">
            <a:extLst>
              <a:ext uri="{FF2B5EF4-FFF2-40B4-BE49-F238E27FC236}">
                <a16:creationId xmlns:a16="http://schemas.microsoft.com/office/drawing/2014/main" id="{B35EA534-4E19-7162-F627-12BCB6B7062A}"/>
              </a:ext>
            </a:extLst>
          </p:cNvPr>
          <p:cNvSpPr txBox="1"/>
          <p:nvPr/>
        </p:nvSpPr>
        <p:spPr>
          <a:xfrm>
            <a:off x="7851221" y="3985265"/>
            <a:ext cx="3193268" cy="156966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t>ACTIVATE THINKING</a:t>
            </a:r>
            <a:endParaRPr lang="en-US" sz="4800" dirty="0">
              <a:solidFill>
                <a:schemeClr val="tx2"/>
              </a:solidFill>
              <a:latin typeface="+mn-lt"/>
            </a:endParaRPr>
          </a:p>
        </p:txBody>
      </p:sp>
    </p:spTree>
    <p:extLst>
      <p:ext uri="{BB962C8B-B14F-4D97-AF65-F5344CB8AC3E}">
        <p14:creationId xmlns:p14="http://schemas.microsoft.com/office/powerpoint/2010/main" val="333105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5E2CE2-082D-5F38-CE61-08315A7F7F3D}"/>
              </a:ext>
            </a:extLst>
          </p:cNvPr>
          <p:cNvSpPr>
            <a:spLocks noGrp="1"/>
          </p:cNvSpPr>
          <p:nvPr>
            <p:ph type="sldNum" sz="quarter" idx="10"/>
          </p:nvPr>
        </p:nvSpPr>
        <p:spPr/>
        <p:txBody>
          <a:bodyPr/>
          <a:lstStyle/>
          <a:p>
            <a:fld id="{8CAE96E1-FE19-476C-9CF0-3BB4903735D9}" type="slidenum">
              <a:rPr lang="en-GB" altLang="en-US" smtClean="0"/>
              <a:pPr/>
              <a:t>51</a:t>
            </a:fld>
            <a:endParaRPr lang="en-GB" altLang="en-US"/>
          </a:p>
        </p:txBody>
      </p:sp>
      <p:sp>
        <p:nvSpPr>
          <p:cNvPr id="3" name="Content Placeholder 2">
            <a:extLst>
              <a:ext uri="{FF2B5EF4-FFF2-40B4-BE49-F238E27FC236}">
                <a16:creationId xmlns:a16="http://schemas.microsoft.com/office/drawing/2014/main" id="{EF158AF7-DE25-366B-AAE1-16037DD998FF}"/>
              </a:ext>
            </a:extLst>
          </p:cNvPr>
          <p:cNvSpPr>
            <a:spLocks noGrp="1"/>
          </p:cNvSpPr>
          <p:nvPr>
            <p:ph sz="quarter" idx="11"/>
          </p:nvPr>
        </p:nvSpPr>
        <p:spPr/>
        <p:txBody>
          <a:bodyPr/>
          <a:lstStyle/>
          <a:p>
            <a:pPr algn="r"/>
            <a:endParaRPr lang="en-GB" dirty="0"/>
          </a:p>
          <a:p>
            <a:pPr marL="0" indent="0" algn="r">
              <a:buNone/>
            </a:pPr>
            <a:r>
              <a:rPr lang="en-GB" sz="3200" b="1" dirty="0">
                <a:solidFill>
                  <a:srgbClr val="C00000"/>
                </a:solidFill>
              </a:rPr>
              <a:t>The Primary PG ITE Curriculum</a:t>
            </a:r>
          </a:p>
          <a:p>
            <a:pPr algn="r"/>
            <a:endParaRPr lang="en-GB" dirty="0"/>
          </a:p>
          <a:p>
            <a:pPr algn="r"/>
            <a:r>
              <a:rPr lang="en-GB" dirty="0"/>
              <a:t>Core Content Framework (CCF)</a:t>
            </a:r>
          </a:p>
          <a:p>
            <a:pPr algn="r"/>
            <a:endParaRPr lang="en-GB" dirty="0"/>
          </a:p>
          <a:p>
            <a:pPr algn="r"/>
            <a:r>
              <a:rPr lang="en-GB" dirty="0"/>
              <a:t>Pedagogical Content Knowledge</a:t>
            </a:r>
          </a:p>
          <a:p>
            <a:pPr algn="r"/>
            <a:endParaRPr lang="en-GB" dirty="0"/>
          </a:p>
          <a:p>
            <a:pPr algn="r"/>
            <a:r>
              <a:rPr lang="en-GB" dirty="0"/>
              <a:t>Phase / Subject Expertise</a:t>
            </a:r>
          </a:p>
          <a:p>
            <a:pPr algn="r"/>
            <a:endParaRPr lang="en-GB" dirty="0"/>
          </a:p>
          <a:p>
            <a:pPr algn="r"/>
            <a:r>
              <a:rPr lang="en-GB" dirty="0"/>
              <a:t>Partnership Experience and Expertise</a:t>
            </a:r>
          </a:p>
          <a:p>
            <a:pPr marL="0" indent="0">
              <a:buNone/>
            </a:pPr>
            <a:endParaRPr lang="en-GB" dirty="0"/>
          </a:p>
        </p:txBody>
      </p:sp>
      <p:pic>
        <p:nvPicPr>
          <p:cNvPr id="4" name="Picture 2">
            <a:extLst>
              <a:ext uri="{FF2B5EF4-FFF2-40B4-BE49-F238E27FC236}">
                <a16:creationId xmlns:a16="http://schemas.microsoft.com/office/drawing/2014/main" id="{A715963A-0607-E93A-9ABB-8E286AC955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7368" y="849973"/>
            <a:ext cx="5119367" cy="5158053"/>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8475920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AEAA2-01F8-F2BD-6F21-551674E8A754}"/>
              </a:ext>
            </a:extLst>
          </p:cNvPr>
          <p:cNvSpPr>
            <a:spLocks noGrp="1"/>
          </p:cNvSpPr>
          <p:nvPr>
            <p:ph type="sldNum" sz="quarter" idx="10"/>
          </p:nvPr>
        </p:nvSpPr>
        <p:spPr/>
        <p:txBody>
          <a:bodyPr/>
          <a:lstStyle/>
          <a:p>
            <a:fld id="{8CAE96E1-FE19-476C-9CF0-3BB4903735D9}" type="slidenum">
              <a:rPr lang="en-GB" altLang="en-US" smtClean="0"/>
              <a:pPr/>
              <a:t>52</a:t>
            </a:fld>
            <a:endParaRPr lang="en-GB" altLang="en-US"/>
          </a:p>
        </p:txBody>
      </p:sp>
      <p:sp>
        <p:nvSpPr>
          <p:cNvPr id="3" name="Content Placeholder 2">
            <a:extLst>
              <a:ext uri="{FF2B5EF4-FFF2-40B4-BE49-F238E27FC236}">
                <a16:creationId xmlns:a16="http://schemas.microsoft.com/office/drawing/2014/main" id="{04BC08AC-B5C7-AD63-0EDD-19BC708920A1}"/>
              </a:ext>
            </a:extLst>
          </p:cNvPr>
          <p:cNvSpPr>
            <a:spLocks noGrp="1"/>
          </p:cNvSpPr>
          <p:nvPr>
            <p:ph sz="quarter" idx="11"/>
          </p:nvPr>
        </p:nvSpPr>
        <p:spPr/>
        <p:txBody>
          <a:bodyPr/>
          <a:lstStyle/>
          <a:p>
            <a:pPr marL="0" indent="0">
              <a:buNone/>
            </a:pPr>
            <a:r>
              <a:rPr lang="en-GB" sz="3200" b="1" dirty="0">
                <a:solidFill>
                  <a:srgbClr val="C00000"/>
                </a:solidFill>
              </a:rPr>
              <a:t>Example ‘Programme on a Page’</a:t>
            </a:r>
          </a:p>
        </p:txBody>
      </p:sp>
      <p:pic>
        <p:nvPicPr>
          <p:cNvPr id="5" name="Picture 4">
            <a:extLst>
              <a:ext uri="{FF2B5EF4-FFF2-40B4-BE49-F238E27FC236}">
                <a16:creationId xmlns:a16="http://schemas.microsoft.com/office/drawing/2014/main" id="{BC89EB0C-7927-CB52-64DE-D11E63770C65}"/>
              </a:ext>
            </a:extLst>
          </p:cNvPr>
          <p:cNvPicPr>
            <a:picLocks noChangeAspect="1"/>
          </p:cNvPicPr>
          <p:nvPr/>
        </p:nvPicPr>
        <p:blipFill>
          <a:blip r:embed="rId2"/>
          <a:stretch>
            <a:fillRect/>
          </a:stretch>
        </p:blipFill>
        <p:spPr>
          <a:xfrm>
            <a:off x="964279" y="1218891"/>
            <a:ext cx="10191273" cy="4910437"/>
          </a:xfrm>
          <a:prstGeom prst="rect">
            <a:avLst/>
          </a:prstGeom>
        </p:spPr>
      </p:pic>
    </p:spTree>
    <p:extLst>
      <p:ext uri="{BB962C8B-B14F-4D97-AF65-F5344CB8AC3E}">
        <p14:creationId xmlns:p14="http://schemas.microsoft.com/office/powerpoint/2010/main" val="315095824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BDF0-DF4A-4A82-8F36-D7E88008928F}"/>
              </a:ext>
            </a:extLst>
          </p:cNvPr>
          <p:cNvSpPr>
            <a:spLocks noGrp="1"/>
          </p:cNvSpPr>
          <p:nvPr>
            <p:ph type="title"/>
          </p:nvPr>
        </p:nvSpPr>
        <p:spPr>
          <a:xfrm>
            <a:off x="1775520" y="918353"/>
            <a:ext cx="8280000" cy="828000"/>
          </a:xfrm>
        </p:spPr>
        <p:txBody>
          <a:bodyPr/>
          <a:lstStyle/>
          <a:p>
            <a:r>
              <a:rPr lang="en-GB" dirty="0"/>
              <a:t>The Reflective Cycle </a:t>
            </a:r>
            <a:br>
              <a:rPr lang="en-GB" dirty="0"/>
            </a:br>
            <a:r>
              <a:rPr lang="en-GB" sz="1200" dirty="0"/>
              <a:t>adapted from Gibbs (1988, p. 50)</a:t>
            </a:r>
            <a:br>
              <a:rPr lang="en-GB" sz="1200" dirty="0"/>
            </a:br>
            <a:endParaRPr lang="en-GB" dirty="0"/>
          </a:p>
        </p:txBody>
      </p:sp>
      <p:sp>
        <p:nvSpPr>
          <p:cNvPr id="4" name="Slide Number Placeholder 3">
            <a:extLst>
              <a:ext uri="{FF2B5EF4-FFF2-40B4-BE49-F238E27FC236}">
                <a16:creationId xmlns:a16="http://schemas.microsoft.com/office/drawing/2014/main" id="{A0C0DAB9-098C-4ECD-9422-53D91277E6C6}"/>
              </a:ext>
            </a:extLst>
          </p:cNvPr>
          <p:cNvSpPr>
            <a:spLocks noGrp="1"/>
          </p:cNvSpPr>
          <p:nvPr>
            <p:ph type="sldNum" sz="quarter" idx="10"/>
          </p:nvPr>
        </p:nvSpPr>
        <p:spPr/>
        <p:txBody>
          <a:bodyPr/>
          <a:lstStyle/>
          <a:p>
            <a:fld id="{DCF6A46F-80AB-49F3-8C7E-9717ED945456}" type="slidenum">
              <a:rPr lang="en-GB" altLang="en-US" smtClean="0"/>
              <a:pPr/>
              <a:t>53</a:t>
            </a:fld>
            <a:endParaRPr lang="en-GB" altLang="en-US"/>
          </a:p>
        </p:txBody>
      </p:sp>
      <p:graphicFrame>
        <p:nvGraphicFramePr>
          <p:cNvPr id="5" name="Content Placeholder 4">
            <a:extLst>
              <a:ext uri="{FF2B5EF4-FFF2-40B4-BE49-F238E27FC236}">
                <a16:creationId xmlns:a16="http://schemas.microsoft.com/office/drawing/2014/main" id="{04C26E27-01AF-4542-BD80-1903440771C7}"/>
              </a:ext>
            </a:extLst>
          </p:cNvPr>
          <p:cNvGraphicFramePr>
            <a:graphicFrameLocks noGrp="1"/>
          </p:cNvGraphicFramePr>
          <p:nvPr>
            <p:ph idx="1"/>
          </p:nvPr>
        </p:nvGraphicFramePr>
        <p:xfrm>
          <a:off x="1079322" y="1355073"/>
          <a:ext cx="9588678" cy="458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48D86CB3-426A-4228-BC1C-D63000DA917B}"/>
              </a:ext>
            </a:extLst>
          </p:cNvPr>
          <p:cNvSpPr/>
          <p:nvPr/>
        </p:nvSpPr>
        <p:spPr>
          <a:xfrm rot="9569250">
            <a:off x="8251397" y="1497785"/>
            <a:ext cx="1534160" cy="794802"/>
          </a:xfrm>
          <a:prstGeom prst="rightArrow">
            <a:avLst/>
          </a:prstGeom>
          <a:solidFill>
            <a:schemeClr val="accent1"/>
          </a:solidFill>
          <a:ln w="38100">
            <a:solidFill>
              <a:schemeClr val="accent1"/>
            </a:solidFill>
          </a:ln>
        </p:spPr>
        <p:txBody>
          <a:bodyPr wrap="square" rtlCol="0" anchor="ctr">
            <a:spAutoFit/>
          </a:bodyPr>
          <a:lstStyle/>
          <a:p>
            <a:endParaRPr lang="en-GB"/>
          </a:p>
        </p:txBody>
      </p:sp>
    </p:spTree>
    <p:extLst>
      <p:ext uri="{BB962C8B-B14F-4D97-AF65-F5344CB8AC3E}">
        <p14:creationId xmlns:p14="http://schemas.microsoft.com/office/powerpoint/2010/main" val="2652898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F391-6642-4E8B-B025-29B3632F4AE3}"/>
              </a:ext>
            </a:extLst>
          </p:cNvPr>
          <p:cNvSpPr>
            <a:spLocks noGrp="1"/>
          </p:cNvSpPr>
          <p:nvPr>
            <p:ph type="title"/>
          </p:nvPr>
        </p:nvSpPr>
        <p:spPr>
          <a:xfrm>
            <a:off x="1948800" y="391960"/>
            <a:ext cx="8280000" cy="828000"/>
          </a:xfrm>
        </p:spPr>
        <p:txBody>
          <a:bodyPr/>
          <a:lstStyle/>
          <a:p>
            <a:r>
              <a:rPr lang="en-GB" dirty="0"/>
              <a:t>KNOWING HOW TO HELP</a:t>
            </a:r>
          </a:p>
        </p:txBody>
      </p:sp>
      <p:sp>
        <p:nvSpPr>
          <p:cNvPr id="3" name="Content Placeholder 2">
            <a:extLst>
              <a:ext uri="{FF2B5EF4-FFF2-40B4-BE49-F238E27FC236}">
                <a16:creationId xmlns:a16="http://schemas.microsoft.com/office/drawing/2014/main" id="{279B821C-1262-45DB-A7D2-EAA2FCD6C4F7}"/>
              </a:ext>
            </a:extLst>
          </p:cNvPr>
          <p:cNvSpPr>
            <a:spLocks noGrp="1"/>
          </p:cNvSpPr>
          <p:nvPr>
            <p:ph idx="1"/>
          </p:nvPr>
        </p:nvSpPr>
        <p:spPr>
          <a:xfrm>
            <a:off x="1740634" y="5311735"/>
            <a:ext cx="8280000" cy="1115712"/>
          </a:xfrm>
        </p:spPr>
        <p:txBody>
          <a:bodyPr/>
          <a:lstStyle/>
          <a:p>
            <a:r>
              <a:rPr lang="en-GB" dirty="0"/>
              <a:t>Much of ‘teacher knowledge’ is tacit, so you need to try to be really explicit about what you do and why…</a:t>
            </a:r>
          </a:p>
        </p:txBody>
      </p:sp>
      <p:sp>
        <p:nvSpPr>
          <p:cNvPr id="4" name="Slide Number Placeholder 3">
            <a:extLst>
              <a:ext uri="{FF2B5EF4-FFF2-40B4-BE49-F238E27FC236}">
                <a16:creationId xmlns:a16="http://schemas.microsoft.com/office/drawing/2014/main" id="{58E1C8D1-463F-4FC8-8073-C36D1B97FC67}"/>
              </a:ext>
            </a:extLst>
          </p:cNvPr>
          <p:cNvSpPr>
            <a:spLocks noGrp="1"/>
          </p:cNvSpPr>
          <p:nvPr>
            <p:ph type="sldNum" sz="quarter" idx="10"/>
          </p:nvPr>
        </p:nvSpPr>
        <p:spPr/>
        <p:txBody>
          <a:bodyPr/>
          <a:lstStyle/>
          <a:p>
            <a:fld id="{DCF6A46F-80AB-49F3-8C7E-9717ED945456}" type="slidenum">
              <a:rPr lang="en-GB" altLang="en-US" smtClean="0"/>
              <a:pPr/>
              <a:t>54</a:t>
            </a:fld>
            <a:endParaRPr lang="en-GB" altLang="en-US"/>
          </a:p>
        </p:txBody>
      </p:sp>
      <p:graphicFrame>
        <p:nvGraphicFramePr>
          <p:cNvPr id="5" name="Diagram 4">
            <a:extLst>
              <a:ext uri="{FF2B5EF4-FFF2-40B4-BE49-F238E27FC236}">
                <a16:creationId xmlns:a16="http://schemas.microsoft.com/office/drawing/2014/main" id="{ED9DA244-C6F7-48F5-AA00-3000FCFEB65B}"/>
              </a:ext>
            </a:extLst>
          </p:cNvPr>
          <p:cNvGraphicFramePr/>
          <p:nvPr/>
        </p:nvGraphicFramePr>
        <p:xfrm>
          <a:off x="2244161" y="1484785"/>
          <a:ext cx="7272949" cy="3562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72549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BE6-9211-4F63-9873-A5E62FA36181}"/>
              </a:ext>
            </a:extLst>
          </p:cNvPr>
          <p:cNvSpPr>
            <a:spLocks noGrp="1"/>
          </p:cNvSpPr>
          <p:nvPr>
            <p:ph type="title"/>
          </p:nvPr>
        </p:nvSpPr>
        <p:spPr>
          <a:xfrm>
            <a:off x="1948800" y="207133"/>
            <a:ext cx="8280000" cy="828000"/>
          </a:xfrm>
        </p:spPr>
        <p:txBody>
          <a:bodyPr/>
          <a:lstStyle/>
          <a:p>
            <a:r>
              <a:rPr lang="en-GB" dirty="0"/>
              <a:t>For example…</a:t>
            </a:r>
          </a:p>
        </p:txBody>
      </p:sp>
      <p:sp>
        <p:nvSpPr>
          <p:cNvPr id="3" name="Content Placeholder 2">
            <a:extLst>
              <a:ext uri="{FF2B5EF4-FFF2-40B4-BE49-F238E27FC236}">
                <a16:creationId xmlns:a16="http://schemas.microsoft.com/office/drawing/2014/main" id="{AF0E7A37-2F0A-4B64-B305-9AE65CFBA708}"/>
              </a:ext>
            </a:extLst>
          </p:cNvPr>
          <p:cNvSpPr>
            <a:spLocks noGrp="1"/>
          </p:cNvSpPr>
          <p:nvPr>
            <p:ph idx="1"/>
          </p:nvPr>
        </p:nvSpPr>
        <p:spPr>
          <a:xfrm>
            <a:off x="1948056" y="790707"/>
            <a:ext cx="8280000" cy="828000"/>
          </a:xfrm>
        </p:spPr>
        <p:txBody>
          <a:bodyPr/>
          <a:lstStyle/>
          <a:p>
            <a:pPr marL="0" indent="0">
              <a:buNone/>
            </a:pPr>
            <a:endParaRPr lang="en-GB" dirty="0"/>
          </a:p>
          <a:p>
            <a:r>
              <a:rPr lang="en-GB" i="1" dirty="0"/>
              <a:t>Why can planning be difficult for a beginning teacher? </a:t>
            </a:r>
          </a:p>
          <a:p>
            <a:endParaRPr lang="en-GB" i="1" dirty="0"/>
          </a:p>
        </p:txBody>
      </p:sp>
      <p:sp>
        <p:nvSpPr>
          <p:cNvPr id="4" name="Slide Number Placeholder 3">
            <a:extLst>
              <a:ext uri="{FF2B5EF4-FFF2-40B4-BE49-F238E27FC236}">
                <a16:creationId xmlns:a16="http://schemas.microsoft.com/office/drawing/2014/main" id="{D77B8D38-8AC8-4D99-B814-9303C2EB87E7}"/>
              </a:ext>
            </a:extLst>
          </p:cNvPr>
          <p:cNvSpPr>
            <a:spLocks noGrp="1"/>
          </p:cNvSpPr>
          <p:nvPr>
            <p:ph type="sldNum" sz="quarter" idx="10"/>
          </p:nvPr>
        </p:nvSpPr>
        <p:spPr/>
        <p:txBody>
          <a:bodyPr/>
          <a:lstStyle/>
          <a:p>
            <a:fld id="{DCF6A46F-80AB-49F3-8C7E-9717ED945456}" type="slidenum">
              <a:rPr lang="en-GB" altLang="en-US" smtClean="0"/>
              <a:pPr/>
              <a:t>55</a:t>
            </a:fld>
            <a:endParaRPr lang="en-GB" altLang="en-US"/>
          </a:p>
        </p:txBody>
      </p:sp>
      <p:sp>
        <p:nvSpPr>
          <p:cNvPr id="5" name="Rectangle: Rounded Corners 4">
            <a:extLst>
              <a:ext uri="{FF2B5EF4-FFF2-40B4-BE49-F238E27FC236}">
                <a16:creationId xmlns:a16="http://schemas.microsoft.com/office/drawing/2014/main" id="{0AB390E8-E8C8-44E9-AE41-8DCE8D51FB8D}"/>
              </a:ext>
            </a:extLst>
          </p:cNvPr>
          <p:cNvSpPr/>
          <p:nvPr/>
        </p:nvSpPr>
        <p:spPr>
          <a:xfrm>
            <a:off x="623392" y="2772859"/>
            <a:ext cx="10983010" cy="2826306"/>
          </a:xfrm>
          <a:prstGeom prst="roundRect">
            <a:avLst/>
          </a:prstGeom>
          <a:solidFill>
            <a:schemeClr val="bg2"/>
          </a:solidFill>
          <a:ln w="38100">
            <a:solidFill>
              <a:schemeClr val="accent1"/>
            </a:solidFill>
          </a:ln>
        </p:spPr>
        <p:txBody>
          <a:bodyPr wrap="square" rtlCol="0" anchor="ctr">
            <a:spAutoFit/>
          </a:bodyPr>
          <a:lstStyle/>
          <a:p>
            <a:pPr algn="ctr"/>
            <a:r>
              <a:rPr lang="en-GB" i="1" dirty="0"/>
              <a:t>You can help them by:</a:t>
            </a:r>
          </a:p>
          <a:p>
            <a:pPr algn="ctr"/>
            <a:endParaRPr lang="en-GB" dirty="0"/>
          </a:p>
          <a:p>
            <a:pPr marL="342900" indent="-342900">
              <a:buFont typeface="Arial" panose="020B0604020202020204" pitchFamily="34" charset="0"/>
              <a:buChar char="•"/>
            </a:pPr>
            <a:r>
              <a:rPr lang="en-GB" dirty="0"/>
              <a:t>Discussing the relationship between the ‘big picture’ of National Curriculum requirements or exam board specifications and the ‘little picture’ of individual lessons</a:t>
            </a:r>
          </a:p>
          <a:p>
            <a:pPr marL="342900" indent="-342900">
              <a:buFont typeface="Arial" panose="020B0604020202020204" pitchFamily="34" charset="0"/>
              <a:buChar char="•"/>
            </a:pPr>
            <a:r>
              <a:rPr lang="en-GB" dirty="0"/>
              <a:t>Explicit demonstration of the difference between objectives and outcomes </a:t>
            </a:r>
          </a:p>
          <a:p>
            <a:pPr marL="342900" indent="-342900">
              <a:buFont typeface="Arial" panose="020B0604020202020204" pitchFamily="34" charset="0"/>
              <a:buChar char="•"/>
            </a:pPr>
            <a:r>
              <a:rPr lang="en-GB" dirty="0"/>
              <a:t>Deconstructing the decisions you have made in planning and how this worked in practice; discussing your own teaching after your trainee observes you is helpful</a:t>
            </a:r>
          </a:p>
          <a:p>
            <a:pPr marL="342900" indent="-342900">
              <a:buFont typeface="Arial" panose="020B0604020202020204" pitchFamily="34" charset="0"/>
              <a:buChar char="•"/>
            </a:pPr>
            <a:r>
              <a:rPr lang="en-GB" dirty="0"/>
              <a:t>Joint planning (this might include you planning and the trainee teaching or vice versa)</a:t>
            </a:r>
          </a:p>
        </p:txBody>
      </p:sp>
    </p:spTree>
    <p:extLst>
      <p:ext uri="{BB962C8B-B14F-4D97-AF65-F5344CB8AC3E}">
        <p14:creationId xmlns:p14="http://schemas.microsoft.com/office/powerpoint/2010/main" val="3927804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6D93-4ADF-43AA-AC23-570DFB6C55A0}"/>
              </a:ext>
            </a:extLst>
          </p:cNvPr>
          <p:cNvSpPr>
            <a:spLocks noGrp="1"/>
          </p:cNvSpPr>
          <p:nvPr>
            <p:ph type="title"/>
          </p:nvPr>
        </p:nvSpPr>
        <p:spPr>
          <a:xfrm>
            <a:off x="623392" y="3671888"/>
            <a:ext cx="2468165" cy="1839515"/>
          </a:xfrm>
        </p:spPr>
        <p:txBody>
          <a:bodyPr anchor="ctr">
            <a:normAutofit/>
          </a:bodyPr>
          <a:lstStyle/>
          <a:p>
            <a:r>
              <a:rPr lang="en-GB" sz="2700" dirty="0"/>
              <a:t>Problems with </a:t>
            </a:r>
            <a:br>
              <a:rPr lang="en-GB" sz="2700" dirty="0"/>
            </a:br>
            <a:r>
              <a:rPr lang="en-GB" sz="2700" dirty="0"/>
              <a:t>reflection</a:t>
            </a:r>
          </a:p>
        </p:txBody>
      </p:sp>
      <p:pic>
        <p:nvPicPr>
          <p:cNvPr id="1026" name="Picture 2">
            <a:extLst>
              <a:ext uri="{FF2B5EF4-FFF2-40B4-BE49-F238E27FC236}">
                <a16:creationId xmlns:a16="http://schemas.microsoft.com/office/drawing/2014/main" id="{33094685-0C1F-4F1E-8257-8159B9536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61" b="22539"/>
          <a:stretch/>
        </p:blipFill>
        <p:spPr bwMode="auto">
          <a:xfrm>
            <a:off x="335360" y="165354"/>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647C136-CC3B-42C3-96C0-EB9779E1466C}"/>
              </a:ext>
            </a:extLst>
          </p:cNvPr>
          <p:cNvSpPr>
            <a:spLocks noGrp="1"/>
          </p:cNvSpPr>
          <p:nvPr>
            <p:ph idx="1"/>
          </p:nvPr>
        </p:nvSpPr>
        <p:spPr>
          <a:xfrm>
            <a:off x="3287688" y="2996952"/>
            <a:ext cx="8568952" cy="3695694"/>
          </a:xfrm>
        </p:spPr>
        <p:txBody>
          <a:bodyPr anchor="ctr">
            <a:normAutofit/>
          </a:bodyPr>
          <a:lstStyle/>
          <a:p>
            <a:pPr marL="0" indent="0">
              <a:buNone/>
            </a:pPr>
            <a:r>
              <a:rPr lang="en-GB" sz="2000" dirty="0">
                <a:latin typeface="Calibri" panose="020F0502020204030204" pitchFamily="34" charset="0"/>
                <a:ea typeface="Calibri" panose="020F0502020204030204" pitchFamily="34" charset="0"/>
                <a:cs typeface="Calibri" panose="020F0502020204030204" pitchFamily="34" charset="0"/>
              </a:rPr>
              <a:t>‘Reflective practice is … encouraged by the mentors and embedded in the way that trainees are taught to think about their practice.  This, as the literature suggests, </a:t>
            </a:r>
            <a:r>
              <a:rPr lang="en-GB" sz="2000" b="1" dirty="0">
                <a:latin typeface="Calibri" panose="020F0502020204030204" pitchFamily="34" charset="0"/>
                <a:ea typeface="Calibri" panose="020F0502020204030204" pitchFamily="34" charset="0"/>
                <a:cs typeface="Calibri" panose="020F0502020204030204" pitchFamily="34" charset="0"/>
              </a:rPr>
              <a:t>could lead to a culture of continual drive for improvement </a:t>
            </a:r>
            <a:r>
              <a:rPr lang="en-GB" sz="2000" dirty="0">
                <a:latin typeface="Calibri" panose="020F0502020204030204" pitchFamily="34" charset="0"/>
                <a:ea typeface="Calibri" panose="020F0502020204030204" pitchFamily="34" charset="0"/>
                <a:cs typeface="Calibri" panose="020F0502020204030204" pitchFamily="34" charset="0"/>
              </a:rPr>
              <a:t>which is performative (Ball, 2013).  Combined with regular observation of the trainee teachers, mentor conversations which focus on continual progress and reflective practice such that the language of evaluation used in teaching acts as a kind of Foucauldian panopticon, in which trainees internalise ways of behaving and, possibly, ways of thinking.’  </a:t>
            </a:r>
            <a:r>
              <a:rPr lang="en-GB" sz="1400" dirty="0">
                <a:latin typeface="Calibri" panose="020F0502020204030204" pitchFamily="34" charset="0"/>
                <a:ea typeface="Calibri" panose="020F0502020204030204" pitchFamily="34" charset="0"/>
                <a:cs typeface="Calibri" panose="020F0502020204030204" pitchFamily="34" charset="0"/>
              </a:rPr>
              <a:t>(Roberts, 2019, p121)</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306501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72DE-EFD7-457C-AD0D-B9927D18F6E2}"/>
              </a:ext>
            </a:extLst>
          </p:cNvPr>
          <p:cNvSpPr>
            <a:spLocks noGrp="1"/>
          </p:cNvSpPr>
          <p:nvPr>
            <p:ph type="title"/>
          </p:nvPr>
        </p:nvSpPr>
        <p:spPr>
          <a:xfrm>
            <a:off x="1812054" y="404664"/>
            <a:ext cx="8280000" cy="828000"/>
          </a:xfrm>
        </p:spPr>
        <p:txBody>
          <a:bodyPr/>
          <a:lstStyle/>
          <a:p>
            <a:r>
              <a:rPr lang="en-GB" dirty="0"/>
              <a:t>Mentoring scenarios</a:t>
            </a:r>
          </a:p>
        </p:txBody>
      </p:sp>
      <p:sp>
        <p:nvSpPr>
          <p:cNvPr id="4" name="Slide Number Placeholder 3">
            <a:extLst>
              <a:ext uri="{FF2B5EF4-FFF2-40B4-BE49-F238E27FC236}">
                <a16:creationId xmlns:a16="http://schemas.microsoft.com/office/drawing/2014/main" id="{0E6FCA7D-3D55-484E-8CFA-0F17C2A4EA55}"/>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57</a:t>
            </a:fld>
            <a:endParaRPr lang="en-GB" altLang="en-US">
              <a:solidFill>
                <a:srgbClr val="50535A"/>
              </a:solidFill>
            </a:endParaRPr>
          </a:p>
        </p:txBody>
      </p:sp>
      <p:sp>
        <p:nvSpPr>
          <p:cNvPr id="5" name="Rectangle: Rounded Corners 4">
            <a:extLst>
              <a:ext uri="{FF2B5EF4-FFF2-40B4-BE49-F238E27FC236}">
                <a16:creationId xmlns:a16="http://schemas.microsoft.com/office/drawing/2014/main" id="{AA8C4E65-65B1-48F2-878A-05F0D3F60864}"/>
              </a:ext>
            </a:extLst>
          </p:cNvPr>
          <p:cNvSpPr/>
          <p:nvPr/>
        </p:nvSpPr>
        <p:spPr>
          <a:xfrm>
            <a:off x="1534126" y="1575698"/>
            <a:ext cx="4417858" cy="1853303"/>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GB" dirty="0">
                <a:solidFill>
                  <a:schemeClr val="tx2"/>
                </a:solidFill>
              </a:rPr>
              <a:t>A: </a:t>
            </a:r>
            <a:r>
              <a:rPr lang="en-GB" i="1" dirty="0">
                <a:solidFill>
                  <a:schemeClr val="tx2"/>
                </a:solidFill>
              </a:rPr>
              <a:t>Your trainee appears to be quite disorganised; they are sometimes late and frequently don’t send you documentation when it is due. </a:t>
            </a:r>
          </a:p>
          <a:p>
            <a:pPr algn="ctr"/>
            <a:r>
              <a:rPr lang="en-GB" i="1" dirty="0">
                <a:solidFill>
                  <a:schemeClr val="tx2"/>
                </a:solidFill>
              </a:rPr>
              <a:t>What do you do? </a:t>
            </a:r>
            <a:endParaRPr lang="en-GB" dirty="0">
              <a:solidFill>
                <a:schemeClr val="tx2"/>
              </a:solidFill>
            </a:endParaRPr>
          </a:p>
        </p:txBody>
      </p:sp>
      <p:sp>
        <p:nvSpPr>
          <p:cNvPr id="6" name="Rectangle: Rounded Corners 5">
            <a:extLst>
              <a:ext uri="{FF2B5EF4-FFF2-40B4-BE49-F238E27FC236}">
                <a16:creationId xmlns:a16="http://schemas.microsoft.com/office/drawing/2014/main" id="{44F58E6A-A01B-4406-AAC1-A37B61834C29}"/>
              </a:ext>
            </a:extLst>
          </p:cNvPr>
          <p:cNvSpPr/>
          <p:nvPr/>
        </p:nvSpPr>
        <p:spPr>
          <a:xfrm>
            <a:off x="6240018" y="1575699"/>
            <a:ext cx="4032446" cy="1865030"/>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GB" dirty="0">
                <a:solidFill>
                  <a:schemeClr val="tx2"/>
                </a:solidFill>
              </a:rPr>
              <a:t>B: </a:t>
            </a:r>
            <a:r>
              <a:rPr lang="en-GB" i="1" dirty="0">
                <a:solidFill>
                  <a:schemeClr val="tx2"/>
                </a:solidFill>
              </a:rPr>
              <a:t>Despite feedback from you and other colleagues, your trainee seems to keep repeating the same basic mistakes in lessons. </a:t>
            </a:r>
          </a:p>
          <a:p>
            <a:pPr algn="ctr"/>
            <a:r>
              <a:rPr lang="en-GB" i="1" dirty="0">
                <a:solidFill>
                  <a:schemeClr val="tx2"/>
                </a:solidFill>
              </a:rPr>
              <a:t>What do you do?</a:t>
            </a:r>
            <a:endParaRPr lang="en-GB" dirty="0">
              <a:solidFill>
                <a:schemeClr val="tx2"/>
              </a:solidFill>
            </a:endParaRPr>
          </a:p>
        </p:txBody>
      </p:sp>
      <p:sp>
        <p:nvSpPr>
          <p:cNvPr id="8" name="Rectangle: Rounded Corners 7">
            <a:extLst>
              <a:ext uri="{FF2B5EF4-FFF2-40B4-BE49-F238E27FC236}">
                <a16:creationId xmlns:a16="http://schemas.microsoft.com/office/drawing/2014/main" id="{3375F50D-17B2-4821-BD3E-A98041D4E202}"/>
              </a:ext>
            </a:extLst>
          </p:cNvPr>
          <p:cNvSpPr/>
          <p:nvPr/>
        </p:nvSpPr>
        <p:spPr>
          <a:xfrm>
            <a:off x="1534126" y="3861050"/>
            <a:ext cx="4417858" cy="1804749"/>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GB" dirty="0">
                <a:solidFill>
                  <a:schemeClr val="tx2"/>
                </a:solidFill>
              </a:rPr>
              <a:t>C: </a:t>
            </a:r>
            <a:r>
              <a:rPr lang="en-GB" i="1" dirty="0">
                <a:solidFill>
                  <a:schemeClr val="tx2"/>
                </a:solidFill>
              </a:rPr>
              <a:t>Although your trainee is making progress, you notice that they are very anxious and tend to take criticism very personally.</a:t>
            </a:r>
          </a:p>
          <a:p>
            <a:pPr algn="ctr"/>
            <a:r>
              <a:rPr lang="en-GB" i="1" dirty="0">
                <a:solidFill>
                  <a:schemeClr val="tx2"/>
                </a:solidFill>
              </a:rPr>
              <a:t>What do you do? </a:t>
            </a:r>
            <a:endParaRPr lang="en-GB" dirty="0">
              <a:solidFill>
                <a:schemeClr val="tx2"/>
              </a:solidFill>
            </a:endParaRPr>
          </a:p>
        </p:txBody>
      </p:sp>
      <p:sp>
        <p:nvSpPr>
          <p:cNvPr id="9" name="Rectangle: Rounded Corners 8">
            <a:extLst>
              <a:ext uri="{FF2B5EF4-FFF2-40B4-BE49-F238E27FC236}">
                <a16:creationId xmlns:a16="http://schemas.microsoft.com/office/drawing/2014/main" id="{348E0F36-38FC-448C-9A82-7DF84092D538}"/>
              </a:ext>
            </a:extLst>
          </p:cNvPr>
          <p:cNvSpPr/>
          <p:nvPr/>
        </p:nvSpPr>
        <p:spPr>
          <a:xfrm>
            <a:off x="6139686" y="3802382"/>
            <a:ext cx="4276794" cy="2145268"/>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lang="en-GB" dirty="0">
                <a:solidFill>
                  <a:schemeClr val="tx2"/>
                </a:solidFill>
              </a:rPr>
              <a:t>D: </a:t>
            </a:r>
            <a:r>
              <a:rPr lang="en-GB" i="1" dirty="0">
                <a:solidFill>
                  <a:schemeClr val="tx2"/>
                </a:solidFill>
              </a:rPr>
              <a:t>You feel that there are some elements of your trainee’s conduct that aren’t professional (but not in such a way as to be obviously not meeting Part 2 of the Standards). </a:t>
            </a:r>
          </a:p>
          <a:p>
            <a:pPr algn="ctr"/>
            <a:r>
              <a:rPr lang="en-GB" i="1" dirty="0">
                <a:solidFill>
                  <a:schemeClr val="tx2"/>
                </a:solidFill>
              </a:rPr>
              <a:t>What do you do? </a:t>
            </a:r>
            <a:endParaRPr lang="en-GB" dirty="0">
              <a:solidFill>
                <a:schemeClr val="tx2"/>
              </a:solidFill>
            </a:endParaRPr>
          </a:p>
        </p:txBody>
      </p:sp>
    </p:spTree>
    <p:extLst>
      <p:ext uri="{BB962C8B-B14F-4D97-AF65-F5344CB8AC3E}">
        <p14:creationId xmlns:p14="http://schemas.microsoft.com/office/powerpoint/2010/main" val="349593843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4A38-097B-A4E7-A226-0F33DC5BB36C}"/>
              </a:ext>
            </a:extLst>
          </p:cNvPr>
          <p:cNvSpPr>
            <a:spLocks noGrp="1"/>
          </p:cNvSpPr>
          <p:nvPr>
            <p:ph type="title"/>
          </p:nvPr>
        </p:nvSpPr>
        <p:spPr/>
        <p:txBody>
          <a:bodyPr>
            <a:normAutofit fontScale="90000"/>
          </a:bodyPr>
          <a:lstStyle/>
          <a:p>
            <a:r>
              <a:rPr lang="en-GB" sz="6000" b="1" dirty="0"/>
              <a:t>Lead Mentors</a:t>
            </a:r>
          </a:p>
        </p:txBody>
      </p:sp>
      <p:sp>
        <p:nvSpPr>
          <p:cNvPr id="3" name="Content Placeholder 2">
            <a:extLst>
              <a:ext uri="{FF2B5EF4-FFF2-40B4-BE49-F238E27FC236}">
                <a16:creationId xmlns:a16="http://schemas.microsoft.com/office/drawing/2014/main" id="{2FA49754-6AAA-0A27-68CB-F4A80D407F91}"/>
              </a:ext>
            </a:extLst>
          </p:cNvPr>
          <p:cNvSpPr>
            <a:spLocks noGrp="1"/>
          </p:cNvSpPr>
          <p:nvPr>
            <p:ph idx="1"/>
          </p:nvPr>
        </p:nvSpPr>
        <p:spPr/>
        <p:txBody>
          <a:bodyPr/>
          <a:lstStyle/>
          <a:p>
            <a:pPr algn="l" fontAlgn="base">
              <a:buFont typeface="Arial" panose="020B0604020202020204" pitchFamily="34" charset="0"/>
              <a:buChar char="•"/>
            </a:pPr>
            <a:r>
              <a:rPr lang="en-GB" b="0" i="0" dirty="0">
                <a:solidFill>
                  <a:srgbClr val="000000"/>
                </a:solidFill>
                <a:effectLst/>
                <a:latin typeface="inherit"/>
              </a:rPr>
              <a:t>5 LMs recruited for </a:t>
            </a:r>
            <a:r>
              <a:rPr lang="en-GB" dirty="0">
                <a:solidFill>
                  <a:srgbClr val="000000"/>
                </a:solidFill>
                <a:latin typeface="inherit"/>
              </a:rPr>
              <a:t>Primary, with 2 working specifically on PG:</a:t>
            </a:r>
          </a:p>
          <a:p>
            <a:pPr algn="l" fontAlgn="base">
              <a:buFont typeface="Arial" panose="020B0604020202020204" pitchFamily="34" charset="0"/>
              <a:buChar char="•"/>
            </a:pPr>
            <a:endParaRPr lang="en-GB" dirty="0">
              <a:solidFill>
                <a:srgbClr val="000000"/>
              </a:solidFill>
              <a:latin typeface="inherit"/>
            </a:endParaRPr>
          </a:p>
          <a:p>
            <a:pPr marL="0" algn="l" rtl="0" eaLnBrk="1" fontAlgn="base" latinLnBrk="0" hangingPunct="1">
              <a:spcBef>
                <a:spcPts val="0"/>
              </a:spcBef>
              <a:spcAft>
                <a:spcPts val="0"/>
              </a:spcAft>
            </a:pPr>
            <a:r>
              <a:rPr lang="en-GB" sz="2400" b="0" i="0" u="none" strike="noStrike" kern="1200" dirty="0">
                <a:solidFill>
                  <a:srgbClr val="000000"/>
                </a:solidFill>
                <a:effectLst/>
                <a:latin typeface="Calibri" panose="020F0502020204030204" pitchFamily="34" charset="0"/>
              </a:rPr>
              <a:t>Jane Austen Armstrong (UG)</a:t>
            </a:r>
            <a:endParaRPr lang="en-GB" sz="2800" b="0" i="0" u="none" strike="noStrike" dirty="0">
              <a:solidFill>
                <a:srgbClr val="000000"/>
              </a:solidFill>
              <a:effectLst/>
              <a:latin typeface="Arial" panose="020B0604020202020204" pitchFamily="34" charset="0"/>
            </a:endParaRPr>
          </a:p>
          <a:p>
            <a:pPr marL="0" algn="l" rtl="0" eaLnBrk="1" fontAlgn="base" latinLnBrk="0" hangingPunct="1">
              <a:spcBef>
                <a:spcPts val="0"/>
              </a:spcBef>
              <a:spcAft>
                <a:spcPts val="0"/>
              </a:spcAft>
            </a:pPr>
            <a:r>
              <a:rPr lang="en-GB" sz="2400" b="0" i="0" u="none" strike="noStrike" kern="1200" dirty="0">
                <a:solidFill>
                  <a:srgbClr val="000000"/>
                </a:solidFill>
                <a:effectLst/>
                <a:latin typeface="Calibri" panose="020F0502020204030204" pitchFamily="34" charset="0"/>
              </a:rPr>
              <a:t>Susan Thomas (UG)</a:t>
            </a:r>
            <a:endParaRPr lang="en-GB" sz="2800" b="0" i="0" u="none" strike="noStrike" dirty="0">
              <a:solidFill>
                <a:srgbClr val="000000"/>
              </a:solidFill>
              <a:effectLst/>
              <a:latin typeface="Arial" panose="020B0604020202020204" pitchFamily="34" charset="0"/>
            </a:endParaRPr>
          </a:p>
          <a:p>
            <a:pPr marL="0" algn="l" rtl="0" eaLnBrk="1" fontAlgn="base" latinLnBrk="0" hangingPunct="1">
              <a:spcBef>
                <a:spcPts val="0"/>
              </a:spcBef>
              <a:spcAft>
                <a:spcPts val="0"/>
              </a:spcAft>
            </a:pPr>
            <a:r>
              <a:rPr lang="en-GB" sz="2400" b="0" i="0" u="none" strike="noStrike" kern="1200" dirty="0">
                <a:solidFill>
                  <a:srgbClr val="000000"/>
                </a:solidFill>
                <a:effectLst/>
                <a:latin typeface="Calibri" panose="020F0502020204030204" pitchFamily="34" charset="0"/>
              </a:rPr>
              <a:t>Emma Rawlinson (UG)</a:t>
            </a:r>
            <a:endParaRPr lang="en-GB" sz="2800" b="0" i="0" u="none" strike="noStrike" dirty="0">
              <a:solidFill>
                <a:srgbClr val="000000"/>
              </a:solidFill>
              <a:effectLst/>
              <a:latin typeface="Arial" panose="020B0604020202020204" pitchFamily="34" charset="0"/>
            </a:endParaRPr>
          </a:p>
          <a:p>
            <a:pPr marL="0" algn="l" rtl="0" eaLnBrk="1" fontAlgn="base" latinLnBrk="0" hangingPunct="1">
              <a:spcBef>
                <a:spcPts val="0"/>
              </a:spcBef>
              <a:spcAft>
                <a:spcPts val="0"/>
              </a:spcAft>
            </a:pPr>
            <a:r>
              <a:rPr lang="en-GB" sz="2400" b="0" i="0" u="none" strike="noStrike" kern="1200" dirty="0">
                <a:solidFill>
                  <a:srgbClr val="000000"/>
                </a:solidFill>
                <a:effectLst/>
                <a:latin typeface="Calibri" panose="020F0502020204030204" pitchFamily="34" charset="0"/>
              </a:rPr>
              <a:t>Fiona Ludlow (PG)</a:t>
            </a:r>
            <a:endParaRPr lang="en-GB" sz="2800" b="0" i="0" u="none" strike="noStrike" dirty="0">
              <a:solidFill>
                <a:srgbClr val="000000"/>
              </a:solidFill>
              <a:effectLst/>
              <a:latin typeface="Arial" panose="020B0604020202020204" pitchFamily="34" charset="0"/>
            </a:endParaRPr>
          </a:p>
          <a:p>
            <a:pPr marL="0" algn="l" rtl="0" eaLnBrk="1" fontAlgn="base" latinLnBrk="0" hangingPunct="1">
              <a:spcBef>
                <a:spcPts val="0"/>
              </a:spcBef>
              <a:spcAft>
                <a:spcPts val="0"/>
              </a:spcAft>
            </a:pPr>
            <a:r>
              <a:rPr lang="en-GB" sz="2400" b="0" i="0" u="none" strike="noStrike" kern="1200" dirty="0">
                <a:solidFill>
                  <a:srgbClr val="000000"/>
                </a:solidFill>
                <a:effectLst/>
                <a:latin typeface="Calibri" panose="020F0502020204030204" pitchFamily="34" charset="0"/>
              </a:rPr>
              <a:t>Gill Martin (PG)</a:t>
            </a:r>
            <a:endParaRPr lang="en-GB" sz="2800" b="0" i="0" u="none" strike="noStrike" dirty="0">
              <a:solidFill>
                <a:srgbClr val="000000"/>
              </a:solidFill>
              <a:effectLst/>
              <a:latin typeface="Arial" panose="020B0604020202020204" pitchFamily="34" charset="0"/>
            </a:endParaRPr>
          </a:p>
          <a:p>
            <a:pPr marL="360000" lvl="1" indent="0" fontAlgn="base">
              <a:buNone/>
            </a:pPr>
            <a:endParaRPr lang="en-GB" b="0" i="0" dirty="0">
              <a:solidFill>
                <a:srgbClr val="000000"/>
              </a:solidFill>
              <a:effectLst/>
              <a:latin typeface="Aptos" panose="020B0004020202020204" pitchFamily="34" charset="0"/>
            </a:endParaRPr>
          </a:p>
          <a:p>
            <a:r>
              <a:rPr lang="en-GB" dirty="0"/>
              <a:t>Will be assigned to a group of schools (and their mentors), loosely geographical </a:t>
            </a:r>
          </a:p>
        </p:txBody>
      </p:sp>
    </p:spTree>
    <p:extLst>
      <p:ext uri="{BB962C8B-B14F-4D97-AF65-F5344CB8AC3E}">
        <p14:creationId xmlns:p14="http://schemas.microsoft.com/office/powerpoint/2010/main" val="72398171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4239D590-E5A4-8A77-A63A-A62F37A87F10}"/>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59</a:t>
            </a:fld>
            <a:endParaRPr lang="en-GB" altLang="en-US"/>
          </a:p>
        </p:txBody>
      </p:sp>
      <p:pic>
        <p:nvPicPr>
          <p:cNvPr id="9" name="Content Placeholder 8">
            <a:extLst>
              <a:ext uri="{FF2B5EF4-FFF2-40B4-BE49-F238E27FC236}">
                <a16:creationId xmlns:a16="http://schemas.microsoft.com/office/drawing/2014/main" id="{AB1BB81D-FDD9-E409-9A8D-AFF4D2A2C885}"/>
              </a:ext>
            </a:extLst>
          </p:cNvPr>
          <p:cNvPicPr>
            <a:picLocks noGrp="1" noChangeAspect="1"/>
          </p:cNvPicPr>
          <p:nvPr>
            <p:ph type="pic" sz="quarter" idx="11"/>
          </p:nvPr>
        </p:nvPicPr>
        <p:blipFill>
          <a:blip r:embed="rId3"/>
          <a:stretch/>
        </p:blipFill>
        <p:spPr>
          <a:xfrm>
            <a:off x="623392" y="260648"/>
            <a:ext cx="10945216" cy="6430313"/>
          </a:xfrm>
          <a:prstGeom prst="rect">
            <a:avLst/>
          </a:prstGeom>
          <a:noFill/>
        </p:spPr>
      </p:pic>
      <p:sp>
        <p:nvSpPr>
          <p:cNvPr id="2" name="TextBox 1">
            <a:extLst>
              <a:ext uri="{FF2B5EF4-FFF2-40B4-BE49-F238E27FC236}">
                <a16:creationId xmlns:a16="http://schemas.microsoft.com/office/drawing/2014/main" id="{16C7F186-9AD1-5FF7-EDC9-F4E2C1D6DAA6}"/>
              </a:ext>
            </a:extLst>
          </p:cNvPr>
          <p:cNvSpPr txBox="1"/>
          <p:nvPr/>
        </p:nvSpPr>
        <p:spPr>
          <a:xfrm>
            <a:off x="8112224" y="4149080"/>
            <a:ext cx="1728192" cy="461665"/>
          </a:xfrm>
          <a:prstGeom prst="rect">
            <a:avLst/>
          </a:prstGeom>
          <a:solidFill>
            <a:srgbClr val="3B6985"/>
          </a:solidFill>
        </p:spPr>
        <p:txBody>
          <a:bodyPr wrap="square" rtlCol="0">
            <a:spAutoFit/>
          </a:bodyPr>
          <a:lstStyle/>
          <a:p>
            <a:r>
              <a:rPr lang="en-GB" sz="2400" b="1" u="sng" dirty="0">
                <a:solidFill>
                  <a:schemeClr val="bg1"/>
                </a:solidFill>
                <a:latin typeface="+mn-lt"/>
              </a:rPr>
              <a:t>Reviewing</a:t>
            </a:r>
          </a:p>
        </p:txBody>
      </p:sp>
    </p:spTree>
    <p:extLst>
      <p:ext uri="{BB962C8B-B14F-4D97-AF65-F5344CB8AC3E}">
        <p14:creationId xmlns:p14="http://schemas.microsoft.com/office/powerpoint/2010/main" val="28370447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4EC418-A6D3-C5F9-EFAE-DCD463D60905}"/>
              </a:ext>
            </a:extLst>
          </p:cNvPr>
          <p:cNvSpPr>
            <a:spLocks noGrp="1"/>
          </p:cNvSpPr>
          <p:nvPr>
            <p:ph type="sldNum" sz="quarter" idx="10"/>
          </p:nvPr>
        </p:nvSpPr>
        <p:spPr/>
        <p:txBody>
          <a:bodyPr/>
          <a:lstStyle/>
          <a:p>
            <a:fld id="{DCF6A46F-80AB-49F3-8C7E-9717ED945456}" type="slidenum">
              <a:rPr lang="en-GB" altLang="en-US" smtClean="0"/>
              <a:pPr/>
              <a:t>6</a:t>
            </a:fld>
            <a:endParaRPr lang="en-GB" altLang="en-US"/>
          </a:p>
        </p:txBody>
      </p:sp>
      <p:pic>
        <p:nvPicPr>
          <p:cNvPr id="6" name="Picture 5">
            <a:extLst>
              <a:ext uri="{FF2B5EF4-FFF2-40B4-BE49-F238E27FC236}">
                <a16:creationId xmlns:a16="http://schemas.microsoft.com/office/drawing/2014/main" id="{43E1A14A-7992-7B4A-B488-BAAADF7C201D}"/>
              </a:ext>
            </a:extLst>
          </p:cNvPr>
          <p:cNvPicPr>
            <a:picLocks noChangeAspect="1"/>
          </p:cNvPicPr>
          <p:nvPr/>
        </p:nvPicPr>
        <p:blipFill>
          <a:blip r:embed="rId3"/>
          <a:stretch>
            <a:fillRect/>
          </a:stretch>
        </p:blipFill>
        <p:spPr>
          <a:xfrm>
            <a:off x="191344" y="1772816"/>
            <a:ext cx="11183911" cy="924054"/>
          </a:xfrm>
          <a:prstGeom prst="rect">
            <a:avLst/>
          </a:prstGeom>
        </p:spPr>
      </p:pic>
      <p:sp>
        <p:nvSpPr>
          <p:cNvPr id="7" name="TextBox 6">
            <a:extLst>
              <a:ext uri="{FF2B5EF4-FFF2-40B4-BE49-F238E27FC236}">
                <a16:creationId xmlns:a16="http://schemas.microsoft.com/office/drawing/2014/main" id="{BE023616-E64D-6C07-0C45-58DC0D59683F}"/>
              </a:ext>
            </a:extLst>
          </p:cNvPr>
          <p:cNvSpPr txBox="1"/>
          <p:nvPr/>
        </p:nvSpPr>
        <p:spPr>
          <a:xfrm>
            <a:off x="554965" y="980728"/>
            <a:ext cx="3175869" cy="584775"/>
          </a:xfrm>
          <a:prstGeom prst="rect">
            <a:avLst/>
          </a:prstGeom>
          <a:noFill/>
        </p:spPr>
        <p:txBody>
          <a:bodyPr wrap="none" rtlCol="0">
            <a:spAutoFit/>
          </a:bodyPr>
          <a:lstStyle/>
          <a:p>
            <a:r>
              <a:rPr lang="en-GB" sz="3200" b="1" dirty="0">
                <a:solidFill>
                  <a:schemeClr val="tx2"/>
                </a:solidFill>
                <a:latin typeface="+mn-lt"/>
              </a:rPr>
              <a:t>RPT Curriculum:</a:t>
            </a:r>
          </a:p>
        </p:txBody>
      </p:sp>
      <p:sp>
        <p:nvSpPr>
          <p:cNvPr id="8" name="TextBox 7">
            <a:extLst>
              <a:ext uri="{FF2B5EF4-FFF2-40B4-BE49-F238E27FC236}">
                <a16:creationId xmlns:a16="http://schemas.microsoft.com/office/drawing/2014/main" id="{A6383545-854D-F3B2-0472-087E337FE01C}"/>
              </a:ext>
            </a:extLst>
          </p:cNvPr>
          <p:cNvSpPr txBox="1"/>
          <p:nvPr/>
        </p:nvSpPr>
        <p:spPr>
          <a:xfrm>
            <a:off x="566400" y="3167390"/>
            <a:ext cx="3395481" cy="523220"/>
          </a:xfrm>
          <a:prstGeom prst="rect">
            <a:avLst/>
          </a:prstGeom>
          <a:noFill/>
        </p:spPr>
        <p:txBody>
          <a:bodyPr wrap="none" rtlCol="0">
            <a:spAutoFit/>
          </a:bodyPr>
          <a:lstStyle/>
          <a:p>
            <a:r>
              <a:rPr lang="en-GB" sz="2800" b="1" dirty="0">
                <a:solidFill>
                  <a:schemeClr val="tx2"/>
                </a:solidFill>
                <a:latin typeface="+mn-lt"/>
              </a:rPr>
              <a:t>Mentor Curriculum: </a:t>
            </a:r>
          </a:p>
        </p:txBody>
      </p:sp>
      <p:pic>
        <p:nvPicPr>
          <p:cNvPr id="12" name="Picture 11">
            <a:extLst>
              <a:ext uri="{FF2B5EF4-FFF2-40B4-BE49-F238E27FC236}">
                <a16:creationId xmlns:a16="http://schemas.microsoft.com/office/drawing/2014/main" id="{75C695FE-01E7-8E65-7BF7-3DA9FB31E124}"/>
              </a:ext>
            </a:extLst>
          </p:cNvPr>
          <p:cNvPicPr>
            <a:picLocks noChangeAspect="1"/>
          </p:cNvPicPr>
          <p:nvPr/>
        </p:nvPicPr>
        <p:blipFill>
          <a:blip r:embed="rId4"/>
          <a:stretch>
            <a:fillRect/>
          </a:stretch>
        </p:blipFill>
        <p:spPr>
          <a:xfrm>
            <a:off x="168673" y="4149456"/>
            <a:ext cx="11521280" cy="1597841"/>
          </a:xfrm>
          <a:prstGeom prst="rect">
            <a:avLst/>
          </a:prstGeom>
        </p:spPr>
      </p:pic>
    </p:spTree>
    <p:extLst>
      <p:ext uri="{BB962C8B-B14F-4D97-AF65-F5344CB8AC3E}">
        <p14:creationId xmlns:p14="http://schemas.microsoft.com/office/powerpoint/2010/main" val="90991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2A99D0-86B4-4B59-17BF-A48BA9A00858}"/>
              </a:ext>
            </a:extLst>
          </p:cNvPr>
          <p:cNvSpPr>
            <a:spLocks noGrp="1"/>
          </p:cNvSpPr>
          <p:nvPr>
            <p:ph type="title"/>
          </p:nvPr>
        </p:nvSpPr>
        <p:spPr>
          <a:xfrm>
            <a:off x="335360" y="188640"/>
            <a:ext cx="11425269" cy="955498"/>
          </a:xfrm>
        </p:spPr>
        <p:txBody>
          <a:bodyPr wrap="square" anchor="b">
            <a:normAutofit/>
          </a:bodyPr>
          <a:lstStyle/>
          <a:p>
            <a:r>
              <a:rPr lang="en-GB" dirty="0"/>
              <a:t>To Do:</a:t>
            </a:r>
          </a:p>
        </p:txBody>
      </p:sp>
      <p:graphicFrame>
        <p:nvGraphicFramePr>
          <p:cNvPr id="6" name="Content Placeholder 1">
            <a:extLst>
              <a:ext uri="{FF2B5EF4-FFF2-40B4-BE49-F238E27FC236}">
                <a16:creationId xmlns:a16="http://schemas.microsoft.com/office/drawing/2014/main" id="{4C92E8B9-FF64-B3FF-781D-2234A00E039F}"/>
              </a:ext>
            </a:extLst>
          </p:cNvPr>
          <p:cNvGraphicFramePr>
            <a:graphicFrameLocks noGrp="1"/>
          </p:cNvGraphicFramePr>
          <p:nvPr>
            <p:ph type="tbl" sz="quarter" idx="11"/>
            <p:extLst>
              <p:ext uri="{D42A27DB-BD31-4B8C-83A1-F6EECF244321}">
                <p14:modId xmlns:p14="http://schemas.microsoft.com/office/powerpoint/2010/main" val="2826403143"/>
              </p:ext>
            </p:extLst>
          </p:nvPr>
        </p:nvGraphicFramePr>
        <p:xfrm>
          <a:off x="335361" y="1484784"/>
          <a:ext cx="1142526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hidden="1">
            <a:extLst>
              <a:ext uri="{FF2B5EF4-FFF2-40B4-BE49-F238E27FC236}">
                <a16:creationId xmlns:a16="http://schemas.microsoft.com/office/drawing/2014/main" id="{F143FDFC-BD48-03DF-168D-455BAEFF77CF}"/>
              </a:ext>
            </a:extLst>
          </p:cNvPr>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60</a:t>
            </a:fld>
            <a:endParaRPr lang="en-GB" altLang="en-US"/>
          </a:p>
        </p:txBody>
      </p:sp>
    </p:spTree>
    <p:extLst>
      <p:ext uri="{BB962C8B-B14F-4D97-AF65-F5344CB8AC3E}">
        <p14:creationId xmlns:p14="http://schemas.microsoft.com/office/powerpoint/2010/main" val="415269382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8533F-6EE2-47A9-B2B6-544FED512F3C}"/>
              </a:ext>
            </a:extLst>
          </p:cNvPr>
          <p:cNvSpPr>
            <a:spLocks noGrp="1"/>
          </p:cNvSpPr>
          <p:nvPr>
            <p:ph idx="1"/>
          </p:nvPr>
        </p:nvSpPr>
        <p:spPr>
          <a:xfrm>
            <a:off x="250098" y="1128719"/>
            <a:ext cx="11701358" cy="3960000"/>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Ballantyne, R., Packer, J., &amp; Hansford, B. (1995).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The crisis in teacher education: A European concern?</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London: Falmer Press.</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Centre for the Use of Research and Evidence in Education. [CUREE]. (2005). National Framework for Mentoring and Coaching.   Retrieved from </a:t>
            </a:r>
            <a:r>
              <a:rPr lang="en-US"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http://www.curee.co.uk/resources/publications/national-framework-mentoring-and-coaching</a:t>
            </a:r>
            <a:r>
              <a:rPr lang="en-GB" sz="900" u="sng"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Clutterbuck in Golder, </a:t>
            </a:r>
            <a:r>
              <a:rPr lang="en-GB" sz="900" kern="100" dirty="0" err="1">
                <a:effectLst/>
                <a:latin typeface="Aptos" panose="020B0004020202020204" pitchFamily="34" charset="0"/>
                <a:ea typeface="Aptos" panose="020B0004020202020204" pitchFamily="34" charset="0"/>
                <a:cs typeface="Times New Roman" panose="02020603050405020304" pitchFamily="18" charset="0"/>
              </a:rPr>
              <a:t>Keyworth</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&amp; Shaw (2020), Ch1 in </a:t>
            </a:r>
            <a:r>
              <a:rPr lang="en-GB" sz="900" i="1" kern="100" dirty="0">
                <a:effectLst/>
                <a:latin typeface="Aptos" panose="020B0004020202020204" pitchFamily="34" charset="0"/>
                <a:ea typeface="Aptos" panose="020B0004020202020204" pitchFamily="34" charset="0"/>
                <a:cs typeface="Times New Roman" panose="02020603050405020304" pitchFamily="18" charset="0"/>
              </a:rPr>
              <a:t>Mentoring English Teachers in the Secondary School</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Ed. D. Hickman. Abingdon: Routledge. </a:t>
            </a:r>
          </a:p>
          <a:p>
            <a:pPr marL="342900" lvl="0" indent="-342900">
              <a:lnSpc>
                <a:spcPct val="107000"/>
              </a:lnSpc>
              <a:spcAft>
                <a:spcPts val="800"/>
              </a:spcAft>
              <a:buFont typeface="Arial" panose="020B0604020202020204" pitchFamily="34" charset="0"/>
              <a:buChar char="•"/>
              <a:tabLst>
                <a:tab pos="457200" algn="l"/>
              </a:tabLs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CUREE (2005).  Mentoring and coaching CPD capacity building project – National framework for mentoring and coaching.  Retrieved from: </a:t>
            </a:r>
            <a:r>
              <a:rPr lang="en-GB"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http://www.curee.co.uk/resources/publications/national-framework-mentoring-and-coaching</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Day, C., &amp; Leitch, R. (2001). Teachers' and teacher educators' lives: the role of emotion.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Teaching and Teacher Education, 12</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403-415.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Gibbs, G. (1988).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Learning by Doing: A guide to teaching and learning methods</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Oxford: Oxford Further Education Unit.</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Hargreaves, A. (1998). The emotional politics of teaching and teacher development: with implications for educational leadership.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International Journal of Leadership in Education, 1</a:t>
            </a:r>
            <a:r>
              <a:rPr lang="en-US" sz="900" kern="100" dirty="0">
                <a:effectLst/>
                <a:latin typeface="Aptos" panose="020B0004020202020204" pitchFamily="34" charset="0"/>
                <a:ea typeface="Aptos" panose="020B0004020202020204" pitchFamily="34" charset="0"/>
                <a:cs typeface="Times New Roman" panose="02020603050405020304" pitchFamily="18" charset="0"/>
              </a:rPr>
              <a:t>(4), 315-336.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Hawkey</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K. (2006). Emotional intelligence and mentoring in pre-service teacher education: a literature review.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Mentoring &amp; Tutoring, 14</a:t>
            </a:r>
            <a:r>
              <a:rPr lang="en-US" sz="900" kern="100" dirty="0">
                <a:effectLst/>
                <a:latin typeface="Aptos" panose="020B0004020202020204" pitchFamily="34" charset="0"/>
                <a:ea typeface="Aptos" panose="020B0004020202020204" pitchFamily="34" charset="0"/>
                <a:cs typeface="Times New Roman" panose="02020603050405020304" pitchFamily="18" charset="0"/>
              </a:rPr>
              <a:t>(2), 137-147.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Hobson, A., &amp; </a:t>
            </a: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Malderez</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 (2013). </a:t>
            </a: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Judgementoring</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and other threats to realizing the potential of school-based mentoring in teacher education.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International Journal of Mentoring and Coaching, 2</a:t>
            </a:r>
            <a:r>
              <a:rPr lang="en-US" sz="900" kern="100" dirty="0">
                <a:effectLst/>
                <a:latin typeface="Aptos" panose="020B0004020202020204" pitchFamily="34" charset="0"/>
                <a:ea typeface="Aptos" panose="020B0004020202020204" pitchFamily="34" charset="0"/>
                <a:cs typeface="Times New Roman" panose="02020603050405020304" pitchFamily="18" charset="0"/>
              </a:rPr>
              <a:t>(2), 89-108.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Hochschild, A. (2012).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The Managed Heart: commercialization of human feeling </a:t>
            </a:r>
            <a:r>
              <a:rPr lang="en-US" sz="900" kern="100" dirty="0">
                <a:effectLst/>
                <a:latin typeface="Aptos" panose="020B0004020202020204" pitchFamily="34" charset="0"/>
                <a:ea typeface="Aptos" panose="020B0004020202020204" pitchFamily="34" charset="0"/>
                <a:cs typeface="Times New Roman" panose="02020603050405020304" pitchFamily="18" charset="0"/>
              </a:rPr>
              <a:t>(3rd ed.). Palo Alto, California: University of California Press.</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Hudson, P. (2007).  Examining mentors’ practices for enhancing preservice teachers’ pedagogical development in mathematics and science.  </a:t>
            </a:r>
            <a:r>
              <a:rPr lang="en-GB" sz="900" i="1" kern="100" dirty="0">
                <a:effectLst/>
                <a:latin typeface="Aptos" panose="020B0004020202020204" pitchFamily="34" charset="0"/>
                <a:ea typeface="Aptos" panose="020B0004020202020204" pitchFamily="34" charset="0"/>
                <a:cs typeface="Times New Roman" panose="02020603050405020304" pitchFamily="18" charset="0"/>
              </a:rPr>
              <a:t>Mentoring and Tutoring, 15</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(2), 201-217. </a:t>
            </a:r>
          </a:p>
          <a:p>
            <a:pPr marL="342900" lvl="0" indent="-342900">
              <a:lnSpc>
                <a:spcPct val="107000"/>
              </a:lnSpc>
              <a:spcAft>
                <a:spcPts val="800"/>
              </a:spcAft>
              <a:buFont typeface="Arial" panose="020B0604020202020204" pitchFamily="34" charset="0"/>
              <a:buChar char="•"/>
              <a:tabLst>
                <a:tab pos="457200" algn="l"/>
              </a:tabLs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Hudson, P. (2013).  Mentoring as professional development: ‘growth for both’ mentor and mentee.  </a:t>
            </a:r>
            <a:r>
              <a:rPr lang="en-GB" sz="900" i="1" kern="100" dirty="0">
                <a:effectLst/>
                <a:latin typeface="Aptos" panose="020B0004020202020204" pitchFamily="34" charset="0"/>
                <a:ea typeface="Aptos" panose="020B0004020202020204" pitchFamily="34" charset="0"/>
                <a:cs typeface="Times New Roman" panose="02020603050405020304" pitchFamily="18" charset="0"/>
              </a:rPr>
              <a:t>Professional Development in Education, 39</a:t>
            </a:r>
            <a:r>
              <a:rPr lang="en-GB" sz="900" kern="100" dirty="0">
                <a:effectLst/>
                <a:latin typeface="Aptos" panose="020B0004020202020204" pitchFamily="34" charset="0"/>
                <a:ea typeface="Aptos" panose="020B0004020202020204" pitchFamily="34" charset="0"/>
                <a:cs typeface="Times New Roman" panose="02020603050405020304" pitchFamily="18" charset="0"/>
              </a:rPr>
              <a:t>(5), 771-783. </a:t>
            </a:r>
          </a:p>
          <a:p>
            <a:pPr marL="342900" lvl="0" indent="-342900">
              <a:lnSpc>
                <a:spcPct val="107000"/>
              </a:lnSpc>
              <a:spcAft>
                <a:spcPts val="800"/>
              </a:spcAft>
              <a:buFont typeface="Arial" panose="020B0604020202020204" pitchFamily="34" charset="0"/>
              <a:buChar char="•"/>
              <a:tabLst>
                <a:tab pos="457200" algn="l"/>
              </a:tabLst>
            </a:pPr>
            <a:r>
              <a:rPr lang="en-GB" sz="900" kern="100" dirty="0" err="1">
                <a:effectLst/>
                <a:latin typeface="Aptos" panose="020B0004020202020204" pitchFamily="34" charset="0"/>
                <a:ea typeface="Aptos" panose="020B0004020202020204" pitchFamily="34" charset="0"/>
                <a:cs typeface="Times New Roman" panose="02020603050405020304" pitchFamily="18" charset="0"/>
              </a:rPr>
              <a:t>Izadinia</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M. (2017). Pre-services teachers’ use of metaphors for mentoring relationships. </a:t>
            </a:r>
            <a:r>
              <a:rPr lang="en-GB" sz="900" i="1" kern="100" dirty="0">
                <a:effectLst/>
                <a:latin typeface="Aptos" panose="020B0004020202020204" pitchFamily="34" charset="0"/>
                <a:ea typeface="Aptos" panose="020B0004020202020204" pitchFamily="34" charset="0"/>
                <a:cs typeface="Times New Roman" panose="02020603050405020304" pitchFamily="18" charset="0"/>
              </a:rPr>
              <a:t>Journal of Education for Teaching, 43</a:t>
            </a:r>
            <a:r>
              <a:rPr lang="en-GB" sz="900" kern="100" dirty="0">
                <a:effectLst/>
                <a:latin typeface="Aptos" panose="020B0004020202020204" pitchFamily="34" charset="0"/>
                <a:ea typeface="Aptos" panose="020B0004020202020204" pitchFamily="34" charset="0"/>
                <a:cs typeface="Times New Roman" panose="02020603050405020304" pitchFamily="18" charset="0"/>
              </a:rPr>
              <a:t>(5), 506-519. </a:t>
            </a:r>
          </a:p>
          <a:p>
            <a:pPr marL="342900" lvl="0" indent="-342900">
              <a:lnSpc>
                <a:spcPct val="107000"/>
              </a:lnSpc>
              <a:spcAft>
                <a:spcPts val="800"/>
              </a:spcAft>
              <a:buFont typeface="Arial" panose="020B0604020202020204" pitchFamily="34" charset="0"/>
              <a:buChar char="•"/>
              <a:tabLst>
                <a:tab pos="457200" algn="l"/>
              </a:tabLst>
            </a:pPr>
            <a:r>
              <a:rPr lang="en-GB" sz="900" kern="100" dirty="0">
                <a:effectLst/>
                <a:latin typeface="Aptos" panose="020B0004020202020204" pitchFamily="34" charset="0"/>
                <a:ea typeface="Aptos" panose="020B0004020202020204" pitchFamily="34" charset="0"/>
                <a:cs typeface="Times New Roman" panose="02020603050405020304" pitchFamily="18" charset="0"/>
              </a:rPr>
              <a:t>Jones, M., &amp; Straker, K. (2006).  What informs mentors’ practice when working with trainees and newly qualified teachers?  An investigation into mentors’ professional knowledge base.  </a:t>
            </a:r>
            <a:r>
              <a:rPr lang="en-GB" sz="900" i="1" kern="100" dirty="0">
                <a:effectLst/>
                <a:latin typeface="Aptos" panose="020B0004020202020204" pitchFamily="34" charset="0"/>
                <a:ea typeface="Aptos" panose="020B0004020202020204" pitchFamily="34" charset="0"/>
                <a:cs typeface="Times New Roman" panose="02020603050405020304" pitchFamily="18" charset="0"/>
              </a:rPr>
              <a:t>Journal of Education for Teaching, 32</a:t>
            </a:r>
            <a:r>
              <a:rPr lang="en-GB" sz="900" kern="100" dirty="0">
                <a:effectLst/>
                <a:latin typeface="Aptos" panose="020B0004020202020204" pitchFamily="34" charset="0"/>
                <a:ea typeface="Aptos" panose="020B0004020202020204" pitchFamily="34" charset="0"/>
                <a:cs typeface="Times New Roman" panose="02020603050405020304" pitchFamily="18" charset="0"/>
              </a:rPr>
              <a:t> (2), 165-184.</a:t>
            </a:r>
          </a:p>
          <a:p>
            <a:pPr marL="342900" lvl="0" indent="-342900">
              <a:lnSpc>
                <a:spcPct val="107000"/>
              </a:lnSpc>
              <a:spcAft>
                <a:spcPts val="800"/>
              </a:spcAft>
              <a:buFont typeface="Arial" panose="020B0604020202020204" pitchFamily="34" charset="0"/>
              <a:buChar char="•"/>
              <a:tabLst>
                <a:tab pos="457200" algn="l"/>
              </a:tabLst>
            </a:pPr>
            <a:r>
              <a:rPr lang="en-US" sz="900" kern="100" dirty="0" err="1">
                <a:effectLst/>
                <a:latin typeface="Aptos" panose="020B0004020202020204" pitchFamily="34" charset="0"/>
                <a:ea typeface="Aptos" panose="020B0004020202020204" pitchFamily="34" charset="0"/>
                <a:cs typeface="Times New Roman" panose="02020603050405020304" pitchFamily="18" charset="0"/>
              </a:rPr>
              <a:t>Kelchtermans</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G. (2009). Who I am in how I teach is the message: self-understanding, vulnerability and reflection. </a:t>
            </a:r>
            <a:r>
              <a:rPr lang="en-US" sz="900" i="1" kern="100" dirty="0">
                <a:effectLst/>
                <a:latin typeface="Aptos" panose="020B0004020202020204" pitchFamily="34" charset="0"/>
                <a:ea typeface="Aptos" panose="020B0004020202020204" pitchFamily="34" charset="0"/>
                <a:cs typeface="Times New Roman" panose="02020603050405020304" pitchFamily="18" charset="0"/>
              </a:rPr>
              <a:t>Teachers and Teaching: theory and practice, 15</a:t>
            </a:r>
            <a:r>
              <a:rPr lang="en-US" sz="900" kern="100" dirty="0">
                <a:effectLst/>
                <a:latin typeface="Aptos" panose="020B0004020202020204" pitchFamily="34" charset="0"/>
                <a:ea typeface="Aptos" panose="020B0004020202020204" pitchFamily="34" charset="0"/>
                <a:cs typeface="Times New Roman" panose="02020603050405020304" pitchFamily="18" charset="0"/>
              </a:rPr>
              <a:t>(2), 257-272.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12C44A5-30E4-4F61-A954-85817904C774}"/>
              </a:ext>
            </a:extLst>
          </p:cNvPr>
          <p:cNvSpPr>
            <a:spLocks noGrp="1"/>
          </p:cNvSpPr>
          <p:nvPr>
            <p:ph type="sldNum" sz="quarter" idx="10"/>
          </p:nvPr>
        </p:nvSpPr>
        <p:spPr/>
        <p:txBody>
          <a:bodyPr/>
          <a:lstStyle/>
          <a:p>
            <a:fld id="{DCF6A46F-80AB-49F3-8C7E-9717ED945456}" type="slidenum">
              <a:rPr lang="en-GB" altLang="en-US" smtClean="0"/>
              <a:pPr/>
              <a:t>61</a:t>
            </a:fld>
            <a:endParaRPr lang="en-GB" altLang="en-US"/>
          </a:p>
        </p:txBody>
      </p:sp>
      <p:sp>
        <p:nvSpPr>
          <p:cNvPr id="4" name="Title 3">
            <a:extLst>
              <a:ext uri="{FF2B5EF4-FFF2-40B4-BE49-F238E27FC236}">
                <a16:creationId xmlns:a16="http://schemas.microsoft.com/office/drawing/2014/main" id="{20E189A4-9934-4BE7-A1FB-69D77442C7F1}"/>
              </a:ext>
            </a:extLst>
          </p:cNvPr>
          <p:cNvSpPr>
            <a:spLocks noGrp="1"/>
          </p:cNvSpPr>
          <p:nvPr>
            <p:ph type="title"/>
          </p:nvPr>
        </p:nvSpPr>
        <p:spPr>
          <a:xfrm>
            <a:off x="580777" y="106387"/>
            <a:ext cx="11040000" cy="828000"/>
          </a:xfrm>
        </p:spPr>
        <p:txBody>
          <a:bodyPr/>
          <a:lstStyle/>
          <a:p>
            <a:r>
              <a:rPr lang="en-GB" dirty="0"/>
              <a:t>References </a:t>
            </a:r>
          </a:p>
        </p:txBody>
      </p:sp>
    </p:spTree>
    <p:extLst>
      <p:ext uri="{BB962C8B-B14F-4D97-AF65-F5344CB8AC3E}">
        <p14:creationId xmlns:p14="http://schemas.microsoft.com/office/powerpoint/2010/main" val="214397240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713634-BFA5-35DC-6BC8-24E19E0CF94B}"/>
              </a:ext>
            </a:extLst>
          </p:cNvPr>
          <p:cNvSpPr>
            <a:spLocks noGrp="1"/>
          </p:cNvSpPr>
          <p:nvPr>
            <p:ph idx="1"/>
          </p:nvPr>
        </p:nvSpPr>
        <p:spPr>
          <a:xfrm>
            <a:off x="335360" y="295252"/>
            <a:ext cx="11040000" cy="3960000"/>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Lortie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D. (1975).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Schoolteacher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Chicago: University of Chicago.</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Maynard, T., &amp; Furlong, J. (1995).  Learning to teach and models of mentoring.  In T. Kerry &amp; A. Mayes (Eds.) </a:t>
            </a:r>
            <a:r>
              <a:rPr lang="en-GB" sz="1100" i="1" kern="100" dirty="0">
                <a:effectLst/>
                <a:latin typeface="Aptos" panose="020B0004020202020204" pitchFamily="34" charset="0"/>
                <a:ea typeface="Aptos" panose="020B0004020202020204" pitchFamily="34" charset="0"/>
                <a:cs typeface="Times New Roman" panose="02020603050405020304" pitchFamily="18" charset="0"/>
              </a:rPr>
              <a:t>Issues in mentoring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(pp.10-24).</a:t>
            </a:r>
            <a:r>
              <a:rPr lang="en-GB" sz="1100" i="1" kern="100" dirty="0">
                <a:effectLst/>
                <a:latin typeface="Aptos" panose="020B0004020202020204" pitchFamily="34" charset="0"/>
                <a:ea typeface="Aptos" panose="020B0004020202020204" pitchFamily="34" charset="0"/>
                <a:cs typeface="Times New Roman" panose="02020603050405020304" pitchFamily="18" charset="0"/>
              </a:rPr>
              <a:t>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London: Routledge.  </a:t>
            </a:r>
          </a:p>
          <a:p>
            <a:pPr marL="342900" lvl="0" indent="-342900">
              <a:lnSpc>
                <a:spcPct val="107000"/>
              </a:lnSpc>
              <a:spcAft>
                <a:spcPts val="800"/>
              </a:spcAft>
              <a:buFont typeface="Arial" panose="020B0604020202020204" pitchFamily="34" charset="0"/>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Megginson, D., &amp; Clutterbuck, D. (1995).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Mentoring in Action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(1st ed.). London: Kogan Page.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Montgomery (2017) ‘Mapping a Mentoring Roadmap and Developing a Supportive Network for Strategic Career Advancement’ SAGE Open April-June 2017: 1–13</a:t>
            </a: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National Foundation for Educational Research. [NFER]. (2008). Mentoring and Coaching for Professionals: A study of the research evidence.  Retrieved from </a:t>
            </a:r>
            <a:r>
              <a:rPr lang="en-GB" sz="11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https://www.nfer.ac.uk/media/2003/mcm01.pdf</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Nias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J. (1996). Thinking about feeling: the emotions in teaching.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Cambridge Journal of Education, 26</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(3), 293-316.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Nicols, S., Schutz, P., Rodgers, K., &amp; </a:t>
            </a: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Bilica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K. (2017). Early career teachers' emotion and emerging teacher identities.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Teachers and Teaching, 23</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(4), 406-421.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Noddings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N. (2003).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Caring: a feminine approach to ethics and moral education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Oakland: University of California Press.</a:t>
            </a:r>
          </a:p>
          <a:p>
            <a:pPr marL="342900" lvl="0" indent="-342900">
              <a:lnSpc>
                <a:spcPct val="107000"/>
              </a:lnSpc>
              <a:spcAft>
                <a:spcPts val="800"/>
              </a:spcAft>
              <a:buFont typeface="Arial" panose="020B0604020202020204" pitchFamily="34" charset="0"/>
              <a:buChar char="•"/>
              <a:tabLst>
                <a:tab pos="457200"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Roberts, R. (2019). </a:t>
            </a:r>
            <a:r>
              <a:rPr lang="en-US" sz="1100" i="1" kern="100" dirty="0">
                <a:latin typeface="Aptos" panose="020B0004020202020204" pitchFamily="34" charset="0"/>
                <a:ea typeface="Aptos" panose="020B0004020202020204" pitchFamily="34" charset="0"/>
                <a:cs typeface="Times New Roman" panose="02020603050405020304" pitchFamily="18" charset="0"/>
              </a:rPr>
              <a:t>Critical Conversations: The Role of Evaluative Language in Mentor Meetings in ITT.</a:t>
            </a:r>
            <a:r>
              <a:rPr lang="en-US" sz="1100" kern="100" dirty="0">
                <a:latin typeface="Aptos" panose="020B0004020202020204" pitchFamily="34" charset="0"/>
                <a:ea typeface="Aptos" panose="020B0004020202020204" pitchFamily="34" charset="0"/>
                <a:cs typeface="Times New Roman" panose="02020603050405020304" pitchFamily="18" charset="0"/>
              </a:rPr>
              <a:t> Unpublished EdD thesis, University of Reading.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Schutz, W. (1994).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Human Element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San Francisco: Jossey-Bass.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Shulman, L. (1986).  Those who understand: Knowledge growth in teaching.  </a:t>
            </a:r>
            <a:r>
              <a:rPr lang="en-GB" sz="1100" i="1" kern="100" dirty="0">
                <a:effectLst/>
                <a:latin typeface="Aptos" panose="020B0004020202020204" pitchFamily="34" charset="0"/>
                <a:ea typeface="Aptos" panose="020B0004020202020204" pitchFamily="34" charset="0"/>
                <a:cs typeface="Times New Roman" panose="02020603050405020304" pitchFamily="18" charset="0"/>
              </a:rPr>
              <a:t>Educational Researcher, 15</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(2), 4-14. </a:t>
            </a:r>
          </a:p>
          <a:p>
            <a:pPr marL="342900" lvl="0" indent="-342900">
              <a:lnSpc>
                <a:spcPct val="107000"/>
              </a:lnSpc>
              <a:spcAft>
                <a:spcPts val="800"/>
              </a:spcAft>
              <a:buFont typeface="Arial" panose="020B0604020202020204" pitchFamily="34" charset="0"/>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Tomlinson, P. (1995).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Understanding Mentoring</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Buckingham: Open University Press.</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Yuan, R., &amp; Lee, I. (2016). 'I need to be strong and competent': a narrative inquiry of a student-teacher's emotions and identities in teaching practicum.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Teachers and Teaching, 22</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(7), 819-841.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err="1">
                <a:effectLst/>
                <a:latin typeface="Aptos" panose="020B0004020202020204" pitchFamily="34" charset="0"/>
                <a:ea typeface="Aptos" panose="020B0004020202020204" pitchFamily="34" charset="0"/>
                <a:cs typeface="Times New Roman" panose="02020603050405020304" pitchFamily="18" charset="0"/>
              </a:rPr>
              <a:t>Zanting</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100" kern="100" dirty="0" err="1">
                <a:effectLst/>
                <a:latin typeface="Aptos" panose="020B0004020202020204" pitchFamily="34" charset="0"/>
                <a:ea typeface="Aptos" panose="020B0004020202020204" pitchFamily="34" charset="0"/>
                <a:cs typeface="Times New Roman" panose="02020603050405020304" pitchFamily="18" charset="0"/>
              </a:rPr>
              <a:t>Verloop</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&amp;  </a:t>
            </a:r>
            <a:r>
              <a:rPr lang="en-GB" sz="1100" kern="100" dirty="0" err="1">
                <a:effectLst/>
                <a:latin typeface="Aptos" panose="020B0004020202020204" pitchFamily="34" charset="0"/>
                <a:ea typeface="Aptos" panose="020B0004020202020204" pitchFamily="34" charset="0"/>
                <a:cs typeface="Times New Roman" panose="02020603050405020304" pitchFamily="18" charset="0"/>
              </a:rPr>
              <a:t>Vermunt</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(2003) ‘Using interviews and concept maps to access mentor teachers’ practical knowledge’ </a:t>
            </a:r>
            <a:r>
              <a:rPr lang="en-GB" sz="1100" i="1" kern="100" dirty="0">
                <a:effectLst/>
                <a:latin typeface="Aptos" panose="020B0004020202020204" pitchFamily="34" charset="0"/>
                <a:ea typeface="Aptos" panose="020B0004020202020204" pitchFamily="34" charset="0"/>
                <a:cs typeface="Times New Roman" panose="02020603050405020304" pitchFamily="18" charset="0"/>
              </a:rPr>
              <a:t>Higher Education</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46: 195–214</a:t>
            </a:r>
          </a:p>
          <a:p>
            <a:pPr marL="342900" lvl="0" indent="-342900">
              <a:lnSpc>
                <a:spcPct val="107000"/>
              </a:lnSpc>
              <a:spcAft>
                <a:spcPts val="800"/>
              </a:spcAft>
              <a:buFont typeface="Arial" panose="020B0604020202020204" pitchFamily="34" charset="0"/>
              <a:buChar char="•"/>
              <a:tabLst>
                <a:tab pos="457200" algn="l"/>
              </a:tabLst>
            </a:pP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Zembylas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 (2005).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Teaching with Emotion: a postmodern enactment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Greenwich, Connecticut: Information Age Publishing.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GB" sz="1100" dirty="0"/>
          </a:p>
        </p:txBody>
      </p:sp>
      <p:sp>
        <p:nvSpPr>
          <p:cNvPr id="3" name="Slide Number Placeholder 2">
            <a:extLst>
              <a:ext uri="{FF2B5EF4-FFF2-40B4-BE49-F238E27FC236}">
                <a16:creationId xmlns:a16="http://schemas.microsoft.com/office/drawing/2014/main" id="{3F77B961-8CC8-4608-F94A-E032451866C9}"/>
              </a:ext>
            </a:extLst>
          </p:cNvPr>
          <p:cNvSpPr>
            <a:spLocks noGrp="1"/>
          </p:cNvSpPr>
          <p:nvPr>
            <p:ph type="sldNum" sz="quarter" idx="10"/>
          </p:nvPr>
        </p:nvSpPr>
        <p:spPr/>
        <p:txBody>
          <a:bodyPr/>
          <a:lstStyle/>
          <a:p>
            <a:fld id="{DCF6A46F-80AB-49F3-8C7E-9717ED945456}" type="slidenum">
              <a:rPr lang="en-GB" altLang="en-US" smtClean="0"/>
              <a:pPr/>
              <a:t>62</a:t>
            </a:fld>
            <a:endParaRPr lang="en-GB" altLang="en-US"/>
          </a:p>
        </p:txBody>
      </p:sp>
    </p:spTree>
    <p:extLst>
      <p:ext uri="{BB962C8B-B14F-4D97-AF65-F5344CB8AC3E}">
        <p14:creationId xmlns:p14="http://schemas.microsoft.com/office/powerpoint/2010/main" val="11957958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BB3803-FE07-AD09-845F-ADA41C7A2179}"/>
              </a:ext>
            </a:extLst>
          </p:cNvPr>
          <p:cNvGraphicFramePr>
            <a:graphicFrameLocks noGrp="1"/>
          </p:cNvGraphicFramePr>
          <p:nvPr>
            <p:ph idx="1"/>
            <p:extLst>
              <p:ext uri="{D42A27DB-BD31-4B8C-83A1-F6EECF244321}">
                <p14:modId xmlns:p14="http://schemas.microsoft.com/office/powerpoint/2010/main" val="3486743284"/>
              </p:ext>
            </p:extLst>
          </p:nvPr>
        </p:nvGraphicFramePr>
        <p:xfrm>
          <a:off x="76782" y="73606"/>
          <a:ext cx="11923874" cy="6801957"/>
        </p:xfrm>
        <a:graphic>
          <a:graphicData uri="http://schemas.openxmlformats.org/drawingml/2006/table">
            <a:tbl>
              <a:tblPr firstRow="1" bandRow="1">
                <a:tableStyleId>{5C22544A-7EE6-4342-B048-85BDC9FD1C3A}</a:tableStyleId>
              </a:tblPr>
              <a:tblGrid>
                <a:gridCol w="5961937">
                  <a:extLst>
                    <a:ext uri="{9D8B030D-6E8A-4147-A177-3AD203B41FA5}">
                      <a16:colId xmlns:a16="http://schemas.microsoft.com/office/drawing/2014/main" val="2629000483"/>
                    </a:ext>
                  </a:extLst>
                </a:gridCol>
                <a:gridCol w="5961937">
                  <a:extLst>
                    <a:ext uri="{9D8B030D-6E8A-4147-A177-3AD203B41FA5}">
                      <a16:colId xmlns:a16="http://schemas.microsoft.com/office/drawing/2014/main" val="3066721203"/>
                    </a:ext>
                  </a:extLst>
                </a:gridCol>
              </a:tblGrid>
              <a:tr h="621053">
                <a:tc>
                  <a:txBody>
                    <a:bodyPr/>
                    <a:lstStyle/>
                    <a:p>
                      <a:r>
                        <a:rPr lang="en-GB" dirty="0"/>
                        <a:t>Mentoring 2024-25</a:t>
                      </a:r>
                    </a:p>
                  </a:txBody>
                  <a:tcPr/>
                </a:tc>
                <a:tc>
                  <a:txBody>
                    <a:bodyPr/>
                    <a:lstStyle/>
                    <a:p>
                      <a:r>
                        <a:rPr lang="en-GB" dirty="0"/>
                        <a:t>Mentoring 2025-2026 (once completed all modules in other column)</a:t>
                      </a:r>
                    </a:p>
                  </a:txBody>
                  <a:tcPr/>
                </a:tc>
                <a:extLst>
                  <a:ext uri="{0D108BD9-81ED-4DB2-BD59-A6C34878D82A}">
                    <a16:rowId xmlns:a16="http://schemas.microsoft.com/office/drawing/2014/main" val="1918656490"/>
                  </a:ext>
                </a:extLst>
              </a:tr>
              <a:tr h="621053">
                <a:tc>
                  <a:txBody>
                    <a:bodyPr/>
                    <a:lstStyle/>
                    <a:p>
                      <a:r>
                        <a:rPr lang="en-GB" sz="1600" dirty="0"/>
                        <a:t>New Mentor Training (for 24-25, every mentor is defined as a ‘new mentor’) (</a:t>
                      </a:r>
                      <a:r>
                        <a:rPr lang="en-GB" sz="1600" i="1" dirty="0"/>
                        <a:t>September and January</a:t>
                      </a:r>
                      <a:r>
                        <a:rPr lang="en-GB" sz="1600" dirty="0"/>
                        <a:t>)</a:t>
                      </a:r>
                    </a:p>
                  </a:txBody>
                  <a:tcPr/>
                </a:tc>
                <a:tc>
                  <a:txBody>
                    <a:bodyPr/>
                    <a:lstStyle/>
                    <a:p>
                      <a:endParaRPr lang="en-GB" sz="1600" dirty="0"/>
                    </a:p>
                  </a:txBody>
                  <a:tcPr/>
                </a:tc>
                <a:extLst>
                  <a:ext uri="{0D108BD9-81ED-4DB2-BD59-A6C34878D82A}">
                    <a16:rowId xmlns:a16="http://schemas.microsoft.com/office/drawing/2014/main" val="3501158418"/>
                  </a:ext>
                </a:extLst>
              </a:tr>
              <a:tr h="765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Meeting your RPT conversation prompts (</a:t>
                      </a:r>
                      <a:r>
                        <a:rPr lang="en-GB" sz="1600" i="1" dirty="0"/>
                        <a:t>September and  January</a:t>
                      </a:r>
                      <a:r>
                        <a:rPr lang="en-GB" sz="1600" dirty="0"/>
                        <a:t>) that aligns with main placement school and contrasting (Spring)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2414953362"/>
                  </a:ext>
                </a:extLst>
              </a:tr>
              <a:tr h="765683">
                <a:tc>
                  <a:txBody>
                    <a:bodyPr/>
                    <a:lstStyle/>
                    <a:p>
                      <a:r>
                        <a:rPr lang="en-GB" sz="1600" dirty="0"/>
                        <a:t>Introduction video to Induction, Shared, Guided and Independent Implementation modules with live online training (recorded)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Introduction video to Induction, Shared, Guided and Independent Implementation modules with live online training (recorded)</a:t>
                      </a:r>
                    </a:p>
                    <a:p>
                      <a:endParaRPr lang="en-GB" sz="1600" dirty="0"/>
                    </a:p>
                  </a:txBody>
                  <a:tcPr/>
                </a:tc>
                <a:extLst>
                  <a:ext uri="{0D108BD9-81ED-4DB2-BD59-A6C34878D82A}">
                    <a16:rowId xmlns:a16="http://schemas.microsoft.com/office/drawing/2014/main" val="2870794656"/>
                  </a:ext>
                </a:extLst>
              </a:tr>
              <a:tr h="621053">
                <a:tc>
                  <a:txBody>
                    <a:bodyPr/>
                    <a:lstStyle/>
                    <a:p>
                      <a:r>
                        <a:rPr lang="en-GB" sz="1600" dirty="0">
                          <a:solidFill>
                            <a:schemeClr val="accent5">
                              <a:lumMod val="75000"/>
                            </a:schemeClr>
                          </a:solidFill>
                        </a:rPr>
                        <a:t>Mentor Knowledge and Skills videos </a:t>
                      </a:r>
                      <a:r>
                        <a:rPr lang="en-GB" sz="1600" i="1" dirty="0">
                          <a:solidFill>
                            <a:schemeClr val="accent5">
                              <a:lumMod val="75000"/>
                            </a:schemeClr>
                          </a:solidFill>
                        </a:rPr>
                        <a:t>(October, January, March</a:t>
                      </a:r>
                      <a:r>
                        <a:rPr lang="en-GB" sz="1600" dirty="0">
                          <a:solidFill>
                            <a:schemeClr val="accent5">
                              <a:lumMod val="75000"/>
                            </a:schemeClr>
                          </a:solidFill>
                        </a:rPr>
                        <a:t>) to support target setting, completing AoPs and stretching your RPT</a:t>
                      </a:r>
                    </a:p>
                  </a:txBody>
                  <a:tcPr/>
                </a:tc>
                <a:tc>
                  <a:txBody>
                    <a:bodyPr/>
                    <a:lstStyle/>
                    <a:p>
                      <a:endParaRPr lang="en-GB" sz="1600" dirty="0">
                        <a:solidFill>
                          <a:schemeClr val="accent5">
                            <a:lumMod val="75000"/>
                          </a:schemeClr>
                        </a:solidFill>
                      </a:endParaRPr>
                    </a:p>
                  </a:txBody>
                  <a:tcPr/>
                </a:tc>
                <a:extLst>
                  <a:ext uri="{0D108BD9-81ED-4DB2-BD59-A6C34878D82A}">
                    <a16:rowId xmlns:a16="http://schemas.microsoft.com/office/drawing/2014/main" val="2353936430"/>
                  </a:ext>
                </a:extLst>
              </a:tr>
              <a:tr h="621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Mentor Meetings  structured around the Mentor Conversations Guides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Mentor Meetings  structured around the Mentor Conversations Guides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3038705549"/>
                  </a:ext>
                </a:extLst>
              </a:tr>
              <a:tr h="621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Interim and Progress reviews per placement as usual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Interim and Progress reviews per placement as usual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525864778"/>
                  </a:ext>
                </a:extLst>
              </a:tr>
              <a:tr h="621053">
                <a:tc>
                  <a:txBody>
                    <a:bodyPr/>
                    <a:lstStyle/>
                    <a:p>
                      <a:r>
                        <a:rPr lang="en-GB" sz="1600" dirty="0"/>
                        <a:t>Mentor time allocated at 1.5 hours a week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Mentor time allocated at 1.5 hours a week </a:t>
                      </a:r>
                    </a:p>
                    <a:p>
                      <a:endParaRPr lang="en-GB" sz="1600" dirty="0"/>
                    </a:p>
                  </a:txBody>
                  <a:tcPr/>
                </a:tc>
                <a:extLst>
                  <a:ext uri="{0D108BD9-81ED-4DB2-BD59-A6C34878D82A}">
                    <a16:rowId xmlns:a16="http://schemas.microsoft.com/office/drawing/2014/main" val="558362056"/>
                  </a:ext>
                </a:extLst>
              </a:tr>
              <a:tr h="621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75000"/>
                            </a:schemeClr>
                          </a:solidFill>
                        </a:rPr>
                        <a:t>ITTCo conversation with mentors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endParaRPr>
                    </a:p>
                  </a:txBody>
                  <a:tcPr/>
                </a:tc>
                <a:extLst>
                  <a:ext uri="{0D108BD9-81ED-4DB2-BD59-A6C34878D82A}">
                    <a16:rowId xmlns:a16="http://schemas.microsoft.com/office/drawing/2014/main" val="145297250"/>
                  </a:ext>
                </a:extLst>
              </a:tr>
              <a:tr h="645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75000"/>
                            </a:schemeClr>
                          </a:solidFill>
                        </a:rPr>
                        <a:t>Mentor feedback and reflection of the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75000"/>
                          </a:schemeClr>
                        </a:solidFill>
                      </a:endParaRPr>
                    </a:p>
                  </a:txBody>
                  <a:tcPr/>
                </a:tc>
                <a:extLst>
                  <a:ext uri="{0D108BD9-81ED-4DB2-BD59-A6C34878D82A}">
                    <a16:rowId xmlns:a16="http://schemas.microsoft.com/office/drawing/2014/main" val="556521907"/>
                  </a:ext>
                </a:extLst>
              </a:tr>
            </a:tbl>
          </a:graphicData>
        </a:graphic>
      </p:graphicFrame>
    </p:spTree>
    <p:extLst>
      <p:ext uri="{BB962C8B-B14F-4D97-AF65-F5344CB8AC3E}">
        <p14:creationId xmlns:p14="http://schemas.microsoft.com/office/powerpoint/2010/main" val="30071505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5C4DAC-3D1A-7506-D8DD-CB3C0054F867}"/>
              </a:ext>
            </a:extLst>
          </p:cNvPr>
          <p:cNvSpPr>
            <a:spLocks noGrp="1"/>
          </p:cNvSpPr>
          <p:nvPr>
            <p:ph type="sldNum" sz="quarter" idx="10"/>
          </p:nvPr>
        </p:nvSpPr>
        <p:spPr/>
        <p:txBody>
          <a:bodyPr/>
          <a:lstStyle/>
          <a:p>
            <a:fld id="{DCF6A46F-80AB-49F3-8C7E-9717ED945456}" type="slidenum">
              <a:rPr lang="en-GB" altLang="en-US" smtClean="0"/>
              <a:pPr/>
              <a:t>8</a:t>
            </a:fld>
            <a:endParaRPr lang="en-GB" altLang="en-US"/>
          </a:p>
        </p:txBody>
      </p:sp>
      <p:pic>
        <p:nvPicPr>
          <p:cNvPr id="7" name="Picture 6">
            <a:extLst>
              <a:ext uri="{FF2B5EF4-FFF2-40B4-BE49-F238E27FC236}">
                <a16:creationId xmlns:a16="http://schemas.microsoft.com/office/drawing/2014/main" id="{446B41FF-C179-BAEC-4892-AF4468F8674E}"/>
              </a:ext>
            </a:extLst>
          </p:cNvPr>
          <p:cNvPicPr>
            <a:picLocks noChangeAspect="1"/>
          </p:cNvPicPr>
          <p:nvPr/>
        </p:nvPicPr>
        <p:blipFill>
          <a:blip r:embed="rId3"/>
          <a:stretch>
            <a:fillRect/>
          </a:stretch>
        </p:blipFill>
        <p:spPr>
          <a:xfrm>
            <a:off x="4151784" y="0"/>
            <a:ext cx="5029902" cy="6792273"/>
          </a:xfrm>
          <a:prstGeom prst="rect">
            <a:avLst/>
          </a:prstGeom>
        </p:spPr>
      </p:pic>
      <p:sp>
        <p:nvSpPr>
          <p:cNvPr id="8" name="Arrow: Right 7">
            <a:extLst>
              <a:ext uri="{FF2B5EF4-FFF2-40B4-BE49-F238E27FC236}">
                <a16:creationId xmlns:a16="http://schemas.microsoft.com/office/drawing/2014/main" id="{7FE41C69-E07E-E885-5E2D-B1CEC5BB5AEC}"/>
              </a:ext>
            </a:extLst>
          </p:cNvPr>
          <p:cNvSpPr/>
          <p:nvPr/>
        </p:nvSpPr>
        <p:spPr>
          <a:xfrm>
            <a:off x="2073725" y="1820112"/>
            <a:ext cx="2448272" cy="43204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9" name="Arrow: Left 8">
            <a:extLst>
              <a:ext uri="{FF2B5EF4-FFF2-40B4-BE49-F238E27FC236}">
                <a16:creationId xmlns:a16="http://schemas.microsoft.com/office/drawing/2014/main" id="{431F9AA1-D545-A07C-CB2D-EE86ADCD0E4D}"/>
              </a:ext>
            </a:extLst>
          </p:cNvPr>
          <p:cNvSpPr/>
          <p:nvPr/>
        </p:nvSpPr>
        <p:spPr>
          <a:xfrm>
            <a:off x="8160219" y="3826048"/>
            <a:ext cx="3024336" cy="432048"/>
          </a:xfrm>
          <a:prstGeom prst="left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10" name="Arrow: Right 9">
            <a:extLst>
              <a:ext uri="{FF2B5EF4-FFF2-40B4-BE49-F238E27FC236}">
                <a16:creationId xmlns:a16="http://schemas.microsoft.com/office/drawing/2014/main" id="{8B75FCAD-7D8F-7843-CB66-2D1E3DAA05F0}"/>
              </a:ext>
            </a:extLst>
          </p:cNvPr>
          <p:cNvSpPr/>
          <p:nvPr/>
        </p:nvSpPr>
        <p:spPr>
          <a:xfrm>
            <a:off x="2043124" y="3039448"/>
            <a:ext cx="2304256" cy="288032"/>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1" name="Arrow: Left 10">
            <a:extLst>
              <a:ext uri="{FF2B5EF4-FFF2-40B4-BE49-F238E27FC236}">
                <a16:creationId xmlns:a16="http://schemas.microsoft.com/office/drawing/2014/main" id="{51CA9D0C-4511-ECE1-92DC-830D078BE440}"/>
              </a:ext>
            </a:extLst>
          </p:cNvPr>
          <p:cNvSpPr/>
          <p:nvPr/>
        </p:nvSpPr>
        <p:spPr>
          <a:xfrm>
            <a:off x="8174531" y="4838020"/>
            <a:ext cx="3024336" cy="432048"/>
          </a:xfrm>
          <a:prstGeom prst="left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17" name="TextBox 16">
            <a:extLst>
              <a:ext uri="{FF2B5EF4-FFF2-40B4-BE49-F238E27FC236}">
                <a16:creationId xmlns:a16="http://schemas.microsoft.com/office/drawing/2014/main" id="{47BE6CA3-1BF7-40B6-C2A8-92456DD6EA54}"/>
              </a:ext>
            </a:extLst>
          </p:cNvPr>
          <p:cNvSpPr txBox="1"/>
          <p:nvPr/>
        </p:nvSpPr>
        <p:spPr>
          <a:xfrm>
            <a:off x="117677" y="245484"/>
            <a:ext cx="3912096" cy="1261884"/>
          </a:xfrm>
          <a:prstGeom prst="rect">
            <a:avLst/>
          </a:prstGeom>
          <a:noFill/>
        </p:spPr>
        <p:txBody>
          <a:bodyPr wrap="square">
            <a:spAutoFit/>
          </a:bodyPr>
          <a:lstStyle/>
          <a:p>
            <a:r>
              <a:rPr kumimoji="0" lang="en-GB" sz="3800" b="0" i="0" u="none" strike="noStrike" kern="0" cap="none" spc="0" normalizeH="0" baseline="0" noProof="0" dirty="0">
                <a:ln>
                  <a:noFill/>
                </a:ln>
                <a:solidFill>
                  <a:srgbClr val="D2002E"/>
                </a:solidFill>
                <a:effectLst/>
                <a:uLnTx/>
                <a:uFillTx/>
                <a:latin typeface="Arial Bold" panose="020B0704020202020204" pitchFamily="34" charset="0"/>
                <a:ea typeface="+mj-ea"/>
                <a:cs typeface="Arial Bold" panose="020B0704020202020204" pitchFamily="34" charset="0"/>
              </a:rPr>
              <a:t>Module 1: </a:t>
            </a:r>
            <a:br>
              <a:rPr kumimoji="0" lang="en-GB" sz="3800" b="0" i="0" u="none" strike="noStrike" kern="0" cap="none" spc="0" normalizeH="0" baseline="0" noProof="0" dirty="0">
                <a:ln>
                  <a:noFill/>
                </a:ln>
                <a:solidFill>
                  <a:srgbClr val="D2002E"/>
                </a:solidFill>
                <a:effectLst/>
                <a:uLnTx/>
                <a:uFillTx/>
                <a:latin typeface="Arial Bold" panose="020B0704020202020204" pitchFamily="34" charset="0"/>
                <a:ea typeface="+mj-ea"/>
                <a:cs typeface="Arial Bold" panose="020B0704020202020204" pitchFamily="34" charset="0"/>
              </a:rPr>
            </a:br>
            <a:r>
              <a:rPr kumimoji="0" lang="en-GB" sz="3800" b="0" i="0" u="none" strike="noStrike" kern="0" cap="none" spc="0" normalizeH="0" baseline="0" noProof="0" dirty="0">
                <a:ln>
                  <a:noFill/>
                </a:ln>
                <a:solidFill>
                  <a:srgbClr val="D2002E"/>
                </a:solidFill>
                <a:effectLst/>
                <a:uLnTx/>
                <a:uFillTx/>
                <a:latin typeface="Arial Bold" panose="020B0704020202020204" pitchFamily="34" charset="0"/>
                <a:ea typeface="+mj-ea"/>
                <a:cs typeface="Arial Bold" panose="020B0704020202020204" pitchFamily="34" charset="0"/>
              </a:rPr>
              <a:t>Being a mentor</a:t>
            </a:r>
            <a:endParaRPr lang="en-GB" dirty="0"/>
          </a:p>
        </p:txBody>
      </p:sp>
    </p:spTree>
    <p:extLst>
      <p:ext uri="{BB962C8B-B14F-4D97-AF65-F5344CB8AC3E}">
        <p14:creationId xmlns:p14="http://schemas.microsoft.com/office/powerpoint/2010/main" val="339578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351FB-4EB7-481D-59F8-34ECBCB13640}"/>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9</a:t>
            </a:fld>
            <a:endParaRPr lang="en-GB" altLang="en-US"/>
          </a:p>
        </p:txBody>
      </p:sp>
      <p:pic>
        <p:nvPicPr>
          <p:cNvPr id="5" name="Picture 4">
            <a:extLst>
              <a:ext uri="{FF2B5EF4-FFF2-40B4-BE49-F238E27FC236}">
                <a16:creationId xmlns:a16="http://schemas.microsoft.com/office/drawing/2014/main" id="{742BB395-8F44-0799-4B19-401ABA07D12A}"/>
              </a:ext>
            </a:extLst>
          </p:cNvPr>
          <p:cNvPicPr>
            <a:picLocks noChangeAspect="1"/>
          </p:cNvPicPr>
          <p:nvPr/>
        </p:nvPicPr>
        <p:blipFill>
          <a:blip r:embed="rId3"/>
          <a:stretch>
            <a:fillRect/>
          </a:stretch>
        </p:blipFill>
        <p:spPr>
          <a:xfrm>
            <a:off x="145712" y="0"/>
            <a:ext cx="7836272" cy="6877404"/>
          </a:xfrm>
          <a:prstGeom prst="rect">
            <a:avLst/>
          </a:prstGeom>
          <a:noFill/>
          <a:ln>
            <a:noFill/>
          </a:ln>
        </p:spPr>
      </p:pic>
      <p:sp>
        <p:nvSpPr>
          <p:cNvPr id="4" name="Title 3">
            <a:extLst>
              <a:ext uri="{FF2B5EF4-FFF2-40B4-BE49-F238E27FC236}">
                <a16:creationId xmlns:a16="http://schemas.microsoft.com/office/drawing/2014/main" id="{37304437-5BF1-100B-8B10-FA9DA019AB90}"/>
              </a:ext>
            </a:extLst>
          </p:cNvPr>
          <p:cNvSpPr>
            <a:spLocks noGrp="1"/>
          </p:cNvSpPr>
          <p:nvPr>
            <p:ph type="title"/>
          </p:nvPr>
        </p:nvSpPr>
        <p:spPr>
          <a:xfrm>
            <a:off x="8400256" y="332656"/>
            <a:ext cx="3456384" cy="1730144"/>
          </a:xfrm>
        </p:spPr>
        <p:txBody>
          <a:bodyPr wrap="square" anchor="b">
            <a:normAutofit/>
          </a:bodyPr>
          <a:lstStyle/>
          <a:p>
            <a:r>
              <a:rPr lang="en-GB" sz="2700"/>
              <a:t>Module 2: Constructive Conversations </a:t>
            </a:r>
            <a:br>
              <a:rPr lang="en-GB" sz="2700"/>
            </a:br>
            <a:r>
              <a:rPr lang="en-GB" sz="2700"/>
              <a:t>&amp; Modelling Practice</a:t>
            </a:r>
          </a:p>
        </p:txBody>
      </p:sp>
    </p:spTree>
    <p:extLst>
      <p:ext uri="{BB962C8B-B14F-4D97-AF65-F5344CB8AC3E}">
        <p14:creationId xmlns:p14="http://schemas.microsoft.com/office/powerpoint/2010/main" val="2029137975"/>
      </p:ext>
    </p:extLst>
  </p:cSld>
  <p:clrMapOvr>
    <a:masterClrMapping/>
  </p:clrMapOvr>
  <p:transition>
    <p:fade/>
  </p:transition>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rdg-accessible-ppt-widescreen-19</Template>
  <TotalTime>1539</TotalTime>
  <Words>6187</Words>
  <Application>Microsoft Office PowerPoint</Application>
  <PresentationFormat>Widescreen</PresentationFormat>
  <Paragraphs>600</Paragraphs>
  <Slides>62</Slides>
  <Notes>59</Notes>
  <HiddenSlides>0</HiddenSlides>
  <MMClips>2</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UoR Theme</vt:lpstr>
      <vt:lpstr>1_UoR Theme off-white background</vt:lpstr>
      <vt:lpstr>Mentor Curriculum 1.1</vt:lpstr>
      <vt:lpstr>Welcome &amp; Introductions</vt:lpstr>
      <vt:lpstr>Content</vt:lpstr>
      <vt:lpstr>Mentors Matter!</vt:lpstr>
      <vt:lpstr>Mentor Curriculum </vt:lpstr>
      <vt:lpstr>PowerPoint Presentation</vt:lpstr>
      <vt:lpstr>PowerPoint Presentation</vt:lpstr>
      <vt:lpstr>PowerPoint Presentation</vt:lpstr>
      <vt:lpstr>Module 2: Constructive Conversations  &amp; Modelling Practice</vt:lpstr>
      <vt:lpstr>Module 3: Moving Forwards</vt:lpstr>
      <vt:lpstr>Module 4: Supporting Independence</vt:lpstr>
      <vt:lpstr>Professional Identity &amp; Values</vt:lpstr>
      <vt:lpstr>What is a mentor? </vt:lpstr>
      <vt:lpstr>Mentors as…</vt:lpstr>
      <vt:lpstr>PowerPoint Presentation</vt:lpstr>
      <vt:lpstr>Mr Grylls</vt:lpstr>
      <vt:lpstr>Emotional Labour &amp; Your Identity</vt:lpstr>
      <vt:lpstr>Facets of the mentor role</vt:lpstr>
      <vt:lpstr>PowerPoint Presentation</vt:lpstr>
      <vt:lpstr>Effective mentoring</vt:lpstr>
      <vt:lpstr>Mentor Knowledge &amp; Trainee Development</vt:lpstr>
      <vt:lpstr>Types of knowledge: </vt:lpstr>
      <vt:lpstr>What makes great teaching? (Coe et al., 2014)</vt:lpstr>
      <vt:lpstr>PowerPoint Presentation</vt:lpstr>
      <vt:lpstr>PowerPoint Presentation</vt:lpstr>
      <vt:lpstr>PowerPoint Presentation</vt:lpstr>
      <vt:lpstr>RPTs should be able to articulate</vt:lpstr>
      <vt:lpstr>PowerPoint Presentation</vt:lpstr>
      <vt:lpstr>Pedagogical Content Knowledge (PCK)</vt:lpstr>
      <vt:lpstr>Mentor knowledge</vt:lpstr>
      <vt:lpstr>Tacit knowledge in teaching</vt:lpstr>
      <vt:lpstr>The stages of beginning  teachers’ development</vt:lpstr>
      <vt:lpstr>Dreyfus’ model of  expertise development</vt:lpstr>
      <vt:lpstr>What do mentors do?</vt:lpstr>
      <vt:lpstr>Mentoring and support</vt:lpstr>
      <vt:lpstr>PowerPoint Presentation</vt:lpstr>
      <vt:lpstr>PowerPoint Presentation</vt:lpstr>
      <vt:lpstr>Mentors as…</vt:lpstr>
      <vt:lpstr>PowerPoint Presentation</vt:lpstr>
      <vt:lpstr>PowerPoint Presentation</vt:lpstr>
      <vt:lpstr>Mentor-Trainee Relationships</vt:lpstr>
      <vt:lpstr>PowerPoint Presentation</vt:lpstr>
      <vt:lpstr>The mentor-mentee  relationship </vt:lpstr>
      <vt:lpstr>Mentor Standards</vt:lpstr>
      <vt:lpstr>Establishing a positive relationship</vt:lpstr>
      <vt:lpstr>Meeting your RPT </vt:lpstr>
      <vt:lpstr>Meeting your RPT question prompts</vt:lpstr>
      <vt:lpstr>Mentor Agreement</vt:lpstr>
      <vt:lpstr>Effective Teaching &amp; Reflective Practice </vt:lpstr>
      <vt:lpstr>PowerPoint Presentation</vt:lpstr>
      <vt:lpstr>PowerPoint Presentation</vt:lpstr>
      <vt:lpstr>PowerPoint Presentation</vt:lpstr>
      <vt:lpstr>The Reflective Cycle  adapted from Gibbs (1988, p. 50) </vt:lpstr>
      <vt:lpstr>KNOWING HOW TO HELP</vt:lpstr>
      <vt:lpstr>For example…</vt:lpstr>
      <vt:lpstr>Problems with  reflection</vt:lpstr>
      <vt:lpstr>Mentoring scenarios</vt:lpstr>
      <vt:lpstr>Lead Mentors</vt:lpstr>
      <vt:lpstr>PowerPoint Presentation</vt:lpstr>
      <vt:lpstr>To Do:</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Roberts</dc:creator>
  <cp:lastModifiedBy>Rachel Roberts</cp:lastModifiedBy>
  <cp:revision>47</cp:revision>
  <cp:lastPrinted>2024-07-11T12:53:39Z</cp:lastPrinted>
  <dcterms:created xsi:type="dcterms:W3CDTF">2024-07-07T16:54:05Z</dcterms:created>
  <dcterms:modified xsi:type="dcterms:W3CDTF">2024-08-19T14:47:57Z</dcterms:modified>
</cp:coreProperties>
</file>